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9" r:id="rId2"/>
    <p:sldId id="256" r:id="rId3"/>
    <p:sldId id="257" r:id="rId4"/>
    <p:sldId id="258" r:id="rId5"/>
    <p:sldId id="279" r:id="rId6"/>
    <p:sldId id="260" r:id="rId7"/>
    <p:sldId id="261" r:id="rId8"/>
    <p:sldId id="266" r:id="rId9"/>
    <p:sldId id="262" r:id="rId10"/>
    <p:sldId id="263" r:id="rId11"/>
    <p:sldId id="270" r:id="rId12"/>
    <p:sldId id="264" r:id="rId13"/>
    <p:sldId id="267" r:id="rId14"/>
    <p:sldId id="268" r:id="rId15"/>
    <p:sldId id="265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381850"/>
    <a:srgbClr val="63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EFCEF6-C626-4204-9F63-0A41DD99BC18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2270EF-1DB9-47ED-85F7-BED98C8E2AD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9893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70EF-1DB9-47ED-85F7-BED98C8E2AD5}" type="slidenum">
              <a:rPr lang="ar-AE" smtClean="0"/>
              <a:t>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5457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70EF-1DB9-47ED-85F7-BED98C8E2AD5}" type="slidenum">
              <a:rPr lang="ar-AE" smtClean="0"/>
              <a:t>10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320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70EF-1DB9-47ED-85F7-BED98C8E2AD5}" type="slidenum">
              <a:rPr lang="ar-AE" smtClean="0"/>
              <a:t>11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320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89418272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08609857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32314257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34748615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19240558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5726726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4113603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1342151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49947425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56686569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66812601"/>
      </p:ext>
    </p:extLst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F825-B9B9-4898-80E4-1E1AD2637B12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F77F-731D-49BF-AFAF-7FA45ED3670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344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  <p:sndAc>
      <p:stSnd>
        <p:snd r:embed="rId13" name="camera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hyperlink" Target="http://www.google.ae/url?sa=i&amp;rct=j&amp;q=&amp;esrc=s&amp;source=images&amp;cd=&amp;cad=rja&amp;uact=8&amp;ved=0CAcQjRxqFQoTCPXEuMqO_MgCFUVeGgod7y8HJA&amp;url=http://www.roundpeg.biz/2013/12/abstract-logos/&amp;bvm=bv.106923889,d.d24&amp;psig=AFQjCNEx6Y_X_lV4ks3ewlRM91fs4hUkwg&amp;ust=144691017133625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s://www.google.ae/url?sa=i&amp;rct=j&amp;q=&amp;esrc=s&amp;source=images&amp;cd=&amp;cad=rja&amp;uact=8&amp;ved=0CAcQjRxqFQoTCInE_5yM_MgCFclyFAodDPoC0Q&amp;url=https://www.vectorstock.com/royalty-free-vector/tap-water-vector-114301&amp;bvm=bv.106923889,d.d24&amp;psig=AFQjCNGOEhi_-Wk9frqMqOiFs0JyrVWMHQ&amp;ust=1446909525697493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rct=j&amp;q=&amp;esrc=s&amp;source=images&amp;cd=&amp;cad=rja&amp;uact=8&amp;ved=0CAcQjRxqFQoTCOnv3saa_MgCFYYDGgod8LkDIg&amp;url=http://www.mqataa.com/vb/showthread.php?t=42218&amp;bvm=bv.106923889,d.d2s&amp;psig=AFQjCNHAdfoWcUijlr1kfAYk-Fzk9UaFBA&amp;ust=144691316868509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google.ae/url?sa=i&amp;rct=j&amp;q=&amp;esrc=s&amp;source=images&amp;cd=&amp;cad=rja&amp;uact=8&amp;ved=0CAcQjRxqFQoTCJ70sdLT78gCFYFSGgodS1kGcA&amp;url=http://cz.clipartlogo.com/premium/detail/hospital-clinic-medical_95278435.html&amp;bvm=bv.106379543,d.d2s&amp;psig=AFQjCNEOJIKCjnAoOUgIfWTurjyIbBo1gQ&amp;ust=1446482029341921" TargetMode="Externa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rct=j&amp;q=&amp;esrc=s&amp;source=images&amp;cd=&amp;cad=rja&amp;uact=8&amp;ved=0CAcQjRxqFQoTCMD9tNiKt8gCFUTvFAodyU0MSQ&amp;url=http://www.canstockphoto.com.br/homem-d%C3%BAvida-outro-id%C3%A9ia-19012105.html&amp;bvm=bv.104819420,d.d24&amp;psig=AFQjCNFAUTMShSLr4D5F1CvOMuxacHFE1g&amp;ust=144453821295848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ae/url?sa=i&amp;rct=j&amp;q=&amp;esrc=s&amp;source=images&amp;cd=&amp;cad=rja&amp;uact=8&amp;ved=0CAcQjRxqFQoTCOv8jvn6gMkCFUu_FAodqQsMiQ&amp;url=http://imuslimguide.com/ar/purification/5&amp;psig=AFQjCNGAzZQbCIJmATOWRbR6JNS_V1vWCg&amp;ust=1447074814710609" TargetMode="External"/><Relationship Id="rId3" Type="http://schemas.openxmlformats.org/officeDocument/2006/relationships/hyperlink" Target="http://kholodalzoman.blogspot.com/2013/12/1434-1435_4550.html" TargetMode="External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ae/url?sa=i&amp;rct=j&amp;q=&amp;esrc=s&amp;source=images&amp;cd=&amp;cad=rja&amp;uact=8&amp;ved=0CAcQjRxqFQoTCMKd15z5gMkCFclbFAodfLEH_A&amp;url=http://hypebeast.com/2015/2/nike-air-force-1-mid-black-grey-python&amp;bvm=bv.106923889,d.d24&amp;psig=AFQjCNFPrymzRZB22JfXGo7757lSt_BxaQ&amp;ust=1447076188543772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google.ae/url?sa=i&amp;rct=j&amp;q=&amp;esrc=s&amp;source=images&amp;cd=&amp;cad=rja&amp;uact=8&amp;ved=0CAcQjRxqFQoTCL7B35KQgckCFce9DwodDS4Opg&amp;url=http://www.al-feqh.com/%D9%81%D9%82%D8%A9_%D8%A7%D9%84%D8%B9%D8%A8%D8%A7%D8%AF%D8%A7%D8%AA_%D8%A7%D9%84%D9%85%D8%B5%D9%88%D8%B1/%D8%A7%D9%84%D8%B7%D9%87%D8%A7%D8%B1%D8%A9/%D8%A7%D9%84%D9%85%D8%B3%D8%AD_%D8%B9%D9%84%D9%89_%D8%A7%D9%84%D8%AE%D9%81%D9%8A%D9%86_%D9%88%D8%A7%D9%84%D8%AC%D9%88%D8%B1%D8%A8%D9%8A%D9%86_%D9%88%D8%A7%D9%84%D8%AC%D8%A8%D9%8A%D8%B1%D8%A9_%D9%88%D8%A7%D9%84%D8%B9%D8%B5%D8%A7%D8%A8%D8%A9_%D9%88%D9%86%D8%AD%D9%88_%D8%B0%D9%84%D9%83.aspx&amp;bvm=bv.106923889,d.bGQ&amp;psig=AFQjCNHpzizduS4AK0CPE4-Fu5aFbNtSMg&amp;ust=144708238198045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ae/url?sa=i&amp;rct=j&amp;q=&amp;esrc=s&amp;source=images&amp;cd=&amp;cad=rja&amp;uact=8&amp;ved=0CAcQjRxqFQoTCObmqa2ZkMkCFcnHFAodvyYLJw&amp;url=http://ar.assabile.com/a/al-tayamum-sunan-fara2id-mobihat-92&amp;psig=AFQjCNE4ThivxmsCUMNCUyDUYsiSBSfe6Q&amp;ust=1447600180823132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ae/url?sa=i&amp;rct=j&amp;q=&amp;esrc=s&amp;source=images&amp;cd=&amp;cad=rja&amp;uact=8&amp;ved=0CAcQjRxqFQoTCMuR6Lq178gCFQJZGgodB2QIbQ&amp;url=http://imuslimguide.com/ar/purification/5&amp;bvm=bv.106379543,d.d2s&amp;psig=AFQjCNElyTIVcpfolTEPqUt7PN6QXikn1g&amp;ust=1446473909612410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ae/url?sa=i&amp;rct=j&amp;q=&amp;esrc=s&amp;source=images&amp;cd=&amp;cad=rja&amp;uact=8&amp;ved=0CAcQjRxqFQoTCLOX-pe178gCFQK2GgodDN0Lqg&amp;url=http://al-osman.blogspot.com/2010/12/blog-post_8494.html&amp;bvm=bv.106379543,d.d2s&amp;psig=AFQjCNGQuxrxmB2xaye1J3n_F9f0mLdjBQ&amp;ust=144647384542563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google.ae/url?sa=i&amp;rct=j&amp;q=&amp;esrc=s&amp;source=images&amp;cd=&amp;cad=rja&amp;uact=8&amp;ved=0CAcQjRxqFQoTCMCZqomUgckCFQlWFAodHv4MCQ&amp;url=http://gnu2000.deviantart.com/art/Alarm-Clock-Redux-204119109&amp;bvm=bv.106923889,d.d24&amp;psig=AFQjCNFAYUmuPUXp3PuI3t8L_XKZtWBLWw&amp;ust=1447083373806504" TargetMode="External"/><Relationship Id="rId7" Type="http://schemas.openxmlformats.org/officeDocument/2006/relationships/hyperlink" Target="http://www.google.ae/url?sa=i&amp;rct=j&amp;q=&amp;esrc=s&amp;source=images&amp;cd=&amp;cad=rja&amp;uact=8&amp;ved=0CAcQjRxqFQoTCN780O2XgckCFci9FAod9hcIhA&amp;url=http://es.wikihow.com/pedir-a-alguien-que-se-quite-los-zapatos-en-tu-casa&amp;bvm=bv.106923889,d.d24&amp;psig=AFQjCNEZhvxSnb6bY3FBd9FuD-L-2fm4RQ&amp;ust=14470843783746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ae/url?sa=i&amp;rct=j&amp;q=&amp;esrc=s&amp;source=images&amp;cd=&amp;cad=rja&amp;uact=8&amp;ved=0CAcQjRxqFQoTCL7BsoXk8cgCFYK_Ggodd3YB-Q&amp;url=http://depositphotos.com/14137171/stock-illustration-personal-hygiene-washing-hand-face.html&amp;psig=AFQjCNGcMjYqPFCEdFjKQF40VvFtZt728w&amp;ust=1446555148446262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rct=j&amp;q=&amp;esrc=s&amp;source=images&amp;cd=&amp;cad=rja&amp;uact=8&amp;ved=0CAcQjRxqFQoTCObmqa2ZkMkCFcnHFAodvyYLJw&amp;url=http://ar.assabile.com/a/al-tayamum-sunan-fara2id-mobihat-92&amp;psig=AFQjCNE4ThivxmsCUMNCUyDUYsiSBSfe6Q&amp;ust=144760018082313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google.ae/url?sa=i&amp;rct=j&amp;q=&amp;esrc=s&amp;source=images&amp;cd=&amp;cad=rja&amp;uact=8&amp;ved=0CAcQjRxqFQoTCPbagrS878gCFYLSGgodBpIIiA&amp;url=https://www.iconfinder.com/icons/417042/face_female_girl_long_hair_portrait_user_woman_icon&amp;bvm=bv.106379543,d.d2s&amp;psig=AFQjCNHZu6IMB7BLjkp4qtrkjTpeX7CETg&amp;ust=1446475790705987" TargetMode="External"/><Relationship Id="rId7" Type="http://schemas.openxmlformats.org/officeDocument/2006/relationships/hyperlink" Target="http://www.google.ae/url?sa=i&amp;rct=j&amp;q=&amp;esrc=s&amp;source=images&amp;cd=&amp;cad=rja&amp;uact=8&amp;ved=0CAcQjRxqFQoTCPDtsLq-78gCFce0GgodY7gJSw&amp;url=http://www.123rf.com/photo_7930482_sand-dune.html&amp;bvm=bv.106379543,d.d2s&amp;psig=AFQjCNHl9_OmQiDenfrB76JaCvyyw5uB9g&amp;ust=144647627807144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ae/url?sa=i&amp;rct=j&amp;q=&amp;esrc=s&amp;source=images&amp;cd=&amp;cad=rja&amp;uact=8&amp;ved=0CAcQjRxqFQoTCIWUiJ6978gCFYpWGgodoRAOIg&amp;url=http://www.vectors4all.net/free-vectors-download/hand+palm&amp;bvm=bv.106379543,d.d2s&amp;psig=AFQjCNG-bDQYsRdFikkLE920YSkaNdQ36w&amp;ust=1446475976504633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hyperlink" Target="http://www.google.ae/url?sa=i&amp;rct=j&amp;q=&amp;esrc=s&amp;source=images&amp;cd=&amp;cad=rja&amp;uact=8&amp;ved=0CAcQjRxqFQoTCKvKq5_P78gCFcvrGgodH4kADQ&amp;url=http://www.alrahalat.com/vb/showthread.php?t=12656&amp;bvm=bv.106379543,d.d2s&amp;psig=AFQjCNE1hxxYiUfG0l5eC9oEeyazOaTH-A&amp;ust=14464808037433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rct=j&amp;q=&amp;esrc=s&amp;source=images&amp;cd=&amp;cad=rja&amp;uact=8&amp;ved=0CAcQjRxqFQoTCObmqa2ZkMkCFcnHFAodvyYLJw&amp;url=http://ar.assabile.com/a/al-tayamum-sunan-fara2id-mobihat-92&amp;psig=AFQjCNE4ThivxmsCUMNCUyDUYsiSBSfe6Q&amp;ust=144760018082313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ae/url?sa=i&amp;rct=j&amp;q=&amp;esrc=s&amp;source=images&amp;cd=&amp;cad=rja&amp;uact=8&amp;ved=0CAcQjRxqFQoTCNuw7d2D_MgCFQWoDgodpzcINw&amp;url=http://www.jumpradio.ca/2014/08/22/have-you-been-nominated-to-do-the-als-ice-bucket-challenge-here-are-some-ideas-to-consider-that-can-up-you-chilly-game/&amp;bvm=bv.106923889,d.d24&amp;psig=AFQjCNGuGso6Znnfb_FL4_9C0k_Js_FSCg&amp;ust=1446907232716884" TargetMode="External"/><Relationship Id="rId3" Type="http://schemas.openxmlformats.org/officeDocument/2006/relationships/hyperlink" Target="http://www.google.ae/url?sa=i&amp;rct=j&amp;q=&amp;esrc=s&amp;source=images&amp;cd=&amp;cad=rja&amp;uact=8&amp;ved=0CAcQjRxqFQoTCMCZqomUgckCFQlWFAodHv4MCQ&amp;url=http://gnu2000.deviantart.com/art/Alarm-Clock-Redux-204119109&amp;bvm=bv.106923889,d.d24&amp;psig=AFQjCNFAYUmuPUXp3PuI3t8L_XKZtWBLWw&amp;ust=1447083373806504" TargetMode="External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ae/url?sa=i&amp;rct=j&amp;q=&amp;esrc=s&amp;source=images&amp;cd=&amp;cad=rja&amp;uact=8&amp;ved=0CAcQjRxqFQoTCJ70sdLT78gCFYFSGgodS1kGcA&amp;url=http://cz.clipartlogo.com/premium/detail/hospital-clinic-medical_95278435.html&amp;bvm=bv.106379543,d.d2s&amp;psig=AFQjCNEOJIKCjnAoOUgIfWTurjyIbBo1gQ&amp;ust=1446482029341921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12.png"/><Relationship Id="rId10" Type="http://schemas.openxmlformats.org/officeDocument/2006/relationships/hyperlink" Target="http://www.google.ae/url?sa=i&amp;rct=j&amp;q=&amp;esrc=s&amp;source=images&amp;cd=&amp;cad=rja&amp;uact=8&amp;ved=0CAcQjRxqFQoTCKvKq5_P78gCFcvrGgodH4kADQ&amp;url=http://www.alrahalat.com/vb/showthread.php?t=12656&amp;bvm=bv.106379543,d.d2s&amp;psig=AFQjCNE1hxxYiUfG0l5eC9oEeyazOaTH-A&amp;ust=1446480803743306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rct=j&amp;q=&amp;esrc=s&amp;source=images&amp;cd=&amp;cad=rja&amp;uact=8&amp;ved=0CAcQjRxqFQoTCL7BsoXk8cgCFYK_Ggodd3YB-Q&amp;url=http://depositphotos.com/14137171/stock-illustration-personal-hygiene-washing-hand-face.html&amp;psig=AFQjCNGcMjYqPFCEdFjKQF40VvFtZt728w&amp;ust=144655514844626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ae/url?sa=i&amp;rct=j&amp;q=&amp;esrc=s&amp;source=images&amp;cd=&amp;cad=rja&amp;uact=8&amp;ved=0CAcQjRxqFQoTCKX00_2l6cgCFcTUGgodXl4EjQ&amp;url=http://www.canstockphoto.com/illustration/islam.html&amp;psig=AFQjCNFFmHG0LwKRUo-s7EMb_zUo32LQmA&amp;ust=1446263621252818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2.png"/><Relationship Id="rId3" Type="http://schemas.openxmlformats.org/officeDocument/2006/relationships/hyperlink" Target="http://www.google.ae/url?sa=i&amp;rct=j&amp;q=&amp;esrc=s&amp;source=images&amp;cd=&amp;cad=rja&amp;uact=8&amp;ved=0CAcQjRxqFQoTCJ70sdLT78gCFYFSGgodS1kGcA&amp;url=http://cz.clipartlogo.com/premium/detail/hospital-clinic-medical_95278435.html&amp;bvm=bv.106379543,d.d2s&amp;psig=AFQjCNEOJIKCjnAoOUgIfWTurjyIbBo1gQ&amp;ust=1446482029341921" TargetMode="External"/><Relationship Id="rId7" Type="http://schemas.openxmlformats.org/officeDocument/2006/relationships/hyperlink" Target="http://www.google.ae/url?sa=i&amp;rct=j&amp;q=&amp;esrc=s&amp;source=images&amp;cd=&amp;cad=rja&amp;uact=8&amp;ved=0CAcQjRxqFQoTCP3RuaHU78gCFYXbGgodefkG6Q&amp;url=http://es.clipart.me/premium-sports-recreation/winter-wintertime-activity-leisure-vacation-holiday-sport-recreation-chairlift-skiing-snowmobile-snow-fight-sledding-snowman-44385&amp;bvm=bv.106379543,d.d2s&amp;psig=AFQjCNEUytMyV95yaHgttMDpbDmEQ5qR1Q&amp;ust=1446482166922714" TargetMode="External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hyperlink" Target="http://www.google.ae/url?sa=i&amp;rct=j&amp;q=&amp;esrc=s&amp;source=images&amp;cd=&amp;cad=rja&amp;uact=8&amp;ved=0CAcQjRxqFQoTCNuw7d2D_MgCFQWoDgodpzcINw&amp;url=http://www.jumpradio.ca/2014/08/22/have-you-been-nominated-to-do-the-als-ice-bucket-challenge-here-are-some-ideas-to-consider-that-can-up-you-chilly-game/&amp;bvm=bv.106923889,d.d24&amp;psig=AFQjCNGuGso6Znnfb_FL4_9C0k_Js_FSCg&amp;ust=1446907232716884" TargetMode="External"/><Relationship Id="rId5" Type="http://schemas.openxmlformats.org/officeDocument/2006/relationships/hyperlink" Target="http://www.google.ae/url?sa=i&amp;rct=j&amp;q=&amp;esrc=s&amp;source=images&amp;cd=&amp;cad=rja&amp;uact=8&amp;ved=0CAcQjRxqFQoTCJCj45fS78gCFYG_GgodrkYFig&amp;url=http://forloveofwater.co.za/earth-hour-turning-off-lights-saves-water/&amp;bvm=bv.106379543,d.d2s&amp;psig=AFQjCNG_gNOBTa_PaLNByZLU9k4DESs9VA&amp;ust=1446481634972934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ae/url?sa=i&amp;rct=j&amp;q=&amp;esrc=s&amp;source=images&amp;cd=&amp;cad=rja&amp;uact=8&amp;ved=0CAcQjRxqFQoTCK2Us-fU78gCFUtcGgodw6kNwQ&amp;url=http://www.thinkstockphotos.co.uk/image/stock-illustration-weather-icons/467714519&amp;psig=AFQjCNFt_DvsbcNqae7YWX6lMVjK-aPO5Q&amp;ust=14464823327549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4" y="260648"/>
            <a:ext cx="856202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03955" y="4365104"/>
            <a:ext cx="856202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AE" sz="2800" b="1" dirty="0" smtClean="0"/>
              <a:t>لو ذهبت في رحلة مع أهلك وعندما حان وقت صلاة العصر اكتشفتوا أن الماء لا يكفي إلا للشرب و إذا ذهبوا لاحضار الماء سيخرج وقت الصلاة  و لا يوجد مكان قريب لشراء الماء  فماذا تفعلون في هذه الحالة ؟؟؟</a:t>
            </a:r>
          </a:p>
          <a:p>
            <a:pPr algn="justLow"/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val="249649937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42437"/>
              </p:ext>
            </p:extLst>
          </p:nvPr>
        </p:nvGraphicFramePr>
        <p:xfrm>
          <a:off x="515888" y="855876"/>
          <a:ext cx="8112224" cy="554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9010"/>
                <a:gridCol w="900536"/>
                <a:gridCol w="1037438"/>
                <a:gridCol w="245524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الحالة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مباح</a:t>
                      </a:r>
                      <a:endParaRPr lang="ar-AE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غير مباح </a:t>
                      </a:r>
                      <a:endParaRPr lang="ar-AE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السبب</a:t>
                      </a:r>
                      <a:endParaRPr lang="ar-AE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منعه الطبيب من استعمال الماء بعد العملية الجراحية فتيمّم 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تيمًمَ لأنَ الجو كان بارداً مع توفر الماء الدافىء .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تيمّم لأنّ الماء كان بعيداً عنه ولم</a:t>
                      </a:r>
                      <a:r>
                        <a:rPr lang="ar-SA" sz="2800" b="1" baseline="0" dirty="0" smtClean="0"/>
                        <a:t> يتمكن من الوصول إليه .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أصيب بصداع فتيمّم بدل الوضوء.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تيمّم لأنّ الماء كان بارداً وغلب على ظنّه وقوع الضّرر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88640"/>
            <a:ext cx="77048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ص</a:t>
            </a:r>
            <a:r>
              <a:rPr lang="en-US" sz="2800" b="1" dirty="0" smtClean="0">
                <a:solidFill>
                  <a:srgbClr val="FF0000"/>
                </a:solidFill>
              </a:rPr>
              <a:t>97</a:t>
            </a:r>
            <a:r>
              <a:rPr lang="ar-SA" sz="2800" b="1" dirty="0" smtClean="0">
                <a:solidFill>
                  <a:srgbClr val="FF0000"/>
                </a:solidFill>
              </a:rPr>
              <a:t>/ أحكم على الحالات التالية وفق الجدول الآتي :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5713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94604"/>
              </p:ext>
            </p:extLst>
          </p:nvPr>
        </p:nvGraphicFramePr>
        <p:xfrm>
          <a:off x="515888" y="855876"/>
          <a:ext cx="8112224" cy="5608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9010"/>
                <a:gridCol w="900536"/>
                <a:gridCol w="1037438"/>
                <a:gridCol w="245524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الحالة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مباح</a:t>
                      </a:r>
                      <a:endParaRPr lang="ar-AE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غير مباح </a:t>
                      </a:r>
                      <a:endParaRPr lang="ar-AE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السبب</a:t>
                      </a:r>
                      <a:endParaRPr lang="ar-AE" sz="2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منعه الطبيب من استعمال الماء بعد العملية الجراحية فتيمّم 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يجوز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لأن استعمال الماء يضره</a:t>
                      </a:r>
                      <a:endParaRPr lang="ar-AE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تيمًمَ لأنَ الجو كان بارداً مع توفر الماء الدافىء .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يجوز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لأنه قادر على استخدام</a:t>
                      </a:r>
                      <a:r>
                        <a:rPr lang="ar-SA" sz="2000" b="1" baseline="0" dirty="0" smtClean="0"/>
                        <a:t> الماء الدافئ</a:t>
                      </a:r>
                      <a:endParaRPr lang="ar-AE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تيمّم لأنّ الماء كان بعيداً عنه ولم</a:t>
                      </a:r>
                      <a:r>
                        <a:rPr lang="ar-SA" sz="2800" b="1" baseline="0" dirty="0" smtClean="0"/>
                        <a:t> يتمكن من الوصول إليه .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يجوز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لأنه عجز عن استعمال الماء فهو بحكم المعدوم</a:t>
                      </a:r>
                      <a:endParaRPr lang="ar-AE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أصيب بصداع فتيمّم بدل الوضوء.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يجوز 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baseline="0" dirty="0" smtClean="0"/>
                        <a:t>لا </a:t>
                      </a:r>
                      <a:r>
                        <a:rPr lang="ar-SA" sz="2000" b="1" dirty="0" smtClean="0"/>
                        <a:t>لأنه</a:t>
                      </a:r>
                      <a:r>
                        <a:rPr lang="ar-SA" sz="2000" b="1" baseline="0" dirty="0" smtClean="0"/>
                        <a:t> ي</a:t>
                      </a:r>
                      <a:r>
                        <a:rPr lang="ar-SA" sz="2000" b="1" dirty="0" smtClean="0"/>
                        <a:t>تضرر باستخدام الماء </a:t>
                      </a:r>
                      <a:endParaRPr lang="ar-AE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تيمّم لأنّ الماء كان بارداً وغلب على ظنّه وقوع الضّرر</a:t>
                      </a:r>
                      <a:endParaRPr lang="ar-AE" sz="2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يجوز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لأنّ غلب على ظنّه </a:t>
                      </a:r>
                      <a:r>
                        <a:rPr lang="ar-AE" sz="2000" b="1" dirty="0" smtClean="0"/>
                        <a:t>أ</a:t>
                      </a:r>
                      <a:r>
                        <a:rPr lang="ar-AE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 استعمال الماء يضره</a:t>
                      </a:r>
                      <a:endParaRPr lang="ar-AE" sz="2000" b="1" dirty="0" smtClean="0"/>
                    </a:p>
                    <a:p>
                      <a:pPr algn="ctr" rtl="1"/>
                      <a:endParaRPr lang="ar-AE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88640"/>
            <a:ext cx="77048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ص</a:t>
            </a:r>
            <a:r>
              <a:rPr lang="en-US" sz="2800" b="1" dirty="0" smtClean="0">
                <a:solidFill>
                  <a:srgbClr val="FF0000"/>
                </a:solidFill>
              </a:rPr>
              <a:t>97</a:t>
            </a:r>
            <a:r>
              <a:rPr lang="ar-SA" sz="2800" b="1" dirty="0" smtClean="0">
                <a:solidFill>
                  <a:srgbClr val="FF0000"/>
                </a:solidFill>
              </a:rPr>
              <a:t>/ أحكم على الحالات التالية وفق الجدول الآتي :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42648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95543"/>
              </p:ext>
            </p:extLst>
          </p:nvPr>
        </p:nvGraphicFramePr>
        <p:xfrm>
          <a:off x="467544" y="1021080"/>
          <a:ext cx="8064896" cy="2529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الموقف</a:t>
                      </a:r>
                      <a:endParaRPr lang="ar-AE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AE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تيمّم ثمّ نام وبعد استيقاظه صلّى</a:t>
                      </a:r>
                      <a:r>
                        <a:rPr lang="ar-SA" sz="2800" b="1" baseline="0" dirty="0" smtClean="0"/>
                        <a:t> مباشرة </a:t>
                      </a:r>
                      <a:endParaRPr lang="ar-AE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أنه صلى مباشرة بعد نومه.</a:t>
                      </a:r>
                      <a:endParaRPr lang="ar-AE" sz="4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تيمّم وقبل الصّلاة وجد الماء فصلّى بتيمّمه </a:t>
                      </a:r>
                      <a:endParaRPr lang="ar-AE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أنه صلى بالتيمم مع وجود الماء.</a:t>
                      </a:r>
                      <a:endParaRPr lang="ar-AE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273" y="44624"/>
            <a:ext cx="77048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ص</a:t>
            </a:r>
            <a:r>
              <a:rPr lang="en-US" sz="2800" b="1" dirty="0" smtClean="0">
                <a:solidFill>
                  <a:srgbClr val="FF0000"/>
                </a:solidFill>
              </a:rPr>
              <a:t>98</a:t>
            </a:r>
            <a:r>
              <a:rPr lang="ar-SA" sz="2800" b="1" dirty="0" smtClean="0">
                <a:solidFill>
                  <a:srgbClr val="FF0000"/>
                </a:solidFill>
              </a:rPr>
              <a:t>/ أفكر و أستنبط :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ألاحظ الأخطاء في التّيمم ثم أستنبط مبطلات التّيمم :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984" y="3704833"/>
            <a:ext cx="770485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ص </a:t>
            </a:r>
            <a:r>
              <a:rPr lang="ar-AE" sz="2800" b="1" dirty="0" smtClean="0">
                <a:solidFill>
                  <a:srgbClr val="FF0000"/>
                </a:solidFill>
              </a:rPr>
              <a:t>99/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AE" sz="2800" b="1" dirty="0">
                <a:solidFill>
                  <a:srgbClr val="FF0000"/>
                </a:solidFill>
              </a:rPr>
              <a:t>استنبط مبطلات التيمم:</a:t>
            </a:r>
          </a:p>
          <a:p>
            <a:r>
              <a:rPr lang="ar-AE" sz="2800" dirty="0" smtClean="0">
                <a:solidFill>
                  <a:schemeClr val="accent6">
                    <a:lumMod val="50000"/>
                  </a:schemeClr>
                </a:solidFill>
              </a:rPr>
              <a:t>1- </a:t>
            </a:r>
            <a:r>
              <a:rPr lang="ar-AE" sz="2800" b="1" dirty="0" smtClean="0">
                <a:solidFill>
                  <a:schemeClr val="accent6">
                    <a:lumMod val="50000"/>
                  </a:schemeClr>
                </a:solidFill>
              </a:rPr>
              <a:t>كل </a:t>
            </a:r>
            <a:r>
              <a:rPr lang="ar-AE" sz="2800" b="1" dirty="0">
                <a:solidFill>
                  <a:schemeClr val="accent6">
                    <a:lumMod val="50000"/>
                  </a:schemeClr>
                </a:solidFill>
              </a:rPr>
              <a:t>ما يبطل الوضوء يبطل التيمم</a:t>
            </a:r>
            <a:r>
              <a:rPr lang="ar-AE" sz="2800" dirty="0"/>
              <a:t>، مثل:</a:t>
            </a:r>
          </a:p>
          <a:p>
            <a:r>
              <a:rPr lang="ar-AE" sz="2800" dirty="0" smtClean="0"/>
              <a:t>        أ-  الخارج من السبيلين ( </a:t>
            </a:r>
            <a:r>
              <a:rPr lang="ar-AE" sz="2800" dirty="0"/>
              <a:t>البول </a:t>
            </a:r>
            <a:r>
              <a:rPr lang="ar-AE" sz="2800" dirty="0" smtClean="0"/>
              <a:t>والغائط و الريح)</a:t>
            </a:r>
            <a:endParaRPr lang="ar-AE" sz="2800" dirty="0"/>
          </a:p>
          <a:p>
            <a:r>
              <a:rPr lang="ar-AE" sz="2800" dirty="0" smtClean="0"/>
              <a:t>        ب – زوال العقل ( النوم – الجنون – الإغماء )</a:t>
            </a:r>
            <a:endParaRPr lang="ar-AE" sz="2800" dirty="0"/>
          </a:p>
          <a:p>
            <a:r>
              <a:rPr lang="ar-AE" sz="2800" dirty="0" smtClean="0"/>
              <a:t>          ج-  أكل لحم الإبل </a:t>
            </a:r>
            <a:endParaRPr lang="ar-AE" sz="2800" dirty="0"/>
          </a:p>
          <a:p>
            <a:r>
              <a:rPr lang="ar-AE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AE" sz="2800" dirty="0" smtClean="0">
                <a:solidFill>
                  <a:schemeClr val="accent6">
                    <a:lumMod val="50000"/>
                  </a:schemeClr>
                </a:solidFill>
              </a:rPr>
              <a:t>2- </a:t>
            </a:r>
            <a:r>
              <a:rPr lang="ar-AE" sz="2800" dirty="0" smtClean="0"/>
              <a:t> </a:t>
            </a:r>
            <a:r>
              <a:rPr lang="ar-AE" sz="2800" b="1" dirty="0" smtClean="0">
                <a:solidFill>
                  <a:schemeClr val="accent6">
                    <a:lumMod val="50000"/>
                  </a:schemeClr>
                </a:solidFill>
              </a:rPr>
              <a:t>إذا </a:t>
            </a:r>
            <a:r>
              <a:rPr lang="ar-AE" sz="2800" b="1" dirty="0">
                <a:solidFill>
                  <a:schemeClr val="accent6">
                    <a:lumMod val="50000"/>
                  </a:schemeClr>
                </a:solidFill>
              </a:rPr>
              <a:t>وجد الماء بطل التيمم.</a:t>
            </a:r>
          </a:p>
          <a:p>
            <a:r>
              <a:rPr lang="ar-AE" sz="2800" b="1" dirty="0" smtClean="0">
                <a:solidFill>
                  <a:schemeClr val="accent6">
                    <a:lumMod val="50000"/>
                  </a:schemeClr>
                </a:solidFill>
              </a:rPr>
              <a:t>3-القدرة </a:t>
            </a:r>
            <a:r>
              <a:rPr lang="ar-AE" sz="2800" b="1" dirty="0">
                <a:solidFill>
                  <a:schemeClr val="accent6">
                    <a:lumMod val="50000"/>
                  </a:schemeClr>
                </a:solidFill>
              </a:rPr>
              <a:t>على استعمال الماء.</a:t>
            </a:r>
          </a:p>
        </p:txBody>
      </p:sp>
    </p:spTree>
    <p:extLst>
      <p:ext uri="{BB962C8B-B14F-4D97-AF65-F5344CB8AC3E}">
        <p14:creationId xmlns:p14="http://schemas.microsoft.com/office/powerpoint/2010/main" val="163382681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752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أحكام التيمم </a:t>
            </a:r>
            <a:endParaRPr lang="ar-AE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10" y="1044645"/>
            <a:ext cx="860495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1- إذا وجد المتيمم الماء وهو في أثناء الصلاة بطل التيمم .. فيقطعها ثم يتوضأ ويصلي.. وإن وجد الماء بعد أن صلى فصلاته صحيحة، ولا إعادة عليه.</a:t>
            </a:r>
            <a:r>
              <a:rPr lang="ar-AE" sz="2000" b="1" dirty="0" smtClean="0"/>
              <a:t>.</a:t>
            </a:r>
            <a:endParaRPr lang="ar-AE" sz="20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35842"/>
            <a:ext cx="2207060" cy="205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0" y="2470198"/>
            <a:ext cx="1798706" cy="17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411760" y="3645024"/>
            <a:ext cx="14041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ight Arrow 9"/>
          <p:cNvSpPr/>
          <p:nvPr/>
        </p:nvSpPr>
        <p:spPr>
          <a:xfrm>
            <a:off x="2483768" y="5805264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7" name="Picture 9" descr="https://cdn.vectorstock.com/i/composite/43,01/tap-water-vector-11430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r="23010"/>
          <a:stretch/>
        </p:blipFill>
        <p:spPr bwMode="auto">
          <a:xfrm>
            <a:off x="3815916" y="3694263"/>
            <a:ext cx="1718610" cy="20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6670" y="3295563"/>
            <a:ext cx="134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أثناء الصلاة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411" y="5463144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/>
              <a:t>بعد </a:t>
            </a:r>
            <a:r>
              <a:rPr lang="ar-AE" sz="2000" b="1" dirty="0"/>
              <a:t>الصلاة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436096" y="364502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Right Arrow 14"/>
          <p:cNvSpPr/>
          <p:nvPr/>
        </p:nvSpPr>
        <p:spPr>
          <a:xfrm>
            <a:off x="5463825" y="5805264"/>
            <a:ext cx="105239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6516216" y="3284984"/>
            <a:ext cx="24449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3200" b="1" dirty="0"/>
              <a:t>بطل التيمم </a:t>
            </a:r>
            <a:endParaRPr lang="ar-AE" sz="3200" b="1" dirty="0" smtClean="0"/>
          </a:p>
          <a:p>
            <a:pPr algn="ctr"/>
            <a:r>
              <a:rPr lang="ar-AE" sz="3200" b="1" dirty="0"/>
              <a:t>ثم يتوضأ ويصلي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16216" y="5335956"/>
            <a:ext cx="2383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/>
              <a:t>فصلاته صحيحة، ولا إعادة عليه.</a:t>
            </a:r>
            <a:r>
              <a:rPr lang="ar-AE" sz="20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710" y="1091373"/>
            <a:ext cx="158417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x</a:t>
            </a:r>
            <a:endParaRPr lang="ar-AE" sz="20000" dirty="0">
              <a:solidFill>
                <a:srgbClr val="FF0000"/>
              </a:solidFill>
            </a:endParaRPr>
          </a:p>
        </p:txBody>
      </p:sp>
      <p:pic>
        <p:nvPicPr>
          <p:cNvPr id="2059" name="Picture 11" descr="http://www.roundpeg.biz/wp-content/uploads/2013/12/Nike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12" y="5335956"/>
            <a:ext cx="2429446" cy="1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2214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0" grpId="0" animBg="1"/>
      <p:bldP spid="5" grpId="0"/>
      <p:bldP spid="6" grpId="0"/>
      <p:bldP spid="14" grpId="0" animBg="1"/>
      <p:bldP spid="15" grpId="0" animBg="1"/>
      <p:bldP spid="7" grpId="0"/>
      <p:bldP spid="1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 smtClean="0"/>
              <a:t>2- </a:t>
            </a:r>
            <a:r>
              <a:rPr lang="ar-AE" sz="3200" b="1" dirty="0"/>
              <a:t>من لم يستطع الوضوء ولا التيمم فإنه يصلي على حسب حاله ولا يعيد صلاته لقوله تعالى : ( فاتقوا الله ما استطعتم ) </a:t>
            </a:r>
            <a:r>
              <a:rPr lang="ar-AE" sz="2000" b="1" dirty="0"/>
              <a:t>التغابن : 16 </a:t>
            </a:r>
          </a:p>
        </p:txBody>
      </p:sp>
      <p:pic>
        <p:nvPicPr>
          <p:cNvPr id="3074" name="Picture 2" descr="http://www.mqataa.com/vb/attachment.php?attachmentid=5708&amp;d=134308983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04771"/>
            <a:ext cx="3096344" cy="195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6" descr="http://images.clipartlogo.com/files/ss/original/952/95278435/hospital-clinic-medical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5" t="69632" r="-1"/>
          <a:stretch/>
        </p:blipFill>
        <p:spPr bwMode="auto">
          <a:xfrm flipH="1">
            <a:off x="0" y="2780928"/>
            <a:ext cx="53684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15317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 rot="16200000">
            <a:off x="4421807" y="1529789"/>
            <a:ext cx="504056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Right Arrow 15"/>
          <p:cNvSpPr/>
          <p:nvPr/>
        </p:nvSpPr>
        <p:spPr>
          <a:xfrm rot="18633718">
            <a:off x="6208575" y="2391296"/>
            <a:ext cx="775789" cy="262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Left Arrow 14"/>
          <p:cNvSpPr/>
          <p:nvPr/>
        </p:nvSpPr>
        <p:spPr>
          <a:xfrm rot="3172163">
            <a:off x="2172261" y="2048851"/>
            <a:ext cx="1118933" cy="332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ight Arrow 12"/>
          <p:cNvSpPr/>
          <p:nvPr/>
        </p:nvSpPr>
        <p:spPr>
          <a:xfrm>
            <a:off x="6012160" y="5188250"/>
            <a:ext cx="693424" cy="328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Left Arrow 13"/>
          <p:cNvSpPr/>
          <p:nvPr/>
        </p:nvSpPr>
        <p:spPr>
          <a:xfrm>
            <a:off x="2411760" y="5152020"/>
            <a:ext cx="717568" cy="3652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Oval 2"/>
          <p:cNvSpPr/>
          <p:nvPr/>
        </p:nvSpPr>
        <p:spPr>
          <a:xfrm>
            <a:off x="4508993" y="4161547"/>
            <a:ext cx="1728192" cy="159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مبطلاته</a:t>
            </a:r>
            <a:endParaRPr lang="ar-AE" sz="3200" dirty="0"/>
          </a:p>
        </p:txBody>
      </p:sp>
      <p:sp>
        <p:nvSpPr>
          <p:cNvPr id="4" name="Oval 3"/>
          <p:cNvSpPr/>
          <p:nvPr/>
        </p:nvSpPr>
        <p:spPr>
          <a:xfrm>
            <a:off x="2771800" y="4077072"/>
            <a:ext cx="1728192" cy="159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صفته</a:t>
            </a:r>
            <a:endParaRPr lang="ar-AE" sz="3200" dirty="0"/>
          </a:p>
        </p:txBody>
      </p:sp>
      <p:sp>
        <p:nvSpPr>
          <p:cNvPr id="5" name="Oval 4"/>
          <p:cNvSpPr/>
          <p:nvPr/>
        </p:nvSpPr>
        <p:spPr>
          <a:xfrm>
            <a:off x="2265232" y="2568602"/>
            <a:ext cx="1728192" cy="159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أسبابه</a:t>
            </a:r>
            <a:endParaRPr lang="ar-AE" sz="3200" dirty="0"/>
          </a:p>
        </p:txBody>
      </p:sp>
      <p:sp>
        <p:nvSpPr>
          <p:cNvPr id="6" name="Oval 5"/>
          <p:cNvSpPr/>
          <p:nvPr/>
        </p:nvSpPr>
        <p:spPr>
          <a:xfrm>
            <a:off x="5220072" y="2700151"/>
            <a:ext cx="1728192" cy="159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شروطة</a:t>
            </a:r>
            <a:endParaRPr lang="ar-AE" sz="3200" dirty="0"/>
          </a:p>
        </p:txBody>
      </p:sp>
      <p:sp>
        <p:nvSpPr>
          <p:cNvPr id="7" name="Oval 6"/>
          <p:cNvSpPr/>
          <p:nvPr/>
        </p:nvSpPr>
        <p:spPr>
          <a:xfrm>
            <a:off x="3779912" y="1831669"/>
            <a:ext cx="1728192" cy="159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تعريفة</a:t>
            </a:r>
            <a:endParaRPr lang="ar-AE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2625272" y="332656"/>
            <a:ext cx="391251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مسح الوجه واليدين بالصعيد الطيب على وجه مخصوص مع النية </a:t>
            </a:r>
            <a:endParaRPr lang="ar-AE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48264" y="188640"/>
            <a:ext cx="2016224" cy="3307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chemeClr val="tx1"/>
                </a:solidFill>
              </a:rPr>
              <a:t>1-النية </a:t>
            </a:r>
          </a:p>
          <a:p>
            <a:pPr algn="ctr"/>
            <a:r>
              <a:rPr lang="ar-AE" sz="2400" dirty="0" smtClean="0">
                <a:solidFill>
                  <a:schemeClr val="tx1"/>
                </a:solidFill>
              </a:rPr>
              <a:t>2- ﺪﺧﻮﻝ </a:t>
            </a:r>
            <a:r>
              <a:rPr lang="ar-AE" sz="2400" dirty="0">
                <a:solidFill>
                  <a:schemeClr val="tx1"/>
                </a:solidFill>
              </a:rPr>
              <a:t>ﻭﻗﺖ ﺍﻟﺼﻼﺓ.</a:t>
            </a:r>
            <a:br>
              <a:rPr lang="ar-AE" sz="2400" dirty="0">
                <a:solidFill>
                  <a:schemeClr val="tx1"/>
                </a:solidFill>
              </a:rPr>
            </a:br>
            <a:r>
              <a:rPr lang="ar-AE" sz="2400" dirty="0">
                <a:solidFill>
                  <a:schemeClr val="tx1"/>
                </a:solidFill>
              </a:rPr>
              <a:t>3</a:t>
            </a:r>
            <a:r>
              <a:rPr lang="ar-AE" sz="2400" dirty="0" smtClean="0">
                <a:solidFill>
                  <a:schemeClr val="tx1"/>
                </a:solidFill>
              </a:rPr>
              <a:t>- فقد الماء أو عدم القدرة على استخدامه</a:t>
            </a:r>
          </a:p>
          <a:p>
            <a:pPr algn="ctr"/>
            <a:r>
              <a:rPr lang="ar-AE" sz="2400" dirty="0">
                <a:solidFill>
                  <a:schemeClr val="tx1"/>
                </a:solidFill>
              </a:rPr>
              <a:t>4</a:t>
            </a:r>
            <a:r>
              <a:rPr lang="ar-AE" sz="2400" dirty="0" smtClean="0">
                <a:solidFill>
                  <a:schemeClr val="tx1"/>
                </a:solidFill>
              </a:rPr>
              <a:t>-  طهارة التراب</a:t>
            </a:r>
            <a:endParaRPr lang="ar-AE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3004" y="3937440"/>
            <a:ext cx="2232248" cy="28039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chemeClr val="tx1"/>
                </a:solidFill>
              </a:rPr>
              <a:t>1- كل ما يبطل الوضوء .</a:t>
            </a:r>
          </a:p>
          <a:p>
            <a:r>
              <a:rPr lang="ar-AE" sz="2400" b="1" dirty="0" smtClean="0">
                <a:solidFill>
                  <a:schemeClr val="tx1"/>
                </a:solidFill>
              </a:rPr>
              <a:t>2- إذا </a:t>
            </a:r>
            <a:r>
              <a:rPr lang="ar-AE" sz="2400" b="1" dirty="0">
                <a:solidFill>
                  <a:schemeClr val="tx1"/>
                </a:solidFill>
              </a:rPr>
              <a:t>وجد الماء بطل التيمم.</a:t>
            </a:r>
          </a:p>
          <a:p>
            <a:r>
              <a:rPr lang="ar-AE" sz="2400" b="1" dirty="0" smtClean="0">
                <a:solidFill>
                  <a:schemeClr val="tx1"/>
                </a:solidFill>
              </a:rPr>
              <a:t>3-  </a:t>
            </a:r>
            <a:r>
              <a:rPr lang="ar-AE" sz="2400" b="1" dirty="0">
                <a:solidFill>
                  <a:schemeClr val="tx1"/>
                </a:solidFill>
              </a:rPr>
              <a:t>القدرة على استعمال الماء.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9512" y="2348881"/>
            <a:ext cx="2232248" cy="43117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8" y="39906"/>
            <a:ext cx="2341422" cy="2102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dirty="0" smtClean="0">
                <a:solidFill>
                  <a:schemeClr val="tx1"/>
                </a:solidFill>
              </a:rPr>
              <a:t>1- ﻋﺪﻡ </a:t>
            </a:r>
            <a:r>
              <a:rPr lang="ar-AE" sz="2000" dirty="0">
                <a:solidFill>
                  <a:schemeClr val="tx1"/>
                </a:solidFill>
              </a:rPr>
              <a:t>ﻭﺟﻮﺩ ﺍﻟﻤﺎﺀ.</a:t>
            </a:r>
            <a:br>
              <a:rPr lang="ar-AE" sz="2000" dirty="0">
                <a:solidFill>
                  <a:schemeClr val="tx1"/>
                </a:solidFill>
              </a:rPr>
            </a:br>
            <a:r>
              <a:rPr lang="ar-AE" sz="2000" dirty="0" smtClean="0">
                <a:solidFill>
                  <a:schemeClr val="tx1"/>
                </a:solidFill>
              </a:rPr>
              <a:t>2- ﻋﺪﻡ </a:t>
            </a:r>
            <a:r>
              <a:rPr lang="ar-AE" sz="2000" dirty="0">
                <a:solidFill>
                  <a:schemeClr val="tx1"/>
                </a:solidFill>
              </a:rPr>
              <a:t>ﺍﻟﻘﺪﺭﺓ ﻋﻠﻰ ﺍﺳﺘﻌﻤﺎﻝ </a:t>
            </a:r>
            <a:r>
              <a:rPr lang="ar-AE" sz="2000" dirty="0" smtClean="0">
                <a:solidFill>
                  <a:schemeClr val="tx1"/>
                </a:solidFill>
              </a:rPr>
              <a:t>ﺍﻟﻤﺎﺀ</a:t>
            </a:r>
          </a:p>
          <a:p>
            <a:pPr algn="ctr"/>
            <a:r>
              <a:rPr lang="ar-AE" sz="2000" dirty="0" smtClean="0">
                <a:solidFill>
                  <a:schemeClr val="tx1"/>
                </a:solidFill>
              </a:rPr>
              <a:t>3- الخوف من الضرر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586" y="2492896"/>
            <a:ext cx="1991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/>
              <a:t> </a:t>
            </a:r>
            <a:r>
              <a:rPr lang="ar-SA" sz="2000" b="1" dirty="0"/>
              <a:t>ينوي التيمم</a:t>
            </a:r>
          </a:p>
          <a:p>
            <a:r>
              <a:rPr lang="ar-SA" sz="2000" b="1" dirty="0"/>
              <a:t>ثم يقول : بسم الله </a:t>
            </a:r>
            <a:r>
              <a:rPr lang="ar-SA" sz="2000" b="1" dirty="0" smtClean="0"/>
              <a:t> </a:t>
            </a:r>
          </a:p>
          <a:p>
            <a:r>
              <a:rPr lang="ar-SA" sz="2000" b="1" dirty="0" smtClean="0"/>
              <a:t>ثم </a:t>
            </a:r>
            <a:r>
              <a:rPr lang="ar-SA" sz="2000" b="1" dirty="0"/>
              <a:t>يضرب بكفيّه التراب </a:t>
            </a:r>
            <a:r>
              <a:rPr lang="ar-SA" sz="2000" b="1" dirty="0" smtClean="0"/>
              <a:t>الطاهر </a:t>
            </a:r>
            <a:r>
              <a:rPr lang="ar-SA" sz="2000" b="1" dirty="0"/>
              <a:t>ضربة واحدة </a:t>
            </a:r>
            <a:r>
              <a:rPr lang="ar-SA" sz="2000" b="1" dirty="0" smtClean="0"/>
              <a:t>.</a:t>
            </a:r>
          </a:p>
          <a:p>
            <a:r>
              <a:rPr lang="ar-SA" sz="2000" b="1" dirty="0" smtClean="0"/>
              <a:t>ثم يخفّف </a:t>
            </a:r>
            <a:r>
              <a:rPr lang="ar-SA" sz="2000" b="1" dirty="0"/>
              <a:t>آثار التّراب </a:t>
            </a:r>
            <a:r>
              <a:rPr lang="ar-SA" sz="20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ar-SA" sz="2000" b="1" dirty="0" smtClean="0"/>
              <a:t>ثم </a:t>
            </a:r>
            <a:r>
              <a:rPr lang="ar-SA" sz="2000" b="1" dirty="0"/>
              <a:t>يمسح وجهه </a:t>
            </a:r>
            <a:endParaRPr lang="ar-SA" sz="2000" b="1" dirty="0" smtClean="0"/>
          </a:p>
          <a:p>
            <a:pPr marL="342900" indent="-342900">
              <a:buFontTx/>
              <a:buChar char="-"/>
            </a:pPr>
            <a:r>
              <a:rPr lang="ar-SA" sz="2000" b="1" dirty="0"/>
              <a:t>ثم يمسح  ظاهر يده اليمنى بباطن يده اليسرى</a:t>
            </a:r>
          </a:p>
          <a:p>
            <a:pPr marL="342900" indent="-342900">
              <a:buFontTx/>
              <a:buChar char="-"/>
            </a:pPr>
            <a:r>
              <a:rPr lang="ar-SA" sz="2000" b="1" dirty="0"/>
              <a:t>ثم ظاهر يده اليسرى بباطن يده اليمنى </a:t>
            </a:r>
          </a:p>
        </p:txBody>
      </p:sp>
      <p:sp>
        <p:nvSpPr>
          <p:cNvPr id="19" name="Oval 18"/>
          <p:cNvSpPr/>
          <p:nvPr/>
        </p:nvSpPr>
        <p:spPr>
          <a:xfrm>
            <a:off x="3707904" y="3068960"/>
            <a:ext cx="1728192" cy="159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التيمّم</a:t>
            </a: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847368618"/>
      </p:ext>
    </p:extLst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64488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ص99 / 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ماذا تتوقع أن يحدث لو لم يشرع الله تعالى لنا التيمم ؟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- ما مظاهر اليسر في مشروعية التيمم ؟ 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أقيم ذاتي ص103</a:t>
            </a:r>
          </a:p>
          <a:p>
            <a:pPr algn="ctr"/>
            <a:endParaRPr lang="ar-AE" sz="4000" b="1" dirty="0">
              <a:solidFill>
                <a:srgbClr val="FF0000"/>
              </a:solidFill>
            </a:endParaRPr>
          </a:p>
          <a:p>
            <a:pPr algn="ctr"/>
            <a:r>
              <a:rPr lang="ar-AE" sz="4000" b="1" smtClean="0">
                <a:solidFill>
                  <a:srgbClr val="FF0000"/>
                </a:solidFill>
              </a:rPr>
              <a:t>الواجب : س2 ص102</a:t>
            </a:r>
            <a:endParaRPr lang="ar-AE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14" descr="http://comps.canstockphoto.com.br/can-stock-photo_csp19012105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2" r="54677" b="23449"/>
          <a:stretch/>
        </p:blipFill>
        <p:spPr bwMode="auto">
          <a:xfrm>
            <a:off x="539552" y="2198432"/>
            <a:ext cx="1872208" cy="42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6050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446449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المسح على الخفين </a:t>
            </a:r>
            <a:endParaRPr lang="ar-AE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3630"/>
            <a:ext cx="83529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</a:rPr>
              <a:t>المسح لغة : </a:t>
            </a:r>
            <a:r>
              <a:rPr lang="ar-AE" sz="3200" dirty="0"/>
              <a:t>ضد الغسل </a:t>
            </a:r>
            <a:endParaRPr lang="ar-AE" sz="3200" b="1" dirty="0" smtClean="0">
              <a:solidFill>
                <a:srgbClr val="FF0000"/>
              </a:solidFill>
            </a:endParaRPr>
          </a:p>
          <a:p>
            <a:r>
              <a:rPr lang="ar-AE" sz="3200" b="1" dirty="0" smtClean="0">
                <a:solidFill>
                  <a:srgbClr val="FF0000"/>
                </a:solidFill>
              </a:rPr>
              <a:t>الخُفُّ : </a:t>
            </a:r>
            <a:r>
              <a:rPr lang="ar-AE" sz="3200" dirty="0" smtClean="0"/>
              <a:t>هو ما يُلبسُ على الرّجل من جِلدٍ أو صوفٍ أو نحوهما .</a:t>
            </a:r>
            <a:endParaRPr lang="ar-AE" sz="3200" dirty="0"/>
          </a:p>
        </p:txBody>
      </p:sp>
      <p:pic>
        <p:nvPicPr>
          <p:cNvPr id="1026" name="Picture 2" descr="http://3.bp.blogspot.com/-qTYjW7-8WDo/UsMkEErSa4I/AAAAAAAAAMA/7I93ZqBVsP4/s1600/%D8%A7%D9%84%D8%AE%D9%81%D9%8A%D9%86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1"/>
          <a:stretch/>
        </p:blipFill>
        <p:spPr bwMode="auto">
          <a:xfrm>
            <a:off x="6562704" y="1977428"/>
            <a:ext cx="2098507" cy="13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 bwMode="auto">
          <a:xfrm>
            <a:off x="3707904" y="2132856"/>
            <a:ext cx="2067896" cy="140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photon.101medialablimit.netdna-cdn.com/hypebeast.com/image/2015/01/nike-air-force-1-mid-black-grey-python-01-0.jpg?w=102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15864" r="8874" b="10111"/>
          <a:stretch/>
        </p:blipFill>
        <p:spPr bwMode="auto">
          <a:xfrm>
            <a:off x="323528" y="2237548"/>
            <a:ext cx="2201708" cy="12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4184" y="3970799"/>
            <a:ext cx="574030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المسح على الخُفُّين : </a:t>
            </a:r>
          </a:p>
          <a:p>
            <a:r>
              <a:rPr lang="ar-AE" sz="3200" dirty="0" smtClean="0"/>
              <a:t>هو إمرار اليد المبتلة بالماء على ما يلبس في الرّجلين عند الوضوء بدلاً من غسلهما بشروط مخصوصة .</a:t>
            </a:r>
          </a:p>
        </p:txBody>
      </p:sp>
      <p:pic>
        <p:nvPicPr>
          <p:cNvPr id="1033" name="Picture 9" descr="http://imuslimguide.com/sites/default/files/book-article/sock_0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19716" b="6881"/>
          <a:stretch/>
        </p:blipFill>
        <p:spPr bwMode="auto">
          <a:xfrm>
            <a:off x="323528" y="4120511"/>
            <a:ext cx="2376264" cy="24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0572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53285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شروط المسح على الخفين </a:t>
            </a:r>
            <a:endParaRPr lang="ar-AE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124744"/>
            <a:ext cx="6048672" cy="587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AE" sz="3200" b="1" dirty="0" smtClean="0">
                <a:solidFill>
                  <a:srgbClr val="FF0000"/>
                </a:solidFill>
              </a:rPr>
              <a:t>ص</a:t>
            </a:r>
            <a:r>
              <a:rPr lang="en-US" sz="3200" b="1" dirty="0" smtClean="0">
                <a:solidFill>
                  <a:srgbClr val="FF0000"/>
                </a:solidFill>
              </a:rPr>
              <a:t>100 </a:t>
            </a:r>
            <a:r>
              <a:rPr lang="ar-AE" sz="3200" b="1" dirty="0" smtClean="0">
                <a:solidFill>
                  <a:srgbClr val="FF0000"/>
                </a:solidFill>
              </a:rPr>
              <a:t>/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AE" sz="3200" b="1" dirty="0" smtClean="0">
                <a:solidFill>
                  <a:srgbClr val="FF0000"/>
                </a:solidFill>
              </a:rPr>
              <a:t>أقرأ و أستنتج 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AE" sz="2400" b="1" dirty="0" smtClean="0">
                <a:solidFill>
                  <a:srgbClr val="C00000"/>
                </a:solidFill>
              </a:rPr>
              <a:t>أقرأ الأحاديث الشريفة التالية وأستنتج منها شروط المسح على الخفين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AE" sz="2400" b="1" dirty="0">
                <a:solidFill>
                  <a:schemeClr val="accent2">
                    <a:lumMod val="50000"/>
                  </a:schemeClr>
                </a:solidFill>
                <a:latin typeface="Traditional Arabic"/>
              </a:rPr>
              <a:t>عن المُغِيرة بن شُعبة رَضِيَ اللّه عَنْه قَالَ: كُنْتُ مع النبي صلى الله عليه وسلم فتَوضَّأَ، فأَهْوَيْتُ لأنْزِعَ خُفَّيْهِ فقال: </a:t>
            </a:r>
            <a:r>
              <a:rPr lang="ar-AE" sz="2400" b="1" dirty="0">
                <a:latin typeface="Traditional Arabic"/>
              </a:rPr>
              <a:t>" دَعْهُما فإنيِّ أَدْخَلْتُهُما </a:t>
            </a:r>
            <a:r>
              <a:rPr lang="ar-AE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/>
              </a:rPr>
              <a:t>طَاهِرتَينْ </a:t>
            </a:r>
            <a:r>
              <a:rPr lang="ar-AE" sz="2400" b="1" dirty="0">
                <a:latin typeface="Traditional Arabic"/>
              </a:rPr>
              <a:t>". فمسح عليهما.  </a:t>
            </a:r>
            <a:r>
              <a:rPr lang="ar-AE" sz="2400" b="1" dirty="0" smtClean="0">
                <a:latin typeface="Traditional Arabic"/>
              </a:rPr>
              <a:t>متفق عليه</a:t>
            </a:r>
            <a:r>
              <a:rPr lang="ar-AE" sz="2400" b="1" dirty="0">
                <a:latin typeface="Traditional Arabic"/>
              </a:rPr>
              <a:t> </a:t>
            </a:r>
            <a:r>
              <a:rPr lang="ar-AE" sz="2400" b="1" dirty="0" smtClean="0">
                <a:latin typeface="Traditional Arabic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ar-AE" sz="2400" b="1" dirty="0" smtClean="0">
              <a:solidFill>
                <a:schemeClr val="accent2">
                  <a:lumMod val="50000"/>
                </a:schemeClr>
              </a:solidFill>
              <a:latin typeface="Traditional Arabic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عن علي بن أبي طالب – رضي الله عنه – قال </a:t>
            </a:r>
            <a:r>
              <a:rPr lang="ar-AE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AE" sz="2400" b="1" dirty="0"/>
              <a:t> </a:t>
            </a:r>
            <a:r>
              <a:rPr lang="ar-AE" sz="2400" b="1" dirty="0" smtClean="0"/>
              <a:t>    </a:t>
            </a:r>
            <a:r>
              <a:rPr lang="ar-SA" sz="2400" b="1" dirty="0" smtClean="0"/>
              <a:t>( </a:t>
            </a:r>
            <a:r>
              <a:rPr lang="ar-SA" sz="2400" b="1" dirty="0"/>
              <a:t>جعل النبي صلى الله عليه سلم </a:t>
            </a:r>
            <a:r>
              <a:rPr lang="ar-SA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ثلاثة أيام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ولياليهن</a:t>
            </a:r>
            <a:endParaRPr lang="ar-AE" sz="2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AE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AE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للمسافر ، ويوما وليلة للمقيم </a:t>
            </a:r>
            <a:r>
              <a:rPr lang="ar-SA" sz="2400" b="1" dirty="0"/>
              <a:t>) </a:t>
            </a:r>
            <a:endParaRPr lang="ar-AE" sz="2400" b="1" dirty="0" smtClean="0"/>
          </a:p>
          <a:p>
            <a:r>
              <a:rPr lang="ar-AE" sz="2400" b="1" dirty="0" smtClean="0"/>
              <a:t>     </a:t>
            </a:r>
            <a:r>
              <a:rPr lang="ar-SA" sz="2400" b="1" dirty="0" smtClean="0"/>
              <a:t>يعني </a:t>
            </a:r>
            <a:r>
              <a:rPr lang="ar-SA" sz="2400" b="1" dirty="0"/>
              <a:t>في المسح على الخفين </a:t>
            </a:r>
            <a:r>
              <a:rPr lang="ar-AE" sz="2400" b="1" dirty="0" smtClean="0"/>
              <a:t>. أخرجه </a:t>
            </a:r>
            <a:r>
              <a:rPr lang="ar-SA" sz="2400" b="1" dirty="0" smtClean="0"/>
              <a:t>مسلم </a:t>
            </a:r>
            <a:r>
              <a:rPr lang="ar-SA" sz="2400" b="1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ar-AE" sz="2400" b="1" dirty="0"/>
          </a:p>
          <a:p>
            <a:pPr marL="285750" indent="-285750">
              <a:buFont typeface="Arial" pitchFamily="34" charset="0"/>
              <a:buChar char="•"/>
            </a:pPr>
            <a:endParaRPr lang="ar-AE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2996952"/>
            <a:ext cx="2304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/>
              <a:t/>
            </a:r>
            <a:br>
              <a:rPr lang="ar-AE" sz="2400" b="1" dirty="0"/>
            </a:br>
            <a:r>
              <a:rPr lang="ar-AE" sz="2400" b="1" dirty="0"/>
              <a:t/>
            </a:r>
            <a:br>
              <a:rPr lang="ar-AE" sz="2400" b="1" dirty="0"/>
            </a:br>
            <a:r>
              <a:rPr lang="ar-AE" sz="2400" b="1" dirty="0" smtClean="0"/>
              <a:t> </a:t>
            </a:r>
            <a:endParaRPr lang="ar-AE" sz="2400" b="1" dirty="0"/>
          </a:p>
        </p:txBody>
      </p:sp>
      <p:sp>
        <p:nvSpPr>
          <p:cNvPr id="5" name="Right Arrow Callout 4"/>
          <p:cNvSpPr/>
          <p:nvPr/>
        </p:nvSpPr>
        <p:spPr>
          <a:xfrm>
            <a:off x="251520" y="2492896"/>
            <a:ext cx="2592288" cy="151216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7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أن يكون لابسا لهما على طهارة.</a:t>
            </a:r>
            <a:endParaRPr lang="ar-AE" sz="2400" dirty="0">
              <a:solidFill>
                <a:schemeClr val="tx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51520" y="4197281"/>
            <a:ext cx="2808312" cy="2544087"/>
          </a:xfrm>
          <a:prstGeom prst="rightArrowCallout">
            <a:avLst>
              <a:gd name="adj1" fmla="val 18516"/>
              <a:gd name="adj2" fmla="val 22668"/>
              <a:gd name="adj3" fmla="val 24035"/>
              <a:gd name="adj4" fmla="val 742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أن يكون المسح </a:t>
            </a:r>
            <a:endParaRPr lang="ar-AE" sz="2400" b="1" dirty="0" smtClean="0">
              <a:solidFill>
                <a:schemeClr val="tx1"/>
              </a:solidFill>
            </a:endParaRPr>
          </a:p>
          <a:p>
            <a:pPr algn="ctr"/>
            <a:r>
              <a:rPr lang="ar-AE" sz="2400" b="1" dirty="0" smtClean="0">
                <a:solidFill>
                  <a:schemeClr val="tx1"/>
                </a:solidFill>
              </a:rPr>
              <a:t>في </a:t>
            </a:r>
            <a:r>
              <a:rPr lang="ar-AE" sz="2400" b="1" dirty="0">
                <a:solidFill>
                  <a:schemeClr val="tx1"/>
                </a:solidFill>
              </a:rPr>
              <a:t>الوقت المحدد شرعا </a:t>
            </a:r>
            <a:endParaRPr lang="ar-AE" sz="2400" b="1" dirty="0" smtClean="0">
              <a:solidFill>
                <a:schemeClr val="tx1"/>
              </a:solidFill>
            </a:endParaRPr>
          </a:p>
          <a:p>
            <a:pPr algn="ctr"/>
            <a:r>
              <a:rPr lang="ar-AE" sz="2400" b="1" dirty="0" smtClean="0">
                <a:solidFill>
                  <a:schemeClr val="tx1"/>
                </a:solidFill>
              </a:rPr>
              <a:t>وهو </a:t>
            </a:r>
            <a:r>
              <a:rPr lang="ar-AE" sz="2400" b="1" dirty="0">
                <a:solidFill>
                  <a:schemeClr val="tx1"/>
                </a:solidFill>
              </a:rPr>
              <a:t>يوم وليلة للمقيم وثلاثة أيام بلياليها للمسافر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20882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</a:rPr>
              <a:t>نستنتج أن شروط المسح على الخفين</a:t>
            </a:r>
            <a:endParaRPr lang="ar-A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745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أطبق عملياً المسح على الخفين أمام زملائي في الصفّ</a:t>
            </a:r>
            <a:endParaRPr lang="ar-AE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dirty="0" smtClean="0"/>
              <a:t>1- يمسح </a:t>
            </a:r>
            <a:r>
              <a:rPr lang="ar-AE" sz="3200" dirty="0"/>
              <a:t>باليد اليمنى على ظاهر الرِّجل اليمنى، </a:t>
            </a:r>
            <a:endParaRPr lang="ar-AE" sz="3200" dirty="0" smtClean="0"/>
          </a:p>
          <a:p>
            <a:r>
              <a:rPr lang="ar-AE" sz="3200" dirty="0" smtClean="0"/>
              <a:t>ويمسح </a:t>
            </a:r>
            <a:r>
              <a:rPr lang="ar-AE" sz="3200" dirty="0"/>
              <a:t>باليد اليسرى على ظاهر الرِّجل اليسرى </a:t>
            </a:r>
            <a:endParaRPr lang="ar-AE" sz="3200" dirty="0" smtClean="0"/>
          </a:p>
          <a:p>
            <a:r>
              <a:rPr lang="ar-AE" sz="3200" dirty="0" smtClean="0"/>
              <a:t>  في </a:t>
            </a:r>
            <a:r>
              <a:rPr lang="ar-AE" sz="3200" dirty="0"/>
              <a:t>وقت </a:t>
            </a:r>
            <a:r>
              <a:rPr lang="ar-AE" sz="3200" dirty="0" smtClean="0"/>
              <a:t>واحد.</a:t>
            </a:r>
          </a:p>
          <a:p>
            <a:r>
              <a:rPr lang="ar-AE" sz="3200" dirty="0" smtClean="0"/>
              <a:t>2- أو يبدأ </a:t>
            </a:r>
            <a:r>
              <a:rPr lang="ar-AE" sz="3200" dirty="0"/>
              <a:t>باليمنى ثم </a:t>
            </a:r>
            <a:r>
              <a:rPr lang="ar-AE" sz="3200" dirty="0" smtClean="0"/>
              <a:t>اليسرى</a:t>
            </a:r>
            <a:r>
              <a:rPr lang="ar-AE" sz="3200" dirty="0"/>
              <a:t> </a:t>
            </a:r>
            <a:r>
              <a:rPr lang="ar-AE" sz="3200" dirty="0" smtClean="0"/>
              <a:t>.</a:t>
            </a:r>
          </a:p>
          <a:p>
            <a:r>
              <a:rPr lang="ar-AE" sz="3200" dirty="0" smtClean="0"/>
              <a:t>والأمر </a:t>
            </a:r>
            <a:r>
              <a:rPr lang="ar-AE" sz="3200" dirty="0"/>
              <a:t>في هذا واسع، كما قال الشيخ ابن عثيمين: </a:t>
            </a:r>
            <a:endParaRPr lang="ar-AE" sz="3200" dirty="0" smtClean="0"/>
          </a:p>
          <a:p>
            <a:r>
              <a:rPr lang="ar-AE" sz="3200" dirty="0" smtClean="0"/>
              <a:t>(</a:t>
            </a:r>
            <a:r>
              <a:rPr lang="ar-AE" sz="3200" dirty="0"/>
              <a:t>على أي صفة مسح أعلى الخف فإنه يُجزئ</a:t>
            </a:r>
            <a:r>
              <a:rPr lang="ar-AE" sz="3200" dirty="0" smtClean="0"/>
              <a:t>).</a:t>
            </a:r>
            <a:endParaRPr lang="ar-AE" sz="3200" dirty="0"/>
          </a:p>
        </p:txBody>
      </p:sp>
      <p:pic>
        <p:nvPicPr>
          <p:cNvPr id="3074" name="Picture 2" descr="الوضوء والمسح على الجوار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" y="4221088"/>
            <a:ext cx="30967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l-feqh.com/Files/1/htmlImageNew/01_08_008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9784" r="9287" b="17747"/>
          <a:stretch/>
        </p:blipFill>
        <p:spPr bwMode="auto">
          <a:xfrm>
            <a:off x="4648409" y="4308805"/>
            <a:ext cx="3782291" cy="22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7006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ar-AE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التيمم و المسح على الخفين </a:t>
            </a:r>
            <a:endParaRPr lang="ar-AE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548680"/>
            <a:ext cx="2120280" cy="1512168"/>
          </a:xfrm>
        </p:spPr>
        <p:txBody>
          <a:bodyPr>
            <a:noAutofit/>
          </a:bodyPr>
          <a:lstStyle/>
          <a:p>
            <a:r>
              <a:rPr lang="ar-AE" sz="4000" b="1" dirty="0" smtClean="0"/>
              <a:t>الدرس </a:t>
            </a:r>
          </a:p>
          <a:p>
            <a:r>
              <a:rPr lang="en-US" sz="4000" b="1" dirty="0" smtClean="0"/>
              <a:t> 11</a:t>
            </a:r>
            <a:endParaRPr lang="ar-AE" sz="4000" b="1" dirty="0"/>
          </a:p>
        </p:txBody>
      </p:sp>
      <p:pic>
        <p:nvPicPr>
          <p:cNvPr id="2050" name="Picture 2" descr="http://img259.imageshack.us/img259/127/rmlah200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900363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://imuslimguide.com/sites/default/files/book-article/sock_0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 r="9251" b="5652"/>
          <a:stretch/>
        </p:blipFill>
        <p:spPr bwMode="auto">
          <a:xfrm>
            <a:off x="1239589" y="3645024"/>
            <a:ext cx="2900363" cy="1957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AutoShape 2" descr="data:image/jpeg;base64,/9j/4AAQSkZJRgABAQAAAQABAAD/2wCEAAkGBxQTEhQUEhQVFhUWGBgYGBgXFxcYFxwaGBoXGhgYGhsYHCghGRolHBodITIhJSkrLi4uGB8zODMsNygtLisBCgoKDg0OGxAQGy8kICQsLCwsLCwsLCwsLCwsLCwsLCwsLCwsLCwsLCwsLCwsLCwsLCwsLCwsLCwsLCwsLCwsLP/AABEIAH4BkQMBIgACEQEDEQH/xAAbAAABBQEBAAAAAAAAAAAAAAAAAQIDBAUGB//EAEEQAAIBAwIDBgMFBQYGAwEAAAECEQADIRIxBEFRBRMiYXGBBpHwMqGxwdEUI0JSYjNzkrLh8RU0U3KC0iSTooT/xAAYAQEBAQEBAAAAAAAAAAAAAAAAAQIDBP/EACIRAQEBAAICAgIDAQAAAAAAAAABEQIhAzESQWFxMkJRE//aAAwDAQACEQMRAD8A7yiilrwvQKKKKAooooCiiigKKKKAooooCiiigKRmABJ2GTS1Fxn9m/8A2t+BoDhOIFxA6zBmJ9SPypvCcUtwMV2Vis9SImPLNVvh7/l7Xof8xqH4Z/s3/vX/ACqN2e2tRRRVYFFFFAUUUUBRRRQNNMMxjNPeoO+jG9A/TIjaR9D65VynF8bdstpJ22DAE/MfrXVCOnL3jmDJ5TWF8UcGpTvFwRAI8ts+c1rjWoZw/wAT3ogOB5KB+JmPaprPEFzqdix3JJn8fP8AOuQS5Bra7P4nE/7Vvla7cOMWu1LWoN/UJHqDj69a5y5wjLuCI9fbPSumsNqyd9vbnWjwloFQZWY0Qw8JiWyDv4cjznrjEp5J9uBCyc/f+lRG1Irre2Oxk1qEi2WK4IOmcgwfWPmPbnms6ZUiDPQj50c1ILFMY/Q+VTsnlio2Hlt0/P8AGiom5z7+9RgCpGtn6ihrcD8KqIl3+vr/AGp1szTgPr650ig1Rb4FNVxF6soPuR+Ves9jn90wPNvyFeX/AA9bm/b8pPyBP416RwTQnvXXg5c1huHE1e4azB2pgEgVatV1cqlVgJxFZfal86SFySDzjbfPKrnFXdIrme0bz6iQoLAysSCVgDB2PjIkdD6Gufk5ZMa4cdurYk6pEAwRmCOsgdDifo1nsoXJyukgTESSQZUjHkZxvSWrxJ3eZAOd9OAYJiDMEYInnT1cwTG4EBvtSZLAR4eWw8uVeZ1R96f+nc+Z/WiptA6r/hFFXVXKWiissiiiigKKKKAqJuKQGC6A9Cw/WoO2rhWxcKmDp39YH51h8f2fbWxZCoNdwouoyT4hJNRvjxl9ukt8QjGFdSegYE/dUlY/EfD9ruyEEOBIeTMjmatdicSblhGbeCCesEiaJZM2L1MF5Z06lnpIn5Vn/EF9lthUMNcdUnpMz+H31He+HrXd6VEOBh5MyOZ96Ekza16Ko9h8UblhGbfIJ6wSJqHimP7XZE40OY5TBzVPj3iXiuHum5qW6FTQREfxQYb5wfanJadbDC42pgjyfYxVf4kYi0sHe4gPmMmPurQ43+zf/tb8DRfqKnw9/wAva9D/AJjUPwz/AGb/AN6/5VN8Pf8AL2vQ/wCY1D8M/wBm/wDev+VRb/b9taiiiq5iiiigKKKKAooooGtVLiauvVDijQV7fHQ0NGdyc45+lWrjh4ZUDoyEHxFcg4kRnmNj51g8Yd/wqpY7RuW/stA5giR8vzrWNMzj+H0XGXoTHpyPyp3CtVjtDixebUE0sMEDY+e29HD2PnFNejg1uz3z8vYVrcIgDeKdLbgR6g56H65HF7MWXjoK2rYjest2bE7gFgJDAkETGRM4YDBEmPTnWTx3Zi3cgxciOelmDFd4wxid8ATtmtq6YTU0kHJ0ggjSQQDG+ZO33YBfRG0jSjAHcwSIwsT6xOarzenA8VwxtkqywYBjHMTyOao3FmcfjXoXGdni4rB8ndWI8QBJMSDBGP1zk8l2n2ebbaT0kHlmqrKKVXZfb62rQNqKgcUFdxHlTDUjDP31GTvzqxFrs7iTbcOBMdec4Ndx2d29ZZRqfQejggb/AM2331wllcVpcHblT5VucsW+P5R6NY7RtR/bWo/vE/WrY7XsqPtqx6KQ33jA9zXnXC2zP+ldFwPD6RLZiMmPxP51q+Vn/h91p3b5uM/WAVjmM+GPXnVLi78OqvGPFMGQMggHcZAE5knlIi3aEEZ5HJ3AwNz7CPKo+OOCBEhSZYeHG4BGQdjiuNupIhvqHdWtkOI8RBzpInOYywnnt1MhnGrcUKwjxMMLnBkmJG23pVjhFD6WiARIg6twR9ob8xz2o4h9Ky8EL1Ejbfn6+k1BH3F3+Yf4f9aKXQn/AFbfzs0lQaNFFFGRRRRQFFFFBQ7f/wCXu+n5io+I4HveHtqDDBUZT0YLT+3/APl7g5mAPUsAKvW0gAdAB8qNy5J+2SnaHEAaX4dmbbUrCD586p9kftFhADaLqZ8Mwyn9DvXSUVD5/hgcXYv8SQCncoskEmSWjG1Tpx/EKNL2C5H8SMIPnEYrYoofP6xzfZA4iwgBtF1JPhmGU/od6fe/aHurfWzGgRoLDUwMz+P+9dDWbxHAXWa6VvsocAKM+EgjzxsdutFnPbtUe0Tf4hQgsm3B1SzDcAwNqmvcdxDIU/ZmDMCs6hpyIJ+jWtw6FVUMdRAAJ6nrUlE+X4V+zOGNu0iHdRn13NUfhn+zf+9f8q1xWV8Nr+5n+Znb74/Kqb1WpRRRRgUUUtAlFOulUUs7BVUFiTsAAST8lJ9qkNoZOoQCQTykEgifVSParlTUNFOa5bBguAdOqDg6f5gNyMHIxipDa6Gdxj+kkGemQR7UymxXeqHFVoNVe/bBG1RXN8ZWNxAiul7S4JgJGR9biuc4tN5rUbijauEN6nr8vWr9vjswZ8/9qz1GVHmD+dalixIJ0iQJzvSu3j9NTs2yreMEggxg1sqkxNY/ZyxaR+XOt+2cDzrnXY+28CBG43nYEE7bnypFthSyjp4dK4iIA2InPlHSlRRMcjT0aDB+v9Ksrjz4/cJ3ZE6c4BnA1bdMTuTEVC6SdJVirAq6kg48RGxPP8xyqpasOSwLoEkhSZHMroYNgxAzIOeYNXUJXwkHGdQOoNOpcbGcA7R8zWnJyvavZTW8gSm87x5MORG0/rFYt21vXpN66oDAxOTE7Azn3+UjlXP/ABD2YgUOpCk8sZPkBz6/OiyuLcfRp1rgnbYY+uvKtjg+zZMnfP0Pv+VdHa4IKgEbCKXljpOH+uRs8JoHnz6Vp8BwZa2dETzGxqzb4aW0xz+7rU/D8KBclCRG8c6muljO4HiNDQ4x6YrqeFuK4hTv5x579cVCvCgtJAzV02ANAH8wOIExmM+n47b03WOXpGiyCSAerKANWxM5MYxvB96W82TvLEw2RggbwDnBzGJGRznYTEbGQNicbjz54p9pVO2SZxvB/p6DH30cFZSBkgDefDAnkYzvvvSrZUnVs2RAPL7WQMGJ3/q86VB4iI81/Ern6z5ZYUjO0HAI69D6e2fkGf8A8Ls/9Nf8Q/8AalrU71f5T8hRWu01NRRRWWRRRRQFFFFBDfsays7KdUdWH2Z8hv6x0qaiigKKKKAooooCiiigKKKKBl9SVIBgkRPSedFm0FUKogKAB6Cn0UBRRRQFS2lJ5YkZ+ePrpUVORoNBLeLDh+Ic+IaboAVlUECVEtcIVWEEZMYnnUH/ABNAjgh0uH95bDWbpM3ALk/upkBiQyqZwQYqFOzbAfvO7OudWbl0gN/OFL6Q39QE1cZ1KlTq0kEEd5cGDvs1dPlHP41l9mdo8Zdtv+0otqO8UkAqhYygWWdtTd79kKTsQdJIFTtxkcZ3IRXzdZz3g12i3eOrG2WwhBjVGTcGcRTrPC8OLneKvjMnV3lwnOCw8eCebDJnNXHuyN3/APsuf+1Lyh8agcZpkZxT2bNRgE+RzH0K5upyoCNvqayO0eykNt2AggSN9ueK2LQ8vPf8Ki44EWnPI22wdjg1VjzuwP3n1Nb9gDSzDPKsnhbfjn2HrWrbTwvHlU5PT450n4Qm3aggFN+mD+la/CkBY6belZ2ibS9GWPuqTsq/Kidx4T7c6y6L9q7JqS8ZaPIn5R+tUrQhjVW/xsX0XyJPp4fr2qpnbV5Rt4gZ6SCCeuy71Mi6QVzHzO8Rn1n8MUy02ccxjMbbin3LiQST4Z8UmCBsdU/ZxyPzrUebnMrK7VvDhwboGpm8IJbBIAAYwQNSxyA6YrnOCR7rd40xy9PIVNxl4X7oEyiHTqAjVGNRzzit++q2bDEwAqk+kbGjr4+P2w7PFA33A+ysAesD85rf4riABXDfDdwu2o9Sx+ddK9zU4jYbeZ/QVnlHT8rdohQWO5qXgbMZMQecjemMOXXf86ThLQgxgVkrXC0cVcKrI/8AL/tjMefSoeC+yKtRIIO2a1HLn6MvXFYKmzOC2xwRHTcz50NZ5n7X2fUTiecUpAAGncT9qRkRO3WN6j4d2DtqDRjTzGFBMHrJO+TFVxQ3cSRLSAN+YmOYAnOf6hirNp1uLGc9ZBUgAQfTy/OnyCAdjnyx6HY/rVdiFJ3gljBxmM584HuKIg7l+q/f+lFTf8VX/qJ/iX/2pauQWaVRmkpQajKHg3ZraFypYqCSk6c9NWY9aZw5cd410gKW1IMalTSAVYKN5BO7Tq5bDO7Ru3rZsW+GeyXLvrts2ljbYmCIR9CoGkmBlV3nSycPwXFWSCt8311GbTsqKqkGIuvbuXXhupG+Noq4zrSFy4/2V0LjxXAdZGPs2wQVxzcgg/wmo+KcuWtjvrQ1onegIA2vkhMneAW0jfBqHvuM/wCjwg//AKbpnO0/s404IzBypxnAljiv3pe5aYlrL2UAZVXu3DsjPpJhgAuqDmTAnSAuLehVZ9XjI2tlNOoYGgyw2iCSZPsGrxBVQ1xWBZoCKjORM6QdE8hJYwBOYrP7N7Pv2+GKFla73ouKHuF1w6OUNwWlPiIY6tGC+xin3eK4gKzH9mVTMN/8hihyCnd92Dd8QPiBSZ+z1Yav2XZ8jwAXLiEYZj3dwoCDsobTJwTBxG9Fx2YDuxuSCzQAoVtLmCZLYMYIkZxWbwPD8Wbuu69q3bFxm7uy/eBgQQUJeypB151TiIgZNWeM4W4Ua1aFrTcF/U7s8p3zO2LarDxrP8a7UGhHrjEmJMczGJqO6zCNK6iZ3IVRH8xyfYA+29Y3HcTxbrcRX4Sw+mWu67jd1BU6/wB5Z0NqBHgJBWZluUiNxrW7cfs+VAdtV1HlcFl1WY8e/wBgBYMTIIYa1b5Ph0kCXQEkE+GZYCOZAiT1qLiVuF7eg6VVtVyQCHUqw7sbkEEhpwPCBmTDbdkraQXbslGRmuNA+zcDxyxHgBOdiZM1k2uO4+4ha1b4QgXjpdrtzTdszjQFQwc6dZMHSSFgikhrYUuWuAahGkKzqvdQZJ0qra3YCJLECTiMihrkOE75dZQ6EhNbQMuVkF8gxGlfWqRucdrB7vgxb0nUpvXiwYHDBu5EiOUVJwvE8Syyp4VlkxcBvrqg7d2V8HTVrbqAdqYLdy8Larq1MxgKrae8djygQJEyYwADyFR2g/jAdnZW0HvNAtqSqPKi2gZxDgCTMDJG5qcF2Zds8ILFm4FcEwxlgoZ9TqCR0mDp3OwxDu0OH4phdWzcs2zcCt3pDllcKiMBagjSQg8RckTEHeh2vWiS9yWMDQAukADw6iwMyZJjy0U13ud6gVQbYDd4TIIMDuwnJuc9JGeVQdsWiyXQhuh7qIi90rSCrOZ1zFuQ8ElhAG8xScQvE6l0iwRbKsCXuarh0FHUgJptTqYhpfYYG4GtD6zt71BwQcgm4HB1AeIWwIgGUW2zaVkn7RLY6RVPjW4l7bLZt9zcOFuNctMAesAPPuv61B2Pbazbuvca1cdVm93SXFdnthjNw3LjeMif4QY08gophvbQFxyk3AbPjAIVluMVLBVOqAqSTJwYGxB2ltK0HUSSSRlNAAUlfCDJKmJ1EmZnaBWSV45zxFtxwqLgWrn7w4KKSdEnVpeRJKzExVnsbhLqd815hN26bgVXNxU1TIDG2hjYRH8O5mhPZeC7LW2yEEeBWXAj7TFjz+yJwOU7mtA0UGo3bb7NNIKDQRPOCedUOTE8vefr/T5VO1n/APj3IOw69Wz64P4VftrIzHnGP9vnWH8QXSthsHxMFBwBk/ZOSdgB5miuf7PsFhIE+ImPu/KrFobQcTn760/h2wAkn+HHvWV2I3fd63W68Hy1H8aV6+PXS/auEW7YPWD99V7blGYcjt9elWXHiKc1Ikeowfkah7bm2gb+pAPcxHyJrLetDhbmoA8/yrmeO42OOicaFX3kt+ddL2ekr0joa5L4j4Nrd7Wf4odT7DHt9b1rizz5Z27Ow5hW/lNM7S4kXj3CtyGogiQBsvqd94pfhfi1v29JOfkdtqr3PhO3qZ+9cQdhpnOcHpyzzBq5jnzzdLZ7OS0d/IDn/rmuY+L+Pe6xtjFsRI6nz8h0612/B9mJbiAxb+dySTJaI6Yg4A2PtxHxLw+m62QdRZh1Ek4Ycj6Hz51Ze0vk2ZEHY1vTbUDcmfbMVvhtJB6Cq/Y3BbeQqC9xOq9cRTOiAPXn+ntWL27TqY1kvEgn2/WrHDXcRVVU02wT9+Ks8HaOW9/lWS4sWeJIhY2q8xnSDgnoYMc48/WaxOyuJF5mM4BIHtua37YG/L9BVjn5PQ1AoI5x6eQyZjelLHfSCNOPFBDb7nGQTvH34faP8o8yOec01ruSNgRj1EVp5kd8zocEjSTjrMATn38pPs7uQGAIJwRBzggco69OtGnUIOcfQ9DNRTERiBHt0omrHcH+YfJqKg7tOv40VOhYoooohZpKKKAooooChxIIOQd/MdD5UVDxljXbZJjUCJ338udBJbiAFgAAQBAAHKANhQlwGYMwSp8iMEexqtwnClGdmcEME3AWNCwTPTnGwzTuzmJVyyMk3H0hiTKT4XE5AI5GCIjYChfa1qNFQHiNPeG4vdopADlp1A4mAJGSABmZxU4H1/vQFBNZnC3rx16Rr1XGYPcJW0oONFuBruhSNwqKZPi51fsqwUB2DNzIXQPZZMD1JPnRJdSUE9aq8YLgFx1YkC02m2qoGLjM63kZjTBEZ5Rl9i5hAFYyqkkklRqE/bYkufITymBBoamoqO9dIKAW3fU0ErpAUfzMWIx6Zqta44hmFwQGcCwFVzcdIQMzJGpQHJliAoBUzzoau0UppKKKaLY06AAFgrpAgAERAA2p5FVrnEkXURV1A6u8YH+zgSmof1H8NozQWKKrvxJ71LaqWBDl2BxbgAoG83kx6VYoCg0UGgZTVXP19EUpNRqcgdTg8sflmqq2ViP0/wBa5vtga76JyADHJIk881vhieRgRtzzHTl+EVgdl2dVxrkYLcogDkvsMVXTxzaj+IL37Pa0qYZ8T0ndvYflVf4Xtd2LayMiQNpnP50vxlwxi2x/i1fPf8CK0uxuz5TUeQHT25VPp243VO3cnir53AKgeyKfzqr8dsQvDgbG4CfYH9ah7Huayzgg6rjnz+00fdFHxo7TYx9klvlp+6rPbXL03Oy7sAgzt+VaXaPZiX7KBsYEEQYx+MiI86x+x7WvI2IkxW/wUQSP+0gCcgmSYE6sznyjzzGPM53h/hcWW1m8QBH2RG+xJnAH1FdCtkH7RJgkEEsGAODn+IESPbympLjnOkZ8Ij5Hl8/MU7heIBBkEEYHXzGPTbn8p04W3DO9AWGGkTkncAbyRiBn5V59xjd9xDMMiZHPyAn0H3V2vxFxMWnHW258iBpn3yPauR+G+HNyT/MaN+Kdtbhrwt23ZtlBJ9BXP/Ctgs1xzu7Ex6mT95q98WcTpXuVO+WPkDge5/CpewLWlEiOU9fP0rP09Hvkl+IXIuWbImMu3/jAA+bf/mr3GXtPCuymDpieecT99UOKuBuNM7LbUD1JY/hFWuPtk8M498A8jPL03ol9Mj4OeAV5z9Ziu2sXoIU41SBtvE/gD7A1wfws2m6R6GvQFIk46e3Srfbnz/iYX2zOd+QBnmPlTAdsEZODE+341KVBz8wRicR9wyPWmk7DnBMb46j9P6vkcCXBvtsRB8wPltTLY1TmDmJHlvtt9+addfYxIxmPQfPFQRHhC+FZjw7g7DBzgxEbeWKBv7KfKirXc+Q/xUtVk6iiisht24FUsdgCT6DNQW+OUsVyNLBTtuZHykRVhlBBByDg1GvDKDIAkkEnqRMT8zRejLfFgz1DFY8wJjy9/wA6LXGqRnB2iZyAGMHnvvT24ZDuinc5Uc9+VI3B2zvbT/CvLA5UOkaccpCHk+rfH2Z/SpP2pP5hy+8Ej7gflTzZXoMTEYid4I29qhXgLYM6FOAMgHA23odJi50lkAY6SVBbSpMeEFgDAJ5way+E4riUDC/w73WJ1hrD2mQSBNsi66FSGBjBEEeIma11EYGBRRmxj8ZxnEraud1YWyxllucRxFs211GWDwzFXktpUakgr4hlRZ7W7Se1b127Jutoa4UDFTpt6NemULM0uAFgTzIq/wDlSFfEG5gMPZtM/wCUVdTKxeE4W9aNy7atlVchjwjXEPiMm49tx4bbkkHQTpJ1TpkEW7HG3WZv3LLptse5a5wxus0oVKhLhCiCw8TAGV9a0KTQM4Hi3wM4jPXAj2ppjO4LjLzXFPdBbTuNRN6y5TSjI6MEeASQkd2Xzq1aZpj3XQ8JZt3LbOulbyTqYoqBWYwpKgEHJ0y2kT/C2k9hSVYopZRCkqpKgwYUx4RKjboOlSlztNNMZXa3H3rZHccOL0NaDg3CjRdbSCoCNIH2ixIAAO+YgvWeJNx3Tv7evTKh+BZPCoACl7bPp3MExLMYzWyEEluZCqfRS5H+c0tNM1hrw3GEwznT1biUU+4scEsez+9O4S3xNi63gucQjqukLdUqjgtqLNxN7XBGn7AjBxNbVIyggggEHBBEgg8iDuKafFi/CtjiEt3O+dLgkskXhcAY6mde80LCSQIIOkzBjArcF2jxt1LFwCxa1nSUusmi6AHJeybT3HJIXUMxpk+IQx6K9aVxDqrDoyhh8iKfNNMZHanaN62/Dqi2GLC4byG9pYAJOtGZcIpyzsvQRJFaXC6u7TWVZ9C6mX7JaBLL/STkVJ1jE7kYPzpLaACBMeZLH1JYkk+pqLIWkNLSGimNTVTkQN+eekUNSWX1dAcSPQid+Xn51VWFWQcwRz396z+y+DuW1KPoIGZEyZnEnzq475XrMESB4SSNQn0Hzp9tMnq0dfLJBOPx2qrLY5r4tB1WlyAMkZPQD/LWh+1FOEuEb6THrBiqvxVYLXrH9QOfSd+tW+17Bt8MwkEFTkjr4Tid/PljpSR24fxY3wLaUKoPIn5Sad8ccMSFcTp1FTHoCPzp/wAI2sKdpHKfl51u8TwIu2ntkiCZBxhgPLoBz5TRrn1IyfhS9KxPIVuOren2SGGnEfaBGNSxJ3nMcqwfhfhgrvbuYdGjmPSB0rrHt7eQBj0n6+VGfJZZFB3EHUF0mCjKc8iFIOTmYIPPkage9bZiBOqBPONh4oIONpxuat37CuyM0QuoxqI5HMbbZ/8AI05DgAQQp6DYjGC2OePblmOTnfihv3CArBZsggHMCYI2iY+fWmdgobaglTEQD1NavxJ2c12yqoBqQjwk8ozBO/Lf8opOC1Omlk0MokgQ0TIX55qunj5SSuW+MOH03lE7qs9ZkzPvXR9hcMO7noBWF8VDVxUTgaY91BratuU4ZmHQ9OQqV04dzWD2DdNzirzn+J4HoMD7gK7Pi+GDAoIgqVJ6SNx7/cTXFfC1rJP9X4V3PDnMzn8h9fUVanPrjriOzeCZeIZDuMH78+ldnb8MhhJ6+mxnpnpzNVu0ezwzC5qfWAcrkxJO0Z+h0qyLm43MQRBzOCQDJ2yRn9ZXO8944V7oUnWYGd8bb+/Oce9NceLxb5C7Y/mEjf66U1wcbnOfQ7ifkfzosXCQARJPLHLacfU0czpneMfccHb1kdPlUV3XqhlMZyCIIx7giT8jtIiV0iDywPckfOT8qS2A41aSNJxBbfYTpMbcj5etAs/0D7qKdDdPuuf+tFXtNh7sACSYAyTUB463IGoZ5yI+f1uKmuWwwgiRg/IyPwpi8Mg/hXrsKyTDBxqZ8QgCZ5RMfOeVJa4xSYkZJiOgE5nbFTi0vID5CkFleSj5Ch0jXjEgHUBM7kcjp/GpkcEAgyDkGo04VAICj3E753PmalAjahcFFFFEFFFFAUUUUBRRRQFFFFAUUUUBRRRQFFFFAUUUUBTTSmmOaBDsfSRSoAenv9/4UhzHqfrakRZkA5BxPmZ+VVU1k6BH2sR/v504H8fr02++oSwBC/0t/wDkiY+dSWxJYHkd/YH9Koh4/s9L6gksNJlWBhlOQd8Z6Haar8GCl57Lyysq92WkyM61PInAMY5+15bABZhgmAfPlnqYqQpIkfwnAIwDkSDuNj/iNF25jI7BbRZFs22UrA1HadsNs0zyrUsupDOpgpKssQcc9gfP0jlS8M+vV6xGOWafoGcep54MfXpS3WrytQW0t6tRUaiBJgEiOcjOnwyDONI572CTESWzGCIHkZjHl5io7XimMGTuTGBnA2/Oh7JMhYVsyRjMgSN+f5VGTLasBpyy6Yk/axGOUmDv5Z3mnOQqMCTpAJzJJABJH10pnfMyeJVBADGCYOrwnkDsW+7pUtzhg28yJztMjTnrjrRNOtsNKqJkKDnkNjvzGxmoLdtVPhUghQPYTpG/KSAOWrzqRVALb+MBjnEkIDj3HypnEvKn2B/xLMfLyPnRY5T4lti3xSuw8GNRG22mfWIPvW/eKXbINrI0ssgYg4ztNT8TcIBgA5G5PMwY3gx+NHDXw/iUafCJ92I6+Rz501ucrJjE+FX7oMty1cBAYE6DGZzO3Ot9Fxjl94z/AK5ojxKvWYO0Zn3x+FN4UYxOZO/Tlj1q7anLlsIeInEbCY2Mz0+6c+9OteLS55ZU4nI5+xio+IOxn7MHYZBmR8p+6p+8hWYcpMdYyfuqMmqykkiNSxqGQciQepGfxqke0p5aSyhxsSAZg+fLEY85Bq7xKkqQOYxPSB4fIY899qynRrZ+1qVIXSwBxCkQYmY1Z/q8shaXKkMSwMMBMGByG0RAMjbriTX4DX3YywcXCYII8JwdUtDY5jy6U5ry21EyYkkfazqUMVlvD9pvnmpnDBmWR4YOoYMcsGZyDIkb4NA/9hT+e5/9jUVT/fdLXzufrRV7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738188" y="-1173163"/>
            <a:ext cx="7810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5" name="AutoShape 4" descr="data:image/jpeg;base64,/9j/4AAQSkZJRgABAQAAAQABAAD/2wCEAAkGBxQTEhQUEhQVFhUWGBgYGBgXFxcYFxwaGBoXGhgYGhsYHCghGRolHBodITIhJSkrLi4uGB8zODMsNygtLisBCgoKDg0OGxAQGy8kICQsLCwsLCwsLCwsLCwsLCwsLCwsLCwsLCwsLCwsLCwsLCwsLCwsLCwsLCwsLCwsLCwsLP/AABEIAH4BkQMBIgACEQEDEQH/xAAbAAABBQEBAAAAAAAAAAAAAAAAAQIDBAUGB//EAEEQAAIBAwIDBgMFBQYGAwEAAAECEQADIRIxBEFRBRMiYXGBBpHwMqGxwdEUI0JSYjNzkrLh8RU0U3KC0iSTooT/xAAYAQEBAQEBAAAAAAAAAAAAAAAAAQIDBP/EACIRAQEBAAICAgIDAQAAAAAAAAABEQIhAzESQWFxMkJRE//aAAwDAQACEQMRAD8A7yiilrwvQKKKKAooooCiiigKKKKAooooCiiigKRmABJ2GTS1Fxn9m/8A2t+BoDhOIFxA6zBmJ9SPypvCcUtwMV2Vis9SImPLNVvh7/l7Xof8xqH4Z/s3/vX/ACqN2e2tRRRVYFFFFAUUUUBRRRQNNMMxjNPeoO+jG9A/TIjaR9D65VynF8bdstpJ22DAE/MfrXVCOnL3jmDJ5TWF8UcGpTvFwRAI8ts+c1rjWoZw/wAT3ogOB5KB+JmPaprPEFzqdix3JJn8fP8AOuQS5Bra7P4nE/7Vvla7cOMWu1LWoN/UJHqDj69a5y5wjLuCI9fbPSumsNqyd9vbnWjwloFQZWY0Qw8JiWyDv4cjznrjEp5J9uBCyc/f+lRG1Irre2Oxk1qEi2WK4IOmcgwfWPmPbnms6ZUiDPQj50c1ILFMY/Q+VTsnlio2Hlt0/P8AGiom5z7+9RgCpGtn6ihrcD8KqIl3+vr/AGp1szTgPr650ig1Rb4FNVxF6soPuR+Ves9jn90wPNvyFeX/AA9bm/b8pPyBP416RwTQnvXXg5c1huHE1e4azB2pgEgVatV1cqlVgJxFZfal86SFySDzjbfPKrnFXdIrme0bz6iQoLAysSCVgDB2PjIkdD6Gufk5ZMa4cdurYk6pEAwRmCOsgdDifo1nsoXJyukgTESSQZUjHkZxvSWrxJ3eZAOd9OAYJiDMEYInnT1cwTG4EBvtSZLAR4eWw8uVeZ1R96f+nc+Z/WiptA6r/hFFXVXKWiissiiiigKKKKAqJuKQGC6A9Cw/WoO2rhWxcKmDp39YH51h8f2fbWxZCoNdwouoyT4hJNRvjxl9ukt8QjGFdSegYE/dUlY/EfD9ruyEEOBIeTMjmatdicSblhGbeCCesEiaJZM2L1MF5Z06lnpIn5Vn/EF9lthUMNcdUnpMz+H31He+HrXd6VEOBh5MyOZ96Ekza16Ko9h8UblhGbfIJ6wSJqHimP7XZE40OY5TBzVPj3iXiuHum5qW6FTQREfxQYb5wfanJadbDC42pgjyfYxVf4kYi0sHe4gPmMmPurQ43+zf/tb8DRfqKnw9/wAva9D/AJjUPwz/AGb/AN6/5VN8Pf8AL2vQ/wCY1D8M/wBm/wDev+VRb/b9taiiiq5iiiigKKKKAooooGtVLiauvVDijQV7fHQ0NGdyc45+lWrjh4ZUDoyEHxFcg4kRnmNj51g8Yd/wqpY7RuW/stA5giR8vzrWNMzj+H0XGXoTHpyPyp3CtVjtDixebUE0sMEDY+e29HD2PnFNejg1uz3z8vYVrcIgDeKdLbgR6g56H65HF7MWXjoK2rYjest2bE7gFgJDAkETGRM4YDBEmPTnWTx3Zi3cgxciOelmDFd4wxid8ATtmtq6YTU0kHJ0ggjSQQDG+ZO33YBfRG0jSjAHcwSIwsT6xOarzenA8VwxtkqywYBjHMTyOao3FmcfjXoXGdni4rB8ndWI8QBJMSDBGP1zk8l2n2ebbaT0kHlmqrKKVXZfb62rQNqKgcUFdxHlTDUjDP31GTvzqxFrs7iTbcOBMdec4Ndx2d29ZZRqfQejggb/AM2331wllcVpcHblT5VucsW+P5R6NY7RtR/bWo/vE/WrY7XsqPtqx6KQ33jA9zXnXC2zP+ldFwPD6RLZiMmPxP51q+Vn/h91p3b5uM/WAVjmM+GPXnVLi78OqvGPFMGQMggHcZAE5knlIi3aEEZ5HJ3AwNz7CPKo+OOCBEhSZYeHG4BGQdjiuNupIhvqHdWtkOI8RBzpInOYywnnt1MhnGrcUKwjxMMLnBkmJG23pVjhFD6WiARIg6twR9ob8xz2o4h9Ky8EL1Ejbfn6+k1BH3F3+Yf4f9aKXQn/AFbfzs0lQaNFFFGRRRRQFFFFBQ7f/wCXu+n5io+I4HveHtqDDBUZT0YLT+3/APl7g5mAPUsAKvW0gAdAB8qNy5J+2SnaHEAaX4dmbbUrCD586p9kftFhADaLqZ8Mwyn9DvXSUVD5/hgcXYv8SQCncoskEmSWjG1Tpx/EKNL2C5H8SMIPnEYrYoofP6xzfZA4iwgBtF1JPhmGU/od6fe/aHurfWzGgRoLDUwMz+P+9dDWbxHAXWa6VvsocAKM+EgjzxsdutFnPbtUe0Tf4hQgsm3B1SzDcAwNqmvcdxDIU/ZmDMCs6hpyIJ+jWtw6FVUMdRAAJ6nrUlE+X4V+zOGNu0iHdRn13NUfhn+zf+9f8q1xWV8Nr+5n+Znb74/Kqb1WpRRRRgUUUtAlFOulUUs7BVUFiTsAAST8lJ9qkNoZOoQCQTykEgifVSParlTUNFOa5bBguAdOqDg6f5gNyMHIxipDa6Gdxj+kkGemQR7UymxXeqHFVoNVe/bBG1RXN8ZWNxAiul7S4JgJGR9biuc4tN5rUbijauEN6nr8vWr9vjswZ8/9qz1GVHmD+dalixIJ0iQJzvSu3j9NTs2yreMEggxg1sqkxNY/ZyxaR+XOt+2cDzrnXY+28CBG43nYEE7bnypFthSyjp4dK4iIA2InPlHSlRRMcjT0aDB+v9Ksrjz4/cJ3ZE6c4BnA1bdMTuTEVC6SdJVirAq6kg48RGxPP8xyqpasOSwLoEkhSZHMroYNgxAzIOeYNXUJXwkHGdQOoNOpcbGcA7R8zWnJyvavZTW8gSm87x5MORG0/rFYt21vXpN66oDAxOTE7Azn3+UjlXP/ABD2YgUOpCk8sZPkBz6/OiyuLcfRp1rgnbYY+uvKtjg+zZMnfP0Pv+VdHa4IKgEbCKXljpOH+uRs8JoHnz6Vp8BwZa2dETzGxqzb4aW0xz+7rU/D8KBclCRG8c6muljO4HiNDQ4x6YrqeFuK4hTv5x579cVCvCgtJAzV02ANAH8wOIExmM+n47b03WOXpGiyCSAerKANWxM5MYxvB96W82TvLEw2RggbwDnBzGJGRznYTEbGQNicbjz54p9pVO2SZxvB/p6DH30cFZSBkgDefDAnkYzvvvSrZUnVs2RAPL7WQMGJ3/q86VB4iI81/Ern6z5ZYUjO0HAI69D6e2fkGf8A8Ls/9Nf8Q/8AalrU71f5T8hRWu01NRRRWWRRRRQFFFFBDfsays7KdUdWH2Z8hv6x0qaiigKKKKAooooCiiigKKKKBl9SVIBgkRPSedFm0FUKogKAB6Cn0UBRRRQFS2lJ5YkZ+ePrpUVORoNBLeLDh+Ic+IaboAVlUECVEtcIVWEEZMYnnUH/ABNAjgh0uH95bDWbpM3ALk/upkBiQyqZwQYqFOzbAfvO7OudWbl0gN/OFL6Q39QE1cZ1KlTq0kEEd5cGDvs1dPlHP41l9mdo8Zdtv+0otqO8UkAqhYygWWdtTd79kKTsQdJIFTtxkcZ3IRXzdZz3g12i3eOrG2WwhBjVGTcGcRTrPC8OLneKvjMnV3lwnOCw8eCebDJnNXHuyN3/APsuf+1Lyh8agcZpkZxT2bNRgE+RzH0K5upyoCNvqayO0eykNt2AggSN9ueK2LQ8vPf8Ki44EWnPI22wdjg1VjzuwP3n1Nb9gDSzDPKsnhbfjn2HrWrbTwvHlU5PT450n4Qm3aggFN+mD+la/CkBY6belZ2ibS9GWPuqTsq/Kidx4T7c6y6L9q7JqS8ZaPIn5R+tUrQhjVW/xsX0XyJPp4fr2qpnbV5Rt4gZ6SCCeuy71Mi6QVzHzO8Rn1n8MUy02ccxjMbbin3LiQST4Z8UmCBsdU/ZxyPzrUebnMrK7VvDhwboGpm8IJbBIAAYwQNSxyA6YrnOCR7rd40xy9PIVNxl4X7oEyiHTqAjVGNRzzit++q2bDEwAqk+kbGjr4+P2w7PFA33A+ysAesD85rf4riABXDfDdwu2o9Sx+ddK9zU4jYbeZ/QVnlHT8rdohQWO5qXgbMZMQecjemMOXXf86ThLQgxgVkrXC0cVcKrI/8AL/tjMefSoeC+yKtRIIO2a1HLn6MvXFYKmzOC2xwRHTcz50NZ5n7X2fUTiecUpAAGncT9qRkRO3WN6j4d2DtqDRjTzGFBMHrJO+TFVxQ3cSRLSAN+YmOYAnOf6hirNp1uLGc9ZBUgAQfTy/OnyCAdjnyx6HY/rVdiFJ3gljBxmM584HuKIg7l+q/f+lFTf8VX/qJ/iX/2pauQWaVRmkpQajKHg3ZraFypYqCSk6c9NWY9aZw5cd410gKW1IMalTSAVYKN5BO7Tq5bDO7Ru3rZsW+GeyXLvrts2ljbYmCIR9CoGkmBlV3nSycPwXFWSCt8311GbTsqKqkGIuvbuXXhupG+Noq4zrSFy4/2V0LjxXAdZGPs2wQVxzcgg/wmo+KcuWtjvrQ1onegIA2vkhMneAW0jfBqHvuM/wCjwg//AKbpnO0/s404IzBypxnAljiv3pe5aYlrL2UAZVXu3DsjPpJhgAuqDmTAnSAuLehVZ9XjI2tlNOoYGgyw2iCSZPsGrxBVQ1xWBZoCKjORM6QdE8hJYwBOYrP7N7Pv2+GKFla73ouKHuF1w6OUNwWlPiIY6tGC+xin3eK4gKzH9mVTMN/8hihyCnd92Dd8QPiBSZ+z1Yav2XZ8jwAXLiEYZj3dwoCDsobTJwTBxG9Fx2YDuxuSCzQAoVtLmCZLYMYIkZxWbwPD8Wbuu69q3bFxm7uy/eBgQQUJeypB151TiIgZNWeM4W4Ua1aFrTcF/U7s8p3zO2LarDxrP8a7UGhHrjEmJMczGJqO6zCNK6iZ3IVRH8xyfYA+29Y3HcTxbrcRX4Sw+mWu67jd1BU6/wB5Z0NqBHgJBWZluUiNxrW7cfs+VAdtV1HlcFl1WY8e/wBgBYMTIIYa1b5Ph0kCXQEkE+GZYCOZAiT1qLiVuF7eg6VVtVyQCHUqw7sbkEEhpwPCBmTDbdkraQXbslGRmuNA+zcDxyxHgBOdiZM1k2uO4+4ha1b4QgXjpdrtzTdszjQFQwc6dZMHSSFgikhrYUuWuAahGkKzqvdQZJ0qra3YCJLECTiMihrkOE75dZQ6EhNbQMuVkF8gxGlfWqRucdrB7vgxb0nUpvXiwYHDBu5EiOUVJwvE8Syyp4VlkxcBvrqg7d2V8HTVrbqAdqYLdy8Larq1MxgKrae8djygQJEyYwADyFR2g/jAdnZW0HvNAtqSqPKi2gZxDgCTMDJG5qcF2Zds8ILFm4FcEwxlgoZ9TqCR0mDp3OwxDu0OH4phdWzcs2zcCt3pDllcKiMBagjSQg8RckTEHeh2vWiS9yWMDQAukADw6iwMyZJjy0U13ud6gVQbYDd4TIIMDuwnJuc9JGeVQdsWiyXQhuh7qIi90rSCrOZ1zFuQ8ElhAG8xScQvE6l0iwRbKsCXuarh0FHUgJptTqYhpfYYG4GtD6zt71BwQcgm4HB1AeIWwIgGUW2zaVkn7RLY6RVPjW4l7bLZt9zcOFuNctMAesAPPuv61B2Pbazbuvca1cdVm93SXFdnthjNw3LjeMif4QY08gophvbQFxyk3AbPjAIVluMVLBVOqAqSTJwYGxB2ltK0HUSSSRlNAAUlfCDJKmJ1EmZnaBWSV45zxFtxwqLgWrn7w4KKSdEnVpeRJKzExVnsbhLqd815hN26bgVXNxU1TIDG2hjYRH8O5mhPZeC7LW2yEEeBWXAj7TFjz+yJwOU7mtA0UGo3bb7NNIKDQRPOCedUOTE8vefr/T5VO1n/APj3IOw69Wz64P4VftrIzHnGP9vnWH8QXSthsHxMFBwBk/ZOSdgB5miuf7PsFhIE+ImPu/KrFobQcTn760/h2wAkn+HHvWV2I3fd63W68Hy1H8aV6+PXS/auEW7YPWD99V7blGYcjt9elWXHiKc1Ikeowfkah7bm2gb+pAPcxHyJrLetDhbmoA8/yrmeO42OOicaFX3kt+ddL2ekr0joa5L4j4Nrd7Wf4odT7DHt9b1rizz5Z27Ow5hW/lNM7S4kXj3CtyGogiQBsvqd94pfhfi1v29JOfkdtqr3PhO3qZ+9cQdhpnOcHpyzzBq5jnzzdLZ7OS0d/IDn/rmuY+L+Pe6xtjFsRI6nz8h0612/B9mJbiAxb+dySTJaI6Yg4A2PtxHxLw+m62QdRZh1Ek4Ycj6Hz51Ze0vk2ZEHY1vTbUDcmfbMVvhtJB6Cq/Y3BbeQqC9xOq9cRTOiAPXn+ntWL27TqY1kvEgn2/WrHDXcRVVU02wT9+Ks8HaOW9/lWS4sWeJIhY2q8xnSDgnoYMc48/WaxOyuJF5mM4BIHtua37YG/L9BVjn5PQ1AoI5x6eQyZjelLHfSCNOPFBDb7nGQTvH34faP8o8yOec01ruSNgRj1EVp5kd8zocEjSTjrMATn38pPs7uQGAIJwRBzggco69OtGnUIOcfQ9DNRTERiBHt0omrHcH+YfJqKg7tOv40VOhYoooohZpKKKAooooChxIIOQd/MdD5UVDxljXbZJjUCJ338udBJbiAFgAAQBAAHKANhQlwGYMwSp8iMEexqtwnClGdmcEME3AWNCwTPTnGwzTuzmJVyyMk3H0hiTKT4XE5AI5GCIjYChfa1qNFQHiNPeG4vdopADlp1A4mAJGSABmZxU4H1/vQFBNZnC3rx16Rr1XGYPcJW0oONFuBruhSNwqKZPi51fsqwUB2DNzIXQPZZMD1JPnRJdSUE9aq8YLgFx1YkC02m2qoGLjM63kZjTBEZ5Rl9i5hAFYyqkkklRqE/bYkufITymBBoamoqO9dIKAW3fU0ErpAUfzMWIx6Zqta44hmFwQGcCwFVzcdIQMzJGpQHJliAoBUzzoau0UppKKKaLY06AAFgrpAgAERAA2p5FVrnEkXURV1A6u8YH+zgSmof1H8NozQWKKrvxJ71LaqWBDl2BxbgAoG83kx6VYoCg0UGgZTVXP19EUpNRqcgdTg8sflmqq2ViP0/wBa5vtga76JyADHJIk881vhieRgRtzzHTl+EVgdl2dVxrkYLcogDkvsMVXTxzaj+IL37Pa0qYZ8T0ndvYflVf4Xtd2LayMiQNpnP50vxlwxi2x/i1fPf8CK0uxuz5TUeQHT25VPp243VO3cnir53AKgeyKfzqr8dsQvDgbG4CfYH9ah7Huayzgg6rjnz+00fdFHxo7TYx9klvlp+6rPbXL03Oy7sAgzt+VaXaPZiX7KBsYEEQYx+MiI86x+x7WvI2IkxW/wUQSP+0gCcgmSYE6sznyjzzGPM53h/hcWW1m8QBH2RG+xJnAH1FdCtkH7RJgkEEsGAODn+IESPbympLjnOkZ8Ij5Hl8/MU7heIBBkEEYHXzGPTbn8p04W3DO9AWGGkTkncAbyRiBn5V59xjd9xDMMiZHPyAn0H3V2vxFxMWnHW258iBpn3yPauR+G+HNyT/MaN+Kdtbhrwt23ZtlBJ9BXP/Ctgs1xzu7Ex6mT95q98WcTpXuVO+WPkDge5/CpewLWlEiOU9fP0rP09Hvkl+IXIuWbImMu3/jAA+bf/mr3GXtPCuymDpieecT99UOKuBuNM7LbUD1JY/hFWuPtk8M498A8jPL03ol9Mj4OeAV5z9Ziu2sXoIU41SBtvE/gD7A1wfws2m6R6GvQFIk46e3Srfbnz/iYX2zOd+QBnmPlTAdsEZODE+341KVBz8wRicR9wyPWmk7DnBMb46j9P6vkcCXBvtsRB8wPltTLY1TmDmJHlvtt9+addfYxIxmPQfPFQRHhC+FZjw7g7DBzgxEbeWKBv7KfKirXc+Q/xUtVk6iiisht24FUsdgCT6DNQW+OUsVyNLBTtuZHykRVhlBBByDg1GvDKDIAkkEnqRMT8zRejLfFgz1DFY8wJjy9/wA6LXGqRnB2iZyAGMHnvvT24ZDuinc5Uc9+VI3B2zvbT/CvLA5UOkaccpCHk+rfH2Z/SpP2pP5hy+8Ej7gflTzZXoMTEYid4I29qhXgLYM6FOAMgHA23odJi50lkAY6SVBbSpMeEFgDAJ5way+E4riUDC/w73WJ1hrD2mQSBNsi66FSGBjBEEeIma11EYGBRRmxj8ZxnEraud1YWyxllucRxFs211GWDwzFXktpUakgr4hlRZ7W7Se1b127Jutoa4UDFTpt6NemULM0uAFgTzIq/wDlSFfEG5gMPZtM/wCUVdTKxeE4W9aNy7atlVchjwjXEPiMm49tx4bbkkHQTpJ1TpkEW7HG3WZv3LLptse5a5wxus0oVKhLhCiCw8TAGV9a0KTQM4Hi3wM4jPXAj2ppjO4LjLzXFPdBbTuNRN6y5TSjI6MEeASQkd2Xzq1aZpj3XQ8JZt3LbOulbyTqYoqBWYwpKgEHJ0y2kT/C2k9hSVYopZRCkqpKgwYUx4RKjboOlSlztNNMZXa3H3rZHccOL0NaDg3CjRdbSCoCNIH2ixIAAO+YgvWeJNx3Tv7evTKh+BZPCoACl7bPp3MExLMYzWyEEluZCqfRS5H+c0tNM1hrw3GEwznT1biUU+4scEsez+9O4S3xNi63gucQjqukLdUqjgtqLNxN7XBGn7AjBxNbVIyggggEHBBEgg8iDuKafFi/CtjiEt3O+dLgkskXhcAY6mde80LCSQIIOkzBjArcF2jxt1LFwCxa1nSUusmi6AHJeybT3HJIXUMxpk+IQx6K9aVxDqrDoyhh8iKfNNMZHanaN62/Dqi2GLC4byG9pYAJOtGZcIpyzsvQRJFaXC6u7TWVZ9C6mX7JaBLL/STkVJ1jE7kYPzpLaACBMeZLH1JYkk+pqLIWkNLSGimNTVTkQN+eekUNSWX1dAcSPQid+Xn51VWFWQcwRz396z+y+DuW1KPoIGZEyZnEnzq475XrMESB4SSNQn0Hzp9tMnq0dfLJBOPx2qrLY5r4tB1WlyAMkZPQD/LWh+1FOEuEb6THrBiqvxVYLXrH9QOfSd+tW+17Bt8MwkEFTkjr4Tid/PljpSR24fxY3wLaUKoPIn5Sad8ccMSFcTp1FTHoCPzp/wAI2sKdpHKfl51u8TwIu2ntkiCZBxhgPLoBz5TRrn1IyfhS9KxPIVuOren2SGGnEfaBGNSxJ3nMcqwfhfhgrvbuYdGjmPSB0rrHt7eQBj0n6+VGfJZZFB3EHUF0mCjKc8iFIOTmYIPPkage9bZiBOqBPONh4oIONpxuat37CuyM0QuoxqI5HMbbZ/8AI05DgAQQp6DYjGC2OePblmOTnfihv3CArBZsggHMCYI2iY+fWmdgobaglTEQD1NavxJ2c12yqoBqQjwk8ozBO/Lf8opOC1Omlk0MokgQ0TIX55qunj5SSuW+MOH03lE7qs9ZkzPvXR9hcMO7noBWF8VDVxUTgaY91BratuU4ZmHQ9OQqV04dzWD2DdNzirzn+J4HoMD7gK7Pi+GDAoIgqVJ6SNx7/cTXFfC1rJP9X4V3PDnMzn8h9fUVanPrjriOzeCZeIZDuMH78+ldnb8MhhJ6+mxnpnpzNVu0ezwzC5qfWAcrkxJO0Z+h0qyLm43MQRBzOCQDJ2yRn9ZXO8944V7oUnWYGd8bb+/Oce9NceLxb5C7Y/mEjf66U1wcbnOfQ7ifkfzosXCQARJPLHLacfU0czpneMfccHb1kdPlUV3XqhlMZyCIIx7giT8jtIiV0iDywPckfOT8qS2A41aSNJxBbfYTpMbcj5etAs/0D7qKdDdPuuf+tFXtNh7sACSYAyTUB463IGoZ5yI+f1uKmuWwwgiRg/IyPwpi8Mg/hXrsKyTDBxqZ8QgCZ5RMfOeVJa4xSYkZJiOgE5nbFTi0vID5CkFleSj5Ch0jXjEgHUBM7kcjp/GpkcEAgyDkGo04VAICj3E753PmalAjahcFFFFEFFFFAUUUUBRRRQFFFFAUUUUBRRRQFFFFAUUUUBTTSmmOaBDsfSRSoAenv9/4UhzHqfrakRZkA5BxPmZ+VVU1k6BH2sR/v504H8fr02++oSwBC/0t/wDkiY+dSWxJYHkd/YH9Koh4/s9L6gksNJlWBhlOQd8Z6Haar8GCl57Lyysq92WkyM61PInAMY5+15bABZhgmAfPlnqYqQpIkfwnAIwDkSDuNj/iNF25jI7BbRZFs22UrA1HadsNs0zyrUsupDOpgpKssQcc9gfP0jlS8M+vV6xGOWafoGcep54MfXpS3WrytQW0t6tRUaiBJgEiOcjOnwyDONI572CTESWzGCIHkZjHl5io7XimMGTuTGBnA2/Oh7JMhYVsyRjMgSN+f5VGTLasBpyy6Yk/axGOUmDv5Z3mnOQqMCTpAJzJJABJH10pnfMyeJVBADGCYOrwnkDsW+7pUtzhg28yJztMjTnrjrRNOtsNKqJkKDnkNjvzGxmoLdtVPhUghQPYTpG/KSAOWrzqRVALb+MBjnEkIDj3HypnEvKn2B/xLMfLyPnRY5T4lti3xSuw8GNRG22mfWIPvW/eKXbINrI0ssgYg4ztNT8TcIBgA5G5PMwY3gx+NHDXw/iUafCJ92I6+Rz501ucrJjE+FX7oMty1cBAYE6DGZzO3Ot9Fxjl94z/AK5ojxKvWYO0Zn3x+FN4UYxOZO/Tlj1q7anLlsIeInEbCY2Mz0+6c+9OteLS55ZU4nI5+xio+IOxn7MHYZBmR8p+6p+8hWYcpMdYyfuqMmqykkiNSxqGQciQepGfxqke0p5aSyhxsSAZg+fLEY85Bq7xKkqQOYxPSB4fIY899qynRrZ+1qVIXSwBxCkQYmY1Z/q8shaXKkMSwMMBMGByG0RAMjbriTX4DX3YywcXCYII8JwdUtDY5jy6U5ry21EyYkkfazqUMVlvD9pvnmpnDBmWR4YOoYMcsGZyDIkb4NA/9hT+e5/9jUVT/fdLXzufrRV7H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890588" y="-1020763"/>
            <a:ext cx="7810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67544" y="5877272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smtClean="0">
                <a:solidFill>
                  <a:schemeClr val="accent2">
                    <a:lumMod val="50000"/>
                  </a:schemeClr>
                </a:solidFill>
              </a:rPr>
              <a:t>اعداد : مدرسة التربية الإسلامية </a:t>
            </a:r>
          </a:p>
          <a:p>
            <a:r>
              <a:rPr lang="ar-AE" sz="2800" b="1" smtClean="0">
                <a:solidFill>
                  <a:schemeClr val="accent2">
                    <a:lumMod val="50000"/>
                  </a:schemeClr>
                </a:solidFill>
              </a:rPr>
              <a:t>ليلى المعاري </a:t>
            </a:r>
            <a:endParaRPr lang="ar-A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3649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624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مبطلات المسح على الخفين </a:t>
            </a:r>
            <a:endParaRPr lang="ar-A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84168" y="1484784"/>
            <a:ext cx="280831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انتهاء مدة المسح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9872" y="1484784"/>
            <a:ext cx="244827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</a:rPr>
              <a:t>الجنابة</a:t>
            </a:r>
            <a:endParaRPr lang="ar-AE" sz="36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484784"/>
            <a:ext cx="280831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solidFill>
                  <a:schemeClr val="tx1"/>
                </a:solidFill>
              </a:rPr>
              <a:t>نزع الخف الممسوح عليه</a:t>
            </a:r>
            <a:endParaRPr lang="ar-AE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img05.deviantart.net/a2db/i/2011/098/6/6/alarm_clock_redux_by_gnu2000-d3dizb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50441"/>
            <a:ext cx="1414952" cy="18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6176" y="4460919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b="1" dirty="0"/>
              <a:t>وهو يوم وليلة للمقيم </a:t>
            </a:r>
            <a:endParaRPr lang="ar-AE" sz="2400" b="1" dirty="0" smtClean="0"/>
          </a:p>
          <a:p>
            <a:pPr algn="ctr"/>
            <a:r>
              <a:rPr lang="en-US" sz="2400" b="1" dirty="0" smtClean="0"/>
              <a:t>24 ) </a:t>
            </a:r>
            <a:r>
              <a:rPr lang="ar-AE" sz="2400" b="1" dirty="0" smtClean="0"/>
              <a:t> ساعة )</a:t>
            </a:r>
            <a:endParaRPr lang="ar-AE" sz="2400" b="1" dirty="0"/>
          </a:p>
          <a:p>
            <a:pPr algn="ctr"/>
            <a:r>
              <a:rPr lang="ar-AE" sz="2400" b="1" dirty="0" smtClean="0"/>
              <a:t>وثلاثة </a:t>
            </a:r>
            <a:r>
              <a:rPr lang="ar-AE" sz="2400" b="1" dirty="0"/>
              <a:t>أيام بلياليها </a:t>
            </a:r>
            <a:r>
              <a:rPr lang="ar-AE" sz="2400" b="1" dirty="0" smtClean="0"/>
              <a:t>للمسافر </a:t>
            </a:r>
          </a:p>
          <a:p>
            <a:pPr algn="ctr"/>
            <a:r>
              <a:rPr lang="en-US" sz="2400" b="1" dirty="0" smtClean="0"/>
              <a:t>24x3= 72</a:t>
            </a:r>
            <a:endParaRPr lang="ar-AE" sz="2400" b="1" dirty="0" smtClean="0"/>
          </a:p>
          <a:p>
            <a:pPr algn="ctr"/>
            <a:r>
              <a:rPr lang="en-US" sz="2400" b="1" dirty="0" smtClean="0"/>
              <a:t>   72 </a:t>
            </a:r>
            <a:r>
              <a:rPr lang="ar-AE" sz="2400" b="1" dirty="0" smtClean="0"/>
              <a:t>ساعة </a:t>
            </a:r>
            <a:endParaRPr lang="ar-A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131840" y="2190343"/>
            <a:ext cx="3168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/>
              <a:t>نزول المني بشهوة </a:t>
            </a:r>
            <a:endParaRPr lang="ar-AE" sz="2800" b="1" dirty="0" smtClean="0"/>
          </a:p>
          <a:p>
            <a:pPr algn="ctr"/>
            <a:r>
              <a:rPr lang="ar-AE" sz="2800" b="1" dirty="0" smtClean="0"/>
              <a:t>( الاحتلام – الجماع ) </a:t>
            </a:r>
            <a:r>
              <a:rPr lang="ar-AE" sz="2800" dirty="0" smtClean="0"/>
              <a:t>وسميت </a:t>
            </a:r>
            <a:r>
              <a:rPr lang="ar-AE" sz="2800" dirty="0"/>
              <a:t>الجنابة بذلك لكونها سببا لتجنب الصلاة</a:t>
            </a:r>
          </a:p>
        </p:txBody>
      </p:sp>
      <p:pic>
        <p:nvPicPr>
          <p:cNvPr id="9" name="Picture 23" descr="http://st.depositphotos.com/1029662/1413/v/950/depositphotos_14137171-Personal-Hygiene-Washing-Hand-Face-Shower-Bath-Brushing-Teeth-Toilet-Bathroom-Stick-Figure-Pictogram-Icon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5" r="74244" b="26851"/>
          <a:stretch/>
        </p:blipFill>
        <p:spPr bwMode="auto">
          <a:xfrm>
            <a:off x="4032218" y="4365104"/>
            <a:ext cx="1475886" cy="24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ikihow.com/images/c/ce/Ask-Someone-to-Take-Off-Their-Shoes-at-Your-Home-Step-4-Version-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4755"/>
            <a:ext cx="2579027" cy="175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0" name="Straight Connector 9"/>
          <p:cNvCxnSpPr/>
          <p:nvPr/>
        </p:nvCxnSpPr>
        <p:spPr>
          <a:xfrm flipH="1">
            <a:off x="6732240" y="2636912"/>
            <a:ext cx="148696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32240" y="2754428"/>
            <a:ext cx="1584176" cy="12506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8727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/>
              <a:t>ص</a:t>
            </a:r>
            <a:r>
              <a:rPr lang="en-US" sz="3200" b="1" dirty="0" smtClean="0"/>
              <a:t>101</a:t>
            </a:r>
            <a:r>
              <a:rPr lang="ar-AE" sz="3200" b="1" dirty="0" smtClean="0"/>
              <a:t>/ </a:t>
            </a:r>
          </a:p>
          <a:p>
            <a:r>
              <a:rPr lang="ar-AE" sz="3200" b="1" dirty="0" smtClean="0">
                <a:solidFill>
                  <a:srgbClr val="C00000"/>
                </a:solidFill>
              </a:rPr>
              <a:t>أفكر وأستنبط : ألاحظ الأخطاء في المسح على الخفين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57420"/>
              </p:ext>
            </p:extLst>
          </p:nvPr>
        </p:nvGraphicFramePr>
        <p:xfrm>
          <a:off x="200438" y="1295380"/>
          <a:ext cx="8548026" cy="335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27574"/>
                <a:gridCol w="492045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dirty="0" smtClean="0"/>
                        <a:t>الموقف</a:t>
                      </a:r>
                      <a:endParaRPr lang="ar-AE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dirty="0" smtClean="0"/>
                        <a:t>الخطأ</a:t>
                      </a:r>
                      <a:endParaRPr lang="ar-AE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dirty="0" smtClean="0"/>
                        <a:t>اغتسل بسبب الاحتلام ولم ينزع خُفيّه ومسح عليهما</a:t>
                      </a:r>
                      <a:endParaRPr lang="ar-AE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أنه مسح على الخفين وهو يغتسل والغسل يبطل المسح</a:t>
                      </a:r>
                      <a:endParaRPr lang="ar-AE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dirty="0" smtClean="0"/>
                        <a:t>نزع خُفّيه ثم لبسهما </a:t>
                      </a:r>
                    </a:p>
                    <a:p>
                      <a:pPr algn="ctr" rtl="1"/>
                      <a:r>
                        <a:rPr lang="ar-AE" sz="2800" b="0" dirty="0" smtClean="0"/>
                        <a:t>ومسح عليهما</a:t>
                      </a:r>
                      <a:endParaRPr lang="ar-AE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أنه مسح على الخفين بعد أن نزعهما </a:t>
                      </a:r>
                    </a:p>
                    <a:p>
                      <a:pPr algn="ctr" rtl="1"/>
                      <a:r>
                        <a:rPr lang="ar-AE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ونزع الخف الممسوح يبطل المسح</a:t>
                      </a:r>
                      <a:endParaRPr lang="ar-AE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dirty="0" smtClean="0"/>
                        <a:t>استمر يمسح على خفّيه لمدة يومين وهو مقيم .</a:t>
                      </a:r>
                      <a:endParaRPr lang="ar-AE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أنه استمر يمسح على الخفين رغم انتهاء المدة المحددة للمقيم وهي يوم وليلة</a:t>
                      </a:r>
                      <a:endParaRPr lang="ar-AE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4725144"/>
            <a:ext cx="8640960" cy="1384995"/>
          </a:xfrm>
          <a:prstGeom prst="rect">
            <a:avLst/>
          </a:prstGeom>
          <a:solidFill>
            <a:srgbClr val="FFD85D"/>
          </a:solidFill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/>
              <a:t>الحكمة من المسح على الخفين </a:t>
            </a:r>
            <a:r>
              <a:rPr lang="ar-AE" sz="2800" b="1" dirty="0" smtClean="0">
                <a:solidFill>
                  <a:srgbClr val="C00000"/>
                </a:solidFill>
              </a:rPr>
              <a:t>التيسير و التخفيف </a:t>
            </a:r>
            <a:r>
              <a:rPr lang="ar-AE" sz="2800" b="1" dirty="0" smtClean="0"/>
              <a:t>على المكلفين </a:t>
            </a:r>
          </a:p>
          <a:p>
            <a:pPr algn="ctr"/>
            <a:r>
              <a:rPr lang="ar-AE" sz="2800" b="1" dirty="0" smtClean="0"/>
              <a:t>الذين يشق عليهم نزع الخف وغسل الرجلين خاصة في أوقات الشتاء والبرد الشديد وفي السّفر .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val="1567982994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87824" y="116632"/>
            <a:ext cx="3108158" cy="1944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chemeClr val="tx1"/>
                </a:solidFill>
              </a:rPr>
              <a:t>هو إمرار اليد </a:t>
            </a:r>
            <a:r>
              <a:rPr lang="ar-AE" sz="2400" dirty="0" smtClean="0">
                <a:solidFill>
                  <a:schemeClr val="tx1"/>
                </a:solidFill>
              </a:rPr>
              <a:t>المبتلة بالماء </a:t>
            </a:r>
            <a:r>
              <a:rPr lang="ar-AE" sz="2400" dirty="0">
                <a:solidFill>
                  <a:schemeClr val="tx1"/>
                </a:solidFill>
              </a:rPr>
              <a:t>على ما يلبس في الرّجلين عند الوضوء بدلاً من غسلهما بشروط مخصوصة 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00192" y="476672"/>
            <a:ext cx="2736304" cy="314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solidFill>
                  <a:schemeClr val="tx1"/>
                </a:solidFill>
              </a:rPr>
              <a:t>1- لبس الخف </a:t>
            </a:r>
            <a:r>
              <a:rPr lang="ar-AE" sz="2400" b="1" dirty="0">
                <a:solidFill>
                  <a:schemeClr val="tx1"/>
                </a:solidFill>
              </a:rPr>
              <a:t>على طهارة</a:t>
            </a:r>
            <a:r>
              <a:rPr lang="ar-AE" sz="2400" b="1" dirty="0" smtClean="0">
                <a:solidFill>
                  <a:schemeClr val="tx1"/>
                </a:solidFill>
              </a:rPr>
              <a:t>. </a:t>
            </a:r>
            <a:endParaRPr lang="ar-AE" sz="2400" b="1" dirty="0">
              <a:solidFill>
                <a:schemeClr val="tx1"/>
              </a:solidFill>
            </a:endParaRPr>
          </a:p>
          <a:p>
            <a:r>
              <a:rPr lang="ar-AE" sz="2400" b="1" dirty="0" smtClean="0">
                <a:solidFill>
                  <a:schemeClr val="tx1"/>
                </a:solidFill>
              </a:rPr>
              <a:t>2- أن </a:t>
            </a:r>
            <a:r>
              <a:rPr lang="ar-AE" sz="2400" b="1" dirty="0">
                <a:solidFill>
                  <a:schemeClr val="tx1"/>
                </a:solidFill>
              </a:rPr>
              <a:t>يكون المسح في الوقت المحدد شرعا </a:t>
            </a:r>
            <a:endParaRPr lang="ar-AE" sz="2400" b="1" dirty="0" smtClean="0">
              <a:solidFill>
                <a:schemeClr val="tx1"/>
              </a:solidFill>
            </a:endParaRPr>
          </a:p>
          <a:p>
            <a:pPr algn="ctr"/>
            <a:r>
              <a:rPr lang="ar-AE" sz="2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 وهو </a:t>
            </a:r>
            <a:r>
              <a:rPr lang="ar-AE" sz="20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يوم وليلة للمقيم وثلاثة أيام بلياليها </a:t>
            </a:r>
            <a:r>
              <a:rPr lang="ar-AE" sz="2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للمسافر)</a:t>
            </a:r>
            <a:endParaRPr lang="ar-AE" sz="20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40152" y="4953648"/>
            <a:ext cx="3096344" cy="1787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</a:rPr>
              <a:t>التيسير و التخفيف </a:t>
            </a:r>
            <a:r>
              <a:rPr lang="ar-AE" sz="2400" b="1" dirty="0" smtClean="0">
                <a:solidFill>
                  <a:schemeClr val="tx1"/>
                </a:solidFill>
              </a:rPr>
              <a:t>على الناس خاصة </a:t>
            </a:r>
            <a:r>
              <a:rPr lang="ar-AE" sz="2400" b="1" dirty="0">
                <a:solidFill>
                  <a:schemeClr val="tx1"/>
                </a:solidFill>
              </a:rPr>
              <a:t>في </a:t>
            </a:r>
            <a:r>
              <a:rPr lang="ar-AE" sz="2400" b="1" dirty="0" smtClean="0">
                <a:solidFill>
                  <a:schemeClr val="tx1"/>
                </a:solidFill>
              </a:rPr>
              <a:t>الشتاء  </a:t>
            </a:r>
            <a:r>
              <a:rPr lang="ar-AE" sz="2400" b="1" dirty="0">
                <a:solidFill>
                  <a:schemeClr val="tx1"/>
                </a:solidFill>
              </a:rPr>
              <a:t>وفي السّفر 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27784" y="2420888"/>
            <a:ext cx="3922236" cy="3683075"/>
            <a:chOff x="2449964" y="2227212"/>
            <a:chExt cx="3922236" cy="3683075"/>
          </a:xfrm>
        </p:grpSpPr>
        <p:grpSp>
          <p:nvGrpSpPr>
            <p:cNvPr id="14" name="Group 13"/>
            <p:cNvGrpSpPr/>
            <p:nvPr/>
          </p:nvGrpSpPr>
          <p:grpSpPr>
            <a:xfrm rot="2163874">
              <a:off x="2449964" y="2227212"/>
              <a:ext cx="3922236" cy="3683075"/>
              <a:chOff x="2515257" y="2228575"/>
              <a:chExt cx="3811379" cy="3597442"/>
            </a:xfrm>
          </p:grpSpPr>
          <p:sp>
            <p:nvSpPr>
              <p:cNvPr id="2" name="Regular Pentagon 1"/>
              <p:cNvSpPr/>
              <p:nvPr/>
            </p:nvSpPr>
            <p:spPr>
              <a:xfrm>
                <a:off x="3563888" y="3212976"/>
                <a:ext cx="1512168" cy="1368152"/>
              </a:xfrm>
              <a:prstGeom prst="pent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3" name="Regular Pentagon 2"/>
              <p:cNvSpPr/>
              <p:nvPr/>
            </p:nvSpPr>
            <p:spPr>
              <a:xfrm rot="2315724">
                <a:off x="4814468" y="3683150"/>
                <a:ext cx="1512168" cy="1368152"/>
              </a:xfrm>
              <a:prstGeom prst="pentag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4" name="Regular Pentagon 3"/>
              <p:cNvSpPr/>
              <p:nvPr/>
            </p:nvSpPr>
            <p:spPr>
              <a:xfrm rot="2127510">
                <a:off x="4324560" y="2228575"/>
                <a:ext cx="1512168" cy="1368152"/>
              </a:xfrm>
              <a:prstGeom prst="pentag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5" name="Regular Pentagon 4"/>
              <p:cNvSpPr/>
              <p:nvPr/>
            </p:nvSpPr>
            <p:spPr>
              <a:xfrm rot="2082422">
                <a:off x="3602837" y="4457865"/>
                <a:ext cx="1512168" cy="1368152"/>
              </a:xfrm>
              <a:prstGeom prst="pentagon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" name="Regular Pentagon 5"/>
              <p:cNvSpPr/>
              <p:nvPr/>
            </p:nvSpPr>
            <p:spPr>
              <a:xfrm rot="6376861">
                <a:off x="2443249" y="3699588"/>
                <a:ext cx="1512168" cy="1368152"/>
              </a:xfrm>
              <a:prstGeom prst="pent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" name="Regular Pentagon 6"/>
              <p:cNvSpPr/>
              <p:nvPr/>
            </p:nvSpPr>
            <p:spPr>
              <a:xfrm rot="6541110">
                <a:off x="2939091" y="2272081"/>
                <a:ext cx="1422417" cy="1368152"/>
              </a:xfrm>
              <a:prstGeom prst="pentag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962974" y="3284984"/>
              <a:ext cx="109920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AE" sz="2800" b="1" dirty="0" smtClean="0"/>
                <a:t>شروطه</a:t>
              </a:r>
              <a:endParaRPr lang="ar-AE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6035" y="3284984"/>
              <a:ext cx="104175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3200" b="1" dirty="0" smtClean="0"/>
                <a:t>صفته</a:t>
              </a:r>
              <a:endParaRPr lang="ar-AE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68297" y="2420888"/>
              <a:ext cx="10417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AE" sz="2800" b="1" dirty="0" smtClean="0"/>
                <a:t> تعريفه</a:t>
              </a:r>
              <a:endParaRPr lang="ar-AE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3826" y="4653136"/>
              <a:ext cx="12854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AE" sz="2800" b="1" dirty="0" smtClean="0"/>
                <a:t> مبطلاته</a:t>
              </a:r>
              <a:endParaRPr lang="ar-AE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2724" y="3501008"/>
              <a:ext cx="143134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2400" b="1" dirty="0" smtClean="0">
                  <a:solidFill>
                    <a:srgbClr val="C00000"/>
                  </a:solidFill>
                </a:rPr>
                <a:t>المسح</a:t>
              </a:r>
            </a:p>
            <a:p>
              <a:pPr algn="ctr"/>
              <a:r>
                <a:rPr lang="ar-AE" sz="2400" b="1" dirty="0" smtClean="0">
                  <a:solidFill>
                    <a:srgbClr val="C00000"/>
                  </a:solidFill>
                </a:rPr>
                <a:t>على الخفين</a:t>
              </a:r>
              <a:endParaRPr lang="ar-AE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9117" y="4653136"/>
              <a:ext cx="104175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AE" sz="2800" b="1" dirty="0" smtClean="0"/>
                <a:t> حكمته</a:t>
              </a:r>
              <a:endParaRPr lang="ar-AE" sz="2800" b="1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5496" y="4797152"/>
            <a:ext cx="3024337" cy="19442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2400" b="1" dirty="0" smtClean="0">
              <a:solidFill>
                <a:schemeClr val="tx1"/>
              </a:solidFill>
            </a:endParaRPr>
          </a:p>
          <a:p>
            <a:endParaRPr lang="ar-AE" sz="2400" b="1" dirty="0">
              <a:solidFill>
                <a:schemeClr val="tx1"/>
              </a:solidFill>
            </a:endParaRPr>
          </a:p>
          <a:p>
            <a:r>
              <a:rPr lang="ar-AE" sz="2400" b="1" dirty="0" smtClean="0">
                <a:solidFill>
                  <a:schemeClr val="tx1"/>
                </a:solidFill>
              </a:rPr>
              <a:t>1-انتهاء </a:t>
            </a:r>
            <a:r>
              <a:rPr lang="ar-AE" sz="2400" b="1" dirty="0">
                <a:solidFill>
                  <a:schemeClr val="tx1"/>
                </a:solidFill>
              </a:rPr>
              <a:t>مدة </a:t>
            </a:r>
            <a:r>
              <a:rPr lang="ar-AE" sz="2400" b="1" dirty="0" smtClean="0">
                <a:solidFill>
                  <a:schemeClr val="tx1"/>
                </a:solidFill>
              </a:rPr>
              <a:t>المسح</a:t>
            </a:r>
          </a:p>
          <a:p>
            <a:r>
              <a:rPr lang="ar-AE" sz="2400" b="1" dirty="0" smtClean="0">
                <a:solidFill>
                  <a:schemeClr val="tx1"/>
                </a:solidFill>
              </a:rPr>
              <a:t>2-الجنابة</a:t>
            </a:r>
          </a:p>
          <a:p>
            <a:r>
              <a:rPr lang="ar-AE" sz="2400" b="1" dirty="0" smtClean="0">
                <a:solidFill>
                  <a:schemeClr val="tx1"/>
                </a:solidFill>
              </a:rPr>
              <a:t>3- نزع </a:t>
            </a:r>
            <a:r>
              <a:rPr lang="ar-AE" sz="2400" b="1" dirty="0">
                <a:solidFill>
                  <a:schemeClr val="tx1"/>
                </a:solidFill>
              </a:rPr>
              <a:t>الخف الممسوح عليه</a:t>
            </a:r>
          </a:p>
          <a:p>
            <a:endParaRPr lang="ar-AE" sz="2400" b="1" dirty="0">
              <a:solidFill>
                <a:schemeClr val="tx1"/>
              </a:solidFill>
            </a:endParaRPr>
          </a:p>
          <a:p>
            <a:endParaRPr lang="ar-AE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7503" y="476672"/>
            <a:ext cx="2646352" cy="31460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>
                <a:solidFill>
                  <a:schemeClr val="tx1"/>
                </a:solidFill>
              </a:rPr>
              <a:t>يمسح باليد اليمنى على ظاهر الرِّجل اليمنى، ويمسح باليد اليسرى على ظاهر الرِّجل اليسرى في وقت واحد، </a:t>
            </a:r>
            <a:r>
              <a:rPr lang="ar-AE" sz="2400" dirty="0" smtClean="0">
                <a:solidFill>
                  <a:schemeClr val="tx1"/>
                </a:solidFill>
              </a:rPr>
              <a:t> </a:t>
            </a:r>
            <a:endParaRPr lang="ar-AE" sz="2400" dirty="0">
              <a:solidFill>
                <a:schemeClr val="tx1"/>
              </a:solidFill>
            </a:endParaRPr>
          </a:p>
          <a:p>
            <a:r>
              <a:rPr lang="ar-AE" sz="2400" dirty="0">
                <a:solidFill>
                  <a:schemeClr val="tx1"/>
                </a:solidFill>
              </a:rPr>
              <a:t>أو </a:t>
            </a:r>
            <a:r>
              <a:rPr lang="ar-AE" sz="2400" dirty="0" smtClean="0">
                <a:solidFill>
                  <a:schemeClr val="tx1"/>
                </a:solidFill>
              </a:rPr>
              <a:t>يبدأ </a:t>
            </a:r>
            <a:r>
              <a:rPr lang="ar-AE" sz="2400" dirty="0">
                <a:solidFill>
                  <a:schemeClr val="tx1"/>
                </a:solidFill>
              </a:rPr>
              <a:t>باليمنى ثم اليسرى</a:t>
            </a:r>
          </a:p>
        </p:txBody>
      </p:sp>
    </p:spTree>
    <p:extLst>
      <p:ext uri="{BB962C8B-B14F-4D97-AF65-F5344CB8AC3E}">
        <p14:creationId xmlns:p14="http://schemas.microsoft.com/office/powerpoint/2010/main" val="88642406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47816"/>
              </p:ext>
            </p:extLst>
          </p:nvPr>
        </p:nvGraphicFramePr>
        <p:xfrm>
          <a:off x="467544" y="764704"/>
          <a:ext cx="8208912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1890"/>
                <a:gridCol w="3260158"/>
                <a:gridCol w="356686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 smtClean="0"/>
                        <a:t>وجه</a:t>
                      </a:r>
                      <a:r>
                        <a:rPr lang="ar-AE" sz="2000" baseline="0" dirty="0" smtClean="0"/>
                        <a:t> المقارنة</a:t>
                      </a:r>
                      <a:endParaRPr lang="ar-A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 smtClean="0"/>
                        <a:t>التيمم</a:t>
                      </a:r>
                      <a:endParaRPr lang="ar-A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dirty="0" smtClean="0"/>
                        <a:t>المسح على الخفين</a:t>
                      </a:r>
                      <a:endParaRPr lang="ar-A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 smtClean="0"/>
                        <a:t>التعريف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مسح الوجه واليدين بالصعيد الطيب على وجه مخصوص مع النية </a:t>
                      </a:r>
                      <a:endParaRPr lang="ar-AE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A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هو إمرار اليد المبتلة بالماء على ما يلبس في الرّجلين عند الوضوء بدلاً من غسلهما بشروط مخصوصة </a:t>
                      </a:r>
                      <a:endParaRPr lang="ar-AE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 smtClean="0"/>
                        <a:t>الشروط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1- ﺍﻟﻌﻠﻢ ﺑﺪﺧﻮﻝ ﻭﻗﺖ ﺍﻟﺼﻼﺓ.</a:t>
                      </a:r>
                      <a:br>
                        <a:rPr lang="ar-AE" sz="20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2- فقد الماء أو عدم القدرة على استخدامه</a:t>
                      </a:r>
                    </a:p>
                    <a:p>
                      <a:pPr algn="r"/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3-  طهارة التراب</a:t>
                      </a:r>
                    </a:p>
                    <a:p>
                      <a:pPr rtl="1"/>
                      <a:endParaRPr lang="ar-A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1- لبس الخف على طهارة. </a:t>
                      </a:r>
                    </a:p>
                    <a:p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2- أن يكون المسح في الوقت المحدد شرعا </a:t>
                      </a:r>
                    </a:p>
                    <a:p>
                      <a:r>
                        <a:rPr lang="ar-AE" sz="1800" b="1" dirty="0" smtClean="0">
                          <a:solidFill>
                            <a:schemeClr val="tx1"/>
                          </a:solidFill>
                        </a:rPr>
                        <a:t>وهو يوم وليلة للمقيم وثلاثة أيام بلياليها للمسافر</a:t>
                      </a:r>
                      <a:endParaRPr lang="ar-A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A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 smtClean="0"/>
                        <a:t>المبطلات</a:t>
                      </a:r>
                      <a:endParaRPr lang="ar-A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1- كل ما يبطل الوضوء .</a:t>
                      </a:r>
                    </a:p>
                    <a:p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2- إذا وجد الماء بطل التيمم.</a:t>
                      </a:r>
                    </a:p>
                    <a:p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3-  القدرة على استعمال الماء.</a:t>
                      </a:r>
                    </a:p>
                    <a:p>
                      <a:pPr rtl="1"/>
                      <a:endParaRPr lang="ar-A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1-انتهاء مدة المسح</a:t>
                      </a:r>
                    </a:p>
                    <a:p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2-الجنابة</a:t>
                      </a:r>
                    </a:p>
                    <a:p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3- نزع الخف الممسوح عليه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96035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0016"/>
            <a:ext cx="8229600" cy="1143000"/>
          </a:xfrm>
        </p:spPr>
        <p:txBody>
          <a:bodyPr>
            <a:normAutofit/>
          </a:bodyPr>
          <a:lstStyle/>
          <a:p>
            <a:r>
              <a:rPr lang="ar-AE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قال رسول الله </a:t>
            </a:r>
            <a:r>
              <a:rPr lang="ar-AE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صلى الله عليه وسلم </a:t>
            </a:r>
            <a:r>
              <a:rPr lang="ar-AE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: ( إنَّ الدِّينَ يُسْر ) </a:t>
            </a:r>
            <a:r>
              <a:rPr lang="ar-AE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رواه البخاري </a:t>
            </a:r>
            <a:endParaRPr lang="ar-AE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354" y="908720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dirty="0" smtClean="0"/>
              <a:t>(  فَلَمْ تَجِدُوا مَاءً فَتَيَمَّمُوا صَعِيدًا طَيِّبًا فَامْسَحُوا بِوُجُوهِكُمْ وَأَيْدِيكُمْ مِنْهُ مَا يُرِيدُ اللَّهُ ليَجْعَلَ عَلَيْكُمْ مِنْ حَرَجٍ وَلَكِنْ يُرِيدُ لِيُطَهِّرَكُمْ وَلِيُتِمَّ نِعْمَتَهُ عَلَيْكُمْ لَعَلَّكُمْ تَشْكُرُونَ ) </a:t>
            </a:r>
            <a:r>
              <a:rPr lang="ar-AE" sz="2400" dirty="0" smtClean="0"/>
              <a:t>المائدة:6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106" y="515719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dirty="0" smtClean="0"/>
              <a:t>1- المسح </a:t>
            </a:r>
            <a:r>
              <a:rPr lang="ar-AE" sz="3200" dirty="0"/>
              <a:t>على </a:t>
            </a:r>
            <a:r>
              <a:rPr lang="ar-AE" sz="3200" dirty="0" smtClean="0"/>
              <a:t>الخفين .</a:t>
            </a:r>
            <a:endParaRPr lang="ar-AE" sz="3200" dirty="0"/>
          </a:p>
          <a:p>
            <a:r>
              <a:rPr lang="ar-AE" sz="3200" dirty="0" smtClean="0"/>
              <a:t>2- يجوز </a:t>
            </a:r>
            <a:r>
              <a:rPr lang="ar-AE" sz="3200" dirty="0"/>
              <a:t>غسل أعضاء الوضوء مرة مرة، ومرتين مرتين، وثلاثاً وثلاثاً</a:t>
            </a:r>
            <a:r>
              <a:rPr lang="ar-AE" sz="3200" dirty="0" smtClean="0"/>
              <a:t>،</a:t>
            </a:r>
            <a:endParaRPr lang="ar-AE" sz="3200" dirty="0"/>
          </a:p>
        </p:txBody>
      </p:sp>
      <p:pic>
        <p:nvPicPr>
          <p:cNvPr id="5" name="Picture 6" descr="http://ar.assabile.com/media/category/1020x320/tayamom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9" r="2810"/>
          <a:stretch/>
        </p:blipFill>
        <p:spPr bwMode="auto">
          <a:xfrm>
            <a:off x="251520" y="1052736"/>
            <a:ext cx="2453643" cy="1792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107504" y="470598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ص</a:t>
            </a:r>
            <a:r>
              <a:rPr lang="en-US" sz="2800" b="1" dirty="0">
                <a:solidFill>
                  <a:srgbClr val="FF0000"/>
                </a:solidFill>
              </a:rPr>
              <a:t>96</a:t>
            </a:r>
            <a:r>
              <a:rPr lang="ar-SA" sz="2800" b="1" dirty="0">
                <a:solidFill>
                  <a:srgbClr val="FF0000"/>
                </a:solidFill>
              </a:rPr>
              <a:t>/ أذكر أ</a:t>
            </a:r>
            <a:r>
              <a:rPr lang="ar-AE" sz="2800" b="1" dirty="0">
                <a:solidFill>
                  <a:srgbClr val="FF0000"/>
                </a:solidFill>
              </a:rPr>
              <a:t>مثلة أخرى تدل على يُسر الإسلام في موضوع طهارة المسلم ؟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3275692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فالتيمم في اللغة هو : القصد . تقول العرب : تيممك الله بحفظه ، أي : قصدك </a:t>
            </a:r>
            <a:endParaRPr lang="ar-AE" dirty="0" smtClean="0"/>
          </a:p>
          <a:p>
            <a:r>
              <a:rPr lang="ar-AE" dirty="0"/>
              <a:t>والصعيد قيل : هو كل ما صعد على وجه </a:t>
            </a:r>
            <a:r>
              <a:rPr lang="ar-AE" dirty="0" smtClean="0"/>
              <a:t>الأرض</a:t>
            </a:r>
          </a:p>
          <a:p>
            <a:r>
              <a:rPr lang="ar-AE" dirty="0"/>
              <a:t>( وليتم نعمتة عليكم لعلكم تشكرون )</a:t>
            </a:r>
            <a:br>
              <a:rPr lang="ar-AE" dirty="0"/>
            </a:br>
            <a:r>
              <a:rPr lang="ar-AE" dirty="0"/>
              <a:t>ولهذا كانت هذه الأمة مختصة بشرعية التيمم دون سائر الأمم </a:t>
            </a:r>
          </a:p>
        </p:txBody>
      </p:sp>
    </p:spTree>
    <p:extLst>
      <p:ext uri="{BB962C8B-B14F-4D97-AF65-F5344CB8AC3E}">
        <p14:creationId xmlns:p14="http://schemas.microsoft.com/office/powerpoint/2010/main" val="3771938157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تعريف التيمم</a:t>
            </a:r>
            <a:endParaRPr lang="ar-AE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1" y="1124744"/>
            <a:ext cx="8784976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مسح الوجه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واليدين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بالصعيد الطيب </a:t>
            </a:r>
            <a:r>
              <a:rPr lang="ar-SA" b="1" dirty="0" smtClean="0">
                <a:solidFill>
                  <a:srgbClr val="7030A0"/>
                </a:solidFill>
              </a:rPr>
              <a:t>على وجه مخصوص </a:t>
            </a:r>
            <a:r>
              <a:rPr lang="ar-SA" b="1" dirty="0" smtClean="0">
                <a:solidFill>
                  <a:srgbClr val="FF0000"/>
                </a:solidFill>
              </a:rPr>
              <a:t>مع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rgbClr val="FF0000"/>
                </a:solidFill>
              </a:rPr>
              <a:t>النية</a:t>
            </a:r>
            <a:r>
              <a:rPr lang="ar-SA" b="1" dirty="0" smtClean="0"/>
              <a:t> </a:t>
            </a:r>
            <a:endParaRPr lang="ar-AE" b="1" dirty="0"/>
          </a:p>
        </p:txBody>
      </p:sp>
      <p:pic>
        <p:nvPicPr>
          <p:cNvPr id="3074" name="Picture 2" descr="https://cdn2.iconfinder.com/data/icons/portrait/145/portrait-02-5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86" y="1484784"/>
            <a:ext cx="1634902" cy="16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umb7.shutterstock.com/thumb_large/954040/209827915/stock-vector-black-hand-outline-icon-for-your-design-209827915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r="13480" b="18268"/>
          <a:stretch/>
        </p:blipFill>
        <p:spPr bwMode="auto">
          <a:xfrm>
            <a:off x="6076061" y="1844824"/>
            <a:ext cx="1376259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نتيجة بحث الصور عن ‪desert  ICON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5" name="AutoShape 8" descr="نتيجة بحث الصور عن ‪desert  ICON‬‏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82" name="Picture 10" descr="http://us.cdn4.123rf.com/168nwm/pixelbird/pixelbird1007/pixelbird100700129/7930482-sand-dun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844824"/>
            <a:ext cx="1209328" cy="1209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979712" y="1772816"/>
            <a:ext cx="1728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(طريقة التيمم )</a:t>
            </a:r>
            <a:endParaRPr lang="ar-AE" sz="2400" dirty="0"/>
          </a:p>
        </p:txBody>
      </p:sp>
      <p:sp>
        <p:nvSpPr>
          <p:cNvPr id="7" name="Heart 6"/>
          <p:cNvSpPr/>
          <p:nvPr/>
        </p:nvSpPr>
        <p:spPr>
          <a:xfrm>
            <a:off x="467544" y="1742708"/>
            <a:ext cx="792088" cy="750188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TextBox 26"/>
          <p:cNvSpPr txBox="1"/>
          <p:nvPr/>
        </p:nvSpPr>
        <p:spPr>
          <a:xfrm>
            <a:off x="899592" y="3431902"/>
            <a:ext cx="734481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يجوز التيمم بالتراب + والرمل + والحجر + والصخر والحصى + وكُلُّ  ما يطلق عليه اسم  وجه الأرض .</a:t>
            </a:r>
            <a:endParaRPr lang="ar-AE" sz="3200" b="1" dirty="0"/>
          </a:p>
        </p:txBody>
      </p:sp>
      <p:pic>
        <p:nvPicPr>
          <p:cNvPr id="28" name="Picture 2" descr="http://www.mekshat.com/pix/upload03/images143/mk9020_0000%20(6)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2"/>
          <a:stretch/>
        </p:blipFill>
        <p:spPr bwMode="auto">
          <a:xfrm>
            <a:off x="971600" y="4666261"/>
            <a:ext cx="7211144" cy="200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268934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ar.assabile.com/media/category/1020x320/tayamom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9" r="2810"/>
          <a:stretch/>
        </p:blipFill>
        <p:spPr bwMode="auto">
          <a:xfrm>
            <a:off x="323528" y="636074"/>
            <a:ext cx="2897785" cy="2200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67544" y="636075"/>
            <a:ext cx="842518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ما حكم التيمم  </a:t>
            </a:r>
            <a:r>
              <a:rPr lang="ar-SA" sz="4000" b="1" dirty="0">
                <a:solidFill>
                  <a:srgbClr val="FF0000"/>
                </a:solidFill>
              </a:rPr>
              <a:t>؟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SA" sz="4000" dirty="0" smtClean="0"/>
              <a:t>التيمم رخصة من الله تعالى لعباده .</a:t>
            </a:r>
          </a:p>
          <a:p>
            <a:endParaRPr lang="ar-AE" sz="4000" b="1" dirty="0" smtClean="0">
              <a:solidFill>
                <a:srgbClr val="FF0000"/>
              </a:solidFill>
            </a:endParaRPr>
          </a:p>
          <a:p>
            <a:endParaRPr lang="ar-AE" sz="4000" b="1" dirty="0">
              <a:solidFill>
                <a:srgbClr val="FF0000"/>
              </a:solidFill>
            </a:endParaRPr>
          </a:p>
          <a:p>
            <a:r>
              <a:rPr lang="ar-SA" sz="4000" b="1" dirty="0" smtClean="0">
                <a:solidFill>
                  <a:srgbClr val="FF0000"/>
                </a:solidFill>
              </a:rPr>
              <a:t>صفة التيمم : </a:t>
            </a:r>
          </a:p>
          <a:p>
            <a:r>
              <a:rPr lang="ar-SA" sz="4000" dirty="0" smtClean="0"/>
              <a:t>قال عمّار بن ياسر لعمر بن الخطاب رضي الله عنهما واصفاً تيمّم الرسول صلى الله عليه وسلم : </a:t>
            </a:r>
            <a:endParaRPr lang="ar-AE" sz="4000" dirty="0" smtClean="0"/>
          </a:p>
          <a:p>
            <a:r>
              <a:rPr lang="ar-SA" sz="4000" dirty="0" smtClean="0"/>
              <a:t>( فضرب النّبي صلى الله عليه وسلم بكفّيه الأرض ونفخ فيهما ثمّ مسح بهما وجهه وكفّيه ) </a:t>
            </a:r>
            <a:endParaRPr lang="ar-AE" sz="4000" dirty="0"/>
          </a:p>
        </p:txBody>
      </p:sp>
    </p:spTree>
    <p:extLst>
      <p:ext uri="{BB962C8B-B14F-4D97-AF65-F5344CB8AC3E}">
        <p14:creationId xmlns:p14="http://schemas.microsoft.com/office/powerpoint/2010/main" val="65297593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قهقهإ قب&#10;&#10;م ‎ ‏‎ اقققللققق&#10;&#10;      &#10; &#10;   &#10;&#10; &#10;&#10;سخ ا لوجد&#10;&#10;٩ ي ثم يضرب ضربة ثانية مثل الاهلي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2" t="16947" r="6252" b="49999"/>
          <a:stretch/>
        </p:blipFill>
        <p:spPr bwMode="auto">
          <a:xfrm>
            <a:off x="6778545" y="997848"/>
            <a:ext cx="2113935" cy="1423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قهقهإ قب&#10;&#10;م ‎ ‏‎ اقققللققق&#10;&#10;      &#10; &#10;   &#10;&#10; &#10;&#10;سخ ا لوجد&#10;&#10;٩ ي ثم يضرب ضربة ثانية مثل الاهلي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12233" r="57528" b="55606"/>
          <a:stretch/>
        </p:blipFill>
        <p:spPr bwMode="auto">
          <a:xfrm>
            <a:off x="6890381" y="3501008"/>
            <a:ext cx="2074107" cy="13845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قهقهإ قب&#10;&#10;م ‎ ‏‎ اقققللققق&#10;&#10;      &#10; &#10;   &#10;&#10; &#10;&#10;سخ ا لوجد&#10;&#10;٩ ي ثم يضرب ضربة ثانية مثل الاهلي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3" t="58739" r="8251" b="8207"/>
          <a:stretch/>
        </p:blipFill>
        <p:spPr bwMode="auto">
          <a:xfrm>
            <a:off x="2230308" y="1052736"/>
            <a:ext cx="2109020" cy="1423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٧ ي ئم يمسع ينده لايرى ينن اليمني إر الرسغين.  ئهم يمسح ينضج النتر نذن اليسرى إر الرسغين&#10;&#10;- ا سي كذلك. &#10;&#10;- ا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4" t="56468" r="8046" b="11206"/>
          <a:stretch/>
        </p:blipFill>
        <p:spPr bwMode="auto">
          <a:xfrm>
            <a:off x="2298597" y="3501008"/>
            <a:ext cx="2092302" cy="13917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٧ ي ئم يمسع ينده لايرى ينن اليمني إر الرسغين.  ئهم يمسح ينضج النتر نذن اليسرى إر الرسغين&#10;&#10;- ا سي كذلك. &#10;&#10;- ا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17674" r="59215" b="53540"/>
          <a:stretch/>
        </p:blipFill>
        <p:spPr bwMode="auto">
          <a:xfrm>
            <a:off x="2298596" y="5143917"/>
            <a:ext cx="2092303" cy="13646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1388675"/>
            <a:ext cx="20882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dirty="0"/>
          </a:p>
          <a:p>
            <a:r>
              <a:rPr lang="ar-SA" sz="2400" dirty="0" smtClean="0"/>
              <a:t>- ينوي التيمم</a:t>
            </a:r>
          </a:p>
          <a:p>
            <a:pPr marL="285750" indent="-285750">
              <a:buFontTx/>
              <a:buChar char="-"/>
            </a:pPr>
            <a:r>
              <a:rPr lang="ar-SA" sz="2400" dirty="0" smtClean="0"/>
              <a:t>ثم يقول : بسم الله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2995" y="2474893"/>
            <a:ext cx="38972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/>
              <a:t>- ثم يضرب بكفيّه التراب الطاهر</a:t>
            </a:r>
          </a:p>
          <a:p>
            <a:r>
              <a:rPr lang="ar-SA" sz="2800" dirty="0" smtClean="0"/>
              <a:t> ضربة واحدة .</a:t>
            </a:r>
            <a:endParaRPr lang="ar-AE" sz="2800" dirty="0"/>
          </a:p>
        </p:txBody>
      </p:sp>
      <p:sp>
        <p:nvSpPr>
          <p:cNvPr id="11" name="Heart 10"/>
          <p:cNvSpPr/>
          <p:nvPr/>
        </p:nvSpPr>
        <p:spPr>
          <a:xfrm>
            <a:off x="4716016" y="1700808"/>
            <a:ext cx="504056" cy="43204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ectangle 12"/>
          <p:cNvSpPr/>
          <p:nvPr/>
        </p:nvSpPr>
        <p:spPr>
          <a:xfrm>
            <a:off x="127100" y="3933056"/>
            <a:ext cx="21190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ar-SA" sz="2400" dirty="0" smtClean="0"/>
              <a:t>ثم يمسح  ظاهر يده اليمنى بباطن يده اليسرى</a:t>
            </a:r>
          </a:p>
          <a:p>
            <a:pPr marL="342900" indent="-342900">
              <a:buFontTx/>
              <a:buChar char="-"/>
            </a:pPr>
            <a:r>
              <a:rPr lang="ar-SA" sz="2400" dirty="0" smtClean="0"/>
              <a:t>ثم ظاهر يده اليسرى بباطن يده اليمنى </a:t>
            </a:r>
          </a:p>
          <a:p>
            <a:r>
              <a:rPr lang="ar-SA" sz="2400" dirty="0"/>
              <a:t> </a:t>
            </a:r>
            <a:r>
              <a:rPr lang="ar-SA" sz="2400" dirty="0" smtClean="0"/>
              <a:t>   إلى الرسغين . </a:t>
            </a:r>
            <a:r>
              <a:rPr lang="ar-SA" sz="2400" b="1" dirty="0" smtClean="0"/>
              <a:t>  </a:t>
            </a:r>
            <a:endParaRPr lang="ar-SA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778024" y="5427221"/>
            <a:ext cx="4123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/>
              <a:t>- ثم يمسح وجهه كما في الوضوء .</a:t>
            </a:r>
            <a:endParaRPr lang="ar-AE" sz="2800" dirty="0"/>
          </a:p>
        </p:txBody>
      </p:sp>
      <p:sp>
        <p:nvSpPr>
          <p:cNvPr id="15" name="Rectangle 14"/>
          <p:cNvSpPr/>
          <p:nvPr/>
        </p:nvSpPr>
        <p:spPr>
          <a:xfrm>
            <a:off x="1602725" y="2578176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/>
              <a:t>- يخفّف آثار التّراب .</a:t>
            </a:r>
            <a:endParaRPr lang="ar-AE" sz="2800" dirty="0"/>
          </a:p>
        </p:txBody>
      </p:sp>
      <p:sp>
        <p:nvSpPr>
          <p:cNvPr id="16" name="7-Point Star 15"/>
          <p:cNvSpPr/>
          <p:nvPr/>
        </p:nvSpPr>
        <p:spPr>
          <a:xfrm>
            <a:off x="5436096" y="908720"/>
            <a:ext cx="936104" cy="872656"/>
          </a:xfrm>
          <a:prstGeom prst="star7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1</a:t>
            </a:r>
            <a:endParaRPr lang="ar-AE" sz="3200" b="1" dirty="0"/>
          </a:p>
        </p:txBody>
      </p:sp>
      <p:sp>
        <p:nvSpPr>
          <p:cNvPr id="19" name="7-Point Star 18"/>
          <p:cNvSpPr/>
          <p:nvPr/>
        </p:nvSpPr>
        <p:spPr>
          <a:xfrm>
            <a:off x="765028" y="1039896"/>
            <a:ext cx="936104" cy="872656"/>
          </a:xfrm>
          <a:prstGeom prst="star7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smtClean="0"/>
              <a:t>2</a:t>
            </a:r>
            <a:endParaRPr lang="ar-AE" sz="3200" b="1" dirty="0"/>
          </a:p>
        </p:txBody>
      </p:sp>
      <p:sp>
        <p:nvSpPr>
          <p:cNvPr id="20" name="7-Point Star 19"/>
          <p:cNvSpPr/>
          <p:nvPr/>
        </p:nvSpPr>
        <p:spPr>
          <a:xfrm>
            <a:off x="5508104" y="3204416"/>
            <a:ext cx="936104" cy="872656"/>
          </a:xfrm>
          <a:prstGeom prst="star7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3</a:t>
            </a:r>
            <a:endParaRPr lang="ar-AE" sz="3200" b="1" dirty="0"/>
          </a:p>
        </p:txBody>
      </p:sp>
      <p:sp>
        <p:nvSpPr>
          <p:cNvPr id="21" name="7-Point Star 20"/>
          <p:cNvSpPr/>
          <p:nvPr/>
        </p:nvSpPr>
        <p:spPr>
          <a:xfrm>
            <a:off x="807767" y="3068960"/>
            <a:ext cx="936104" cy="872656"/>
          </a:xfrm>
          <a:prstGeom prst="star7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4</a:t>
            </a:r>
            <a:endParaRPr lang="ar-AE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861511" y="57398"/>
            <a:ext cx="3438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صفة التيمم</a:t>
            </a:r>
            <a:endParaRPr lang="ar-AE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26386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3" grpId="0"/>
      <p:bldP spid="14" grpId="0"/>
      <p:bldP spid="15" grpId="0"/>
      <p:bldP spid="16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977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 smtClean="0"/>
              <a:t>(  فَلَمْ تَجِدُوا مَاءً فَتَيَمَّمُوا صَعِيدًا طَيِّبًا </a:t>
            </a:r>
          </a:p>
          <a:p>
            <a:pPr algn="ctr"/>
            <a:r>
              <a:rPr lang="ar-AE" sz="3600" b="1" dirty="0" smtClean="0"/>
              <a:t>فَامْسَحُوا بِوُجُوهِكُمْ وَأَيْدِيكُمْ مِنْهُ ) </a:t>
            </a:r>
            <a:endParaRPr lang="ar-AE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7048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ص</a:t>
            </a:r>
            <a:r>
              <a:rPr lang="en-US" sz="2800" b="1" dirty="0" smtClean="0">
                <a:solidFill>
                  <a:srgbClr val="FF0000"/>
                </a:solidFill>
              </a:rPr>
              <a:t>97</a:t>
            </a:r>
            <a:r>
              <a:rPr lang="ar-SA" sz="2800" b="1" dirty="0" smtClean="0">
                <a:solidFill>
                  <a:srgbClr val="FF0000"/>
                </a:solidFill>
              </a:rPr>
              <a:t>/ أحدد من الآية الكريمة شرطين من شروط صحة التيمم :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68407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1- فقد الماء أو عدم القدرة على استعماله .</a:t>
            </a:r>
          </a:p>
          <a:p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2- طهارة التراب .</a:t>
            </a:r>
            <a:endParaRPr lang="ar-A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4646057"/>
            <a:ext cx="3479603" cy="655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chemeClr val="tx1"/>
                </a:solidFill>
              </a:rPr>
              <a:t>4-  طهارة الصعيد الطيب</a:t>
            </a:r>
            <a:endParaRPr lang="ar-AE" sz="2400" b="1" dirty="0">
              <a:solidFill>
                <a:schemeClr val="tx1"/>
              </a:solidFill>
            </a:endParaRPr>
          </a:p>
        </p:txBody>
      </p:sp>
      <p:sp>
        <p:nvSpPr>
          <p:cNvPr id="9" name="Heart 8"/>
          <p:cNvSpPr/>
          <p:nvPr/>
        </p:nvSpPr>
        <p:spPr>
          <a:xfrm>
            <a:off x="4247964" y="3573016"/>
            <a:ext cx="592630" cy="58704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" name="Picture 2" descr="http://img05.deviantart.net/a2db/i/2011/098/6/6/alarm_clock_redux_by_gnu2000-d3dizb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7432"/>
            <a:ext cx="864096" cy="11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198969" y="4538902"/>
            <a:ext cx="4693511" cy="6902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chemeClr val="tx1"/>
                </a:solidFill>
              </a:rPr>
              <a:t>3- فقد الماء أو عدم القدرة على استخدامه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31640" y="3526160"/>
            <a:ext cx="2664296" cy="6949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chemeClr val="tx1"/>
                </a:solidFill>
              </a:rPr>
              <a:t>2- ﺪﺧﻮﻝ </a:t>
            </a:r>
            <a:r>
              <a:rPr lang="ar-AE" sz="2400" dirty="0">
                <a:solidFill>
                  <a:schemeClr val="tx1"/>
                </a:solidFill>
              </a:rPr>
              <a:t>ﻭﻗﺖ ﺍﻟﺼﻼﺓ</a:t>
            </a:r>
            <a:r>
              <a:rPr lang="ar-AE" sz="2400" dirty="0" smtClean="0">
                <a:solidFill>
                  <a:schemeClr val="tx1"/>
                </a:solidFill>
              </a:rPr>
              <a:t>.</a:t>
            </a:r>
            <a:endParaRPr lang="ar-AE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6644" y="3501008"/>
            <a:ext cx="979244" cy="6949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chemeClr val="tx1"/>
                </a:solidFill>
              </a:rPr>
              <a:t>1-النية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19820"/>
            <a:ext cx="1364737" cy="132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images.clipartlogo.com/files/ss/original/952/95278435/hospital-clinic-medical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5" t="69632" r="-1"/>
          <a:stretch/>
        </p:blipFill>
        <p:spPr bwMode="auto">
          <a:xfrm flipH="1">
            <a:off x="5220071" y="5400408"/>
            <a:ext cx="2029341" cy="13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d2x3wmakafwqf5.cloudfront.net/wordpress/wp-content/blogs.dir/163/files/2014/08/Jump1069_DeanV_IceBucke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45224"/>
            <a:ext cx="888928" cy="11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mekshat.com/pix/upload03/images143/mk9020_0000%20(6)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2"/>
          <a:stretch/>
        </p:blipFill>
        <p:spPr bwMode="auto">
          <a:xfrm>
            <a:off x="539552" y="5589240"/>
            <a:ext cx="3110742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Rectangle 17"/>
          <p:cNvSpPr/>
          <p:nvPr/>
        </p:nvSpPr>
        <p:spPr>
          <a:xfrm>
            <a:off x="6127809" y="3339604"/>
            <a:ext cx="2785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شروط التيمم</a:t>
            </a:r>
            <a:endParaRPr lang="ar-AE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3223878"/>
            <a:ext cx="91440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602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 animBg="1"/>
      <p:bldP spid="11" grpId="0" animBg="1"/>
      <p:bldP spid="12" grpId="0" animBg="1"/>
      <p:bldP spid="13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62" y="332656"/>
            <a:ext cx="887527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يباح التيمم </a:t>
            </a:r>
            <a:endParaRPr lang="ar-SA" sz="1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ar-SA" sz="1000" b="1" dirty="0" smtClean="0"/>
          </a:p>
          <a:p>
            <a:pPr algn="ctr"/>
            <a:r>
              <a:rPr lang="ar-SA" sz="3200" b="1" dirty="0" smtClean="0"/>
              <a:t>للمحدث </a:t>
            </a:r>
            <a:r>
              <a:rPr lang="ar-SA" sz="3200" b="1" dirty="0" smtClean="0">
                <a:solidFill>
                  <a:srgbClr val="7030A0"/>
                </a:solidFill>
              </a:rPr>
              <a:t>حدثا أصغر أو أكبر </a:t>
            </a:r>
            <a:r>
              <a:rPr lang="ar-SA" sz="3200" b="1" dirty="0" smtClean="0"/>
              <a:t>في </a:t>
            </a:r>
            <a:r>
              <a:rPr lang="ar-SA" sz="3200" b="1" dirty="0" smtClean="0">
                <a:solidFill>
                  <a:srgbClr val="00B050"/>
                </a:solidFill>
              </a:rPr>
              <a:t>الحضر و السفر </a:t>
            </a:r>
            <a:r>
              <a:rPr lang="ar-SA" sz="3200" b="1" dirty="0" smtClean="0"/>
              <a:t>عند 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وجود السبب </a:t>
            </a:r>
            <a:r>
              <a:rPr lang="ar-SA" sz="3200" b="1" dirty="0" smtClean="0"/>
              <a:t>.</a:t>
            </a:r>
            <a:endParaRPr lang="ar-A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1844824"/>
            <a:ext cx="3708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632B8D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000" b="1" dirty="0" smtClean="0">
                <a:solidFill>
                  <a:srgbClr val="3818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 حدث أكبر :</a:t>
            </a:r>
            <a:endParaRPr lang="ar-AE" sz="4000" b="1" dirty="0">
              <a:solidFill>
                <a:srgbClr val="3818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263691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 smtClean="0"/>
              <a:t>الحدث </a:t>
            </a:r>
            <a:r>
              <a:rPr lang="ar-AE" sz="2800" b="1" dirty="0"/>
              <a:t>الأصغر يرفعه الوضوء، وينتج عن البول والغائط وخروج الريح ... ونحو </a:t>
            </a:r>
            <a:r>
              <a:rPr lang="ar-AE" sz="2800" b="1" dirty="0" smtClean="0"/>
              <a:t>ذلك</a:t>
            </a:r>
            <a:r>
              <a:rPr lang="ar-AE" sz="2800" b="1" dirty="0"/>
              <a:t> </a:t>
            </a:r>
            <a:endParaRPr lang="ar-AE" sz="2800" b="1" dirty="0" smtClean="0"/>
          </a:p>
          <a:p>
            <a:pPr algn="ctr"/>
            <a:r>
              <a:rPr lang="ar-AE" sz="2800" b="1" dirty="0" smtClean="0"/>
              <a:t>(( نواقض الوضوء )).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548061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 smtClean="0"/>
              <a:t> أما </a:t>
            </a:r>
            <a:r>
              <a:rPr lang="ar-AE" sz="2800" b="1" dirty="0"/>
              <a:t>الحدث الأكبر فيرتفع فقط بغسل كامل البدن، </a:t>
            </a:r>
            <a:r>
              <a:rPr lang="ar-AE" sz="2800" b="1" dirty="0" smtClean="0"/>
              <a:t>و من أسباب </a:t>
            </a:r>
            <a:r>
              <a:rPr lang="ar-AE" sz="2800" b="1" dirty="0"/>
              <a:t>الحدث الأكبر :</a:t>
            </a:r>
            <a:r>
              <a:rPr lang="ar-AE" sz="2800" b="1" dirty="0" smtClean="0"/>
              <a:t> الحيض </a:t>
            </a:r>
            <a:r>
              <a:rPr lang="ar-AE" sz="2800" b="1" dirty="0"/>
              <a:t>والنفاس.</a:t>
            </a:r>
            <a:endParaRPr lang="ar-AE" sz="2800" b="1" dirty="0">
              <a:effectLst/>
            </a:endParaRPr>
          </a:p>
        </p:txBody>
      </p:sp>
      <p:sp>
        <p:nvSpPr>
          <p:cNvPr id="10" name="AutoShape 10" descr="نتيجة بحث الصور عن الوضوء كرتون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11" name="AutoShape 12" descr="نتيجة بحث الصور عن الوضوء كرتون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12" name="AutoShape 14" descr="نتيجة بحث الصور عن الوضوء كرتون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13" name="AutoShape 16" descr="نتيجة بحث الصور عن الوضوء كرتون"/>
          <p:cNvSpPr>
            <a:spLocks noChangeAspect="1" noChangeArrowheads="1"/>
          </p:cNvSpPr>
          <p:nvPr/>
        </p:nvSpPr>
        <p:spPr bwMode="auto">
          <a:xfrm>
            <a:off x="395287" y="3206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1047" name="Picture 23" descr="http://st.depositphotos.com/1029662/1413/v/950/depositphotos_14137171-Personal-Hygiene-Washing-Hand-Face-Shower-Bath-Brushing-Teeth-Toilet-Bathroom-Stick-Figure-Pictogram-Ico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5" r="74244" b="26851"/>
          <a:stretch/>
        </p:blipFill>
        <p:spPr bwMode="auto">
          <a:xfrm>
            <a:off x="1230451" y="3818552"/>
            <a:ext cx="1685365" cy="28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comps.canstockphoto.com/can-stock-photo_csp14083058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68637" r="79041" b="2802"/>
          <a:stretch/>
        </p:blipFill>
        <p:spPr bwMode="auto">
          <a:xfrm>
            <a:off x="5828958" y="4493756"/>
            <a:ext cx="1479346" cy="21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83418" y="2014100"/>
            <a:ext cx="2572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632B8D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حدث أصغر : </a:t>
            </a:r>
            <a:endParaRPr lang="ar-AE" sz="4000" dirty="0"/>
          </a:p>
        </p:txBody>
      </p:sp>
    </p:spTree>
    <p:extLst>
      <p:ext uri="{BB962C8B-B14F-4D97-AF65-F5344CB8AC3E}">
        <p14:creationId xmlns:p14="http://schemas.microsoft.com/office/powerpoint/2010/main" val="94271288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88640"/>
            <a:ext cx="49023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 </a:t>
            </a:r>
            <a:r>
              <a:rPr lang="ar-SA" sz="5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أسباب التيمم :</a:t>
            </a:r>
          </a:p>
        </p:txBody>
      </p:sp>
      <p:pic>
        <p:nvPicPr>
          <p:cNvPr id="6150" name="Picture 6" descr="http://images.clipartlogo.com/files/ss/original/952/95278435/hospital-clinic-medica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5" t="69632" r="-1"/>
          <a:stretch/>
        </p:blipFill>
        <p:spPr bwMode="auto">
          <a:xfrm flipH="1">
            <a:off x="68001" y="2420888"/>
            <a:ext cx="29581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encrypted-tbn1.gstatic.com/images?q=tbn:ANd9GcRknu7ZrobCnnUsTw91AN37bU4WD1E-RlcycHyQ-nmwKdqHuwd2fQ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13311" r="15291" b="18191"/>
          <a:stretch/>
        </p:blipFill>
        <p:spPr bwMode="auto">
          <a:xfrm>
            <a:off x="179512" y="548680"/>
            <a:ext cx="1320132" cy="155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3808" y="1268760"/>
            <a:ext cx="61206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1- إذا لم يجد الماء أو وجده لكن لا يكفيه للطهارة .</a:t>
            </a:r>
          </a:p>
        </p:txBody>
      </p:sp>
      <p:pic>
        <p:nvPicPr>
          <p:cNvPr id="6152" name="Picture 8" descr="http://png.clipart.me/graphics/previews/886/winter-wintertime-activity-leisure-vacation-holiday-sport-recreation-chairlift-skiing-snowmobile-snow-fight-sledding-snowman_88609510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r="77121" b="69551"/>
          <a:stretch/>
        </p:blipFill>
        <p:spPr bwMode="auto">
          <a:xfrm>
            <a:off x="132104" y="4902105"/>
            <a:ext cx="1665986" cy="19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ache1.asset-cache.net/xc/467714519.jpg?v=2&amp;c=IWSAsset&amp;k=2&amp;d=MVGV8o9hZ0Unp9cZ4agtKUb9JNfR1ISo5reOL0kaTmzNt2pca70a06BLo7KDbI7i0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71462" r="50000"/>
          <a:stretch/>
        </p:blipFill>
        <p:spPr bwMode="auto">
          <a:xfrm>
            <a:off x="1462782" y="4443718"/>
            <a:ext cx="1092994" cy="10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نتيجة بحث الصور عن ‪ice  icon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4" name="AutoShape 4" descr="نتيجة بحث الصور عن ‪ice  icon‬‏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5" name="AutoShape 6" descr="نتيجة بحث الصور عن ‪ice  icon‬‏"/>
          <p:cNvSpPr>
            <a:spLocks noChangeAspect="1" noChangeArrowheads="1"/>
          </p:cNvSpPr>
          <p:nvPr/>
        </p:nvSpPr>
        <p:spPr bwMode="auto">
          <a:xfrm>
            <a:off x="242887" y="1682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6" name="AutoShape 8" descr="نتيجة بحث الصور عن ‪ice  icon‬‏"/>
          <p:cNvSpPr>
            <a:spLocks noChangeAspect="1" noChangeArrowheads="1"/>
          </p:cNvSpPr>
          <p:nvPr/>
        </p:nvSpPr>
        <p:spPr bwMode="auto">
          <a:xfrm>
            <a:off x="395287" y="3206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1034" name="Picture 10" descr="http://d2x3wmakafwqf5.cloudfront.net/wordpress/wp-content/blogs.dir/163/files/2014/08/Jump1069_DeanV_IceBuck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90" y="5235026"/>
            <a:ext cx="1185226" cy="15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3140968"/>
            <a:ext cx="61206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2- إذا كان مريضا وخاف من استعمال الماء زيادة في المرض أو تأخيراً في الشف</a:t>
            </a:r>
            <a:r>
              <a:rPr lang="ar-AE" sz="3200" b="1" dirty="0" smtClean="0"/>
              <a:t>ا</a:t>
            </a:r>
            <a:r>
              <a:rPr lang="ar-SA" sz="3200" b="1" dirty="0" smtClean="0"/>
              <a:t>ء . 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5816" y="5157192"/>
            <a:ext cx="61206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3- إذا كان الماء شديد البرودة وخاف الضرر من استخدامه وعجز عن تسخينه</a:t>
            </a:r>
            <a:endParaRPr lang="ar-AE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1504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1703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1450</Words>
  <Application>Microsoft Office PowerPoint</Application>
  <PresentationFormat>عرض على الشاشة (3:4)‏</PresentationFormat>
  <Paragraphs>239</Paragraphs>
  <Slides>23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Traditional Arabic</vt:lpstr>
      <vt:lpstr>Office Theme</vt:lpstr>
      <vt:lpstr>عرض تقديمي في PowerPoint</vt:lpstr>
      <vt:lpstr>التيمم و المسح على الخفين </vt:lpstr>
      <vt:lpstr>قال رسول الله صلى الله عليه وسلم : ( إنَّ الدِّينَ يُسْر ) رواه البخاري </vt:lpstr>
      <vt:lpstr>تعريف التيمم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التيمم و المسح على الخفين</dc:title>
  <dc:creator>sony</dc:creator>
  <cp:lastModifiedBy>البتانوني</cp:lastModifiedBy>
  <cp:revision>121</cp:revision>
  <dcterms:created xsi:type="dcterms:W3CDTF">2015-11-01T11:52:35Z</dcterms:created>
  <dcterms:modified xsi:type="dcterms:W3CDTF">2017-10-28T16:49:06Z</dcterms:modified>
</cp:coreProperties>
</file>