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3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64119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18712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82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1027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35741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426730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78231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6338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1188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344391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141510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1A31-8B49-4E36-9158-07F3344E4AE6}" type="datetimeFigureOut">
              <a:rPr lang="ar-AE" smtClean="0"/>
              <a:pPr/>
              <a:t>01/02/1438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DAEA-973D-4518-B192-ACB2A3C774E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71342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photo_2016-11-01_23-27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8302"/>
            <a:ext cx="5290698" cy="5867473"/>
          </a:xfrm>
        </p:spPr>
      </p:pic>
      <p:sp>
        <p:nvSpPr>
          <p:cNvPr id="5" name="مستطيل 4"/>
          <p:cNvSpPr/>
          <p:nvPr/>
        </p:nvSpPr>
        <p:spPr>
          <a:xfrm>
            <a:off x="5120640" y="590843"/>
            <a:ext cx="4023359" cy="59647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AE" sz="4400" b="1" dirty="0" smtClean="0">
                <a:solidFill>
                  <a:schemeClr val="tx1"/>
                </a:solidFill>
              </a:rPr>
              <a:t>الفصل الدراسي الأول</a:t>
            </a:r>
          </a:p>
          <a:p>
            <a:pPr>
              <a:lnSpc>
                <a:spcPct val="150000"/>
              </a:lnSpc>
            </a:pPr>
            <a:r>
              <a:rPr lang="ar-AE" sz="4400" b="1" dirty="0" smtClean="0">
                <a:solidFill>
                  <a:schemeClr val="tx1"/>
                </a:solidFill>
              </a:rPr>
              <a:t>الوحدة الأولى</a:t>
            </a:r>
          </a:p>
          <a:p>
            <a:pPr>
              <a:lnSpc>
                <a:spcPct val="150000"/>
              </a:lnSpc>
            </a:pPr>
            <a:r>
              <a:rPr lang="ar-AE" sz="4400" b="1" dirty="0" smtClean="0">
                <a:solidFill>
                  <a:schemeClr val="tx1"/>
                </a:solidFill>
              </a:rPr>
              <a:t>الدرس الأول</a:t>
            </a:r>
          </a:p>
          <a:p>
            <a:pPr algn="ctr">
              <a:lnSpc>
                <a:spcPct val="150000"/>
              </a:lnSpc>
            </a:pPr>
            <a:r>
              <a:rPr lang="ar-AE" sz="4400" b="1" dirty="0" smtClean="0">
                <a:solidFill>
                  <a:srgbClr val="FF0000"/>
                </a:solidFill>
              </a:rPr>
              <a:t>عنوان الدرس</a:t>
            </a:r>
          </a:p>
          <a:p>
            <a:pPr algn="ctr">
              <a:lnSpc>
                <a:spcPct val="150000"/>
              </a:lnSpc>
            </a:pPr>
            <a:r>
              <a:rPr lang="ar-AE" sz="4400" b="1" dirty="0" smtClean="0">
                <a:solidFill>
                  <a:srgbClr val="FF0000"/>
                </a:solidFill>
              </a:rPr>
              <a:t>الثبات على الحق</a:t>
            </a:r>
            <a:endParaRPr lang="ar-AE" sz="4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5" t="12232" r="8978" b="42918"/>
          <a:stretch/>
        </p:blipFill>
        <p:spPr>
          <a:xfrm>
            <a:off x="0" y="228600"/>
            <a:ext cx="9102436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2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5" t="57081" r="8978" b="8798"/>
          <a:stretch/>
        </p:blipFill>
        <p:spPr>
          <a:xfrm>
            <a:off x="177800" y="469900"/>
            <a:ext cx="8956136" cy="6223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41445" y="1501253"/>
            <a:ext cx="8106770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</a:rPr>
              <a:t>حماية الأسرة من العادات الجاهلية السيئة مثل كالظهار و التبني . 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2810111"/>
            <a:ext cx="8901545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</a:rPr>
              <a:t>يوافق طبيعة النفس البشرية في التغيير ليسهل على النفوس تقبل الأحكام الشرعية والالتزام بها .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218363" y="5273532"/>
            <a:ext cx="8038530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تفويض الأمر لله تعالى كما في جميع أمور الحياة مع الأخذ </a:t>
            </a:r>
            <a:r>
              <a:rPr lang="ar-AE" sz="2800" b="1" dirty="0" err="1" smtClean="0">
                <a:solidFill>
                  <a:srgbClr val="C00000"/>
                </a:solidFill>
              </a:rPr>
              <a:t>بالاسباب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469246" y="5865883"/>
            <a:ext cx="8767085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C00000"/>
                </a:solidFill>
              </a:rPr>
              <a:t>الكسل وعدم السعي وترك الأخذ بالأسباب بحجة أن الله هو الرازق</a:t>
            </a:r>
          </a:p>
        </p:txBody>
      </p:sp>
    </p:spTree>
    <p:extLst>
      <p:ext uri="{BB962C8B-B14F-4D97-AF65-F5344CB8AC3E}">
        <p14:creationId xmlns:p14="http://schemas.microsoft.com/office/powerpoint/2010/main" xmlns="" val="19992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1" t="14082" r="10298" b="50204"/>
          <a:stretch/>
        </p:blipFill>
        <p:spPr>
          <a:xfrm>
            <a:off x="0" y="279400"/>
            <a:ext cx="9130792" cy="6731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96787" y="1542197"/>
            <a:ext cx="5418162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</a:rPr>
              <a:t>جعلهن   الله تعالى أمهات للمؤمنين 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59808" y="2129050"/>
            <a:ext cx="6455391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</a:rPr>
              <a:t>حرم نكاحهن من بعد الرسول صلى الله عليه وسلم 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88106" y="4667534"/>
            <a:ext cx="5418162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الانضمام إلى أصدقاء السوء - مشكلات عائلية 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42697" y="5336274"/>
            <a:ext cx="5418162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ترك بيت الزوجية 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60059" y="5957247"/>
            <a:ext cx="6291618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ضياع الأولاد – انقطاع المودة بين الرجل وزوجته</a:t>
            </a:r>
            <a:endParaRPr lang="ar-A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2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1" t="50000" r="10298" b="8776"/>
          <a:stretch/>
        </p:blipFill>
        <p:spPr>
          <a:xfrm>
            <a:off x="131626" y="0"/>
            <a:ext cx="8989022" cy="666010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97439" y="3889614"/>
            <a:ext cx="8857396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نصيحة الأب المدخن ولده بعدم التدخين لاشك تأثيرها سيكون في حكم العدم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7439" y="5179326"/>
            <a:ext cx="5418162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b="1" dirty="0" smtClean="0">
                <a:solidFill>
                  <a:srgbClr val="002060"/>
                </a:solidFill>
              </a:rPr>
              <a:t>1-</a:t>
            </a:r>
            <a:r>
              <a:rPr lang="ar-AE" sz="2800" b="1" dirty="0">
                <a:solidFill>
                  <a:srgbClr val="002060"/>
                </a:solidFill>
              </a:rPr>
              <a:t> معرفةُ أفضل الأشياء بأَفضل العلوم </a:t>
            </a:r>
            <a:endParaRPr lang="ar-AE" sz="2800" b="1" dirty="0" smtClean="0">
              <a:solidFill>
                <a:srgbClr val="002060"/>
              </a:solidFill>
            </a:endParaRPr>
          </a:p>
          <a:p>
            <a:r>
              <a:rPr lang="ar-AE" sz="2800" b="1" dirty="0" smtClean="0">
                <a:solidFill>
                  <a:srgbClr val="002060"/>
                </a:solidFill>
              </a:rPr>
              <a:t>2-الفقه </a:t>
            </a:r>
            <a:r>
              <a:rPr lang="ar-AE" sz="2800" b="1" dirty="0">
                <a:solidFill>
                  <a:srgbClr val="002060"/>
                </a:solidFill>
              </a:rPr>
              <a:t>أو الصَّواب قولا و عملا </a:t>
            </a:r>
            <a:endParaRPr lang="ar-AE" sz="2800" b="1" dirty="0" smtClean="0">
              <a:solidFill>
                <a:srgbClr val="002060"/>
              </a:solidFill>
            </a:endParaRPr>
          </a:p>
          <a:p>
            <a:r>
              <a:rPr lang="ar-AE" sz="2800" b="1" dirty="0" smtClean="0">
                <a:solidFill>
                  <a:srgbClr val="002060"/>
                </a:solidFill>
              </a:rPr>
              <a:t>3-هدي </a:t>
            </a:r>
            <a:r>
              <a:rPr lang="ar-AE" sz="2800" b="1" dirty="0">
                <a:solidFill>
                  <a:srgbClr val="002060"/>
                </a:solidFill>
              </a:rPr>
              <a:t>النّبوّة أو أحكام </a:t>
            </a:r>
            <a:r>
              <a:rPr lang="ar-AE" sz="2800" b="1" dirty="0" smtClean="0">
                <a:solidFill>
                  <a:srgbClr val="002060"/>
                </a:solidFill>
              </a:rPr>
              <a:t>القرآن</a:t>
            </a:r>
          </a:p>
          <a:p>
            <a:r>
              <a:rPr lang="ar-AE" sz="2800" b="1" dirty="0">
                <a:solidFill>
                  <a:srgbClr val="002060"/>
                </a:solidFill>
              </a:rPr>
              <a:t> </a:t>
            </a:r>
            <a:r>
              <a:rPr lang="ar-AE" sz="2800" b="1" dirty="0" smtClean="0">
                <a:solidFill>
                  <a:srgbClr val="002060"/>
                </a:solidFill>
              </a:rPr>
              <a:t>4-كمال </a:t>
            </a:r>
            <a:r>
              <a:rPr lang="ar-AE" sz="2800" b="1" dirty="0">
                <a:solidFill>
                  <a:srgbClr val="002060"/>
                </a:solidFill>
              </a:rPr>
              <a:t>العلم و اتقان العمل</a:t>
            </a:r>
          </a:p>
        </p:txBody>
      </p:sp>
    </p:spTree>
    <p:extLst>
      <p:ext uri="{BB962C8B-B14F-4D97-AF65-F5344CB8AC3E}">
        <p14:creationId xmlns:p14="http://schemas.microsoft.com/office/powerpoint/2010/main" xmlns="" val="25630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6" t="11790" r="9125" b="44482"/>
          <a:stretch/>
        </p:blipFill>
        <p:spPr>
          <a:xfrm>
            <a:off x="502831" y="503115"/>
            <a:ext cx="8316065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0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6" t="56988" r="9125" b="6316"/>
          <a:stretch/>
        </p:blipFill>
        <p:spPr>
          <a:xfrm>
            <a:off x="195384" y="0"/>
            <a:ext cx="8913316" cy="5357446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95384" y="842327"/>
            <a:ext cx="8645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solidFill>
                  <a:srgbClr val="002060"/>
                </a:solidFill>
                <a:latin typeface="AmiriWeb"/>
              </a:rPr>
              <a:t>تعدد الأنبياء ووحدة الميثاق والعهد الذي اخذه الله عليهم. </a:t>
            </a:r>
            <a:endParaRPr lang="ar-AE" sz="3600" b="1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1419368" y="3792916"/>
            <a:ext cx="8963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solidFill>
                  <a:srgbClr val="002060"/>
                </a:solidFill>
                <a:latin typeface="AmiriWeb"/>
              </a:rPr>
              <a:t>أخذ الله </a:t>
            </a:r>
            <a:r>
              <a:rPr lang="ar-AE" sz="2000" b="1" dirty="0">
                <a:solidFill>
                  <a:srgbClr val="002060"/>
                </a:solidFill>
                <a:latin typeface="AmiriWeb"/>
              </a:rPr>
              <a:t>الميثاق على كل نبي أن يؤمن بمحمد </a:t>
            </a:r>
            <a:r>
              <a:rPr lang="ar-AE" sz="2000" b="1" dirty="0" smtClean="0">
                <a:solidFill>
                  <a:srgbClr val="002060"/>
                </a:solidFill>
                <a:latin typeface="AmiriWeb"/>
                <a:sym typeface="AGA Arabesque" panose="05010101010101010101" pitchFamily="2" charset="2"/>
              </a:rPr>
              <a:t></a:t>
            </a:r>
            <a:r>
              <a:rPr lang="ar-AE" sz="2000" b="1" dirty="0" smtClean="0">
                <a:solidFill>
                  <a:srgbClr val="002060"/>
                </a:solidFill>
                <a:latin typeface="AmiriWeb"/>
              </a:rPr>
              <a:t>. </a:t>
            </a:r>
            <a:r>
              <a:rPr lang="ar-AE" sz="2000" b="1" dirty="0">
                <a:solidFill>
                  <a:srgbClr val="002060"/>
                </a:solidFill>
                <a:latin typeface="AmiriWeb"/>
              </a:rPr>
              <a:t>وأخذ الميثاق على أمم الأنبياء بذلك.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14077" y="4193026"/>
            <a:ext cx="7168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/>
              <a:t>إقامة للحجة واظهارا لفضل سيدنا محمد </a:t>
            </a:r>
            <a:r>
              <a:rPr lang="ar-AE" sz="3200" b="1" dirty="0" smtClean="0">
                <a:sym typeface="AGA Arabesque" panose="05010101010101010101" pitchFamily="2" charset="2"/>
              </a:rPr>
              <a:t></a:t>
            </a:r>
            <a:r>
              <a:rPr lang="ar-AE" sz="3200" b="1" dirty="0" smtClean="0"/>
              <a:t> على الامم</a:t>
            </a:r>
            <a:endParaRPr lang="ar-A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5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49" t="17943" r="10937" b="30635"/>
          <a:stretch/>
        </p:blipFill>
        <p:spPr>
          <a:xfrm>
            <a:off x="-9958" y="0"/>
            <a:ext cx="9144000" cy="737985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07737" y="1531711"/>
            <a:ext cx="4759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تقديم طاعته </a:t>
            </a:r>
            <a:r>
              <a:rPr lang="ar-AE" sz="2800" dirty="0">
                <a:sym typeface="AGA Arabesque" panose="05010101010101010101" pitchFamily="2" charset="2"/>
              </a:rPr>
              <a:t></a:t>
            </a:r>
            <a:r>
              <a:rPr lang="ar-AE" sz="2800" dirty="0"/>
              <a:t>على طاعة النفس والأهل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583274" y="2527998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الكافرين والمنافقين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85421" y="3058253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اتباع امر الله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038934" y="3622368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توكل على الله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511793" y="4046494"/>
            <a:ext cx="808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التبني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191215" y="4074207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الادعاء ان لرجل قلبين في جوفه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76301" y="4604462"/>
            <a:ext cx="3829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تبليغ الرسالة في المنشط والمكره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54986" y="5063336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وفي تصديق بعضهم لبعض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341628" y="5621304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 smtClean="0"/>
              <a:t>اتباع سيدنا محمد </a:t>
            </a:r>
            <a:r>
              <a:rPr lang="ar-AE" sz="2800" dirty="0" smtClean="0">
                <a:sym typeface="AGA Arabesque" panose="05010101010101010101" pitchFamily="2" charset="2"/>
              </a:rPr>
              <a:t>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89021" y="6657945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/>
              <a:t>أمهات للمؤمنين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516733" y="6657945"/>
            <a:ext cx="3501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/>
              <a:t> </a:t>
            </a:r>
            <a:r>
              <a:rPr lang="ar-AE" sz="2000" b="1" dirty="0" smtClean="0"/>
              <a:t>وجوب إكرامهن وتعظيمهن واحترامهن،</a:t>
            </a:r>
            <a:endParaRPr lang="ar-AE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07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7" t="13767" r="8465" b="42992"/>
          <a:stretch/>
        </p:blipFill>
        <p:spPr>
          <a:xfrm>
            <a:off x="308988" y="350435"/>
            <a:ext cx="8606412" cy="626453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286603" y="2097922"/>
            <a:ext cx="9430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>
                <a:solidFill>
                  <a:srgbClr val="002060"/>
                </a:solidFill>
              </a:rPr>
              <a:t>يا أيها النبي دم على </a:t>
            </a:r>
            <a:r>
              <a:rPr lang="ar-AE" sz="2400" dirty="0" smtClean="0">
                <a:solidFill>
                  <a:srgbClr val="002060"/>
                </a:solidFill>
              </a:rPr>
              <a:t>تقوى </a:t>
            </a:r>
            <a:r>
              <a:rPr lang="ar-AE" sz="2400" dirty="0">
                <a:solidFill>
                  <a:srgbClr val="002060"/>
                </a:solidFill>
              </a:rPr>
              <a:t>الله بالعمل بأوامره واجتناب محارمه, </a:t>
            </a:r>
            <a:r>
              <a:rPr lang="ar-AE" sz="2400" dirty="0" smtClean="0">
                <a:solidFill>
                  <a:srgbClr val="002060"/>
                </a:solidFill>
              </a:rPr>
              <a:t>ولا </a:t>
            </a:r>
            <a:r>
              <a:rPr lang="ar-AE" sz="2400" dirty="0">
                <a:solidFill>
                  <a:srgbClr val="002060"/>
                </a:solidFill>
              </a:rPr>
              <a:t>تطع الكافرين وأهل النفاق. </a:t>
            </a:r>
            <a:br>
              <a:rPr lang="ar-AE" sz="2400" dirty="0">
                <a:solidFill>
                  <a:srgbClr val="002060"/>
                </a:solidFill>
              </a:rPr>
            </a:br>
            <a:r>
              <a:rPr lang="ar-AE" sz="2400" dirty="0">
                <a:solidFill>
                  <a:srgbClr val="002060"/>
                </a:solidFill>
              </a:rPr>
              <a:t>إن الله كان عليما بكل شيء, حكيما في خلقه وأمره وتدبيره.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69493" y="3667415"/>
            <a:ext cx="687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/>
              <a:t>خير من توكلت عليه وفوضت امرك إليه هو الله </a:t>
            </a:r>
            <a:r>
              <a:rPr lang="ar-AE" sz="2400" b="1" dirty="0"/>
              <a:t>فحسبك به </a:t>
            </a:r>
            <a:r>
              <a:rPr lang="ar-AE" sz="2400" b="1" dirty="0" smtClean="0"/>
              <a:t>حافظا</a:t>
            </a:r>
            <a:endParaRPr lang="ar-AE" sz="2400" b="1" dirty="0"/>
          </a:p>
        </p:txBody>
      </p:sp>
      <p:sp>
        <p:nvSpPr>
          <p:cNvPr id="6" name="مستطيل 5"/>
          <p:cNvSpPr/>
          <p:nvPr/>
        </p:nvSpPr>
        <p:spPr>
          <a:xfrm>
            <a:off x="1569492" y="4636743"/>
            <a:ext cx="687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/>
              <a:t>نسب الأدعياء لآبائهم, هو أعدل وأقوم عند الله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532263" y="5657671"/>
            <a:ext cx="9335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dirty="0" smtClean="0"/>
              <a:t>1-حرمة التبني  2- </a:t>
            </a:r>
            <a:r>
              <a:rPr lang="ar-AE" sz="2400" dirty="0"/>
              <a:t>حرمة الظهار </a:t>
            </a:r>
            <a:r>
              <a:rPr lang="ar-AE" sz="2400" dirty="0" smtClean="0"/>
              <a:t>3– </a:t>
            </a:r>
            <a:r>
              <a:rPr lang="ar-AE" sz="2400" dirty="0"/>
              <a:t>كذب الادعاء بوجود قلبين </a:t>
            </a:r>
            <a:r>
              <a:rPr lang="ar-AE" sz="2400" dirty="0" err="1"/>
              <a:t>لانسان</a:t>
            </a:r>
            <a:r>
              <a:rPr lang="ar-AE" sz="2400" dirty="0"/>
              <a:t> </a:t>
            </a:r>
            <a:r>
              <a:rPr lang="ar-AE" sz="2400" dirty="0" smtClean="0"/>
              <a:t>4- </a:t>
            </a:r>
            <a:r>
              <a:rPr lang="ar-AE" sz="2400" dirty="0"/>
              <a:t>وجوب طاعة الرسول </a:t>
            </a:r>
            <a:r>
              <a:rPr lang="ar-AE" sz="2400" dirty="0" smtClean="0">
                <a:sym typeface="AGA Arabesque" panose="05010101010101010101" pitchFamily="2" charset="2"/>
              </a:rPr>
              <a:t>   </a:t>
            </a:r>
            <a:r>
              <a:rPr lang="ar-AE" sz="2400" dirty="0" smtClean="0"/>
              <a:t>طاعة </a:t>
            </a:r>
            <a:r>
              <a:rPr lang="ar-AE" sz="2400" dirty="0"/>
              <a:t>تفوق طاعتهم لأنفسهم، </a:t>
            </a:r>
            <a:r>
              <a:rPr lang="ar-AE" sz="2400" dirty="0" smtClean="0"/>
              <a:t>5- </a:t>
            </a:r>
            <a:r>
              <a:rPr lang="ar-AE" sz="2400" dirty="0"/>
              <a:t>وجوب تعظيم المسلمين لزوجاته </a:t>
            </a:r>
            <a:r>
              <a:rPr lang="ar-AE" sz="2400" dirty="0" smtClean="0">
                <a:sym typeface="AGA Arabesque" panose="05010101010101010101" pitchFamily="2" charset="2"/>
              </a:rPr>
              <a:t></a:t>
            </a:r>
            <a:r>
              <a:rPr lang="ar-AE" sz="2400" dirty="0" smtClean="0"/>
              <a:t>كتعظيم </a:t>
            </a:r>
            <a:r>
              <a:rPr lang="ar-AE" sz="2400" dirty="0"/>
              <a:t>أمهاتهم، </a:t>
            </a:r>
            <a:r>
              <a:rPr lang="ar-AE" sz="2400" dirty="0" smtClean="0"/>
              <a:t>6 - إبطال </a:t>
            </a:r>
            <a:r>
              <a:rPr lang="ar-AE" sz="2400" dirty="0"/>
              <a:t>التوارث عن طريق المؤاخاة </a:t>
            </a:r>
            <a:r>
              <a:rPr lang="ar-AE" sz="2400" dirty="0" smtClean="0"/>
              <a:t>والأنصار</a:t>
            </a:r>
            <a:r>
              <a:rPr lang="ar-A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866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7" t="57917" r="8465" b="11741"/>
          <a:stretch/>
        </p:blipFill>
        <p:spPr>
          <a:xfrm>
            <a:off x="1015" y="0"/>
            <a:ext cx="9142985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54494" y="1066252"/>
            <a:ext cx="8641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/>
              <a:t>حافظ الإسلام على البيوت وأنقذ المرأة </a:t>
            </a:r>
            <a:r>
              <a:rPr lang="ar-AE" sz="2000" dirty="0"/>
              <a:t>من هذا الحرج، وبيَّن أن الظهار منكر من القول وزور؛ لأنه قائم على غير أصل، فالزوجة ليست أماً حتى تكون محرمة كالأم، </a:t>
            </a:r>
            <a:r>
              <a:rPr lang="ar-AE" sz="2000" dirty="0" smtClean="0"/>
              <a:t>وجعل </a:t>
            </a:r>
            <a:r>
              <a:rPr lang="ar-AE" sz="2000" dirty="0"/>
              <a:t>الظهار محرِّماً للمرأة حتى يكفِّر زوجها عمَّا حصل </a:t>
            </a:r>
            <a:r>
              <a:rPr lang="ar-AE" sz="2000" dirty="0" smtClean="0"/>
              <a:t>منه.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3263704" y="3762071"/>
            <a:ext cx="3490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/>
              <a:t>القيام بشئون اليتيم من التربية والتعليم </a:t>
            </a:r>
            <a:r>
              <a:rPr lang="ar-AE" sz="2000" dirty="0" smtClean="0"/>
              <a:t>وما يحتاجه </a:t>
            </a:r>
            <a:r>
              <a:rPr lang="ar-AE" sz="2000" dirty="0" err="1" smtClean="0"/>
              <a:t>منمن</a:t>
            </a:r>
            <a:r>
              <a:rPr lang="ar-AE" sz="2000" dirty="0" smtClean="0"/>
              <a:t> </a:t>
            </a:r>
            <a:r>
              <a:rPr lang="ar-AE" sz="2000" dirty="0"/>
              <a:t>المأكل والمشرب والملبس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834863" y="3795804"/>
            <a:ext cx="4239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/>
              <a:t> ادعاء نسبة الولد لمن ليس والدًا له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3552092" y="4469957"/>
            <a:ext cx="2913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/>
              <a:t>الأجر والثواب برعاية اليتيم وحفظه من الضياع </a:t>
            </a:r>
            <a:endParaRPr lang="ar-AE" sz="2000" dirty="0"/>
          </a:p>
        </p:txBody>
      </p:sp>
      <p:sp>
        <p:nvSpPr>
          <p:cNvPr id="8" name="مستطيل 7"/>
          <p:cNvSpPr/>
          <p:nvPr/>
        </p:nvSpPr>
        <p:spPr>
          <a:xfrm>
            <a:off x="2975314" y="5304142"/>
            <a:ext cx="3490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/>
              <a:t>مستحب</a:t>
            </a:r>
            <a:endParaRPr lang="ar-AE" sz="2000" dirty="0"/>
          </a:p>
        </p:txBody>
      </p:sp>
      <p:sp>
        <p:nvSpPr>
          <p:cNvPr id="10" name="مستطيل 9"/>
          <p:cNvSpPr/>
          <p:nvPr/>
        </p:nvSpPr>
        <p:spPr>
          <a:xfrm>
            <a:off x="-83899" y="4447198"/>
            <a:ext cx="3432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/>
              <a:t>التقرب الى الله بتربية </a:t>
            </a:r>
            <a:r>
              <a:rPr lang="ar-AE" sz="2000" dirty="0"/>
              <a:t>طفل فقير بائس حرم عطف </a:t>
            </a:r>
            <a:r>
              <a:rPr lang="ar-AE" sz="2000" dirty="0" smtClean="0"/>
              <a:t>الأبوة </a:t>
            </a:r>
            <a:r>
              <a:rPr lang="ar-AE" sz="2000" dirty="0" err="1" smtClean="0"/>
              <a:t>وتسبته</a:t>
            </a:r>
            <a:r>
              <a:rPr lang="ar-AE" sz="2000" dirty="0" smtClean="0"/>
              <a:t> الى نقسه ،</a:t>
            </a:r>
            <a:endParaRPr lang="ar-AE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77372" y="5229613"/>
            <a:ext cx="2913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dirty="0" smtClean="0"/>
              <a:t>محرم</a:t>
            </a:r>
            <a:endParaRPr lang="ar-AE" sz="2000" dirty="0"/>
          </a:p>
        </p:txBody>
      </p:sp>
    </p:spTree>
    <p:extLst>
      <p:ext uri="{BB962C8B-B14F-4D97-AF65-F5344CB8AC3E}">
        <p14:creationId xmlns:p14="http://schemas.microsoft.com/office/powerpoint/2010/main" xmlns="" val="23570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56" t="12106" r="11441" b="67662"/>
          <a:stretch/>
        </p:blipFill>
        <p:spPr>
          <a:xfrm>
            <a:off x="0" y="0"/>
            <a:ext cx="9195456" cy="71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7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21" b="9542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54842" y="2442949"/>
            <a:ext cx="4995080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err="1" smtClean="0">
                <a:solidFill>
                  <a:schemeClr val="tx1"/>
                </a:solidFill>
              </a:rPr>
              <a:t>الإعتراف</a:t>
            </a:r>
            <a:r>
              <a:rPr lang="ar-AE" sz="2800" b="1" dirty="0" smtClean="0">
                <a:solidFill>
                  <a:schemeClr val="tx1"/>
                </a:solidFill>
              </a:rPr>
              <a:t> بعبادة الأصنام و الشرك بالله . </a:t>
            </a:r>
            <a:endParaRPr lang="ar-A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47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0" t="19487" r="10909" b="43077"/>
          <a:stretch/>
        </p:blipFill>
        <p:spPr>
          <a:xfrm>
            <a:off x="158261" y="-1"/>
            <a:ext cx="89254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6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88" t="57180" r="10845" b="10769"/>
          <a:stretch/>
        </p:blipFill>
        <p:spPr>
          <a:xfrm>
            <a:off x="334108" y="0"/>
            <a:ext cx="8510954" cy="68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7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74" t="19495" r="10318" b="41456"/>
          <a:stretch/>
        </p:blipFill>
        <p:spPr>
          <a:xfrm>
            <a:off x="133866" y="0"/>
            <a:ext cx="9010134" cy="64008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232012" y="5711588"/>
            <a:ext cx="9812740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b="1" dirty="0" smtClean="0">
                <a:solidFill>
                  <a:schemeClr val="tx1"/>
                </a:solidFill>
              </a:rPr>
              <a:t>            الدليل :(يا أيها النبي ) </a:t>
            </a:r>
          </a:p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وجه </a:t>
            </a:r>
            <a:r>
              <a:rPr lang="ar-AE" sz="2400" b="1" dirty="0">
                <a:solidFill>
                  <a:srgbClr val="FF0000"/>
                </a:solidFill>
              </a:rPr>
              <a:t>الدلالة </a:t>
            </a:r>
            <a:r>
              <a:rPr lang="ar-AE" sz="2400" b="1" dirty="0" smtClean="0">
                <a:solidFill>
                  <a:srgbClr val="FF0000"/>
                </a:solidFill>
              </a:rPr>
              <a:t>:</a:t>
            </a:r>
            <a:r>
              <a:rPr lang="ar-AE" sz="2400" b="1" dirty="0" smtClean="0">
                <a:solidFill>
                  <a:schemeClr val="tx1"/>
                </a:solidFill>
              </a:rPr>
              <a:t>جعل </a:t>
            </a:r>
            <a:r>
              <a:rPr lang="ar-AE" sz="2400" b="1" dirty="0">
                <a:solidFill>
                  <a:schemeClr val="tx1"/>
                </a:solidFill>
              </a:rPr>
              <a:t>نداءه من بين الأنبياء عليهم السلام بالوصف كرامة له </a:t>
            </a:r>
            <a:r>
              <a:rPr lang="ar-AE" sz="2400" b="1" dirty="0" smtClean="0">
                <a:solidFill>
                  <a:schemeClr val="tx1"/>
                </a:solidFill>
              </a:rPr>
              <a:t>وتشريفا</a:t>
            </a:r>
            <a:endParaRPr lang="ar-A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74" t="57972" r="10318" b="17659"/>
          <a:stretch/>
        </p:blipFill>
        <p:spPr>
          <a:xfrm>
            <a:off x="-7400" y="298938"/>
            <a:ext cx="9151400" cy="655906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91069" y="5254388"/>
            <a:ext cx="5131558" cy="873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الكافرين والمنافقين في كل عصر ومكان</a:t>
            </a:r>
            <a:endParaRPr lang="ar-A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4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6" t="12064" r="9507" b="40661"/>
          <a:stretch/>
        </p:blipFill>
        <p:spPr>
          <a:xfrm>
            <a:off x="1" y="239346"/>
            <a:ext cx="9048464" cy="6420761"/>
          </a:xfrm>
          <a:prstGeom prst="rect">
            <a:avLst/>
          </a:prstGeom>
        </p:spPr>
      </p:pic>
      <p:sp>
        <p:nvSpPr>
          <p:cNvPr id="2" name="وسيلة شرح خطية 2 (حدود وشريط التمييز)‏ 1"/>
          <p:cNvSpPr/>
          <p:nvPr/>
        </p:nvSpPr>
        <p:spPr>
          <a:xfrm>
            <a:off x="8120418" y="2306471"/>
            <a:ext cx="750626" cy="43672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0625"/>
              <a:gd name="adj6" fmla="val -1048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b="1" dirty="0" smtClean="0">
                <a:solidFill>
                  <a:srgbClr val="C00000"/>
                </a:solidFill>
              </a:rPr>
              <a:t>قلبين</a:t>
            </a:r>
            <a:endParaRPr lang="ar-A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3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56" t="59339" r="9507" b="12600"/>
          <a:stretch/>
        </p:blipFill>
        <p:spPr>
          <a:xfrm>
            <a:off x="-1" y="393700"/>
            <a:ext cx="9097893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1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372</Words>
  <Application>Microsoft Office PowerPoint</Application>
  <PresentationFormat>عرض على الشاشة (3:4)‏</PresentationFormat>
  <Paragraphs>49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User</cp:lastModifiedBy>
  <cp:revision>24</cp:revision>
  <dcterms:created xsi:type="dcterms:W3CDTF">2016-09-01T21:25:41Z</dcterms:created>
  <dcterms:modified xsi:type="dcterms:W3CDTF">2016-11-01T19:31:05Z</dcterms:modified>
</cp:coreProperties>
</file>