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0" r:id="rId2"/>
    <p:sldId id="291" r:id="rId3"/>
    <p:sldId id="349" r:id="rId4"/>
    <p:sldId id="432" r:id="rId5"/>
    <p:sldId id="413" r:id="rId6"/>
    <p:sldId id="411" r:id="rId7"/>
    <p:sldId id="431" r:id="rId8"/>
    <p:sldId id="330" r:id="rId9"/>
    <p:sldId id="448" r:id="rId10"/>
    <p:sldId id="293" r:id="rId11"/>
    <p:sldId id="447" r:id="rId12"/>
    <p:sldId id="453" r:id="rId13"/>
    <p:sldId id="456" r:id="rId14"/>
    <p:sldId id="454" r:id="rId15"/>
    <p:sldId id="449" r:id="rId16"/>
    <p:sldId id="446" r:id="rId17"/>
    <p:sldId id="442" r:id="rId18"/>
    <p:sldId id="455" r:id="rId19"/>
    <p:sldId id="457" r:id="rId20"/>
    <p:sldId id="458" r:id="rId21"/>
    <p:sldId id="430" r:id="rId22"/>
    <p:sldId id="429" r:id="rId2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CC"/>
    <a:srgbClr val="EC46A5"/>
    <a:srgbClr val="ED3832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714"/>
  </p:normalViewPr>
  <p:slideViewPr>
    <p:cSldViewPr snapToGrid="0" snapToObjects="1">
      <p:cViewPr varScale="1">
        <p:scale>
          <a:sx n="109" d="100"/>
          <a:sy n="109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10/11/2021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15.emf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12" Type="http://schemas.openxmlformats.org/officeDocument/2006/relationships/image" Target="../media/image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9.jpeg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1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jp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1.gif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261A26A-9505-446D-B1A2-53EF6352FF77}"/>
              </a:ext>
            </a:extLst>
          </p:cNvPr>
          <p:cNvSpPr txBox="1"/>
          <p:nvPr/>
        </p:nvSpPr>
        <p:spPr>
          <a:xfrm>
            <a:off x="3925496" y="2560289"/>
            <a:ext cx="3013598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>
                <a:cs typeface="PT Bold Heading" panose="02010400000000000000" pitchFamily="2" charset="-78"/>
              </a:rPr>
              <a:t>اقتـصـاد 2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312E3BD8-D2B6-44B4-A38C-59CE1078A30E}"/>
              </a:ext>
            </a:extLst>
          </p:cNvPr>
          <p:cNvSpPr txBox="1"/>
          <p:nvPr/>
        </p:nvSpPr>
        <p:spPr>
          <a:xfrm>
            <a:off x="3836757" y="3943768"/>
            <a:ext cx="3191077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latin typeface="Nazli" panose="01000506000000020004" pitchFamily="2" charset="-78"/>
                <a:cs typeface="Nazli" panose="01000506000000020004" pitchFamily="2" charset="-78"/>
              </a:rPr>
              <a:t>أستمع للنص</a:t>
            </a:r>
            <a:endParaRPr lang="ar-SA" sz="40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0B9F156-8E0A-408E-B92E-31945D9FC3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75" t="23215" r="44818" b="59398"/>
          <a:stretch/>
        </p:blipFill>
        <p:spPr>
          <a:xfrm>
            <a:off x="9277445" y="2323173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5181900-F0D3-48DE-9BDA-9D523A920C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88" t="27564" r="48438" b="10380"/>
          <a:stretch/>
        </p:blipFill>
        <p:spPr>
          <a:xfrm>
            <a:off x="7973552" y="3445815"/>
            <a:ext cx="2051776" cy="2717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33ADDF71-85BB-48E4-B73E-782C5D7B5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940" y="3877955"/>
            <a:ext cx="1565748" cy="144348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BA93DA1-6122-4B4F-80DF-81F4CCF3B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8350" y="1603024"/>
            <a:ext cx="2887020" cy="187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5EAF93-8053-427B-9715-E44DC26F0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8765" y="1306663"/>
            <a:ext cx="4748645" cy="2914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64B3CB5E-0709-47A9-8C93-572CED6C068E}"/>
              </a:ext>
            </a:extLst>
          </p:cNvPr>
          <p:cNvSpPr/>
          <p:nvPr/>
        </p:nvSpPr>
        <p:spPr>
          <a:xfrm>
            <a:off x="5407701" y="589761"/>
            <a:ext cx="2998157" cy="64903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الحاجات الأساسية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39CEFBA9-84ED-46F1-AA01-F921B36AADD8}"/>
              </a:ext>
            </a:extLst>
          </p:cNvPr>
          <p:cNvCxnSpPr>
            <a:cxnSpLocks/>
          </p:cNvCxnSpPr>
          <p:nvPr/>
        </p:nvCxnSpPr>
        <p:spPr>
          <a:xfrm>
            <a:off x="6906779" y="1238792"/>
            <a:ext cx="0" cy="13875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F16ADFFF-9E68-4C93-B65F-51464ED0C077}"/>
              </a:ext>
            </a:extLst>
          </p:cNvPr>
          <p:cNvCxnSpPr>
            <a:cxnSpLocks/>
          </p:cNvCxnSpPr>
          <p:nvPr/>
        </p:nvCxnSpPr>
        <p:spPr>
          <a:xfrm flipH="1">
            <a:off x="3544646" y="2626377"/>
            <a:ext cx="71643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B35ED58A-6D16-4390-938A-3BFEA3D85141}"/>
              </a:ext>
            </a:extLst>
          </p:cNvPr>
          <p:cNvCxnSpPr>
            <a:cxnSpLocks/>
          </p:cNvCxnSpPr>
          <p:nvPr/>
        </p:nvCxnSpPr>
        <p:spPr>
          <a:xfrm>
            <a:off x="10637648" y="2669281"/>
            <a:ext cx="0" cy="882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178A3188-7A9B-4266-B306-1B952508A598}"/>
              </a:ext>
            </a:extLst>
          </p:cNvPr>
          <p:cNvCxnSpPr>
            <a:cxnSpLocks/>
          </p:cNvCxnSpPr>
          <p:nvPr/>
        </p:nvCxnSpPr>
        <p:spPr>
          <a:xfrm>
            <a:off x="8940137" y="2669281"/>
            <a:ext cx="0" cy="882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2B7C821E-FFBB-41C0-81BD-61A5E6A24FCE}"/>
              </a:ext>
            </a:extLst>
          </p:cNvPr>
          <p:cNvCxnSpPr>
            <a:cxnSpLocks/>
          </p:cNvCxnSpPr>
          <p:nvPr/>
        </p:nvCxnSpPr>
        <p:spPr>
          <a:xfrm>
            <a:off x="7717150" y="2669281"/>
            <a:ext cx="0" cy="882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A543C3D-9907-4684-A554-0BB5270C0DD4}"/>
              </a:ext>
            </a:extLst>
          </p:cNvPr>
          <p:cNvCxnSpPr>
            <a:cxnSpLocks/>
          </p:cNvCxnSpPr>
          <p:nvPr/>
        </p:nvCxnSpPr>
        <p:spPr>
          <a:xfrm>
            <a:off x="6368869" y="2669280"/>
            <a:ext cx="0" cy="882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8F0645B4-2350-42AF-9BCA-B1B0C31F662E}"/>
              </a:ext>
            </a:extLst>
          </p:cNvPr>
          <p:cNvCxnSpPr>
            <a:cxnSpLocks/>
          </p:cNvCxnSpPr>
          <p:nvPr/>
        </p:nvCxnSpPr>
        <p:spPr>
          <a:xfrm>
            <a:off x="3544646" y="2626377"/>
            <a:ext cx="0" cy="882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od Clipart Salty Healthy - Food Energy Clipart, HD Png Download - kindpng">
            <a:extLst>
              <a:ext uri="{FF2B5EF4-FFF2-40B4-BE49-F238E27FC236}">
                <a16:creationId xmlns:a16="http://schemas.microsoft.com/office/drawing/2014/main" id="{076E624A-7B35-43C0-AA5F-A2519C39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387" y="3484419"/>
            <a:ext cx="1310290" cy="101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617162C-2A63-4889-BE6B-D141C196071C}"/>
              </a:ext>
            </a:extLst>
          </p:cNvPr>
          <p:cNvSpPr/>
          <p:nvPr/>
        </p:nvSpPr>
        <p:spPr>
          <a:xfrm>
            <a:off x="9873761" y="4642338"/>
            <a:ext cx="1378915" cy="5715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cs typeface="B Yekan" panose="00000400000000000000" pitchFamily="2" charset="-78"/>
              </a:rPr>
              <a:t>طعـام</a:t>
            </a:r>
            <a:endParaRPr lang="en-US" sz="3200" b="1" dirty="0">
              <a:solidFill>
                <a:schemeClr val="tx1"/>
              </a:solidFill>
              <a:cs typeface="B Yekan" panose="00000400000000000000" pitchFamily="2" charset="-78"/>
            </a:endParaRPr>
          </a:p>
        </p:txBody>
      </p:sp>
      <p:pic>
        <p:nvPicPr>
          <p:cNvPr id="1028" name="Picture 4" descr="1 Liter Purified Bottled Water | Nestlé Pure Life">
            <a:extLst>
              <a:ext uri="{FF2B5EF4-FFF2-40B4-BE49-F238E27FC236}">
                <a16:creationId xmlns:a16="http://schemas.microsoft.com/office/drawing/2014/main" id="{512DA5AE-7D13-4446-9AE8-033EA006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22" y="3527455"/>
            <a:ext cx="835410" cy="10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1 Liter Purified Bottled Water | Nestlé Pure Life">
            <a:extLst>
              <a:ext uri="{FF2B5EF4-FFF2-40B4-BE49-F238E27FC236}">
                <a16:creationId xmlns:a16="http://schemas.microsoft.com/office/drawing/2014/main" id="{B704261D-9C40-4117-8782-330D5939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550" y="3531444"/>
            <a:ext cx="835410" cy="10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1 Liter Purified Bottled Water | Nestlé Pure Life">
            <a:extLst>
              <a:ext uri="{FF2B5EF4-FFF2-40B4-BE49-F238E27FC236}">
                <a16:creationId xmlns:a16="http://schemas.microsoft.com/office/drawing/2014/main" id="{6BE91A8C-7503-40B9-8804-8A42E40E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06" y="3531444"/>
            <a:ext cx="835410" cy="10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CD520FCB-2602-4A24-BE96-8E6714B03536}"/>
              </a:ext>
            </a:extLst>
          </p:cNvPr>
          <p:cNvSpPr/>
          <p:nvPr/>
        </p:nvSpPr>
        <p:spPr>
          <a:xfrm>
            <a:off x="8534146" y="3462134"/>
            <a:ext cx="1349606" cy="1110920"/>
          </a:xfrm>
          <a:prstGeom prst="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B52B4A44-0F6B-44E1-940A-D914AEB4CF84}"/>
              </a:ext>
            </a:extLst>
          </p:cNvPr>
          <p:cNvSpPr/>
          <p:nvPr/>
        </p:nvSpPr>
        <p:spPr>
          <a:xfrm>
            <a:off x="8745665" y="4642338"/>
            <a:ext cx="1040829" cy="5715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cs typeface="B Yekan" panose="00000400000000000000" pitchFamily="2" charset="-78"/>
              </a:rPr>
              <a:t>الـماء</a:t>
            </a:r>
            <a:endParaRPr lang="en-US" sz="3200" b="1" dirty="0">
              <a:solidFill>
                <a:schemeClr val="tx1"/>
              </a:solidFill>
              <a:cs typeface="B Yekan" panose="00000400000000000000" pitchFamily="2" charset="-78"/>
            </a:endParaRPr>
          </a:p>
        </p:txBody>
      </p:sp>
      <p:pic>
        <p:nvPicPr>
          <p:cNvPr id="27" name="Picture 6" descr="Boy s summer clothes stock photo. Image of sport, pattern - 5098592">
            <a:extLst>
              <a:ext uri="{FF2B5EF4-FFF2-40B4-BE49-F238E27FC236}">
                <a16:creationId xmlns:a16="http://schemas.microsoft.com/office/drawing/2014/main" id="{A4F4236A-E719-427A-B4DA-25844EAD4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 bwMode="auto">
          <a:xfrm>
            <a:off x="7093533" y="3487348"/>
            <a:ext cx="1378915" cy="1041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440B776D-1EB0-4950-B8AF-71792BBF85D3}"/>
              </a:ext>
            </a:extLst>
          </p:cNvPr>
          <p:cNvSpPr/>
          <p:nvPr/>
        </p:nvSpPr>
        <p:spPr>
          <a:xfrm>
            <a:off x="7144943" y="4617569"/>
            <a:ext cx="1349607" cy="5715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cs typeface="Akhbar MT" pitchFamily="2" charset="-78"/>
              </a:rPr>
              <a:t>ملا بس</a:t>
            </a:r>
            <a:endParaRPr lang="en-US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28" name="Picture 8" descr="البحرين- هل تشتري بيت جاهزا.. أم تبني منزل أحلامك من الصفر؟ | MENAFN.COM">
            <a:extLst>
              <a:ext uri="{FF2B5EF4-FFF2-40B4-BE49-F238E27FC236}">
                <a16:creationId xmlns:a16="http://schemas.microsoft.com/office/drawing/2014/main" id="{0EC971B4-509A-4589-A3FA-5A287E4C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83" y="3494969"/>
            <a:ext cx="1272373" cy="1026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A569DACA-0105-4350-8BB7-C6830061493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553" t="58448" r="32212" b="10641"/>
          <a:stretch/>
        </p:blipFill>
        <p:spPr>
          <a:xfrm>
            <a:off x="4281776" y="3464287"/>
            <a:ext cx="1361903" cy="1047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DBF1E454-08D4-422E-8A5A-BE87C9528832}"/>
              </a:ext>
            </a:extLst>
          </p:cNvPr>
          <p:cNvSpPr/>
          <p:nvPr/>
        </p:nvSpPr>
        <p:spPr>
          <a:xfrm>
            <a:off x="5725502" y="4617569"/>
            <a:ext cx="1349607" cy="5715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cs typeface="Akhbar MT" pitchFamily="2" charset="-78"/>
              </a:rPr>
              <a:t>السكن</a:t>
            </a:r>
            <a:endParaRPr lang="en-US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5AFA063A-BCA1-4EE8-8A45-56AD17FD3F9F}"/>
              </a:ext>
            </a:extLst>
          </p:cNvPr>
          <p:cNvSpPr/>
          <p:nvPr/>
        </p:nvSpPr>
        <p:spPr>
          <a:xfrm>
            <a:off x="4287923" y="4617569"/>
            <a:ext cx="1349607" cy="5715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cs typeface="Akhbar MT" pitchFamily="2" charset="-78"/>
              </a:rPr>
              <a:t>تعليم</a:t>
            </a:r>
            <a:endParaRPr lang="en-US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034" name="Picture 10" descr="مخطط لبناء مستشفى أمريكي في قطاع غزة - الضفتين نيوز">
            <a:extLst>
              <a:ext uri="{FF2B5EF4-FFF2-40B4-BE49-F238E27FC236}">
                <a16:creationId xmlns:a16="http://schemas.microsoft.com/office/drawing/2014/main" id="{FE283FD6-3E62-42D0-BE95-B9B4F4B1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25" y="3459400"/>
            <a:ext cx="1322444" cy="1041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AA1A078A-A3F0-473E-B8CB-0AD096ECF19C}"/>
              </a:ext>
            </a:extLst>
          </p:cNvPr>
          <p:cNvSpPr/>
          <p:nvPr/>
        </p:nvSpPr>
        <p:spPr>
          <a:xfrm>
            <a:off x="2856262" y="4612760"/>
            <a:ext cx="1349607" cy="5715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cs typeface="Akhbar MT" pitchFamily="2" charset="-78"/>
              </a:rPr>
              <a:t>الرعاية الصحية </a:t>
            </a:r>
            <a:endParaRPr lang="en-US" sz="2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37F88991-3EAF-4C36-A658-1C17F879C234}"/>
              </a:ext>
            </a:extLst>
          </p:cNvPr>
          <p:cNvCxnSpPr>
            <a:cxnSpLocks/>
          </p:cNvCxnSpPr>
          <p:nvPr/>
        </p:nvCxnSpPr>
        <p:spPr>
          <a:xfrm>
            <a:off x="4933726" y="2669281"/>
            <a:ext cx="0" cy="8828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71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33ADDF71-85BB-48E4-B73E-782C5D7B5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30365" y="3591282"/>
            <a:ext cx="1516618" cy="18696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F73F7AB-5F5A-4EB3-9094-A0B007BA08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251" t="14331" r="3492"/>
          <a:stretch/>
        </p:blipFill>
        <p:spPr>
          <a:xfrm>
            <a:off x="6552143" y="531909"/>
            <a:ext cx="4694840" cy="2864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0FB3F48-1FA1-4718-A377-7BEF6166F5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22" r="51958"/>
          <a:stretch/>
        </p:blipFill>
        <p:spPr>
          <a:xfrm>
            <a:off x="2868978" y="891576"/>
            <a:ext cx="3216508" cy="2214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80680EF-8CC8-4434-A6F9-AA50B382D11A}"/>
              </a:ext>
            </a:extLst>
          </p:cNvPr>
          <p:cNvSpPr/>
          <p:nvPr/>
        </p:nvSpPr>
        <p:spPr>
          <a:xfrm>
            <a:off x="5571299" y="3606245"/>
            <a:ext cx="4162497" cy="540889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لماذا يعمل الناس في المهن و الوظائف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82F8D5C-A3DC-457B-A8E1-D9D4886EF887}"/>
              </a:ext>
            </a:extLst>
          </p:cNvPr>
          <p:cNvSpPr/>
          <p:nvPr/>
        </p:nvSpPr>
        <p:spPr>
          <a:xfrm>
            <a:off x="6096000" y="4297729"/>
            <a:ext cx="3573230" cy="540889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كيف نؤمن الحاجات الأساسية؟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93D9B6B-FCF7-4474-BC35-D0D7EB0A616D}"/>
              </a:ext>
            </a:extLst>
          </p:cNvPr>
          <p:cNvSpPr/>
          <p:nvPr/>
        </p:nvSpPr>
        <p:spPr>
          <a:xfrm>
            <a:off x="5502159" y="5020799"/>
            <a:ext cx="4231637" cy="48562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كيف يدفع الناس فواتير الكهرباء و الـماء ؟</a:t>
            </a:r>
            <a:endParaRPr lang="en-US" sz="2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586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59FED069-5E37-4F44-9E96-E2347FA0CA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44" l="24609" r="72559"/>
                    </a14:imgEffect>
                  </a14:imgLayer>
                </a14:imgProps>
              </a:ext>
            </a:extLst>
          </a:blip>
          <a:srcRect l="24188" r="27584" b="4279"/>
          <a:stretch/>
        </p:blipFill>
        <p:spPr>
          <a:xfrm>
            <a:off x="2733322" y="1196831"/>
            <a:ext cx="2292095" cy="3134299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B82FFDD-AB43-4387-A428-F42A2EC2266D}"/>
              </a:ext>
            </a:extLst>
          </p:cNvPr>
          <p:cNvSpPr/>
          <p:nvPr/>
        </p:nvSpPr>
        <p:spPr>
          <a:xfrm>
            <a:off x="4687604" y="2085262"/>
            <a:ext cx="5624191" cy="168903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يبحث راشد عن عمل لكي </a:t>
            </a:r>
            <a:r>
              <a:rPr lang="ar-AE" sz="2800" b="1" dirty="0" err="1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يؤفر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الحاجات الأساسية و لكنه لم يجد الوظيفة المناسبة ماذا يفعل راشد ليوفر الحاجات الأساسية و الضرورية في حياته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407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91687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33ADDF71-85BB-48E4-B73E-782C5D7B5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30365" y="3591282"/>
            <a:ext cx="1516618" cy="1869673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80680EF-8CC8-4434-A6F9-AA50B382D11A}"/>
              </a:ext>
            </a:extLst>
          </p:cNvPr>
          <p:cNvSpPr/>
          <p:nvPr/>
        </p:nvSpPr>
        <p:spPr>
          <a:xfrm>
            <a:off x="6131790" y="3443749"/>
            <a:ext cx="3464881" cy="540889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عدد الأشياء الغير أساسية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3E5AEE2-BBEF-43E7-BC57-EBF52CB91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141"/>
          <a:stretch/>
        </p:blipFill>
        <p:spPr>
          <a:xfrm>
            <a:off x="6906780" y="890944"/>
            <a:ext cx="4162497" cy="2131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08CBEAE-CCB4-4178-B439-0E21E8E29E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3" t="2337" r="52074" b="10460"/>
          <a:stretch/>
        </p:blipFill>
        <p:spPr>
          <a:xfrm>
            <a:off x="3204915" y="887190"/>
            <a:ext cx="3578470" cy="2131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BF1B192-9AD7-4686-B460-96EA09BD427D}"/>
              </a:ext>
            </a:extLst>
          </p:cNvPr>
          <p:cNvSpPr/>
          <p:nvPr/>
        </p:nvSpPr>
        <p:spPr>
          <a:xfrm>
            <a:off x="5002824" y="4137038"/>
            <a:ext cx="4593848" cy="540889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لماذا ندفع النقود للأشياء الغير أساسية ؟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962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A6210409-D0FC-4BC5-BA64-D98E78F05663}"/>
              </a:ext>
            </a:extLst>
          </p:cNvPr>
          <p:cNvCxnSpPr/>
          <p:nvPr/>
        </p:nvCxnSpPr>
        <p:spPr>
          <a:xfrm>
            <a:off x="7095392" y="1381991"/>
            <a:ext cx="0" cy="10446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تعرف على أسعار الدرهم الإماراتي أمام عملات الوافدين - معلومات مباشر">
            <a:extLst>
              <a:ext uri="{FF2B5EF4-FFF2-40B4-BE49-F238E27FC236}">
                <a16:creationId xmlns:a16="http://schemas.microsoft.com/office/drawing/2014/main" id="{6B6FF85B-3CA8-4998-9F3D-57CBE79B1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10" y="540304"/>
            <a:ext cx="2316071" cy="155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8ED3AA4-30EA-4928-9619-B1F2BB429659}"/>
              </a:ext>
            </a:extLst>
          </p:cNvPr>
          <p:cNvCxnSpPr/>
          <p:nvPr/>
        </p:nvCxnSpPr>
        <p:spPr>
          <a:xfrm flipH="1">
            <a:off x="4712677" y="2426677"/>
            <a:ext cx="510833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2BA6B0E4-F3BE-4887-9E7C-AE8C1CAFDDED}"/>
              </a:ext>
            </a:extLst>
          </p:cNvPr>
          <p:cNvCxnSpPr>
            <a:cxnSpLocks/>
          </p:cNvCxnSpPr>
          <p:nvPr/>
        </p:nvCxnSpPr>
        <p:spPr>
          <a:xfrm>
            <a:off x="9821008" y="2419481"/>
            <a:ext cx="0" cy="7583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AE2EE07B-2611-48A0-8874-7F916A671820}"/>
              </a:ext>
            </a:extLst>
          </p:cNvPr>
          <p:cNvCxnSpPr>
            <a:cxnSpLocks/>
          </p:cNvCxnSpPr>
          <p:nvPr/>
        </p:nvCxnSpPr>
        <p:spPr>
          <a:xfrm>
            <a:off x="4759571" y="2438973"/>
            <a:ext cx="0" cy="7583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84054167-0440-4688-B47A-3017D98B23BF}"/>
              </a:ext>
            </a:extLst>
          </p:cNvPr>
          <p:cNvSpPr/>
          <p:nvPr/>
        </p:nvSpPr>
        <p:spPr>
          <a:xfrm>
            <a:off x="8361485" y="2809357"/>
            <a:ext cx="2620519" cy="64903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الحاجات الأساسية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95161BA6-C3A6-4C90-A365-AD055F6526E8}"/>
              </a:ext>
            </a:extLst>
          </p:cNvPr>
          <p:cNvSpPr/>
          <p:nvPr/>
        </p:nvSpPr>
        <p:spPr>
          <a:xfrm>
            <a:off x="3094893" y="2818148"/>
            <a:ext cx="3124612" cy="64903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الحاجات غير  أساسية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054" name="Picture 6" descr="Dancing Question Mark Animated Gif">
            <a:extLst>
              <a:ext uri="{FF2B5EF4-FFF2-40B4-BE49-F238E27FC236}">
                <a16:creationId xmlns:a16="http://schemas.microsoft.com/office/drawing/2014/main" id="{5D0CFB03-EF10-4393-A1BD-88AA0B304E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7331" y="3428999"/>
            <a:ext cx="2250831" cy="203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Dancing Question Mark Animated Gif">
            <a:extLst>
              <a:ext uri="{FF2B5EF4-FFF2-40B4-BE49-F238E27FC236}">
                <a16:creationId xmlns:a16="http://schemas.microsoft.com/office/drawing/2014/main" id="{70735E67-9D0A-4C02-BD60-E34692653A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5215" y="3428999"/>
            <a:ext cx="2250831" cy="203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1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40018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F909F5B5-0F6B-4EDD-9615-7D45D98A6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06" t="24872" r="26730" b="12564"/>
          <a:stretch/>
        </p:blipFill>
        <p:spPr>
          <a:xfrm>
            <a:off x="7585787" y="939118"/>
            <a:ext cx="3003513" cy="4082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3A04C55-E4E8-40F0-A2C0-B226C2ECAA9B}"/>
              </a:ext>
            </a:extLst>
          </p:cNvPr>
          <p:cNvSpPr/>
          <p:nvPr/>
        </p:nvSpPr>
        <p:spPr>
          <a:xfrm>
            <a:off x="3282359" y="3279709"/>
            <a:ext cx="3481489" cy="98021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حل الكتاب ص 105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2290" name="Picture 2" descr="Meet the Expo 2020 Mascots | Education UAE">
            <a:extLst>
              <a:ext uri="{FF2B5EF4-FFF2-40B4-BE49-F238E27FC236}">
                <a16:creationId xmlns:a16="http://schemas.microsoft.com/office/drawing/2014/main" id="{DE7DE5A4-1B76-4750-9C37-9E39A3BEC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24" y="1535740"/>
            <a:ext cx="333955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6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7625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42DEB560-F297-4AA2-A73F-9AA026FB01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226" t="14359" r="20746" b="8589"/>
          <a:stretch/>
        </p:blipFill>
        <p:spPr>
          <a:xfrm>
            <a:off x="2402321" y="168719"/>
            <a:ext cx="9010650" cy="6381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60B5F8E-2643-4E85-B5DC-2A9B3D9817BF}"/>
              </a:ext>
            </a:extLst>
          </p:cNvPr>
          <p:cNvSpPr/>
          <p:nvPr/>
        </p:nvSpPr>
        <p:spPr>
          <a:xfrm>
            <a:off x="9968143" y="2178646"/>
            <a:ext cx="454866" cy="408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5E3061D-219A-4A10-91EB-023AD12326A2}"/>
              </a:ext>
            </a:extLst>
          </p:cNvPr>
          <p:cNvSpPr/>
          <p:nvPr/>
        </p:nvSpPr>
        <p:spPr>
          <a:xfrm>
            <a:off x="9968143" y="4799880"/>
            <a:ext cx="396863" cy="450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3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7625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D96CE20-252E-450A-B7AA-C05B63DE73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307" t="21250" r="22693" b="15128"/>
          <a:stretch/>
        </p:blipFill>
        <p:spPr>
          <a:xfrm>
            <a:off x="2402321" y="128904"/>
            <a:ext cx="9010650" cy="6229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10A0795-7ED0-46AA-A5CD-40DE20E843C6}"/>
              </a:ext>
            </a:extLst>
          </p:cNvPr>
          <p:cNvSpPr/>
          <p:nvPr/>
        </p:nvSpPr>
        <p:spPr>
          <a:xfrm>
            <a:off x="10267081" y="1198724"/>
            <a:ext cx="454866" cy="408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0D97AE6-7396-4188-81BE-230CF80FF111}"/>
              </a:ext>
            </a:extLst>
          </p:cNvPr>
          <p:cNvSpPr/>
          <p:nvPr/>
        </p:nvSpPr>
        <p:spPr>
          <a:xfrm>
            <a:off x="10267081" y="4330744"/>
            <a:ext cx="396863" cy="450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7625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412B8F5-363B-44E3-A140-A15E5ECD8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558" t="11271" r="21034" b="22052"/>
          <a:stretch/>
        </p:blipFill>
        <p:spPr>
          <a:xfrm>
            <a:off x="2402322" y="167826"/>
            <a:ext cx="9010650" cy="581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10A0795-7ED0-46AA-A5CD-40DE20E843C6}"/>
              </a:ext>
            </a:extLst>
          </p:cNvPr>
          <p:cNvSpPr/>
          <p:nvPr/>
        </p:nvSpPr>
        <p:spPr>
          <a:xfrm>
            <a:off x="9967202" y="2306507"/>
            <a:ext cx="454866" cy="408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0D97AE6-7396-4188-81BE-230CF80FF111}"/>
              </a:ext>
            </a:extLst>
          </p:cNvPr>
          <p:cNvSpPr/>
          <p:nvPr/>
        </p:nvSpPr>
        <p:spPr>
          <a:xfrm>
            <a:off x="10025205" y="3992773"/>
            <a:ext cx="396863" cy="450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-76253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A56B1CAE-6F86-4C3C-8250-B4E7EE310A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02" t="41129" r="22002" b="16307"/>
          <a:stretch/>
        </p:blipFill>
        <p:spPr>
          <a:xfrm>
            <a:off x="2402321" y="281355"/>
            <a:ext cx="9008918" cy="5287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E6F8143-4959-423A-9DC6-81F8D3AF66E1}"/>
              </a:ext>
            </a:extLst>
          </p:cNvPr>
          <p:cNvSpPr txBox="1"/>
          <p:nvPr/>
        </p:nvSpPr>
        <p:spPr>
          <a:xfrm>
            <a:off x="9311054" y="2831123"/>
            <a:ext cx="58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1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BD5571B-6789-470B-B923-A11B7A303312}"/>
              </a:ext>
            </a:extLst>
          </p:cNvPr>
          <p:cNvSpPr txBox="1"/>
          <p:nvPr/>
        </p:nvSpPr>
        <p:spPr>
          <a:xfrm>
            <a:off x="9311054" y="1773070"/>
            <a:ext cx="58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2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D79433B-0C90-453A-B65A-A4A369B9FE45}"/>
              </a:ext>
            </a:extLst>
          </p:cNvPr>
          <p:cNvSpPr txBox="1"/>
          <p:nvPr/>
        </p:nvSpPr>
        <p:spPr>
          <a:xfrm>
            <a:off x="9375531" y="3876646"/>
            <a:ext cx="58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3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4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92E1DDB-6E81-40C8-B4F6-298A0690B1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3" t="44617" r="21395" b="10127"/>
          <a:stretch/>
        </p:blipFill>
        <p:spPr>
          <a:xfrm>
            <a:off x="2557252" y="1877157"/>
            <a:ext cx="8695592" cy="3103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464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728796" y="51293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غلق الحصـة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6278667" y="2193593"/>
            <a:ext cx="3782782" cy="260370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تعلمنا من هذا الدرس ؟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630" y="4013331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A582C5D-9F26-4725-88A0-3DCC8D1C53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344" l="24609" r="72559"/>
                    </a14:imgEffect>
                  </a14:imgLayer>
                </a14:imgProps>
              </a:ext>
            </a:extLst>
          </a:blip>
          <a:srcRect l="24188" r="27584" b="4279"/>
          <a:stretch/>
        </p:blipFill>
        <p:spPr>
          <a:xfrm>
            <a:off x="3153278" y="1325324"/>
            <a:ext cx="3063691" cy="418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تعليم أسماء المهن للأطفال (1)">
            <a:hlinkClick r:id="" action="ppaction://media"/>
            <a:extLst>
              <a:ext uri="{FF2B5EF4-FFF2-40B4-BE49-F238E27FC236}">
                <a16:creationId xmlns:a16="http://schemas.microsoft.com/office/drawing/2014/main" id="{3F410DE5-DAB0-4115-9CE8-CC48893934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1" end="167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2321" y="242887"/>
            <a:ext cx="9255708" cy="6260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906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5D94E4E-56B3-4FEB-925D-8856BEAB9BE3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7F78925-F11F-47A7-BCD6-758DE99ABB3C}"/>
              </a:ext>
            </a:extLst>
          </p:cNvPr>
          <p:cNvSpPr/>
          <p:nvPr/>
        </p:nvSpPr>
        <p:spPr>
          <a:xfrm>
            <a:off x="8506110" y="843979"/>
            <a:ext cx="3137398" cy="769441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أتسلى و أتعلم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A14D037E-E367-4AAA-B781-08178FBF784F}"/>
              </a:ext>
            </a:extLst>
          </p:cNvPr>
          <p:cNvSpPr/>
          <p:nvPr/>
        </p:nvSpPr>
        <p:spPr>
          <a:xfrm>
            <a:off x="7877908" y="1873204"/>
            <a:ext cx="329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أعجن العجين و أخبز الخبز من أنـا ؟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5" name="جدول 6">
            <a:extLst>
              <a:ext uri="{FF2B5EF4-FFF2-40B4-BE49-F238E27FC236}">
                <a16:creationId xmlns:a16="http://schemas.microsoft.com/office/drawing/2014/main" id="{CC78DC30-B2EE-4546-8DE1-ED3E16892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787529"/>
              </p:ext>
            </p:extLst>
          </p:nvPr>
        </p:nvGraphicFramePr>
        <p:xfrm>
          <a:off x="3514725" y="1862503"/>
          <a:ext cx="304702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404">
                  <a:extLst>
                    <a:ext uri="{9D8B030D-6E8A-4147-A177-3AD203B41FA5}">
                      <a16:colId xmlns:a16="http://schemas.microsoft.com/office/drawing/2014/main" val="1700232686"/>
                    </a:ext>
                  </a:extLst>
                </a:gridCol>
                <a:gridCol w="609404">
                  <a:extLst>
                    <a:ext uri="{9D8B030D-6E8A-4147-A177-3AD203B41FA5}">
                      <a16:colId xmlns:a16="http://schemas.microsoft.com/office/drawing/2014/main" val="3245412014"/>
                    </a:ext>
                  </a:extLst>
                </a:gridCol>
                <a:gridCol w="609404">
                  <a:extLst>
                    <a:ext uri="{9D8B030D-6E8A-4147-A177-3AD203B41FA5}">
                      <a16:colId xmlns:a16="http://schemas.microsoft.com/office/drawing/2014/main" val="2977035271"/>
                    </a:ext>
                  </a:extLst>
                </a:gridCol>
                <a:gridCol w="609404">
                  <a:extLst>
                    <a:ext uri="{9D8B030D-6E8A-4147-A177-3AD203B41FA5}">
                      <a16:colId xmlns:a16="http://schemas.microsoft.com/office/drawing/2014/main" val="825092001"/>
                    </a:ext>
                  </a:extLst>
                </a:gridCol>
                <a:gridCol w="609404">
                  <a:extLst>
                    <a:ext uri="{9D8B030D-6E8A-4147-A177-3AD203B41FA5}">
                      <a16:colId xmlns:a16="http://schemas.microsoft.com/office/drawing/2014/main" val="403662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ص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ط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م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ط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1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يْ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يّ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ي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ب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42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د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ا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ك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ا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82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ل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ا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خ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4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b="1" dirty="0"/>
                        <a:t>ي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ن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808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ي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82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ك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733775"/>
                  </a:ext>
                </a:extLst>
              </a:tr>
            </a:tbl>
          </a:graphicData>
        </a:graphic>
      </p:graphicFrame>
      <p:sp>
        <p:nvSpPr>
          <p:cNvPr id="27" name="Rectangle 15">
            <a:extLst>
              <a:ext uri="{FF2B5EF4-FFF2-40B4-BE49-F238E27FC236}">
                <a16:creationId xmlns:a16="http://schemas.microsoft.com/office/drawing/2014/main" id="{983DBC24-D305-4361-854E-6786B75DF9CB}"/>
              </a:ext>
            </a:extLst>
          </p:cNvPr>
          <p:cNvSpPr/>
          <p:nvPr/>
        </p:nvSpPr>
        <p:spPr>
          <a:xfrm>
            <a:off x="7499838" y="2503900"/>
            <a:ext cx="3670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أصلح السـيارات المتعطلة ؟ فمن أنا ؟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BF21AF6A-09F4-4038-A41C-B8F603709357}"/>
              </a:ext>
            </a:extLst>
          </p:cNvPr>
          <p:cNvSpPr/>
          <p:nvPr/>
        </p:nvSpPr>
        <p:spPr>
          <a:xfrm>
            <a:off x="7410973" y="3067693"/>
            <a:ext cx="378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أعالج الـناس و أكتب لهم الدواء  فمن أنا ؟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B3D3BD6D-D37E-48C3-A8F6-654805AD4126}"/>
              </a:ext>
            </a:extLst>
          </p:cNvPr>
          <p:cNvSpPr/>
          <p:nvPr/>
        </p:nvSpPr>
        <p:spPr>
          <a:xfrm>
            <a:off x="6835991" y="3706691"/>
            <a:ext cx="4389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أقـود الطائرة و أحلق من بلد إلى بلد فمن أنا ؟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36C5FF4B-C8EF-4ED6-8FF8-04DDBA7D66CB}"/>
              </a:ext>
            </a:extLst>
          </p:cNvPr>
          <p:cNvSpPr/>
          <p:nvPr/>
        </p:nvSpPr>
        <p:spPr>
          <a:xfrm>
            <a:off x="7308283" y="4387237"/>
            <a:ext cx="3989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أعمل في الصيدلية فمن أنا ؟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D6A0C81-2014-43F7-A90C-F14B5645DD72}"/>
              </a:ext>
            </a:extLst>
          </p:cNvPr>
          <p:cNvCxnSpPr/>
          <p:nvPr/>
        </p:nvCxnSpPr>
        <p:spPr>
          <a:xfrm>
            <a:off x="6242538" y="2031023"/>
            <a:ext cx="0" cy="127488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A4E9D44E-93DD-43A1-BBCA-04E47B9CA77F}"/>
              </a:ext>
            </a:extLst>
          </p:cNvPr>
          <p:cNvCxnSpPr>
            <a:cxnSpLocks/>
          </p:cNvCxnSpPr>
          <p:nvPr/>
        </p:nvCxnSpPr>
        <p:spPr>
          <a:xfrm>
            <a:off x="5647592" y="2031023"/>
            <a:ext cx="0" cy="24970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367919AA-B745-477C-9E0D-4AC5B4FEA301}"/>
              </a:ext>
            </a:extLst>
          </p:cNvPr>
          <p:cNvCxnSpPr>
            <a:cxnSpLocks/>
          </p:cNvCxnSpPr>
          <p:nvPr/>
        </p:nvCxnSpPr>
        <p:spPr>
          <a:xfrm>
            <a:off x="5061438" y="1873204"/>
            <a:ext cx="0" cy="1555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FD885526-5CE6-4B0D-B919-5532CE01F9E3}"/>
              </a:ext>
            </a:extLst>
          </p:cNvPr>
          <p:cNvCxnSpPr>
            <a:cxnSpLocks/>
          </p:cNvCxnSpPr>
          <p:nvPr/>
        </p:nvCxnSpPr>
        <p:spPr>
          <a:xfrm>
            <a:off x="4413738" y="1862503"/>
            <a:ext cx="0" cy="1555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6A682405-5CCE-408F-BBC2-FB9D30CFC622}"/>
              </a:ext>
            </a:extLst>
          </p:cNvPr>
          <p:cNvCxnSpPr>
            <a:cxnSpLocks/>
          </p:cNvCxnSpPr>
          <p:nvPr/>
        </p:nvCxnSpPr>
        <p:spPr>
          <a:xfrm>
            <a:off x="3827584" y="1890988"/>
            <a:ext cx="0" cy="193366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29C7A69F-4603-44B1-8206-7A788F805B1F}"/>
              </a:ext>
            </a:extLst>
          </p:cNvPr>
          <p:cNvSpPr/>
          <p:nvPr/>
        </p:nvSpPr>
        <p:spPr>
          <a:xfrm>
            <a:off x="2761634" y="2766455"/>
            <a:ext cx="81051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9600" dirty="0">
                <a:cs typeface="PT Bold Heading" panose="02010400000000000000" pitchFamily="2" charset="-78"/>
              </a:rPr>
              <a:t>لماذا يعمل الناس؟</a:t>
            </a:r>
            <a:endParaRPr lang="ar-SA" sz="9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490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7B5F5-7A92-4DAE-89D5-7637DEDEFBE7}"/>
              </a:ext>
            </a:extLst>
          </p:cNvPr>
          <p:cNvSpPr/>
          <p:nvPr/>
        </p:nvSpPr>
        <p:spPr>
          <a:xfrm>
            <a:off x="2502889" y="604220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2224324-8BAF-4A2F-BE52-A6D5F2B84FD0}"/>
              </a:ext>
            </a:extLst>
          </p:cNvPr>
          <p:cNvSpPr/>
          <p:nvPr/>
        </p:nvSpPr>
        <p:spPr>
          <a:xfrm>
            <a:off x="8077385" y="1228700"/>
            <a:ext cx="3118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سأتعلم اليوم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1550F6-CA68-4074-AAB7-93362C646404}"/>
              </a:ext>
            </a:extLst>
          </p:cNvPr>
          <p:cNvSpPr/>
          <p:nvPr/>
        </p:nvSpPr>
        <p:spPr>
          <a:xfrm>
            <a:off x="4241729" y="2232860"/>
            <a:ext cx="70471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يتعرف المتعلم على أهمية العمل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CB7CF91-781C-44A3-9548-84A25C469ABC}"/>
              </a:ext>
            </a:extLst>
          </p:cNvPr>
          <p:cNvSpPr/>
          <p:nvPr/>
        </p:nvSpPr>
        <p:spPr>
          <a:xfrm>
            <a:off x="4869411" y="3509170"/>
            <a:ext cx="64940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يفسر المتعلم </a:t>
            </a:r>
            <a:r>
              <a:rPr lang="ar-AE" sz="4400">
                <a:cs typeface="PT Bold Heading" panose="02010400000000000000" pitchFamily="2" charset="-78"/>
              </a:rPr>
              <a:t>لماذا يعمل الناس </a:t>
            </a:r>
            <a:endParaRPr lang="ar-SA" sz="44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67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B82FFDD-AB43-4387-A428-F42A2EC2266D}"/>
              </a:ext>
            </a:extLst>
          </p:cNvPr>
          <p:cNvSpPr/>
          <p:nvPr/>
        </p:nvSpPr>
        <p:spPr>
          <a:xfrm>
            <a:off x="3038164" y="2515342"/>
            <a:ext cx="7737231" cy="140528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مـاهي الأشياء التي  لا  يستطيع الإنسان العيش من دونها ؟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96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287</Words>
  <Application>Microsoft Office PowerPoint</Application>
  <PresentationFormat>شاشة عريضة</PresentationFormat>
  <Paragraphs>89</Paragraphs>
  <Slides>22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212</cp:revision>
  <dcterms:created xsi:type="dcterms:W3CDTF">2020-08-22T21:07:06Z</dcterms:created>
  <dcterms:modified xsi:type="dcterms:W3CDTF">2021-10-11T07:19:27Z</dcterms:modified>
</cp:coreProperties>
</file>