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1"/>
  </p:notesMasterIdLst>
  <p:sldIdLst>
    <p:sldId id="325" r:id="rId3"/>
    <p:sldId id="272" r:id="rId4"/>
    <p:sldId id="324" r:id="rId5"/>
    <p:sldId id="338" r:id="rId6"/>
    <p:sldId id="328" r:id="rId7"/>
    <p:sldId id="326" r:id="rId8"/>
    <p:sldId id="327" r:id="rId9"/>
    <p:sldId id="331" r:id="rId10"/>
    <p:sldId id="340" r:id="rId11"/>
    <p:sldId id="341" r:id="rId12"/>
    <p:sldId id="329" r:id="rId13"/>
    <p:sldId id="335" r:id="rId14"/>
    <p:sldId id="339" r:id="rId15"/>
    <p:sldId id="336" r:id="rId16"/>
    <p:sldId id="334" r:id="rId17"/>
    <p:sldId id="332" r:id="rId18"/>
    <p:sldId id="333" r:id="rId19"/>
    <p:sldId id="337" r:id="rId20"/>
  </p:sldIdLst>
  <p:sldSz cx="12192000" cy="6858000"/>
  <p:notesSz cx="6858000" cy="9144000"/>
  <p:defaultTextStyle>
    <a:defPPr>
      <a:defRPr lang="en-US"/>
    </a:defPPr>
    <a:lvl1pPr marL="0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5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0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5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1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27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0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62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ad Ali Altarawneh" initials="MAA" lastIdx="2" clrIdx="0">
    <p:extLst>
      <p:ext uri="{19B8F6BF-5375-455C-9EA6-DF929625EA0E}">
        <p15:presenceInfo xmlns:p15="http://schemas.microsoft.com/office/powerpoint/2012/main" userId="Mohammad Ali Altarawne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68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44" autoAdjust="0"/>
    <p:restoredTop sz="94660"/>
  </p:normalViewPr>
  <p:slideViewPr>
    <p:cSldViewPr snapToGrid="0">
      <p:cViewPr>
        <p:scale>
          <a:sx n="72" d="100"/>
          <a:sy n="72" d="100"/>
        </p:scale>
        <p:origin x="696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18T18:16:52.299" idx="1">
    <p:pos x="10" y="10"/>
    <p:text/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18T18:16:52.299" idx="2">
    <p:pos x="10" y="10"/>
    <p:text/>
    <p:extLst>
      <p:ext uri="{C676402C-5697-4E1C-873F-D02D1690AC5C}">
        <p15:threadingInfo xmlns:p15="http://schemas.microsoft.com/office/powerpoint/2012/main" timeZoneBias="-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D10D6-7024-4289-A15D-12C5AA99995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84DDE-729A-433B-9994-4FFFB7508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28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F3C30-398C-47F3-82B7-4C60C2E98A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DB1CEE-A646-4FFD-801A-E6F07C5873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5" indent="0" algn="ctr">
              <a:buNone/>
              <a:defRPr sz="2000"/>
            </a:lvl2pPr>
            <a:lvl3pPr marL="914290" indent="0" algn="ctr">
              <a:buNone/>
              <a:defRPr sz="1800"/>
            </a:lvl3pPr>
            <a:lvl4pPr marL="1371435" indent="0" algn="ctr">
              <a:buNone/>
              <a:defRPr sz="1600"/>
            </a:lvl4pPr>
            <a:lvl5pPr marL="1828581" indent="0" algn="ctr">
              <a:buNone/>
              <a:defRPr sz="1600"/>
            </a:lvl5pPr>
            <a:lvl6pPr marL="2285727" indent="0" algn="ctr">
              <a:buNone/>
              <a:defRPr sz="1600"/>
            </a:lvl6pPr>
            <a:lvl7pPr marL="2742870" indent="0" algn="ctr">
              <a:buNone/>
              <a:defRPr sz="1600"/>
            </a:lvl7pPr>
            <a:lvl8pPr marL="3200016" indent="0" algn="ctr">
              <a:buNone/>
              <a:defRPr sz="1600"/>
            </a:lvl8pPr>
            <a:lvl9pPr marL="365716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A0F2C-4316-4AC4-AA0E-A149D7CC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AB11-AE8A-4DBB-B2D0-77747CC50E9E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5C540-0DDE-4AAD-BAF0-D09A01FDA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944C0-6971-43DF-998A-F2A6A6AF8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8EC1-1964-46AC-9D02-03074EB09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7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558B7-AE63-40BD-A861-89BFA9D2F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58DDD9-B76D-4430-869B-A0078CB028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AAC17-52F2-4186-83DD-3314A3B4C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AB11-AE8A-4DBB-B2D0-77747CC50E9E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9B201-F77A-47CA-8943-811F5E747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6A534-E6F5-43BD-B0FD-0636501F7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8EC1-1964-46AC-9D02-03074EB09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40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018AB9-29FE-4472-B290-0A6B5E395D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57C873-9DEF-4356-A67C-79E8FE03A9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79BE7-D5B7-4F2A-A4AC-918B829A2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AB11-AE8A-4DBB-B2D0-77747CC50E9E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DBF9A-8933-4E90-98C8-180F1D6B7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14EBC-DB25-46A9-8BC7-EE0780C1E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8EC1-1964-46AC-9D02-03074EB09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22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021681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نص العنوان"/>
          <p:cNvSpPr txBox="1">
            <a:spLocks noGrp="1"/>
          </p:cNvSpPr>
          <p:nvPr>
            <p:ph type="title"/>
          </p:nvPr>
        </p:nvSpPr>
        <p:spPr>
          <a:xfrm>
            <a:off x="1524000" y="1122365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نص العنوان</a:t>
            </a:r>
          </a:p>
        </p:txBody>
      </p:sp>
      <p:sp>
        <p:nvSpPr>
          <p:cNvPr id="19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406352" indent="-355557" algn="ctr">
              <a:buClrTx/>
              <a:buSzTx/>
              <a:buFontTx/>
              <a:buNone/>
              <a:defRPr sz="2400"/>
            </a:lvl1pPr>
            <a:lvl2pPr marL="406352" indent="126985" algn="ctr">
              <a:buClrTx/>
              <a:buSzTx/>
              <a:buFontTx/>
              <a:buNone/>
              <a:defRPr sz="2400"/>
            </a:lvl2pPr>
            <a:lvl3pPr marL="406352" indent="609526" algn="ctr">
              <a:buClrTx/>
              <a:buSzTx/>
              <a:buFontTx/>
              <a:buNone/>
              <a:defRPr sz="2400"/>
            </a:lvl3pPr>
            <a:lvl4pPr marL="406352" indent="1079370" algn="ctr">
              <a:buClrTx/>
              <a:buSzTx/>
              <a:buFontTx/>
              <a:buNone/>
              <a:defRPr sz="2400"/>
            </a:lvl4pPr>
            <a:lvl5pPr marL="406352" indent="1536517" algn="ctr">
              <a:buClrTx/>
              <a:buSzTx/>
              <a:buFontTx/>
              <a:buNone/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986176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نص العنوان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8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indent="-342858"/>
            <a:lvl2pPr marL="971433" indent="-400002"/>
            <a:lvl3pPr marL="1508580" indent="-480002"/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24936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نص العنوان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نص العنوان</a:t>
            </a:r>
          </a:p>
        </p:txBody>
      </p:sp>
      <p:sp>
        <p:nvSpPr>
          <p:cNvPr id="37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228573" indent="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228573" indent="457145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228573" indent="91429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228573" indent="1371435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228573" indent="1828581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823961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نص العنوان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6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indent="-342858"/>
            <a:lvl2pPr marL="971433" indent="-400002"/>
            <a:lvl3pPr marL="1508580" indent="-480002"/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7" name="Google Shape;36;p16"/>
          <p:cNvSpPr txBox="1">
            <a:spLocks noGrp="1"/>
          </p:cNvSpPr>
          <p:nvPr>
            <p:ph type="body" sz="half" idx="13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indent="-285739" algn="l" rtl="0">
              <a:defRPr/>
            </a:lvl1pPr>
          </a:lstStyle>
          <a:p>
            <a:pPr indent="-342900" rtl="0">
              <a:defRPr/>
            </a:pPr>
            <a:endParaRPr/>
          </a:p>
        </p:txBody>
      </p:sp>
      <p:sp>
        <p:nvSpPr>
          <p:cNvPr id="4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69828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نص العنوان"/>
          <p:cNvSpPr txBox="1">
            <a:spLocks noGrp="1"/>
          </p:cNvSpPr>
          <p:nvPr>
            <p:ph type="title"/>
          </p:nvPr>
        </p:nvSpPr>
        <p:spPr>
          <a:xfrm>
            <a:off x="839790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6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90" y="1681164"/>
            <a:ext cx="5157789" cy="823913"/>
          </a:xfrm>
          <a:prstGeom prst="rect">
            <a:avLst/>
          </a:prstGeom>
        </p:spPr>
        <p:txBody>
          <a:bodyPr anchor="b"/>
          <a:lstStyle>
            <a:lvl1pPr marL="228573" indent="0">
              <a:buClrTx/>
              <a:buSzTx/>
              <a:buFontTx/>
              <a:buNone/>
              <a:defRPr sz="2400" b="1"/>
            </a:lvl1pPr>
            <a:lvl2pPr marL="228573" indent="457145">
              <a:buClrTx/>
              <a:buSzTx/>
              <a:buFontTx/>
              <a:buNone/>
              <a:defRPr sz="2400" b="1"/>
            </a:lvl2pPr>
            <a:lvl3pPr marL="228573" indent="914290">
              <a:buClrTx/>
              <a:buSzTx/>
              <a:buFontTx/>
              <a:buNone/>
              <a:defRPr sz="2400" b="1"/>
            </a:lvl3pPr>
            <a:lvl4pPr marL="228573" indent="1371435">
              <a:buClrTx/>
              <a:buSzTx/>
              <a:buFontTx/>
              <a:buNone/>
              <a:defRPr sz="2400" b="1"/>
            </a:lvl4pPr>
            <a:lvl5pPr marL="228573" indent="1828581">
              <a:buClrTx/>
              <a:buSzTx/>
              <a:buFontTx/>
              <a:buNone/>
              <a:defRPr sz="24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" name="Google Shape;43;p17"/>
          <p:cNvSpPr txBox="1">
            <a:spLocks noGrp="1"/>
          </p:cNvSpPr>
          <p:nvPr>
            <p:ph type="body" sz="half" idx="13"/>
          </p:nvPr>
        </p:nvSpPr>
        <p:spPr>
          <a:xfrm>
            <a:off x="839787" y="2505075"/>
            <a:ext cx="5157788" cy="3684588"/>
          </a:xfrm>
          <a:prstGeom prst="rect">
            <a:avLst/>
          </a:prstGeom>
        </p:spPr>
        <p:txBody>
          <a:bodyPr/>
          <a:lstStyle>
            <a:lvl1pPr indent="-285739" algn="l" rtl="0">
              <a:defRPr/>
            </a:lvl1pPr>
          </a:lstStyle>
          <a:p>
            <a:pPr indent="-342900" rtl="0">
              <a:defRPr/>
            </a:pPr>
            <a:endParaRPr/>
          </a:p>
        </p:txBody>
      </p:sp>
      <p:sp>
        <p:nvSpPr>
          <p:cNvPr id="58" name="Google Shape;44;p17"/>
          <p:cNvSpPr txBox="1">
            <a:spLocks noGrp="1"/>
          </p:cNvSpPr>
          <p:nvPr>
            <p:ph type="body" sz="quarter" idx="14"/>
          </p:nvPr>
        </p:nvSpPr>
        <p:spPr>
          <a:xfrm>
            <a:off x="6172200" y="1681164"/>
            <a:ext cx="5183188" cy="823913"/>
          </a:xfrm>
          <a:prstGeom prst="rect">
            <a:avLst/>
          </a:prstGeom>
        </p:spPr>
        <p:txBody>
          <a:bodyPr anchor="b"/>
          <a:lstStyle>
            <a:lvl1pPr marL="190492" indent="0" algn="l" rtl="0">
              <a:buClrTx/>
              <a:buSzTx/>
              <a:buFontTx/>
              <a:buNone/>
              <a:defRPr sz="2400" b="1"/>
            </a:lvl1pPr>
          </a:lstStyle>
          <a:p>
            <a:pPr marL="228600" indent="0" rtl="0">
              <a:buClrTx/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9" name="Google Shape;45;p17"/>
          <p:cNvSpPr txBox="1">
            <a:spLocks noGrp="1"/>
          </p:cNvSpPr>
          <p:nvPr>
            <p:ph type="body" sz="half" idx="15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 indent="-285739" algn="l" rtl="0">
              <a:defRPr/>
            </a:lvl1pPr>
          </a:lstStyle>
          <a:p>
            <a:pPr indent="-342900" rtl="0">
              <a:defRPr/>
            </a:pPr>
            <a:endParaRPr/>
          </a:p>
        </p:txBody>
      </p:sp>
      <p:sp>
        <p:nvSpPr>
          <p:cNvPr id="6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05035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نص العنوان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300499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نص العنوان"/>
          <p:cNvSpPr txBox="1">
            <a:spLocks noGrp="1"/>
          </p:cNvSpPr>
          <p:nvPr>
            <p:ph type="title"/>
          </p:nvPr>
        </p:nvSpPr>
        <p:spPr>
          <a:xfrm>
            <a:off x="839790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نص العنوان</a:t>
            </a:r>
          </a:p>
        </p:txBody>
      </p:sp>
      <p:sp>
        <p:nvSpPr>
          <p:cNvPr id="76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5183190" y="987428"/>
            <a:ext cx="6172201" cy="4873625"/>
          </a:xfrm>
          <a:prstGeom prst="rect">
            <a:avLst/>
          </a:prstGeom>
        </p:spPr>
        <p:txBody>
          <a:bodyPr/>
          <a:lstStyle>
            <a:lvl1pPr indent="-431749">
              <a:buSzPts val="3200"/>
              <a:defRPr sz="3200"/>
            </a:lvl1pPr>
            <a:lvl2pPr marL="972340" indent="-464401">
              <a:buSzPts val="3200"/>
              <a:defRPr sz="3200"/>
            </a:lvl2pPr>
            <a:lvl3pPr marL="1498420" indent="-507940">
              <a:buSzPts val="3200"/>
              <a:defRPr sz="3200"/>
            </a:lvl3pPr>
            <a:lvl4pPr marL="2041915" indent="-568891">
              <a:buSzPts val="3200"/>
              <a:defRPr sz="3200"/>
            </a:lvl4pPr>
            <a:lvl5pPr marL="2499060" indent="-568891">
              <a:buSzPts val="3200"/>
              <a:defRPr sz="32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7" name="Google Shape;57;p19"/>
          <p:cNvSpPr txBox="1"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>
            <a:lvl1pPr marL="190492" indent="0" algn="l" rtl="0">
              <a:buClrTx/>
              <a:buSzTx/>
              <a:buFontTx/>
              <a:buNone/>
              <a:defRPr sz="1600"/>
            </a:lvl1pPr>
          </a:lstStyle>
          <a:p>
            <a:pPr marL="228600" indent="0" rtl="0">
              <a:buClrTx/>
              <a:buSzTx/>
              <a:buFontTx/>
              <a:buNone/>
              <a:defRPr sz="1600"/>
            </a:pPr>
            <a:endParaRPr/>
          </a:p>
        </p:txBody>
      </p:sp>
      <p:sp>
        <p:nvSpPr>
          <p:cNvPr id="7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003278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F42E-5006-4487-8D68-26C9D1988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A9F5B-374C-4096-BB61-B8E9BB6EA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F243C-0ED5-4C9F-A04E-453B437D5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AB11-AE8A-4DBB-B2D0-77747CC50E9E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74EF6-813A-4785-A6F3-2471F8520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0D192-8962-4209-9FB0-F183C6975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8EC1-1964-46AC-9D02-03074EB09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876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نص العنوان"/>
          <p:cNvSpPr txBox="1">
            <a:spLocks noGrp="1"/>
          </p:cNvSpPr>
          <p:nvPr>
            <p:ph type="title"/>
          </p:nvPr>
        </p:nvSpPr>
        <p:spPr>
          <a:xfrm>
            <a:off x="839790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نص العنوان</a:t>
            </a:r>
          </a:p>
        </p:txBody>
      </p:sp>
      <p:sp>
        <p:nvSpPr>
          <p:cNvPr id="86" name="Google Shape;63;p20"/>
          <p:cNvSpPr>
            <a:spLocks noGrp="1"/>
          </p:cNvSpPr>
          <p:nvPr>
            <p:ph type="pic" sz="half" idx="13"/>
          </p:nvPr>
        </p:nvSpPr>
        <p:spPr>
          <a:xfrm>
            <a:off x="5183190" y="987428"/>
            <a:ext cx="6172201" cy="4873625"/>
          </a:xfrm>
          <a:prstGeom prst="rect">
            <a:avLst/>
          </a:prstGeom>
        </p:spPr>
        <p:txBody>
          <a:bodyPr lIns="91428" tIns="45713" rIns="91428" bIns="45713">
            <a:noAutofit/>
          </a:bodyPr>
          <a:lstStyle/>
          <a:p>
            <a:endParaRPr/>
          </a:p>
        </p:txBody>
      </p:sp>
      <p:sp>
        <p:nvSpPr>
          <p:cNvPr id="87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90" y="2057400"/>
            <a:ext cx="3932239" cy="3811588"/>
          </a:xfrm>
          <a:prstGeom prst="rect">
            <a:avLst/>
          </a:prstGeom>
        </p:spPr>
        <p:txBody>
          <a:bodyPr/>
          <a:lstStyle>
            <a:lvl1pPr marL="228573" indent="0">
              <a:buClrTx/>
              <a:buSzTx/>
              <a:buFontTx/>
              <a:buNone/>
              <a:defRPr sz="1600"/>
            </a:lvl1pPr>
            <a:lvl2pPr marL="228573" indent="457145">
              <a:buClrTx/>
              <a:buSzTx/>
              <a:buFontTx/>
              <a:buNone/>
              <a:defRPr sz="1600"/>
            </a:lvl2pPr>
            <a:lvl3pPr marL="228573" indent="914290">
              <a:buClrTx/>
              <a:buSzTx/>
              <a:buFontTx/>
              <a:buNone/>
              <a:defRPr sz="1600"/>
            </a:lvl3pPr>
            <a:lvl4pPr marL="228573" indent="1371435">
              <a:buClrTx/>
              <a:buSzTx/>
              <a:buFontTx/>
              <a:buNone/>
              <a:defRPr sz="1600"/>
            </a:lvl4pPr>
            <a:lvl5pPr marL="228573" indent="1828581">
              <a:buClrTx/>
              <a:buSzTx/>
              <a:buFontTx/>
              <a:buNone/>
              <a:defRPr sz="16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760027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نص العنوان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96" name="مستوى النص الأول…"/>
          <p:cNvSpPr txBox="1">
            <a:spLocks noGrp="1"/>
          </p:cNvSpPr>
          <p:nvPr>
            <p:ph type="body" idx="1"/>
          </p:nvPr>
        </p:nvSpPr>
        <p:spPr>
          <a:xfrm rot="5400000">
            <a:off x="3920333" y="-1256506"/>
            <a:ext cx="4351339" cy="10515601"/>
          </a:xfrm>
          <a:prstGeom prst="rect">
            <a:avLst/>
          </a:prstGeom>
        </p:spPr>
        <p:txBody>
          <a:bodyPr/>
          <a:lstStyle>
            <a:lvl1pPr indent="-342858"/>
            <a:lvl2pPr marL="971433" indent="-400002"/>
            <a:lvl3pPr marL="1508580" indent="-480002"/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037719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نص العنوان"/>
          <p:cNvSpPr txBox="1">
            <a:spLocks noGrp="1"/>
          </p:cNvSpPr>
          <p:nvPr>
            <p:ph type="title"/>
          </p:nvPr>
        </p:nvSpPr>
        <p:spPr>
          <a:xfrm rot="5400000">
            <a:off x="7133434" y="1956596"/>
            <a:ext cx="5811839" cy="26289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105" name="مستوى النص الأول…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1"/>
          </a:xfrm>
          <a:prstGeom prst="rect">
            <a:avLst/>
          </a:prstGeom>
        </p:spPr>
        <p:txBody>
          <a:bodyPr/>
          <a:lstStyle>
            <a:lvl1pPr indent="-342858"/>
            <a:lvl2pPr marL="971433" indent="-400002"/>
            <a:lvl3pPr marL="1508580" indent="-480002"/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710660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F3C30-398C-47F3-82B7-4C60C2E98A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DB1CEE-A646-4FFD-801A-E6F07C5873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5" indent="0" algn="ctr">
              <a:buNone/>
              <a:defRPr sz="2000"/>
            </a:lvl2pPr>
            <a:lvl3pPr marL="914290" indent="0" algn="ctr">
              <a:buNone/>
              <a:defRPr sz="1800"/>
            </a:lvl3pPr>
            <a:lvl4pPr marL="1371435" indent="0" algn="ctr">
              <a:buNone/>
              <a:defRPr sz="1600"/>
            </a:lvl4pPr>
            <a:lvl5pPr marL="1828581" indent="0" algn="ctr">
              <a:buNone/>
              <a:defRPr sz="1600"/>
            </a:lvl5pPr>
            <a:lvl6pPr marL="2285727" indent="0" algn="ctr">
              <a:buNone/>
              <a:defRPr sz="1600"/>
            </a:lvl6pPr>
            <a:lvl7pPr marL="2742870" indent="0" algn="ctr">
              <a:buNone/>
              <a:defRPr sz="1600"/>
            </a:lvl7pPr>
            <a:lvl8pPr marL="3200016" indent="0" algn="ctr">
              <a:buNone/>
              <a:defRPr sz="1600"/>
            </a:lvl8pPr>
            <a:lvl9pPr marL="365716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A0F2C-4316-4AC4-AA0E-A149D7CC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E9F1AB11-AE8A-4DBB-B2D0-77747CC50E9E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5C540-0DDE-4AAD-BAF0-D09A01FDA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944C0-6971-43DF-998A-F2A6A6AF8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8EC1-1964-46AC-9D02-03074EB09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226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F2293-FC65-416B-85EE-8EEE70A3B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5236F-CA0D-448F-93BF-E949BF9F4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9AD03-FA59-4B97-B646-3BB52351B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AB11-AE8A-4DBB-B2D0-77747CC50E9E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EDC57-4E2D-4C9C-8307-2FDDBD736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D2DAC-D1C8-453B-8F41-A1FD10C76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8EC1-1964-46AC-9D02-03074EB09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64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280C7-C3FF-447F-A7DC-9A8B5D80D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2165D-DBD5-4C25-AEDF-5340062EE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F0FF45-283B-429E-B399-56371CF6E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969831-3B4E-48A3-933F-601B53245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AB11-AE8A-4DBB-B2D0-77747CC50E9E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6EEBB-82FD-41BE-AAAD-9B83C85DF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C66B44-EB7C-4F39-B101-C9A569933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8EC1-1964-46AC-9D02-03074EB09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6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C5100-1655-489A-8FEA-710057F8C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2B603-EFAE-4367-926D-7FBEFDF41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7" indent="0">
              <a:buNone/>
              <a:defRPr sz="1600" b="1"/>
            </a:lvl6pPr>
            <a:lvl7pPr marL="2742870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84DCA9-D879-4D3A-A02F-B62C7D5594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8CA4E9-62EE-4299-AD94-A8539519E6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7" indent="0">
              <a:buNone/>
              <a:defRPr sz="1600" b="1"/>
            </a:lvl6pPr>
            <a:lvl7pPr marL="2742870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7B0337-DCAA-4FF4-BAFC-1F9BDD75C8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D4BDBD-DA86-419A-B301-56D6D46DD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AB11-AE8A-4DBB-B2D0-77747CC50E9E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D47F32-D182-43E9-B891-C400571D3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E7ED16-2948-4433-9DA0-F088979D2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8EC1-1964-46AC-9D02-03074EB09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78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B4B08-34D8-4E65-B373-EBAF9C0EE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418718-69FB-44D2-B549-ABEA7A675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AB11-AE8A-4DBB-B2D0-77747CC50E9E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A3A860-A396-4ED8-BF2E-5F8FDAC06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2245F7-2949-4B84-8B70-0241B5F26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8EC1-1964-46AC-9D02-03074EB09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25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285201-6ABC-4EA1-8160-BEA5B831A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AB11-AE8A-4DBB-B2D0-77747CC50E9E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7E96EE-7216-436C-AA74-B8CC5A6DF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0CACF-7B13-4FF6-86D0-D5904D579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8EC1-1964-46AC-9D02-03074EB09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5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7E10-C886-4900-9EE3-AF454032A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AD626-3489-4F42-877E-A194986AE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4A550-80CF-44F9-960C-DA848001A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5" indent="0">
              <a:buNone/>
              <a:defRPr sz="1400"/>
            </a:lvl2pPr>
            <a:lvl3pPr marL="914290" indent="0">
              <a:buNone/>
              <a:defRPr sz="1200"/>
            </a:lvl3pPr>
            <a:lvl4pPr marL="1371435" indent="0">
              <a:buNone/>
              <a:defRPr sz="1000"/>
            </a:lvl4pPr>
            <a:lvl5pPr marL="1828581" indent="0">
              <a:buNone/>
              <a:defRPr sz="1000"/>
            </a:lvl5pPr>
            <a:lvl6pPr marL="2285727" indent="0">
              <a:buNone/>
              <a:defRPr sz="1000"/>
            </a:lvl6pPr>
            <a:lvl7pPr marL="2742870" indent="0">
              <a:buNone/>
              <a:defRPr sz="1000"/>
            </a:lvl7pPr>
            <a:lvl8pPr marL="3200016" indent="0">
              <a:buNone/>
              <a:defRPr sz="1000"/>
            </a:lvl8pPr>
            <a:lvl9pPr marL="365716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38D3C-3E45-4A3A-BB76-17799E4F2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AB11-AE8A-4DBB-B2D0-77747CC50E9E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BF4D8-F828-457A-B276-3F37C16D0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C217C3-3C4E-4D01-8829-00898C678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8EC1-1964-46AC-9D02-03074EB09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52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91ADF-9E6D-47C9-B226-9017E367D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49C1DF-5898-4E42-B794-32D4ECEB36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7" indent="0">
              <a:buNone/>
              <a:defRPr sz="2000"/>
            </a:lvl6pPr>
            <a:lvl7pPr marL="2742870" indent="0">
              <a:buNone/>
              <a:defRPr sz="2000"/>
            </a:lvl7pPr>
            <a:lvl8pPr marL="3200016" indent="0">
              <a:buNone/>
              <a:defRPr sz="2000"/>
            </a:lvl8pPr>
            <a:lvl9pPr marL="365716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F5091B-6845-4DB1-A158-C07371337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5" indent="0">
              <a:buNone/>
              <a:defRPr sz="1400"/>
            </a:lvl2pPr>
            <a:lvl3pPr marL="914290" indent="0">
              <a:buNone/>
              <a:defRPr sz="1200"/>
            </a:lvl3pPr>
            <a:lvl4pPr marL="1371435" indent="0">
              <a:buNone/>
              <a:defRPr sz="1000"/>
            </a:lvl4pPr>
            <a:lvl5pPr marL="1828581" indent="0">
              <a:buNone/>
              <a:defRPr sz="1000"/>
            </a:lvl5pPr>
            <a:lvl6pPr marL="2285727" indent="0">
              <a:buNone/>
              <a:defRPr sz="1000"/>
            </a:lvl6pPr>
            <a:lvl7pPr marL="2742870" indent="0">
              <a:buNone/>
              <a:defRPr sz="1000"/>
            </a:lvl7pPr>
            <a:lvl8pPr marL="3200016" indent="0">
              <a:buNone/>
              <a:defRPr sz="1000"/>
            </a:lvl8pPr>
            <a:lvl9pPr marL="365716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B2B4C5-064A-4F9B-B464-6E34451EA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AB11-AE8A-4DBB-B2D0-77747CC50E9E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0C632-5A04-4A38-8EEB-2C7D1669B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DB1B9-E4AB-4E48-8E69-446225F0C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8EC1-1964-46AC-9D02-03074EB09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67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225B53-12BE-4C79-9851-8C1BBE528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5" rIns="91428" bIns="457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8773E-9731-49CA-9C7D-564BAA027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8EBB8-2936-4C48-AB5B-559D59EA3F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28" tIns="45715" rIns="91428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1AB11-AE8A-4DBB-B2D0-77747CC50E9E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BA16F-70EA-4DB0-BD1B-F7F58FE3A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28" tIns="45715" rIns="91428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85466-2BB9-43E4-B367-6D0779849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28" tIns="45715" rIns="91428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88EC1-1964-46AC-9D02-03074EB09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6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29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9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3" indent="-228573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8" indent="-228573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4" indent="-228573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9" indent="-228573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3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5" indent="-228573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7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2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609600" y="92075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3" tIns="45693" rIns="45693" bIns="45693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3" tIns="45693" rIns="45693" bIns="45693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3306374" y="6400438"/>
            <a:ext cx="275029" cy="276952"/>
          </a:xfrm>
          <a:prstGeom prst="rect">
            <a:avLst/>
          </a:prstGeom>
          <a:ln w="12700">
            <a:miter lim="400000"/>
          </a:ln>
        </p:spPr>
        <p:txBody>
          <a:bodyPr wrap="none" lIns="45693" tIns="45693" rIns="45693" bIns="45693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1" hangingPunct="0"/>
            <a:fld id="{86CB4B4D-7CA3-9044-876B-883B54F8677D}" type="slidenum">
              <a:rPr kern="0"/>
              <a:pPr rtl="1" hangingPunct="0"/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88316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20" r:id="rId12"/>
  </p:sldLayoutIdLst>
  <p:transition spd="med"/>
  <p:txStyles>
    <p:titleStyle>
      <a:lvl1pPr marL="0" marR="0" indent="0" algn="r" defTabSz="91429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r" defTabSz="91429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r" defTabSz="91429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r" defTabSz="91429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r" defTabSz="91429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r" defTabSz="91429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r" defTabSz="91429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r" defTabSz="91429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r" defTabSz="91429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145" marR="0" indent="-406352" algn="r" defTabSz="914290" rtl="1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77783" marR="0" indent="-444446" algn="r" defTabSz="914290" rtl="1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13659" marR="0" indent="-497779" algn="r" defTabSz="914290" rtl="1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19058" marR="0" indent="-533337" algn="r" defTabSz="914290" rtl="1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476203" marR="0" indent="-533337" algn="r" defTabSz="914290" rtl="1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33348" marR="0" indent="-533337" algn="r" defTabSz="914290" rtl="1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390494" marR="0" indent="-533337" algn="r" defTabSz="914290" rtl="1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847638" marR="0" indent="-533337" algn="r" defTabSz="914290" rtl="1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04784" marR="0" indent="-533337" algn="r" defTabSz="914290" rtl="1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29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29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29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29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29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29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29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29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29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6" Type="http://schemas.openxmlformats.org/officeDocument/2006/relationships/comments" Target="../comments/comment1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6" Type="http://schemas.openxmlformats.org/officeDocument/2006/relationships/comments" Target="../comments/commen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jpe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jp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40" y="149000"/>
            <a:ext cx="2948733" cy="6576798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3272009" y="336287"/>
            <a:ext cx="8835527" cy="638951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النشيد">
            <a:hlinkClick r:id="" action="ppaction://media"/>
            <a:extLst>
              <a:ext uri="{FF2B5EF4-FFF2-40B4-BE49-F238E27FC236}">
                <a16:creationId xmlns:a16="http://schemas.microsoft.com/office/drawing/2014/main" id="{BECB02B7-F4D9-4FD1-8974-A5B45C515B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44710" y="623852"/>
            <a:ext cx="7015391" cy="5573748"/>
          </a:xfrm>
          <a:prstGeom prst="roundRect">
            <a:avLst/>
          </a:prstGeom>
          <a:ln w="76200">
            <a:solidFill>
              <a:schemeClr val="bg2"/>
            </a:solidFill>
          </a:ln>
        </p:spPr>
      </p:pic>
      <p:pic>
        <p:nvPicPr>
          <p:cNvPr id="12" name="Picture 4" descr="A person wearing a mask&#10;&#10;Description automatically generated">
            <a:extLst>
              <a:ext uri="{FF2B5EF4-FFF2-40B4-BE49-F238E27FC236}">
                <a16:creationId xmlns:a16="http://schemas.microsoft.com/office/drawing/2014/main" id="{3538ADA5-88A6-4966-BDC0-62890E31E7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28175" b="50000"/>
          <a:stretch/>
        </p:blipFill>
        <p:spPr>
          <a:xfrm>
            <a:off x="10780438" y="3437399"/>
            <a:ext cx="1599800" cy="1925392"/>
          </a:xfrm>
          <a:prstGeom prst="rect">
            <a:avLst/>
          </a:prstGeom>
        </p:spPr>
      </p:pic>
      <p:pic>
        <p:nvPicPr>
          <p:cNvPr id="13" name="Picture 4" descr="A person wearing a mask&#10;&#10;Description automatically generated">
            <a:extLst>
              <a:ext uri="{FF2B5EF4-FFF2-40B4-BE49-F238E27FC236}">
                <a16:creationId xmlns:a16="http://schemas.microsoft.com/office/drawing/2014/main" id="{3538ADA5-88A6-4966-BDC0-62890E31E79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28175" b="50000"/>
          <a:stretch/>
        </p:blipFill>
        <p:spPr>
          <a:xfrm>
            <a:off x="10764977" y="623852"/>
            <a:ext cx="1388123" cy="192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9373D0-84E3-40A6-9C1E-8F6021C293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983"/>
            <a:ext cx="12192000" cy="6858000"/>
          </a:xfrm>
          <a:prstGeom prst="rect">
            <a:avLst/>
          </a:prstGeom>
        </p:spPr>
      </p:pic>
      <p:pic>
        <p:nvPicPr>
          <p:cNvPr id="14" name="Picture 13" descr="A person wearing a mask&#10;&#10;Description automatically generated">
            <a:extLst>
              <a:ext uri="{FF2B5EF4-FFF2-40B4-BE49-F238E27FC236}">
                <a16:creationId xmlns:a16="http://schemas.microsoft.com/office/drawing/2014/main" id="{3538ADA5-88A6-4966-BDC0-62890E31E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28175" b="50000"/>
          <a:stretch/>
        </p:blipFill>
        <p:spPr>
          <a:xfrm>
            <a:off x="9316278" y="1482288"/>
            <a:ext cx="3397189" cy="4857918"/>
          </a:xfrm>
          <a:prstGeom prst="rect">
            <a:avLst/>
          </a:prstGeom>
        </p:spPr>
      </p:pic>
      <p:pic>
        <p:nvPicPr>
          <p:cNvPr id="18" name="Picture 17" descr="A picture containing fabric, towel&#10;&#10;Description automatically generated">
            <a:extLst>
              <a:ext uri="{FF2B5EF4-FFF2-40B4-BE49-F238E27FC236}">
                <a16:creationId xmlns:a16="http://schemas.microsoft.com/office/drawing/2014/main" id="{29015B6D-094E-44D5-9657-1D443F54B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5889" y1="48444" x2="68000" y2="54000"/>
                        <a14:foregroundMark x1="15667" y1="46333" x2="15667" y2="46333"/>
                        <a14:foregroundMark x1="23222" y1="59333" x2="23222" y2="58667"/>
                        <a14:foregroundMark x1="33778" y1="71778" x2="35778" y2="76333"/>
                        <a14:foregroundMark x1="79667" y1="52556" x2="85778" y2="48778"/>
                        <a14:foregroundMark x1="85778" y1="48778" x2="85778" y2="48778"/>
                        <a14:foregroundMark x1="77000" y1="36667" x2="75556" y2="37556"/>
                        <a14:foregroundMark x1="69222" y1="22111" x2="67111" y2="26222"/>
                        <a14:foregroundMark x1="49111" y1="21778" x2="48444" y2="24667"/>
                        <a14:foregroundMark x1="28222" y1="26222" x2="34333" y2="28556"/>
                        <a14:foregroundMark x1="71444" y1="66667" x2="77889" y2="71222"/>
                        <a14:foregroundMark x1="77889" y1="71222" x2="78667" y2="72778"/>
                        <a14:foregroundMark x1="67111" y1="54333" x2="61000" y2="61667"/>
                        <a14:foregroundMark x1="61000" y1="61667" x2="53111" y2="63667"/>
                        <a14:foregroundMark x1="53111" y1="63667" x2="47667" y2="63000"/>
                        <a14:foregroundMark x1="55889" y1="66667" x2="50111" y2="65667"/>
                        <a14:foregroundMark x1="65889" y1="74222" x2="65111" y2="77111"/>
                        <a14:foregroundMark x1="51556" y1="76667" x2="49889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41149"/>
            <a:ext cx="2120157" cy="1468770"/>
          </a:xfrm>
          <a:prstGeom prst="rect">
            <a:avLst/>
          </a:prstGeom>
        </p:spPr>
      </p:pic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42D34F8F-BD54-4E43-8AA3-77E25F36AE0C}"/>
              </a:ext>
            </a:extLst>
          </p:cNvPr>
          <p:cNvSpPr/>
          <p:nvPr/>
        </p:nvSpPr>
        <p:spPr>
          <a:xfrm>
            <a:off x="3318935" y="956555"/>
            <a:ext cx="6171729" cy="217979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1" name="Flowchart: Manual Operation 8">
            <a:extLst>
              <a:ext uri="{FF2B5EF4-FFF2-40B4-BE49-F238E27FC236}">
                <a16:creationId xmlns:a16="http://schemas.microsoft.com/office/drawing/2014/main" id="{B5882437-EA10-42A1-BF21-577A0DA300FD}"/>
              </a:ext>
            </a:extLst>
          </p:cNvPr>
          <p:cNvSpPr/>
          <p:nvPr/>
        </p:nvSpPr>
        <p:spPr>
          <a:xfrm>
            <a:off x="2613474" y="5202622"/>
            <a:ext cx="6702804" cy="129295"/>
          </a:xfrm>
          <a:prstGeom prst="flowChartManualOperation">
            <a:avLst/>
          </a:prstGeom>
          <a:solidFill>
            <a:srgbClr val="65A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1" i="0" u="none" strike="noStrike" kern="1200" normalizeH="0" baseline="0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A9863F48-727A-4899-978A-051E901C7775}"/>
              </a:ext>
            </a:extLst>
          </p:cNvPr>
          <p:cNvSpPr txBox="1"/>
          <p:nvPr/>
        </p:nvSpPr>
        <p:spPr>
          <a:xfrm>
            <a:off x="3318935" y="1361739"/>
            <a:ext cx="5714073" cy="1292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هيا نكتب نصاً معلوماتيً عن منطقة او مدينة من مدن الإمارات  . ليكن عن  ( إمارة الفجيرة ) </a:t>
            </a:r>
          </a:p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AE" sz="2800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                       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C462CEEC-2A78-4932-9AEE-6927DFDF7CC8}"/>
              </a:ext>
            </a:extLst>
          </p:cNvPr>
          <p:cNvSpPr/>
          <p:nvPr/>
        </p:nvSpPr>
        <p:spPr>
          <a:xfrm>
            <a:off x="1563399" y="3687539"/>
            <a:ext cx="6171729" cy="219557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dirty="0">
                <a:solidFill>
                  <a:schemeClr val="tx1"/>
                </a:solidFill>
              </a:rPr>
              <a:t>استخدم الكراس او برنامج</a:t>
            </a:r>
            <a:r>
              <a:rPr lang="en-US" sz="4800" dirty="0">
                <a:solidFill>
                  <a:schemeClr val="tx1"/>
                </a:solidFill>
              </a:rPr>
              <a:t>linoit.com</a:t>
            </a:r>
            <a:r>
              <a:rPr lang="ar-AE" sz="4800" dirty="0">
                <a:solidFill>
                  <a:schemeClr val="tx1"/>
                </a:solidFill>
              </a:rPr>
              <a:t>  في الكتابة </a:t>
            </a: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730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9373D0-84E3-40A6-9C1E-8F6021C293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erson wearing a mask&#10;&#10;Description automatically generated">
            <a:extLst>
              <a:ext uri="{FF2B5EF4-FFF2-40B4-BE49-F238E27FC236}">
                <a16:creationId xmlns:a16="http://schemas.microsoft.com/office/drawing/2014/main" id="{3538ADA5-88A6-4966-BDC0-62890E31E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28175" b="50000"/>
          <a:stretch/>
        </p:blipFill>
        <p:spPr>
          <a:xfrm>
            <a:off x="10835405" y="0"/>
            <a:ext cx="1622607" cy="4857918"/>
          </a:xfrm>
          <a:prstGeom prst="rect">
            <a:avLst/>
          </a:prstGeom>
        </p:spPr>
      </p:pic>
      <p:pic>
        <p:nvPicPr>
          <p:cNvPr id="18" name="Picture 17" descr="A picture containing fabric, towel&#10;&#10;Description automatically generated">
            <a:extLst>
              <a:ext uri="{FF2B5EF4-FFF2-40B4-BE49-F238E27FC236}">
                <a16:creationId xmlns:a16="http://schemas.microsoft.com/office/drawing/2014/main" id="{29015B6D-094E-44D5-9657-1D443F54B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5889" y1="48444" x2="68000" y2="54000"/>
                        <a14:foregroundMark x1="15667" y1="46333" x2="15667" y2="46333"/>
                        <a14:foregroundMark x1="23222" y1="59333" x2="23222" y2="58667"/>
                        <a14:foregroundMark x1="33778" y1="71778" x2="35778" y2="76333"/>
                        <a14:foregroundMark x1="79667" y1="52556" x2="85778" y2="48778"/>
                        <a14:foregroundMark x1="85778" y1="48778" x2="85778" y2="48778"/>
                        <a14:foregroundMark x1="77000" y1="36667" x2="75556" y2="37556"/>
                        <a14:foregroundMark x1="69222" y1="22111" x2="67111" y2="26222"/>
                        <a14:foregroundMark x1="49111" y1="21778" x2="48444" y2="24667"/>
                        <a14:foregroundMark x1="28222" y1="26222" x2="34333" y2="28556"/>
                        <a14:foregroundMark x1="71444" y1="66667" x2="77889" y2="71222"/>
                        <a14:foregroundMark x1="77889" y1="71222" x2="78667" y2="72778"/>
                        <a14:foregroundMark x1="67111" y1="54333" x2="61000" y2="61667"/>
                        <a14:foregroundMark x1="61000" y1="61667" x2="53111" y2="63667"/>
                        <a14:foregroundMark x1="53111" y1="63667" x2="47667" y2="63000"/>
                        <a14:foregroundMark x1="55889" y1="66667" x2="50111" y2="65667"/>
                        <a14:foregroundMark x1="65889" y1="74222" x2="65111" y2="77111"/>
                        <a14:foregroundMark x1="51556" y1="76667" x2="49889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204" y="-114102"/>
            <a:ext cx="2120157" cy="146877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547661" y="1033124"/>
            <a:ext cx="828774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24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الآن هيا نعمل </a:t>
            </a:r>
            <a:r>
              <a:rPr kumimoji="0" lang="ar-AE" sz="240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مخطط تنظيم الأفكار  : </a:t>
            </a:r>
            <a:endParaRPr kumimoji="0" lang="en-US" sz="2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5E181201-8EF0-4CC3-AC2B-C0189F13A6DD}"/>
              </a:ext>
            </a:extLst>
          </p:cNvPr>
          <p:cNvSpPr/>
          <p:nvPr/>
        </p:nvSpPr>
        <p:spPr>
          <a:xfrm>
            <a:off x="201108" y="2461263"/>
            <a:ext cx="3489152" cy="2631490"/>
          </a:xfrm>
          <a:prstGeom prst="rect">
            <a:avLst/>
          </a:prstGeom>
          <a:ln w="38100">
            <a:solidFill>
              <a:schemeClr val="tx1"/>
            </a:solidFill>
            <a:prstDash val="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91428" tIns="45715" rIns="91428" bIns="45715">
            <a:spAutoFit/>
          </a:bodyPr>
          <a:lstStyle/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280085" y="2898446"/>
            <a:ext cx="3105263" cy="2646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1-</a:t>
            </a:r>
            <a:r>
              <a:rPr kumimoji="0" lang="ar-AE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 </a:t>
            </a:r>
            <a:r>
              <a:rPr kumimoji="0" lang="ar-A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المضمون والأفكار :</a:t>
            </a:r>
          </a:p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AE" sz="2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 هل جمعت المعلومات  اللازمة لكتابة المقال ؟</a:t>
            </a:r>
            <a:r>
              <a:rPr lang="ar-AE" sz="1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</a:p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ar-AE" sz="2400" dirty="0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AE" sz="2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هل رتبت الأفكار في بنية واضحة ومتماسكة ؟</a:t>
            </a:r>
          </a:p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A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7050466" y="133547"/>
            <a:ext cx="3670300" cy="519351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الموضوع والمقدمة 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6" name="شكل بيضاوي 25"/>
          <p:cNvSpPr/>
          <p:nvPr/>
        </p:nvSpPr>
        <p:spPr>
          <a:xfrm>
            <a:off x="201108" y="1628905"/>
            <a:ext cx="3263215" cy="605909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قائمة رصد الكتابة : 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845860ED-2252-431C-88E7-E1AC16767A8D}"/>
              </a:ext>
            </a:extLst>
          </p:cNvPr>
          <p:cNvSpPr txBox="1"/>
          <p:nvPr/>
        </p:nvSpPr>
        <p:spPr>
          <a:xfrm>
            <a:off x="5009322" y="1734208"/>
            <a:ext cx="5515778" cy="55399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الموضوع :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F24E707-8801-41EA-90FA-79BC90E568DD}"/>
              </a:ext>
            </a:extLst>
          </p:cNvPr>
          <p:cNvSpPr txBox="1"/>
          <p:nvPr/>
        </p:nvSpPr>
        <p:spPr>
          <a:xfrm>
            <a:off x="5418858" y="1714594"/>
            <a:ext cx="3263215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3600" b="1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الفجيرة الساحرة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0FD3EE1-605D-437C-974D-582458F94041}"/>
              </a:ext>
            </a:extLst>
          </p:cNvPr>
          <p:cNvSpPr txBox="1"/>
          <p:nvPr/>
        </p:nvSpPr>
        <p:spPr>
          <a:xfrm>
            <a:off x="4147931" y="2580730"/>
            <a:ext cx="6913412" cy="55399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المقدمة  :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06C230D-107B-4A5B-81FA-7BD4E6F0E556}"/>
              </a:ext>
            </a:extLst>
          </p:cNvPr>
          <p:cNvSpPr txBox="1"/>
          <p:nvPr/>
        </p:nvSpPr>
        <p:spPr>
          <a:xfrm>
            <a:off x="3994562" y="2627137"/>
            <a:ext cx="539394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2400" b="1" i="0" u="none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الفجيرة مدينة جميلية ، وبها معالم سياحية كثيرة .  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accent5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464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9373D0-84E3-40A6-9C1E-8F6021C293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erson wearing a mask&#10;&#10;Description automatically generated">
            <a:extLst>
              <a:ext uri="{FF2B5EF4-FFF2-40B4-BE49-F238E27FC236}">
                <a16:creationId xmlns:a16="http://schemas.microsoft.com/office/drawing/2014/main" id="{3538ADA5-88A6-4966-BDC0-62890E31E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28175" b="50000"/>
          <a:stretch/>
        </p:blipFill>
        <p:spPr>
          <a:xfrm>
            <a:off x="11198087" y="983023"/>
            <a:ext cx="1235266" cy="4857918"/>
          </a:xfrm>
          <a:prstGeom prst="rect">
            <a:avLst/>
          </a:prstGeom>
        </p:spPr>
      </p:pic>
      <p:pic>
        <p:nvPicPr>
          <p:cNvPr id="18" name="Picture 17" descr="A picture containing fabric, towel&#10;&#10;Description automatically generated">
            <a:extLst>
              <a:ext uri="{FF2B5EF4-FFF2-40B4-BE49-F238E27FC236}">
                <a16:creationId xmlns:a16="http://schemas.microsoft.com/office/drawing/2014/main" id="{29015B6D-094E-44D5-9657-1D443F54B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5889" y1="48444" x2="68000" y2="54000"/>
                        <a14:foregroundMark x1="15667" y1="46333" x2="15667" y2="46333"/>
                        <a14:foregroundMark x1="23222" y1="59333" x2="23222" y2="58667"/>
                        <a14:foregroundMark x1="33778" y1="71778" x2="35778" y2="76333"/>
                        <a14:foregroundMark x1="79667" y1="52556" x2="85778" y2="48778"/>
                        <a14:foregroundMark x1="85778" y1="48778" x2="85778" y2="48778"/>
                        <a14:foregroundMark x1="77000" y1="36667" x2="75556" y2="37556"/>
                        <a14:foregroundMark x1="69222" y1="22111" x2="67111" y2="26222"/>
                        <a14:foregroundMark x1="49111" y1="21778" x2="48444" y2="24667"/>
                        <a14:foregroundMark x1="28222" y1="26222" x2="34333" y2="28556"/>
                        <a14:foregroundMark x1="71444" y1="66667" x2="77889" y2="71222"/>
                        <a14:foregroundMark x1="77889" y1="71222" x2="78667" y2="72778"/>
                        <a14:foregroundMark x1="67111" y1="54333" x2="61000" y2="61667"/>
                        <a14:foregroundMark x1="61000" y1="61667" x2="53111" y2="63667"/>
                        <a14:foregroundMark x1="53111" y1="63667" x2="47667" y2="63000"/>
                        <a14:foregroundMark x1="55889" y1="66667" x2="50111" y2="65667"/>
                        <a14:foregroundMark x1="65889" y1="74222" x2="65111" y2="77111"/>
                        <a14:foregroundMark x1="51556" y1="76667" x2="49889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204" y="-114102"/>
            <a:ext cx="2120157" cy="1468770"/>
          </a:xfrm>
          <a:prstGeom prst="rect">
            <a:avLst/>
          </a:prstGeom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5E181201-8EF0-4CC3-AC2B-C0189F13A6DD}"/>
              </a:ext>
            </a:extLst>
          </p:cNvPr>
          <p:cNvSpPr/>
          <p:nvPr/>
        </p:nvSpPr>
        <p:spPr>
          <a:xfrm>
            <a:off x="255816" y="3577358"/>
            <a:ext cx="3489152" cy="2631490"/>
          </a:xfrm>
          <a:prstGeom prst="rect">
            <a:avLst/>
          </a:prstGeom>
          <a:ln w="38100">
            <a:solidFill>
              <a:schemeClr val="tx1"/>
            </a:solidFill>
            <a:prstDash val="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91428" tIns="45715" rIns="91428" bIns="45715">
            <a:spAutoFit/>
          </a:bodyPr>
          <a:lstStyle/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255816" y="4117392"/>
            <a:ext cx="3105263" cy="17235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AE" sz="28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2- التنظيم : </a:t>
            </a:r>
          </a:p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هل</a:t>
            </a:r>
            <a:r>
              <a:rPr kumimoji="0" lang="ar-AE" sz="2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كتبت فقرات متكاملة ؟</a:t>
            </a:r>
          </a:p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AE" sz="2800" baseline="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هل</a:t>
            </a:r>
            <a:r>
              <a:rPr lang="ar-AE" sz="28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 اتبعت نظام التفقير ؟</a:t>
            </a:r>
          </a:p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AE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152160" y="2845676"/>
            <a:ext cx="3592808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الأمور التي  يجب مراعاتها عند كتابة  مقالًا 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-95842" y="1553946"/>
            <a:ext cx="3731823" cy="779026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الأفكار</a:t>
            </a:r>
            <a:r>
              <a:rPr lang="ar-AE" sz="3600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 ( الوسط )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B73E24B-2C47-4666-BE6C-8133B85628DA}"/>
              </a:ext>
            </a:extLst>
          </p:cNvPr>
          <p:cNvSpPr txBox="1"/>
          <p:nvPr/>
        </p:nvSpPr>
        <p:spPr>
          <a:xfrm>
            <a:off x="4693754" y="983023"/>
            <a:ext cx="5997458" cy="861774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AE" sz="2800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  فكرة الفقرة الأولى : </a:t>
            </a:r>
          </a:p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ar-AE" sz="2800" dirty="0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BE65B4A-8BDE-44A9-A071-C439E7BD6C1F}"/>
              </a:ext>
            </a:extLst>
          </p:cNvPr>
          <p:cNvSpPr txBox="1"/>
          <p:nvPr/>
        </p:nvSpPr>
        <p:spPr>
          <a:xfrm>
            <a:off x="4667907" y="1123059"/>
            <a:ext cx="3223420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28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الطبيعة الخلابة في الفجيرة. 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F820CC1-D115-4D75-BF42-D46F86CCFD24}"/>
              </a:ext>
            </a:extLst>
          </p:cNvPr>
          <p:cNvSpPr txBox="1"/>
          <p:nvPr/>
        </p:nvSpPr>
        <p:spPr>
          <a:xfrm>
            <a:off x="5380383" y="2239617"/>
            <a:ext cx="5310829" cy="2154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التفاصيل  الداعمة :</a:t>
            </a:r>
          </a:p>
          <a:p>
            <a:pPr marL="457200" indent="-457200" algn="r" defTabSz="914400" rtl="1" hangingPunct="0">
              <a:buFont typeface="Arial" panose="020B0604020202020204" pitchFamily="34" charset="0"/>
              <a:buChar char="•"/>
            </a:pPr>
            <a:r>
              <a:rPr kumimoji="0" lang="ar-AE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ar-AE" sz="2800" b="1" dirty="0">
                <a:solidFill>
                  <a:srgbClr val="000000"/>
                </a:solidFill>
                <a:sym typeface="Arial"/>
              </a:rPr>
              <a:t>تتميز الفجيرة بطبيعة مناظرها الخلابة</a:t>
            </a:r>
          </a:p>
          <a:p>
            <a:pPr marL="1371490" lvl="2" indent="-457200" algn="r" defTabSz="914400" rtl="1" hangingPunct="0">
              <a:buFont typeface="Arial" panose="020B0604020202020204" pitchFamily="34" charset="0"/>
              <a:buChar char="•"/>
            </a:pPr>
            <a:endParaRPr lang="ar-AE" sz="2800" b="1" dirty="0">
              <a:solidFill>
                <a:srgbClr val="000000"/>
              </a:solidFill>
              <a:sym typeface="Arial"/>
            </a:endParaRPr>
          </a:p>
          <a:p>
            <a:pPr marL="457200" indent="-457200" algn="r" defTabSz="914400" rtl="1" hangingPunct="0">
              <a:buFont typeface="Arial" panose="020B0604020202020204" pitchFamily="34" charset="0"/>
              <a:buChar char="•"/>
            </a:pPr>
            <a:endParaRPr lang="ar-AE" sz="2800" b="1" dirty="0">
              <a:solidFill>
                <a:srgbClr val="000000"/>
              </a:solidFill>
              <a:sym typeface="Arial"/>
            </a:endParaRPr>
          </a:p>
          <a:p>
            <a:pPr marR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E63F736-CB0A-4AFB-8D73-6469751B5FAF}"/>
              </a:ext>
            </a:extLst>
          </p:cNvPr>
          <p:cNvSpPr txBox="1"/>
          <p:nvPr/>
        </p:nvSpPr>
        <p:spPr>
          <a:xfrm>
            <a:off x="6784051" y="3213556"/>
            <a:ext cx="4268048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457200" marR="0" indent="-45720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ar-AE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شاطئها  يطل على بحر عُمان . 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C6955A0-37F4-4736-9705-039A3BBA98A6}"/>
              </a:ext>
            </a:extLst>
          </p:cNvPr>
          <p:cNvSpPr txBox="1"/>
          <p:nvPr/>
        </p:nvSpPr>
        <p:spPr>
          <a:xfrm>
            <a:off x="6279617" y="3686505"/>
            <a:ext cx="4507437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457200" marR="0" indent="-45720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ar-AE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تقع في الساحل الشرقي من الدولة .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CE334FB-74E7-4C36-9064-42429AAB9039}"/>
              </a:ext>
            </a:extLst>
          </p:cNvPr>
          <p:cNvSpPr txBox="1"/>
          <p:nvPr/>
        </p:nvSpPr>
        <p:spPr>
          <a:xfrm>
            <a:off x="5934945" y="4218050"/>
            <a:ext cx="4879253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457200" marR="0" indent="-45720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ar-AE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تتميز بطقس جميل خلال فصل الشتاء .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100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9373D0-84E3-40A6-9C1E-8F6021C293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erson wearing a mask&#10;&#10;Description automatically generated">
            <a:extLst>
              <a:ext uri="{FF2B5EF4-FFF2-40B4-BE49-F238E27FC236}">
                <a16:creationId xmlns:a16="http://schemas.microsoft.com/office/drawing/2014/main" id="{3538ADA5-88A6-4966-BDC0-62890E31E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28175" b="50000"/>
          <a:stretch/>
        </p:blipFill>
        <p:spPr>
          <a:xfrm>
            <a:off x="11198087" y="983023"/>
            <a:ext cx="1235266" cy="4857918"/>
          </a:xfrm>
          <a:prstGeom prst="rect">
            <a:avLst/>
          </a:prstGeom>
        </p:spPr>
      </p:pic>
      <p:pic>
        <p:nvPicPr>
          <p:cNvPr id="18" name="Picture 17" descr="A picture containing fabric, towel&#10;&#10;Description automatically generated">
            <a:extLst>
              <a:ext uri="{FF2B5EF4-FFF2-40B4-BE49-F238E27FC236}">
                <a16:creationId xmlns:a16="http://schemas.microsoft.com/office/drawing/2014/main" id="{29015B6D-094E-44D5-9657-1D443F54B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5889" y1="48444" x2="68000" y2="54000"/>
                        <a14:foregroundMark x1="15667" y1="46333" x2="15667" y2="46333"/>
                        <a14:foregroundMark x1="23222" y1="59333" x2="23222" y2="58667"/>
                        <a14:foregroundMark x1="33778" y1="71778" x2="35778" y2="76333"/>
                        <a14:foregroundMark x1="79667" y1="52556" x2="85778" y2="48778"/>
                        <a14:foregroundMark x1="85778" y1="48778" x2="85778" y2="48778"/>
                        <a14:foregroundMark x1="77000" y1="36667" x2="75556" y2="37556"/>
                        <a14:foregroundMark x1="69222" y1="22111" x2="67111" y2="26222"/>
                        <a14:foregroundMark x1="49111" y1="21778" x2="48444" y2="24667"/>
                        <a14:foregroundMark x1="28222" y1="26222" x2="34333" y2="28556"/>
                        <a14:foregroundMark x1="71444" y1="66667" x2="77889" y2="71222"/>
                        <a14:foregroundMark x1="77889" y1="71222" x2="78667" y2="72778"/>
                        <a14:foregroundMark x1="67111" y1="54333" x2="61000" y2="61667"/>
                        <a14:foregroundMark x1="61000" y1="61667" x2="53111" y2="63667"/>
                        <a14:foregroundMark x1="53111" y1="63667" x2="47667" y2="63000"/>
                        <a14:foregroundMark x1="55889" y1="66667" x2="50111" y2="65667"/>
                        <a14:foregroundMark x1="65889" y1="74222" x2="65111" y2="77111"/>
                        <a14:foregroundMark x1="51556" y1="76667" x2="49889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204" y="-114102"/>
            <a:ext cx="2120157" cy="1468770"/>
          </a:xfrm>
          <a:prstGeom prst="rect">
            <a:avLst/>
          </a:prstGeom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5E181201-8EF0-4CC3-AC2B-C0189F13A6DD}"/>
              </a:ext>
            </a:extLst>
          </p:cNvPr>
          <p:cNvSpPr/>
          <p:nvPr/>
        </p:nvSpPr>
        <p:spPr>
          <a:xfrm>
            <a:off x="255816" y="3577358"/>
            <a:ext cx="3489152" cy="2631490"/>
          </a:xfrm>
          <a:prstGeom prst="rect">
            <a:avLst/>
          </a:prstGeom>
          <a:ln w="38100">
            <a:solidFill>
              <a:schemeClr val="tx1"/>
            </a:solidFill>
            <a:prstDash val="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91428" tIns="45715" rIns="91428" bIns="45715">
            <a:spAutoFit/>
          </a:bodyPr>
          <a:lstStyle/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255816" y="4117392"/>
            <a:ext cx="3105263" cy="17235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AE" sz="28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2- التنظيم : </a:t>
            </a:r>
          </a:p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هل</a:t>
            </a:r>
            <a:r>
              <a:rPr kumimoji="0" lang="ar-AE" sz="2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كتبت فقرات متكاملة ؟</a:t>
            </a:r>
          </a:p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AE" sz="2800" baseline="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هل</a:t>
            </a:r>
            <a:r>
              <a:rPr lang="ar-AE" sz="28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 اتبعت نظام التفقير ؟</a:t>
            </a:r>
          </a:p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AE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152160" y="2845676"/>
            <a:ext cx="3592808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الأمور التي  يجب مراعاتها عند كتابة  مقالًا 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-95842" y="1553946"/>
            <a:ext cx="3731823" cy="779026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الأفكار</a:t>
            </a:r>
            <a:r>
              <a:rPr lang="ar-AE" sz="3600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 ( الوسط )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B73E24B-2C47-4666-BE6C-8133B85628DA}"/>
              </a:ext>
            </a:extLst>
          </p:cNvPr>
          <p:cNvSpPr txBox="1"/>
          <p:nvPr/>
        </p:nvSpPr>
        <p:spPr>
          <a:xfrm>
            <a:off x="3731823" y="983023"/>
            <a:ext cx="6959389" cy="861774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AE" sz="2800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  فكرة الفقرة الثانية  : </a:t>
            </a:r>
          </a:p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ar-AE" sz="2800" dirty="0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BE65B4A-8BDE-44A9-A071-C439E7BD6C1F}"/>
              </a:ext>
            </a:extLst>
          </p:cNvPr>
          <p:cNvSpPr txBox="1"/>
          <p:nvPr/>
        </p:nvSpPr>
        <p:spPr>
          <a:xfrm>
            <a:off x="3781970" y="1123059"/>
            <a:ext cx="4368118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AE" sz="2800" b="1" dirty="0">
                <a:solidFill>
                  <a:schemeClr val="accent2"/>
                </a:solidFill>
                <a:latin typeface="+mj-lt"/>
                <a:ea typeface="+mj-ea"/>
                <a:cs typeface="+mj-cs"/>
                <a:sym typeface="Arial"/>
              </a:rPr>
              <a:t>  أهم المعالم السياحية الموجودة بها .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F820CC1-D115-4D75-BF42-D46F86CCFD24}"/>
              </a:ext>
            </a:extLst>
          </p:cNvPr>
          <p:cNvSpPr txBox="1"/>
          <p:nvPr/>
        </p:nvSpPr>
        <p:spPr>
          <a:xfrm>
            <a:off x="5380383" y="2239617"/>
            <a:ext cx="5310829" cy="2154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التفاصيل  الداعمة :</a:t>
            </a:r>
          </a:p>
          <a:p>
            <a:pPr marL="457200" indent="-457200" algn="r" defTabSz="914400" rtl="1" hangingPunct="0">
              <a:buFont typeface="Arial" panose="020B0604020202020204" pitchFamily="34" charset="0"/>
              <a:buChar char="•"/>
            </a:pPr>
            <a:r>
              <a:rPr kumimoji="0" lang="ar-AE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يوجد بها حدائق جميلة مثل ( عين مضب)</a:t>
            </a:r>
            <a:endParaRPr lang="ar-AE" sz="2800" b="1" dirty="0">
              <a:solidFill>
                <a:srgbClr val="000000"/>
              </a:solidFill>
              <a:sym typeface="Arial"/>
            </a:endParaRPr>
          </a:p>
          <a:p>
            <a:pPr marL="1371490" lvl="2" indent="-457200" algn="r" defTabSz="914400" rtl="1" hangingPunct="0">
              <a:buFont typeface="Arial" panose="020B0604020202020204" pitchFamily="34" charset="0"/>
              <a:buChar char="•"/>
            </a:pPr>
            <a:endParaRPr lang="ar-AE" sz="2800" b="1" dirty="0">
              <a:solidFill>
                <a:srgbClr val="000000"/>
              </a:solidFill>
              <a:sym typeface="Arial"/>
            </a:endParaRPr>
          </a:p>
          <a:p>
            <a:pPr marL="457200" indent="-457200" algn="r" defTabSz="914400" rtl="1" hangingPunct="0">
              <a:buFont typeface="Arial" panose="020B0604020202020204" pitchFamily="34" charset="0"/>
              <a:buChar char="•"/>
            </a:pPr>
            <a:endParaRPr lang="ar-AE" sz="2800" b="1" dirty="0">
              <a:solidFill>
                <a:srgbClr val="000000"/>
              </a:solidFill>
              <a:sym typeface="Arial"/>
            </a:endParaRPr>
          </a:p>
          <a:p>
            <a:pPr marR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E63F736-CB0A-4AFB-8D73-6469751B5FAF}"/>
              </a:ext>
            </a:extLst>
          </p:cNvPr>
          <p:cNvSpPr txBox="1"/>
          <p:nvPr/>
        </p:nvSpPr>
        <p:spPr>
          <a:xfrm>
            <a:off x="8087015" y="3194400"/>
            <a:ext cx="4268048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457200" marR="0" indent="-45720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ar-AE" sz="2800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متحف الفجيرة </a:t>
            </a:r>
            <a:r>
              <a:rPr kumimoji="0" lang="ar-AE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. 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C6955A0-37F4-4736-9705-039A3BBA98A6}"/>
              </a:ext>
            </a:extLst>
          </p:cNvPr>
          <p:cNvSpPr txBox="1"/>
          <p:nvPr/>
        </p:nvSpPr>
        <p:spPr>
          <a:xfrm>
            <a:off x="6871632" y="3686505"/>
            <a:ext cx="4507437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457200" marR="0" indent="-45720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ar-AE" sz="2800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أسواقها الشعبية المتنوعة</a:t>
            </a:r>
            <a:r>
              <a:rPr kumimoji="0" lang="ar-AE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.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CE334FB-74E7-4C36-9064-42429AAB9039}"/>
              </a:ext>
            </a:extLst>
          </p:cNvPr>
          <p:cNvSpPr txBox="1"/>
          <p:nvPr/>
        </p:nvSpPr>
        <p:spPr>
          <a:xfrm>
            <a:off x="8130454" y="4195034"/>
            <a:ext cx="4879253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457200" marR="0" indent="-45720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ar-AE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الفنادق الجميلة .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901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9373D0-84E3-40A6-9C1E-8F6021C293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erson wearing a mask&#10;&#10;Description automatically generated">
            <a:extLst>
              <a:ext uri="{FF2B5EF4-FFF2-40B4-BE49-F238E27FC236}">
                <a16:creationId xmlns:a16="http://schemas.microsoft.com/office/drawing/2014/main" id="{3538ADA5-88A6-4966-BDC0-62890E31E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28175" b="50000"/>
          <a:stretch/>
        </p:blipFill>
        <p:spPr>
          <a:xfrm>
            <a:off x="10835405" y="0"/>
            <a:ext cx="1622607" cy="4857918"/>
          </a:xfrm>
          <a:prstGeom prst="rect">
            <a:avLst/>
          </a:prstGeom>
        </p:spPr>
      </p:pic>
      <p:pic>
        <p:nvPicPr>
          <p:cNvPr id="18" name="Picture 17" descr="A picture containing fabric, towel&#10;&#10;Description automatically generated">
            <a:extLst>
              <a:ext uri="{FF2B5EF4-FFF2-40B4-BE49-F238E27FC236}">
                <a16:creationId xmlns:a16="http://schemas.microsoft.com/office/drawing/2014/main" id="{29015B6D-094E-44D5-9657-1D443F54B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5889" y1="48444" x2="68000" y2="54000"/>
                        <a14:foregroundMark x1="15667" y1="46333" x2="15667" y2="46333"/>
                        <a14:foregroundMark x1="23222" y1="59333" x2="23222" y2="58667"/>
                        <a14:foregroundMark x1="33778" y1="71778" x2="35778" y2="76333"/>
                        <a14:foregroundMark x1="79667" y1="52556" x2="85778" y2="48778"/>
                        <a14:foregroundMark x1="85778" y1="48778" x2="85778" y2="48778"/>
                        <a14:foregroundMark x1="77000" y1="36667" x2="75556" y2="37556"/>
                        <a14:foregroundMark x1="69222" y1="22111" x2="67111" y2="26222"/>
                        <a14:foregroundMark x1="49111" y1="21778" x2="48444" y2="24667"/>
                        <a14:foregroundMark x1="28222" y1="26222" x2="34333" y2="28556"/>
                        <a14:foregroundMark x1="71444" y1="66667" x2="77889" y2="71222"/>
                        <a14:foregroundMark x1="77889" y1="71222" x2="78667" y2="72778"/>
                        <a14:foregroundMark x1="67111" y1="54333" x2="61000" y2="61667"/>
                        <a14:foregroundMark x1="61000" y1="61667" x2="53111" y2="63667"/>
                        <a14:foregroundMark x1="53111" y1="63667" x2="47667" y2="63000"/>
                        <a14:foregroundMark x1="55889" y1="66667" x2="50111" y2="65667"/>
                        <a14:foregroundMark x1="65889" y1="74222" x2="65111" y2="77111"/>
                        <a14:foregroundMark x1="51556" y1="76667" x2="49889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204" y="-114102"/>
            <a:ext cx="2120157" cy="1468770"/>
          </a:xfrm>
          <a:prstGeom prst="rect">
            <a:avLst/>
          </a:prstGeom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5E181201-8EF0-4CC3-AC2B-C0189F13A6DD}"/>
              </a:ext>
            </a:extLst>
          </p:cNvPr>
          <p:cNvSpPr/>
          <p:nvPr/>
        </p:nvSpPr>
        <p:spPr>
          <a:xfrm>
            <a:off x="254469" y="2286000"/>
            <a:ext cx="4292131" cy="2585313"/>
          </a:xfrm>
          <a:prstGeom prst="rect">
            <a:avLst/>
          </a:prstGeom>
          <a:ln w="38100">
            <a:solidFill>
              <a:schemeClr val="tx1"/>
            </a:solidFill>
            <a:prstDash val="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91428" tIns="45715" rIns="91428" bIns="45715">
            <a:spAutoFit/>
          </a:bodyPr>
          <a:lstStyle/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ar-SA" b="1" dirty="0">
              <a:solidFill>
                <a:prstClr val="black"/>
              </a:solidFill>
            </a:endParaRPr>
          </a:p>
          <a:p>
            <a:pPr algn="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432204" y="2428959"/>
            <a:ext cx="3672788" cy="2585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24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3-</a:t>
            </a:r>
            <a:r>
              <a:rPr kumimoji="0" lang="ar-AE" sz="240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 اختيار الكلمات :</a:t>
            </a:r>
          </a:p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AE" sz="2400" baseline="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هل</a:t>
            </a:r>
            <a:r>
              <a:rPr lang="ar-AE" sz="2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 التراكيب </a:t>
            </a:r>
            <a:r>
              <a:rPr lang="ar-AE" sz="2400" baseline="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سليمة ؟</a:t>
            </a:r>
          </a:p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240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هل كانت الأساليب مقنعة ؟</a:t>
            </a:r>
          </a:p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AE" sz="2400" baseline="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 هل ضمنت المقال</a:t>
            </a:r>
            <a:r>
              <a:rPr lang="ar-AE" sz="2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 أمثلة </a:t>
            </a:r>
            <a:r>
              <a:rPr lang="ar-AE" sz="2400" baseline="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وشواهد ؟</a:t>
            </a:r>
            <a:endParaRPr kumimoji="0" lang="ar-AE" sz="240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AE" sz="2400" baseline="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4-  علامات الترقيم</a:t>
            </a:r>
            <a:r>
              <a:rPr lang="ar-AE" sz="2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 :</a:t>
            </a:r>
          </a:p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24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هل</a:t>
            </a:r>
            <a:r>
              <a:rPr kumimoji="0" lang="ar-AE" sz="240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وظفت علامات الترقيم المناسبة ؟ </a:t>
            </a:r>
            <a:endParaRPr kumimoji="0" lang="ar-AE" sz="2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472194" y="1674913"/>
            <a:ext cx="3592808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الأمور التي  يجب مراعاتها عند كتابة  مقالًا 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7596439" y="400124"/>
            <a:ext cx="3009900" cy="692468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الخاتمة 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A7DCE897-665B-43B7-8573-86234DD702CF}"/>
              </a:ext>
            </a:extLst>
          </p:cNvPr>
          <p:cNvSpPr txBox="1"/>
          <p:nvPr/>
        </p:nvSpPr>
        <p:spPr>
          <a:xfrm>
            <a:off x="4801069" y="1982690"/>
            <a:ext cx="6207623" cy="129266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AE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AE" sz="2800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kumimoji="0" lang="ar-AE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الخاتمة : </a:t>
            </a:r>
          </a:p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ar-AE" sz="2800" b="1" dirty="0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426C8F-8E60-4683-B409-B15F632658B7}"/>
              </a:ext>
            </a:extLst>
          </p:cNvPr>
          <p:cNvSpPr txBox="1"/>
          <p:nvPr/>
        </p:nvSpPr>
        <p:spPr>
          <a:xfrm>
            <a:off x="4978804" y="2211931"/>
            <a:ext cx="4673293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28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ضرورة التأكيد على  أهمية التعرف على  أهم معالم الفجيرة السياحية  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161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9373D0-84E3-40A6-9C1E-8F6021C293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erson wearing a mask&#10;&#10;Description automatically generated">
            <a:extLst>
              <a:ext uri="{FF2B5EF4-FFF2-40B4-BE49-F238E27FC236}">
                <a16:creationId xmlns:a16="http://schemas.microsoft.com/office/drawing/2014/main" id="{3538ADA5-88A6-4966-BDC0-62890E31E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28175" b="50000"/>
          <a:stretch/>
        </p:blipFill>
        <p:spPr>
          <a:xfrm>
            <a:off x="8716748" y="1482288"/>
            <a:ext cx="3996719" cy="4857918"/>
          </a:xfrm>
          <a:prstGeom prst="rect">
            <a:avLst/>
          </a:prstGeom>
        </p:spPr>
      </p:pic>
      <p:pic>
        <p:nvPicPr>
          <p:cNvPr id="18" name="Picture 17" descr="A picture containing fabric, towel&#10;&#10;Description automatically generated">
            <a:extLst>
              <a:ext uri="{FF2B5EF4-FFF2-40B4-BE49-F238E27FC236}">
                <a16:creationId xmlns:a16="http://schemas.microsoft.com/office/drawing/2014/main" id="{29015B6D-094E-44D5-9657-1D443F54B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5889" y1="48444" x2="68000" y2="54000"/>
                        <a14:foregroundMark x1="15667" y1="46333" x2="15667" y2="46333"/>
                        <a14:foregroundMark x1="23222" y1="59333" x2="23222" y2="58667"/>
                        <a14:foregroundMark x1="33778" y1="71778" x2="35778" y2="76333"/>
                        <a14:foregroundMark x1="79667" y1="52556" x2="85778" y2="48778"/>
                        <a14:foregroundMark x1="85778" y1="48778" x2="85778" y2="48778"/>
                        <a14:foregroundMark x1="77000" y1="36667" x2="75556" y2="37556"/>
                        <a14:foregroundMark x1="69222" y1="22111" x2="67111" y2="26222"/>
                        <a14:foregroundMark x1="49111" y1="21778" x2="48444" y2="24667"/>
                        <a14:foregroundMark x1="28222" y1="26222" x2="34333" y2="28556"/>
                        <a14:foregroundMark x1="71444" y1="66667" x2="77889" y2="71222"/>
                        <a14:foregroundMark x1="77889" y1="71222" x2="78667" y2="72778"/>
                        <a14:foregroundMark x1="67111" y1="54333" x2="61000" y2="61667"/>
                        <a14:foregroundMark x1="61000" y1="61667" x2="53111" y2="63667"/>
                        <a14:foregroundMark x1="53111" y1="63667" x2="47667" y2="63000"/>
                        <a14:foregroundMark x1="55889" y1="66667" x2="50111" y2="65667"/>
                        <a14:foregroundMark x1="65889" y1="74222" x2="65111" y2="77111"/>
                        <a14:foregroundMark x1="51556" y1="76667" x2="49889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001" y="248383"/>
            <a:ext cx="2120157" cy="1468770"/>
          </a:xfrm>
          <a:prstGeom prst="rect">
            <a:avLst/>
          </a:prstGeom>
        </p:spPr>
      </p:pic>
      <p:sp>
        <p:nvSpPr>
          <p:cNvPr id="3" name="وسيلة شرح على شكل سحابة 2"/>
          <p:cNvSpPr/>
          <p:nvPr/>
        </p:nvSpPr>
        <p:spPr>
          <a:xfrm>
            <a:off x="3239013" y="1554005"/>
            <a:ext cx="4699000" cy="2811066"/>
          </a:xfrm>
          <a:prstGeom prst="cloudCallou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AE" sz="2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تخيل نفسك سائح من دولة أخرى </a:t>
            </a:r>
            <a:r>
              <a:rPr lang="ar-SA" sz="2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أ</a:t>
            </a:r>
            <a:r>
              <a:rPr lang="ar-AE" sz="2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تيت في مهمة للكتابة عن السياحة في دولة الإمارات  ماهي الخطوات التي ستقوم بها </a:t>
            </a:r>
            <a:r>
              <a:rPr lang="ar-SA" sz="2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أث</a:t>
            </a:r>
            <a:r>
              <a:rPr lang="ar-AE" sz="2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ناء زيارتك لدولة الإمارات  ؟ 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" name="وسيلة شرح على شكل سحابة 1"/>
          <p:cNvSpPr/>
          <p:nvPr/>
        </p:nvSpPr>
        <p:spPr>
          <a:xfrm>
            <a:off x="4322576" y="389907"/>
            <a:ext cx="2882900" cy="843320"/>
          </a:xfrm>
          <a:prstGeom prst="cloudCallou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التفكير الناقد 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358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9373D0-84E3-40A6-9C1E-8F6021C293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erson wearing a mask&#10;&#10;Description automatically generated">
            <a:extLst>
              <a:ext uri="{FF2B5EF4-FFF2-40B4-BE49-F238E27FC236}">
                <a16:creationId xmlns:a16="http://schemas.microsoft.com/office/drawing/2014/main" id="{3538ADA5-88A6-4966-BDC0-62890E31E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28175" b="50000"/>
          <a:stretch/>
        </p:blipFill>
        <p:spPr>
          <a:xfrm>
            <a:off x="8716748" y="1482288"/>
            <a:ext cx="3996719" cy="4857918"/>
          </a:xfrm>
          <a:prstGeom prst="rect">
            <a:avLst/>
          </a:prstGeom>
        </p:spPr>
      </p:pic>
      <p:pic>
        <p:nvPicPr>
          <p:cNvPr id="18" name="Picture 17" descr="A picture containing fabric, towel&#10;&#10;Description automatically generated">
            <a:extLst>
              <a:ext uri="{FF2B5EF4-FFF2-40B4-BE49-F238E27FC236}">
                <a16:creationId xmlns:a16="http://schemas.microsoft.com/office/drawing/2014/main" id="{29015B6D-094E-44D5-9657-1D443F54B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5889" y1="48444" x2="68000" y2="54000"/>
                        <a14:foregroundMark x1="15667" y1="46333" x2="15667" y2="46333"/>
                        <a14:foregroundMark x1="23222" y1="59333" x2="23222" y2="58667"/>
                        <a14:foregroundMark x1="33778" y1="71778" x2="35778" y2="76333"/>
                        <a14:foregroundMark x1="79667" y1="52556" x2="85778" y2="48778"/>
                        <a14:foregroundMark x1="85778" y1="48778" x2="85778" y2="48778"/>
                        <a14:foregroundMark x1="77000" y1="36667" x2="75556" y2="37556"/>
                        <a14:foregroundMark x1="69222" y1="22111" x2="67111" y2="26222"/>
                        <a14:foregroundMark x1="49111" y1="21778" x2="48444" y2="24667"/>
                        <a14:foregroundMark x1="28222" y1="26222" x2="34333" y2="28556"/>
                        <a14:foregroundMark x1="71444" y1="66667" x2="77889" y2="71222"/>
                        <a14:foregroundMark x1="77889" y1="71222" x2="78667" y2="72778"/>
                        <a14:foregroundMark x1="67111" y1="54333" x2="61000" y2="61667"/>
                        <a14:foregroundMark x1="61000" y1="61667" x2="53111" y2="63667"/>
                        <a14:foregroundMark x1="53111" y1="63667" x2="47667" y2="63000"/>
                        <a14:foregroundMark x1="55889" y1="66667" x2="50111" y2="65667"/>
                        <a14:foregroundMark x1="65889" y1="74222" x2="65111" y2="77111"/>
                        <a14:foregroundMark x1="51556" y1="76667" x2="49889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204" y="-114102"/>
            <a:ext cx="2120157" cy="1468770"/>
          </a:xfrm>
          <a:prstGeom prst="rect">
            <a:avLst/>
          </a:prstGeom>
        </p:spPr>
      </p:pic>
      <p:pic>
        <p:nvPicPr>
          <p:cNvPr id="13" name="Picture 2" descr="Added by @walaa_amro Instagram post Quizizz allows you to conduct  student-paced formative assessments in a fun and engaging way for students  of all ages https://quizizz.com @quizizz ♥️ ‏#miss_walaa_amro #مس_ولاء_عمرو  #liwainternationalschool #english ..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66"/>
          <a:stretch/>
        </p:blipFill>
        <p:spPr bwMode="auto">
          <a:xfrm>
            <a:off x="1" y="1701799"/>
            <a:ext cx="4813300" cy="3782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وسيلة شرح على شكل سحابة 2"/>
          <p:cNvSpPr/>
          <p:nvPr/>
        </p:nvSpPr>
        <p:spPr>
          <a:xfrm>
            <a:off x="4813301" y="426259"/>
            <a:ext cx="4444830" cy="3279577"/>
          </a:xfrm>
          <a:prstGeom prst="cloudCallou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914400" rtl="1" hangingPunct="0"/>
            <a:r>
              <a:rPr lang="en-US" sz="1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https://quizizz.com/admin/quiz/5f94370f388e5b001bd68940/%D8%A7%D9%84%D8%B3%D9%8A%D8%A7%D8%AD%D8%A9-%D8%A7%D9%84%D8%AF%D8%A7%D8%AE%D9%84%D9%8A%D8%A9-%D9%81%D9%8A-%D8%A7%D9%84%D8%A7%D9%85%D8%A7%D8%B1%D8%A7%D8%AA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850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9373D0-84E3-40A6-9C1E-8F6021C293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erson wearing a mask&#10;&#10;Description automatically generated">
            <a:extLst>
              <a:ext uri="{FF2B5EF4-FFF2-40B4-BE49-F238E27FC236}">
                <a16:creationId xmlns:a16="http://schemas.microsoft.com/office/drawing/2014/main" id="{3538ADA5-88A6-4966-BDC0-62890E31E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28175" b="50000"/>
          <a:stretch/>
        </p:blipFill>
        <p:spPr>
          <a:xfrm>
            <a:off x="8754848" y="0"/>
            <a:ext cx="3996719" cy="4857918"/>
          </a:xfrm>
          <a:prstGeom prst="rect">
            <a:avLst/>
          </a:prstGeom>
        </p:spPr>
      </p:pic>
      <p:pic>
        <p:nvPicPr>
          <p:cNvPr id="18" name="Picture 17" descr="A picture containing fabric, towel&#10;&#10;Description automatically generated">
            <a:extLst>
              <a:ext uri="{FF2B5EF4-FFF2-40B4-BE49-F238E27FC236}">
                <a16:creationId xmlns:a16="http://schemas.microsoft.com/office/drawing/2014/main" id="{29015B6D-094E-44D5-9657-1D443F54B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5889" y1="48444" x2="68000" y2="54000"/>
                        <a14:foregroundMark x1="15667" y1="46333" x2="15667" y2="46333"/>
                        <a14:foregroundMark x1="23222" y1="59333" x2="23222" y2="58667"/>
                        <a14:foregroundMark x1="33778" y1="71778" x2="35778" y2="76333"/>
                        <a14:foregroundMark x1="79667" y1="52556" x2="85778" y2="48778"/>
                        <a14:foregroundMark x1="85778" y1="48778" x2="85778" y2="48778"/>
                        <a14:foregroundMark x1="77000" y1="36667" x2="75556" y2="37556"/>
                        <a14:foregroundMark x1="69222" y1="22111" x2="67111" y2="26222"/>
                        <a14:foregroundMark x1="49111" y1="21778" x2="48444" y2="24667"/>
                        <a14:foregroundMark x1="28222" y1="26222" x2="34333" y2="28556"/>
                        <a14:foregroundMark x1="71444" y1="66667" x2="77889" y2="71222"/>
                        <a14:foregroundMark x1="77889" y1="71222" x2="78667" y2="72778"/>
                        <a14:foregroundMark x1="67111" y1="54333" x2="61000" y2="61667"/>
                        <a14:foregroundMark x1="61000" y1="61667" x2="53111" y2="63667"/>
                        <a14:foregroundMark x1="53111" y1="63667" x2="47667" y2="63000"/>
                        <a14:foregroundMark x1="55889" y1="66667" x2="50111" y2="65667"/>
                        <a14:foregroundMark x1="65889" y1="74222" x2="65111" y2="77111"/>
                        <a14:foregroundMark x1="51556" y1="76667" x2="49889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204" y="-114102"/>
            <a:ext cx="2120157" cy="1468770"/>
          </a:xfrm>
          <a:prstGeom prst="rect">
            <a:avLst/>
          </a:prstGeom>
        </p:spPr>
      </p:pic>
      <p:sp>
        <p:nvSpPr>
          <p:cNvPr id="2" name="مربع نص 1"/>
          <p:cNvSpPr txBox="1"/>
          <p:nvPr/>
        </p:nvSpPr>
        <p:spPr>
          <a:xfrm>
            <a:off x="1439648" y="1710268"/>
            <a:ext cx="7315200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AE" sz="5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ماذا تعلمت </a:t>
            </a:r>
            <a:r>
              <a:rPr lang="ar-SA" sz="54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من </a:t>
            </a:r>
            <a:r>
              <a:rPr lang="ar-AE" sz="54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درسنا </a:t>
            </a:r>
            <a:r>
              <a:rPr lang="ar-AE" sz="5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اليوم</a:t>
            </a:r>
            <a:r>
              <a:rPr lang="ar-SA" sz="5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؟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904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9373D0-84E3-40A6-9C1E-8F6021C293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erson wearing a mask&#10;&#10;Description automatically generated">
            <a:extLst>
              <a:ext uri="{FF2B5EF4-FFF2-40B4-BE49-F238E27FC236}">
                <a16:creationId xmlns:a16="http://schemas.microsoft.com/office/drawing/2014/main" id="{3538ADA5-88A6-4966-BDC0-62890E31E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28175" b="50000"/>
          <a:stretch/>
        </p:blipFill>
        <p:spPr>
          <a:xfrm>
            <a:off x="8754848" y="0"/>
            <a:ext cx="3996719" cy="4857918"/>
          </a:xfrm>
          <a:prstGeom prst="rect">
            <a:avLst/>
          </a:prstGeom>
        </p:spPr>
      </p:pic>
      <p:pic>
        <p:nvPicPr>
          <p:cNvPr id="18" name="Picture 17" descr="A picture containing fabric, towel&#10;&#10;Description automatically generated">
            <a:extLst>
              <a:ext uri="{FF2B5EF4-FFF2-40B4-BE49-F238E27FC236}">
                <a16:creationId xmlns:a16="http://schemas.microsoft.com/office/drawing/2014/main" id="{29015B6D-094E-44D5-9657-1D443F54B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5889" y1="48444" x2="68000" y2="54000"/>
                        <a14:foregroundMark x1="15667" y1="46333" x2="15667" y2="46333"/>
                        <a14:foregroundMark x1="23222" y1="59333" x2="23222" y2="58667"/>
                        <a14:foregroundMark x1="33778" y1="71778" x2="35778" y2="76333"/>
                        <a14:foregroundMark x1="79667" y1="52556" x2="85778" y2="48778"/>
                        <a14:foregroundMark x1="85778" y1="48778" x2="85778" y2="48778"/>
                        <a14:foregroundMark x1="77000" y1="36667" x2="75556" y2="37556"/>
                        <a14:foregroundMark x1="69222" y1="22111" x2="67111" y2="26222"/>
                        <a14:foregroundMark x1="49111" y1="21778" x2="48444" y2="24667"/>
                        <a14:foregroundMark x1="28222" y1="26222" x2="34333" y2="28556"/>
                        <a14:foregroundMark x1="71444" y1="66667" x2="77889" y2="71222"/>
                        <a14:foregroundMark x1="77889" y1="71222" x2="78667" y2="72778"/>
                        <a14:foregroundMark x1="67111" y1="54333" x2="61000" y2="61667"/>
                        <a14:foregroundMark x1="61000" y1="61667" x2="53111" y2="63667"/>
                        <a14:foregroundMark x1="53111" y1="63667" x2="47667" y2="63000"/>
                        <a14:foregroundMark x1="55889" y1="66667" x2="50111" y2="65667"/>
                        <a14:foregroundMark x1="65889" y1="74222" x2="65111" y2="77111"/>
                        <a14:foregroundMark x1="51556" y1="76667" x2="49889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204" y="-114102"/>
            <a:ext cx="2120157" cy="1468770"/>
          </a:xfrm>
          <a:prstGeom prst="rect">
            <a:avLst/>
          </a:prstGeom>
        </p:spPr>
      </p:pic>
      <p:sp>
        <p:nvSpPr>
          <p:cNvPr id="13" name="مراجعة"/>
          <p:cNvSpPr txBox="1"/>
          <p:nvPr/>
        </p:nvSpPr>
        <p:spPr>
          <a:xfrm>
            <a:off x="2897356" y="2129811"/>
            <a:ext cx="529792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algn="ctr" rtl="0">
              <a:defRPr/>
            </a:pPr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دمتم برعاية الله وحفظه </a:t>
            </a:r>
            <a:endParaRPr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942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9373D0-84E3-40A6-9C1E-8F6021C293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erson wearing a mask&#10;&#10;Description automatically generated">
            <a:extLst>
              <a:ext uri="{FF2B5EF4-FFF2-40B4-BE49-F238E27FC236}">
                <a16:creationId xmlns:a16="http://schemas.microsoft.com/office/drawing/2014/main" id="{3538ADA5-88A6-4966-BDC0-62890E31E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28175" b="50000"/>
          <a:stretch/>
        </p:blipFill>
        <p:spPr>
          <a:xfrm>
            <a:off x="7890483" y="2000081"/>
            <a:ext cx="3996719" cy="4857918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D462B442-1D30-498F-80BE-9601CF339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39" y="1859298"/>
            <a:ext cx="8705843" cy="3694496"/>
          </a:xfrm>
          <a:prstGeom prst="rect">
            <a:avLst/>
          </a:prstGeom>
        </p:spPr>
      </p:pic>
      <p:pic>
        <p:nvPicPr>
          <p:cNvPr id="18" name="Picture 17" descr="A picture containing fabric, towel&#10;&#10;Description automatically generated">
            <a:extLst>
              <a:ext uri="{FF2B5EF4-FFF2-40B4-BE49-F238E27FC236}">
                <a16:creationId xmlns:a16="http://schemas.microsoft.com/office/drawing/2014/main" id="{29015B6D-094E-44D5-9657-1D443F54B4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5889" y1="48444" x2="68000" y2="54000"/>
                        <a14:foregroundMark x1="15667" y1="46333" x2="15667" y2="46333"/>
                        <a14:foregroundMark x1="23222" y1="59333" x2="23222" y2="58667"/>
                        <a14:foregroundMark x1="33778" y1="71778" x2="35778" y2="76333"/>
                        <a14:foregroundMark x1="79667" y1="52556" x2="85778" y2="48778"/>
                        <a14:foregroundMark x1="85778" y1="48778" x2="85778" y2="48778"/>
                        <a14:foregroundMark x1="77000" y1="36667" x2="75556" y2="37556"/>
                        <a14:foregroundMark x1="69222" y1="22111" x2="67111" y2="26222"/>
                        <a14:foregroundMark x1="49111" y1="21778" x2="48444" y2="24667"/>
                        <a14:foregroundMark x1="28222" y1="26222" x2="34333" y2="28556"/>
                        <a14:foregroundMark x1="71444" y1="66667" x2="77889" y2="71222"/>
                        <a14:foregroundMark x1="77889" y1="71222" x2="78667" y2="72778"/>
                        <a14:foregroundMark x1="67111" y1="54333" x2="61000" y2="61667"/>
                        <a14:foregroundMark x1="61000" y1="61667" x2="53111" y2="63667"/>
                        <a14:foregroundMark x1="53111" y1="63667" x2="47667" y2="63000"/>
                        <a14:foregroundMark x1="55889" y1="66667" x2="50111" y2="65667"/>
                        <a14:foregroundMark x1="65889" y1="74222" x2="65111" y2="77111"/>
                        <a14:foregroundMark x1="51556" y1="76667" x2="49889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9272" y="-260859"/>
            <a:ext cx="2120157" cy="212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9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07;p3"/>
          <p:cNvSpPr txBox="1"/>
          <p:nvPr/>
        </p:nvSpPr>
        <p:spPr>
          <a:xfrm>
            <a:off x="4178798" y="3760376"/>
            <a:ext cx="3404101" cy="5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13" tIns="91413" rIns="91413" bIns="91413">
            <a:spAutoFit/>
          </a:bodyPr>
          <a:lstStyle>
            <a:lvl1pPr indent="457200" algn="r">
              <a:defRPr sz="2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>
              <a:defRPr/>
            </a:pPr>
            <a:endParaRPr kern="0" dirty="0">
              <a:solidFill>
                <a:srgbClr val="000000"/>
              </a:solidFill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8D9373D0-84E3-40A6-9C1E-8F6021C293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" y="0"/>
            <a:ext cx="12114882" cy="6858000"/>
          </a:xfrm>
          <a:prstGeom prst="rect">
            <a:avLst/>
          </a:prstGeom>
        </p:spPr>
      </p:pic>
      <p:pic>
        <p:nvPicPr>
          <p:cNvPr id="11" name="صورة 3" descr="33333333333.jpeg">
            <a:extLst>
              <a:ext uri="{FF2B5EF4-FFF2-40B4-BE49-F238E27FC236}">
                <a16:creationId xmlns:a16="http://schemas.microsoft.com/office/drawing/2014/main" id="{F971980A-64EC-49B8-B050-DE5B655AEF4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9689" y="1582040"/>
            <a:ext cx="8805334" cy="3995092"/>
          </a:xfrm>
          <a:prstGeom prst="rect">
            <a:avLst/>
          </a:prstGeom>
        </p:spPr>
      </p:pic>
      <p:pic>
        <p:nvPicPr>
          <p:cNvPr id="12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D462B442-1D30-498F-80BE-9601CF3396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553" y="79681"/>
            <a:ext cx="4587168" cy="15023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Picture 5" descr="A picture containing fabric, towel&#10;&#10;Description automatically generated">
            <a:extLst>
              <a:ext uri="{FF2B5EF4-FFF2-40B4-BE49-F238E27FC236}">
                <a16:creationId xmlns:a16="http://schemas.microsoft.com/office/drawing/2014/main" id="{29015B6D-094E-44D5-9657-1D443F54B4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5889" y1="48444" x2="68000" y2="54000"/>
                        <a14:foregroundMark x1="15667" y1="46333" x2="15667" y2="46333"/>
                        <a14:foregroundMark x1="23222" y1="59333" x2="23222" y2="58667"/>
                        <a14:foregroundMark x1="33778" y1="71778" x2="35778" y2="76333"/>
                        <a14:foregroundMark x1="79667" y1="52556" x2="85778" y2="48778"/>
                        <a14:foregroundMark x1="85778" y1="48778" x2="85778" y2="48778"/>
                        <a14:foregroundMark x1="77000" y1="36667" x2="75556" y2="37556"/>
                        <a14:foregroundMark x1="69222" y1="22111" x2="67111" y2="26222"/>
                        <a14:foregroundMark x1="49111" y1="21778" x2="48444" y2="24667"/>
                        <a14:foregroundMark x1="28222" y1="26222" x2="34333" y2="28556"/>
                        <a14:foregroundMark x1="71444" y1="66667" x2="77889" y2="71222"/>
                        <a14:foregroundMark x1="77889" y1="71222" x2="78667" y2="72778"/>
                        <a14:foregroundMark x1="67111" y1="54333" x2="61000" y2="61667"/>
                        <a14:foregroundMark x1="61000" y1="61667" x2="53111" y2="63667"/>
                        <a14:foregroundMark x1="53111" y1="63667" x2="47667" y2="63000"/>
                        <a14:foregroundMark x1="55889" y1="66667" x2="50111" y2="65667"/>
                        <a14:foregroundMark x1="65889" y1="74222" x2="65111" y2="77111"/>
                        <a14:foregroundMark x1="51556" y1="76667" x2="49889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4505" y="-154064"/>
            <a:ext cx="1282972" cy="1282972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3FA23347-1BE2-4637-A3E1-38112DC620A9}"/>
              </a:ext>
            </a:extLst>
          </p:cNvPr>
          <p:cNvSpPr txBox="1"/>
          <p:nvPr/>
        </p:nvSpPr>
        <p:spPr>
          <a:xfrm>
            <a:off x="3070579" y="1736104"/>
            <a:ext cx="6728178" cy="28623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defTabSz="914400" rtl="1"/>
            <a:r>
              <a:rPr lang="ar-DZ" sz="3600" b="1" dirty="0">
                <a:solidFill>
                  <a:schemeClr val="tx1"/>
                </a:solidFill>
                <a:latin typeface="Arial Black" pitchFamily="34" charset="0"/>
              </a:rPr>
              <a:t>اليوم: </a:t>
            </a:r>
            <a:r>
              <a:rPr lang="ar-AE" sz="3600" b="1" dirty="0">
                <a:solidFill>
                  <a:prstClr val="black"/>
                </a:solidFill>
                <a:latin typeface="Arial Black" pitchFamily="34" charset="0"/>
              </a:rPr>
              <a:t>الثلاثاء </a:t>
            </a:r>
            <a:endParaRPr lang="ar-EG" sz="3600" b="1" dirty="0">
              <a:solidFill>
                <a:prstClr val="black"/>
              </a:solidFill>
              <a:latin typeface="Arial Black" pitchFamily="34" charset="0"/>
            </a:endParaRPr>
          </a:p>
          <a:p>
            <a:pPr algn="ctr" defTabSz="914400" rtl="1"/>
            <a:r>
              <a:rPr lang="ar-EG" sz="3600" b="1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ar-AE" sz="3600" b="1" dirty="0">
                <a:solidFill>
                  <a:schemeClr val="tx1"/>
                </a:solidFill>
                <a:latin typeface="Arial Black" pitchFamily="34" charset="0"/>
                <a:cs typeface="Times New Roman" panose="02020603050405020304" pitchFamily="18" charset="0"/>
              </a:rPr>
              <a:t>التاريخ:19-</a:t>
            </a:r>
            <a:r>
              <a:rPr lang="ar-SA" sz="3600" b="1" dirty="0">
                <a:solidFill>
                  <a:prstClr val="black"/>
                </a:solidFill>
                <a:latin typeface="Arial Black" pitchFamily="34" charset="0"/>
                <a:cs typeface="Times New Roman" panose="02020603050405020304" pitchFamily="18" charset="0"/>
              </a:rPr>
              <a:t>10</a:t>
            </a:r>
            <a:r>
              <a:rPr lang="ar-AE" sz="3600" b="1" dirty="0">
                <a:solidFill>
                  <a:prstClr val="black"/>
                </a:solidFill>
                <a:latin typeface="Arial Black" pitchFamily="34" charset="0"/>
                <a:cs typeface="Times New Roman" panose="02020603050405020304" pitchFamily="18" charset="0"/>
              </a:rPr>
              <a:t>-2021</a:t>
            </a:r>
            <a:endParaRPr lang="en-US" sz="3600" b="1" dirty="0">
              <a:solidFill>
                <a:prstClr val="black"/>
              </a:solidFill>
              <a:latin typeface="Arial Black" pitchFamily="34" charset="0"/>
            </a:endParaRPr>
          </a:p>
          <a:p>
            <a:pPr algn="ctr" defTabSz="914400" rtl="1"/>
            <a:r>
              <a:rPr lang="ar-AE" sz="3600" b="1" dirty="0">
                <a:solidFill>
                  <a:schemeClr val="tx1"/>
                </a:solidFill>
                <a:latin typeface="Arial Black" pitchFamily="34" charset="0"/>
              </a:rPr>
              <a:t>اللغة العربية – </a:t>
            </a:r>
            <a:r>
              <a:rPr lang="ar-DZ" sz="3600" b="1" dirty="0">
                <a:solidFill>
                  <a:schemeClr val="tx1"/>
                </a:solidFill>
                <a:latin typeface="Arial Black" pitchFamily="34" charset="0"/>
              </a:rPr>
              <a:t>الصف </a:t>
            </a:r>
            <a:r>
              <a:rPr lang="ar-EG" sz="3600" b="1" dirty="0">
                <a:solidFill>
                  <a:schemeClr val="tx1"/>
                </a:solidFill>
                <a:latin typeface="Arial Black" pitchFamily="34" charset="0"/>
              </a:rPr>
              <a:t>الخامس</a:t>
            </a:r>
            <a:endParaRPr lang="ar-AE" sz="3600" b="1" dirty="0">
              <a:solidFill>
                <a:schemeClr val="tx1"/>
              </a:solidFill>
              <a:latin typeface="Arial Black" pitchFamily="34" charset="0"/>
            </a:endParaRPr>
          </a:p>
          <a:p>
            <a:pPr algn="ctr" defTabSz="914400" rtl="1"/>
            <a:r>
              <a:rPr lang="ar-AE" sz="3600" b="1" dirty="0">
                <a:solidFill>
                  <a:schemeClr val="tx1"/>
                </a:solidFill>
                <a:latin typeface="Arial Black" pitchFamily="34" charset="0"/>
              </a:rPr>
              <a:t>النص المعلوماتي</a:t>
            </a:r>
            <a:endParaRPr lang="ar-EG" sz="3600" b="1" dirty="0">
              <a:solidFill>
                <a:schemeClr val="tx1"/>
              </a:solidFill>
              <a:latin typeface="Arial Black" pitchFamily="34" charset="0"/>
            </a:endParaRPr>
          </a:p>
          <a:p>
            <a:pPr algn="ctr" defTabSz="914400" rtl="1"/>
            <a:r>
              <a:rPr lang="ar-EG" sz="3600" b="1" dirty="0">
                <a:solidFill>
                  <a:srgbClr val="0070C0"/>
                </a:solidFill>
                <a:latin typeface="Arial Black" pitchFamily="34" charset="0"/>
              </a:rPr>
              <a:t>اسم الدرس:</a:t>
            </a:r>
            <a:r>
              <a:rPr lang="ar-AE" sz="3600" b="1" dirty="0">
                <a:solidFill>
                  <a:srgbClr val="0070C0"/>
                </a:solidFill>
                <a:latin typeface="Arial Black" pitchFamily="34" charset="0"/>
              </a:rPr>
              <a:t>السياحة الداخلية في الإمارات</a:t>
            </a:r>
            <a:endParaRPr lang="ar-EG" sz="3600" b="1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9643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07;p3"/>
          <p:cNvSpPr txBox="1"/>
          <p:nvPr/>
        </p:nvSpPr>
        <p:spPr>
          <a:xfrm>
            <a:off x="4178798" y="3760376"/>
            <a:ext cx="3404101" cy="5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13" tIns="91413" rIns="91413" bIns="91413">
            <a:spAutoFit/>
          </a:bodyPr>
          <a:lstStyle>
            <a:lvl1pPr indent="457200" algn="r">
              <a:defRPr sz="2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>
              <a:defRPr/>
            </a:pPr>
            <a:endParaRPr kern="0" dirty="0">
              <a:solidFill>
                <a:srgbClr val="000000"/>
              </a:solidFill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8D9373D0-84E3-40A6-9C1E-8F6021C293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" y="0"/>
            <a:ext cx="12114882" cy="6858000"/>
          </a:xfrm>
          <a:prstGeom prst="rect">
            <a:avLst/>
          </a:prstGeom>
        </p:spPr>
      </p:pic>
      <p:pic>
        <p:nvPicPr>
          <p:cNvPr id="13" name="Picture 5" descr="A picture containing fabric, towel&#10;&#10;Description automatically generated">
            <a:extLst>
              <a:ext uri="{FF2B5EF4-FFF2-40B4-BE49-F238E27FC236}">
                <a16:creationId xmlns:a16="http://schemas.microsoft.com/office/drawing/2014/main" id="{29015B6D-094E-44D5-9657-1D443F54B4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5889" y1="48444" x2="68000" y2="54000"/>
                        <a14:foregroundMark x1="15667" y1="46333" x2="15667" y2="46333"/>
                        <a14:foregroundMark x1="23222" y1="59333" x2="23222" y2="58667"/>
                        <a14:foregroundMark x1="33778" y1="71778" x2="35778" y2="76333"/>
                        <a14:foregroundMark x1="79667" y1="52556" x2="85778" y2="48778"/>
                        <a14:foregroundMark x1="85778" y1="48778" x2="85778" y2="48778"/>
                        <a14:foregroundMark x1="77000" y1="36667" x2="75556" y2="37556"/>
                        <a14:foregroundMark x1="69222" y1="22111" x2="67111" y2="26222"/>
                        <a14:foregroundMark x1="49111" y1="21778" x2="48444" y2="24667"/>
                        <a14:foregroundMark x1="28222" y1="26222" x2="34333" y2="28556"/>
                        <a14:foregroundMark x1="71444" y1="66667" x2="77889" y2="71222"/>
                        <a14:foregroundMark x1="77889" y1="71222" x2="78667" y2="72778"/>
                        <a14:foregroundMark x1="67111" y1="54333" x2="61000" y2="61667"/>
                        <a14:foregroundMark x1="61000" y1="61667" x2="53111" y2="63667"/>
                        <a14:foregroundMark x1="53111" y1="63667" x2="47667" y2="63000"/>
                        <a14:foregroundMark x1="55889" y1="66667" x2="50111" y2="65667"/>
                        <a14:foregroundMark x1="65889" y1="74222" x2="65111" y2="77111"/>
                        <a14:foregroundMark x1="51556" y1="76667" x2="49889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4505" y="-154064"/>
            <a:ext cx="1282972" cy="1282972"/>
          </a:xfrm>
          <a:prstGeom prst="rect">
            <a:avLst/>
          </a:prstGeom>
        </p:spPr>
      </p:pic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122C105A-A4A3-4B2B-9AFB-0E260BE1388D}"/>
              </a:ext>
            </a:extLst>
          </p:cNvPr>
          <p:cNvSpPr/>
          <p:nvPr/>
        </p:nvSpPr>
        <p:spPr>
          <a:xfrm>
            <a:off x="2046488" y="149491"/>
            <a:ext cx="8824636" cy="6758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r>
              <a:rPr lang="ar-EG" sz="3200" b="1" dirty="0">
                <a:solidFill>
                  <a:srgbClr val="FF0000"/>
                </a:solidFill>
              </a:rPr>
              <a:t>  </a:t>
            </a:r>
            <a:r>
              <a:rPr lang="ar-AE" sz="3200" b="1" dirty="0">
                <a:solidFill>
                  <a:srgbClr val="FF0000"/>
                </a:solidFill>
              </a:rPr>
              <a:t>عنوان درسنا لهذا اليوم</a:t>
            </a:r>
            <a:r>
              <a:rPr lang="ar-EG" sz="3200" b="1" dirty="0">
                <a:solidFill>
                  <a:srgbClr val="FF0000"/>
                </a:solidFill>
              </a:rPr>
              <a:t> </a:t>
            </a:r>
            <a:r>
              <a:rPr lang="ar-AE" sz="3200" b="1" dirty="0">
                <a:solidFill>
                  <a:srgbClr val="FF0000"/>
                </a:solidFill>
              </a:rPr>
              <a:t>: </a:t>
            </a:r>
            <a:r>
              <a:rPr lang="ar-AE" sz="3200" b="1" dirty="0">
                <a:solidFill>
                  <a:prstClr val="black"/>
                </a:solidFill>
              </a:rPr>
              <a:t>السياحة الداخلية في الإمارات 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2" name="كتابة نص معلوماتي -  الصف الخامس - الكتابة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3504" y="1128908"/>
            <a:ext cx="8562109" cy="48161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9058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9373D0-84E3-40A6-9C1E-8F6021C293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59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erson wearing a mask&#10;&#10;Description automatically generated">
            <a:extLst>
              <a:ext uri="{FF2B5EF4-FFF2-40B4-BE49-F238E27FC236}">
                <a16:creationId xmlns:a16="http://schemas.microsoft.com/office/drawing/2014/main" id="{3538ADA5-88A6-4966-BDC0-62890E31E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28175" b="50000"/>
          <a:stretch/>
        </p:blipFill>
        <p:spPr>
          <a:xfrm>
            <a:off x="8481391" y="2030746"/>
            <a:ext cx="3846246" cy="4857918"/>
          </a:xfrm>
          <a:prstGeom prst="rect">
            <a:avLst/>
          </a:prstGeom>
        </p:spPr>
      </p:pic>
      <p:pic>
        <p:nvPicPr>
          <p:cNvPr id="18" name="Picture 17" descr="A picture containing fabric, towel&#10;&#10;Description automatically generated">
            <a:extLst>
              <a:ext uri="{FF2B5EF4-FFF2-40B4-BE49-F238E27FC236}">
                <a16:creationId xmlns:a16="http://schemas.microsoft.com/office/drawing/2014/main" id="{29015B6D-094E-44D5-9657-1D443F54B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5889" y1="48444" x2="68000" y2="54000"/>
                        <a14:foregroundMark x1="15667" y1="46333" x2="15667" y2="46333"/>
                        <a14:foregroundMark x1="23222" y1="59333" x2="23222" y2="58667"/>
                        <a14:foregroundMark x1="33778" y1="71778" x2="35778" y2="76333"/>
                        <a14:foregroundMark x1="79667" y1="52556" x2="85778" y2="48778"/>
                        <a14:foregroundMark x1="85778" y1="48778" x2="85778" y2="48778"/>
                        <a14:foregroundMark x1="77000" y1="36667" x2="75556" y2="37556"/>
                        <a14:foregroundMark x1="69222" y1="22111" x2="67111" y2="26222"/>
                        <a14:foregroundMark x1="49111" y1="21778" x2="48444" y2="24667"/>
                        <a14:foregroundMark x1="28222" y1="26222" x2="34333" y2="28556"/>
                        <a14:foregroundMark x1="71444" y1="66667" x2="77889" y2="71222"/>
                        <a14:foregroundMark x1="77889" y1="71222" x2="78667" y2="72778"/>
                        <a14:foregroundMark x1="67111" y1="54333" x2="61000" y2="61667"/>
                        <a14:foregroundMark x1="61000" y1="61667" x2="53111" y2="63667"/>
                        <a14:foregroundMark x1="53111" y1="63667" x2="47667" y2="63000"/>
                        <a14:foregroundMark x1="55889" y1="66667" x2="50111" y2="65667"/>
                        <a14:foregroundMark x1="65889" y1="74222" x2="65111" y2="77111"/>
                        <a14:foregroundMark x1="51556" y1="76667" x2="49889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204" y="-114102"/>
            <a:ext cx="2120157" cy="1468770"/>
          </a:xfrm>
          <a:prstGeom prst="rect">
            <a:avLst/>
          </a:prstGeom>
        </p:spPr>
      </p:pic>
      <p:sp>
        <p:nvSpPr>
          <p:cNvPr id="13" name="Rectangle: Rounded Corners 1">
            <a:extLst>
              <a:ext uri="{FF2B5EF4-FFF2-40B4-BE49-F238E27FC236}">
                <a16:creationId xmlns:a16="http://schemas.microsoft.com/office/drawing/2014/main" id="{122C105A-A4A3-4B2B-9AFB-0E260BE1388D}"/>
              </a:ext>
            </a:extLst>
          </p:cNvPr>
          <p:cNvSpPr/>
          <p:nvPr/>
        </p:nvSpPr>
        <p:spPr>
          <a:xfrm>
            <a:off x="2633586" y="65283"/>
            <a:ext cx="8824636" cy="6758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r>
              <a:rPr lang="ar-EG" sz="3200" b="1" dirty="0">
                <a:solidFill>
                  <a:srgbClr val="FF0000"/>
                </a:solidFill>
              </a:rPr>
              <a:t>  </a:t>
            </a:r>
            <a:r>
              <a:rPr lang="ar-AE" sz="3200" b="1" dirty="0">
                <a:solidFill>
                  <a:srgbClr val="FF0000"/>
                </a:solidFill>
              </a:rPr>
              <a:t>عنوان درسنا لهذا اليوم</a:t>
            </a:r>
            <a:r>
              <a:rPr lang="ar-EG" sz="3200" b="1" dirty="0">
                <a:solidFill>
                  <a:srgbClr val="FF0000"/>
                </a:solidFill>
              </a:rPr>
              <a:t> </a:t>
            </a:r>
            <a:r>
              <a:rPr lang="ar-AE" sz="3200" b="1" dirty="0">
                <a:solidFill>
                  <a:srgbClr val="FF0000"/>
                </a:solidFill>
              </a:rPr>
              <a:t>: </a:t>
            </a:r>
            <a:r>
              <a:rPr lang="ar-AE" sz="3200" b="1" dirty="0">
                <a:solidFill>
                  <a:prstClr val="black"/>
                </a:solidFill>
              </a:rPr>
              <a:t>السياحة الداخلية في الإمارات </a:t>
            </a:r>
            <a:endParaRPr lang="en-US" sz="3200" b="1" dirty="0">
              <a:solidFill>
                <a:prstClr val="black"/>
              </a:solidFill>
            </a:endParaRPr>
          </a:p>
        </p:txBody>
      </p:sp>
      <p:grpSp>
        <p:nvGrpSpPr>
          <p:cNvPr id="28" name="مجموعة 17">
            <a:extLst>
              <a:ext uri="{FF2B5EF4-FFF2-40B4-BE49-F238E27FC236}">
                <a16:creationId xmlns:a16="http://schemas.microsoft.com/office/drawing/2014/main" id="{C02E1B72-88FF-48E4-BE90-CF8304DE4E24}"/>
              </a:ext>
            </a:extLst>
          </p:cNvPr>
          <p:cNvGrpSpPr/>
          <p:nvPr/>
        </p:nvGrpSpPr>
        <p:grpSpPr>
          <a:xfrm>
            <a:off x="-775636" y="2813800"/>
            <a:ext cx="7206553" cy="1014917"/>
            <a:chOff x="5420179" y="1742075"/>
            <a:chExt cx="2791029" cy="1207147"/>
          </a:xfrm>
        </p:grpSpPr>
        <p:grpSp>
          <p:nvGrpSpPr>
            <p:cNvPr id="29" name="مجموعة 18">
              <a:extLst>
                <a:ext uri="{FF2B5EF4-FFF2-40B4-BE49-F238E27FC236}">
                  <a16:creationId xmlns:a16="http://schemas.microsoft.com/office/drawing/2014/main" id="{4CC3DDB8-7A2D-41DE-B5A7-E76562ED9310}"/>
                </a:ext>
              </a:extLst>
            </p:cNvPr>
            <p:cNvGrpSpPr/>
            <p:nvPr/>
          </p:nvGrpSpPr>
          <p:grpSpPr>
            <a:xfrm>
              <a:off x="6076016" y="1742075"/>
              <a:ext cx="2135192" cy="1207147"/>
              <a:chOff x="7623463" y="2711930"/>
              <a:chExt cx="2135192" cy="1207147"/>
            </a:xfrm>
          </p:grpSpPr>
          <p:sp>
            <p:nvSpPr>
              <p:cNvPr id="32" name="مستطيل: زوايا علوية مستديرة 21">
                <a:extLst>
                  <a:ext uri="{FF2B5EF4-FFF2-40B4-BE49-F238E27FC236}">
                    <a16:creationId xmlns:a16="http://schemas.microsoft.com/office/drawing/2014/main" id="{691668A2-653C-4A1A-B88C-E6E099B67A13}"/>
                  </a:ext>
                </a:extLst>
              </p:cNvPr>
              <p:cNvSpPr/>
              <p:nvPr/>
            </p:nvSpPr>
            <p:spPr>
              <a:xfrm rot="5400000">
                <a:off x="8035746" y="2315302"/>
                <a:ext cx="1191492" cy="2016057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/>
              </a:p>
            </p:txBody>
          </p:sp>
          <p:sp>
            <p:nvSpPr>
              <p:cNvPr id="33" name="شكل حر: شكل 22">
                <a:extLst>
                  <a:ext uri="{FF2B5EF4-FFF2-40B4-BE49-F238E27FC236}">
                    <a16:creationId xmlns:a16="http://schemas.microsoft.com/office/drawing/2014/main" id="{1C214AE3-6E06-4F35-B628-B73E1D1B83D0}"/>
                  </a:ext>
                </a:extLst>
              </p:cNvPr>
              <p:cNvSpPr/>
              <p:nvPr/>
            </p:nvSpPr>
            <p:spPr>
              <a:xfrm rot="5400000">
                <a:off x="9033198" y="3177966"/>
                <a:ext cx="1191494" cy="259421"/>
              </a:xfrm>
              <a:custGeom>
                <a:avLst/>
                <a:gdLst>
                  <a:gd name="connsiteX0" fmla="*/ 0 w 1191494"/>
                  <a:gd name="connsiteY0" fmla="*/ 651164 h 651164"/>
                  <a:gd name="connsiteX1" fmla="*/ 0 w 1191494"/>
                  <a:gd name="connsiteY1" fmla="*/ 198586 h 651164"/>
                  <a:gd name="connsiteX2" fmla="*/ 198586 w 1191494"/>
                  <a:gd name="connsiteY2" fmla="*/ 0 h 651164"/>
                  <a:gd name="connsiteX3" fmla="*/ 992908 w 1191494"/>
                  <a:gd name="connsiteY3" fmla="*/ 0 h 651164"/>
                  <a:gd name="connsiteX4" fmla="*/ 1191494 w 1191494"/>
                  <a:gd name="connsiteY4" fmla="*/ 198586 h 651164"/>
                  <a:gd name="connsiteX5" fmla="*/ 1191494 w 1191494"/>
                  <a:gd name="connsiteY5" fmla="*/ 651164 h 65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91494" h="651164">
                    <a:moveTo>
                      <a:pt x="0" y="651164"/>
                    </a:moveTo>
                    <a:lnTo>
                      <a:pt x="0" y="198586"/>
                    </a:lnTo>
                    <a:cubicBezTo>
                      <a:pt x="0" y="88910"/>
                      <a:pt x="88910" y="0"/>
                      <a:pt x="198586" y="0"/>
                    </a:cubicBezTo>
                    <a:lnTo>
                      <a:pt x="992908" y="0"/>
                    </a:lnTo>
                    <a:cubicBezTo>
                      <a:pt x="1102584" y="0"/>
                      <a:pt x="1191494" y="88910"/>
                      <a:pt x="1191494" y="198586"/>
                    </a:cubicBezTo>
                    <a:lnTo>
                      <a:pt x="1191494" y="651164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 dirty="0"/>
              </a:p>
            </p:txBody>
          </p:sp>
        </p:grpSp>
        <p:sp>
          <p:nvSpPr>
            <p:cNvPr id="30" name="مربع نص 19">
              <a:extLst>
                <a:ext uri="{FF2B5EF4-FFF2-40B4-BE49-F238E27FC236}">
                  <a16:creationId xmlns:a16="http://schemas.microsoft.com/office/drawing/2014/main" id="{23508B4F-42FC-40D8-B3F3-2DF3349B9959}"/>
                </a:ext>
              </a:extLst>
            </p:cNvPr>
            <p:cNvSpPr txBox="1"/>
            <p:nvPr/>
          </p:nvSpPr>
          <p:spPr>
            <a:xfrm>
              <a:off x="5420179" y="1907593"/>
              <a:ext cx="2511416" cy="8419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AE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أن يتعرف خصائص النص المعلوماتي</a:t>
              </a:r>
            </a:p>
            <a:p>
              <a:pPr algn="r"/>
              <a:r>
                <a:rPr lang="ar-AE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أن ينتج المتعلم مخططًا لنص معلوماتي  </a:t>
              </a:r>
              <a:endParaRPr lang="ar-IQ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مربع نص 20">
              <a:extLst>
                <a:ext uri="{FF2B5EF4-FFF2-40B4-BE49-F238E27FC236}">
                  <a16:creationId xmlns:a16="http://schemas.microsoft.com/office/drawing/2014/main" id="{501BBE53-947B-487A-90F7-568E1F18A39C}"/>
                </a:ext>
              </a:extLst>
            </p:cNvPr>
            <p:cNvSpPr txBox="1"/>
            <p:nvPr/>
          </p:nvSpPr>
          <p:spPr>
            <a:xfrm>
              <a:off x="7781169" y="1865384"/>
              <a:ext cx="418675" cy="6223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endParaRPr lang="ar-IQ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مجموعة 23">
            <a:extLst>
              <a:ext uri="{FF2B5EF4-FFF2-40B4-BE49-F238E27FC236}">
                <a16:creationId xmlns:a16="http://schemas.microsoft.com/office/drawing/2014/main" id="{28EB95A6-AC14-47CF-82AD-D70A74244A65}"/>
              </a:ext>
            </a:extLst>
          </p:cNvPr>
          <p:cNvGrpSpPr/>
          <p:nvPr/>
        </p:nvGrpSpPr>
        <p:grpSpPr>
          <a:xfrm>
            <a:off x="795130" y="2800620"/>
            <a:ext cx="4784035" cy="1153181"/>
            <a:chOff x="1433943" y="1454727"/>
            <a:chExt cx="3096000" cy="1371599"/>
          </a:xfrm>
        </p:grpSpPr>
        <p:sp>
          <p:nvSpPr>
            <p:cNvPr id="35" name="شكل حر: شكل 24">
              <a:extLst>
                <a:ext uri="{FF2B5EF4-FFF2-40B4-BE49-F238E27FC236}">
                  <a16:creationId xmlns:a16="http://schemas.microsoft.com/office/drawing/2014/main" id="{FB182D34-C09A-48C5-B5E0-C952AF36DD13}"/>
                </a:ext>
              </a:extLst>
            </p:cNvPr>
            <p:cNvSpPr/>
            <p:nvPr/>
          </p:nvSpPr>
          <p:spPr>
            <a:xfrm rot="16200000">
              <a:off x="2296143" y="592527"/>
              <a:ext cx="1371599" cy="3096000"/>
            </a:xfrm>
            <a:custGeom>
              <a:avLst/>
              <a:gdLst>
                <a:gd name="connsiteX0" fmla="*/ 1371599 w 1371599"/>
                <a:gd name="connsiteY0" fmla="*/ 228604 h 3096000"/>
                <a:gd name="connsiteX1" fmla="*/ 1371599 w 1371599"/>
                <a:gd name="connsiteY1" fmla="*/ 3096000 h 3096000"/>
                <a:gd name="connsiteX2" fmla="*/ 1045799 w 1371599"/>
                <a:gd name="connsiteY2" fmla="*/ 3096000 h 3096000"/>
                <a:gd name="connsiteX3" fmla="*/ 1038485 w 1371599"/>
                <a:gd name="connsiteY3" fmla="*/ 3023448 h 3096000"/>
                <a:gd name="connsiteX4" fmla="*/ 685799 w 1371599"/>
                <a:gd name="connsiteY4" fmla="*/ 2736001 h 3096000"/>
                <a:gd name="connsiteX5" fmla="*/ 333113 w 1371599"/>
                <a:gd name="connsiteY5" fmla="*/ 3023448 h 3096000"/>
                <a:gd name="connsiteX6" fmla="*/ 325799 w 1371599"/>
                <a:gd name="connsiteY6" fmla="*/ 3096000 h 3096000"/>
                <a:gd name="connsiteX7" fmla="*/ 0 w 1371599"/>
                <a:gd name="connsiteY7" fmla="*/ 3096000 h 3096000"/>
                <a:gd name="connsiteX8" fmla="*/ 0 w 1371599"/>
                <a:gd name="connsiteY8" fmla="*/ 228604 h 3096000"/>
                <a:gd name="connsiteX9" fmla="*/ 228604 w 1371599"/>
                <a:gd name="connsiteY9" fmla="*/ 0 h 3096000"/>
                <a:gd name="connsiteX10" fmla="*/ 1142995 w 1371599"/>
                <a:gd name="connsiteY10" fmla="*/ 0 h 3096000"/>
                <a:gd name="connsiteX11" fmla="*/ 1371599 w 1371599"/>
                <a:gd name="connsiteY11" fmla="*/ 228604 h 309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599" h="3096000">
                  <a:moveTo>
                    <a:pt x="1371599" y="228604"/>
                  </a:moveTo>
                  <a:lnTo>
                    <a:pt x="1371599" y="3096000"/>
                  </a:lnTo>
                  <a:lnTo>
                    <a:pt x="1045799" y="3096000"/>
                  </a:lnTo>
                  <a:lnTo>
                    <a:pt x="1038485" y="3023448"/>
                  </a:lnTo>
                  <a:cubicBezTo>
                    <a:pt x="1004917" y="2859402"/>
                    <a:pt x="859769" y="2736001"/>
                    <a:pt x="685799" y="2736001"/>
                  </a:cubicBezTo>
                  <a:cubicBezTo>
                    <a:pt x="511829" y="2736001"/>
                    <a:pt x="366682" y="2859402"/>
                    <a:pt x="333113" y="3023448"/>
                  </a:cubicBezTo>
                  <a:lnTo>
                    <a:pt x="325799" y="3096000"/>
                  </a:lnTo>
                  <a:lnTo>
                    <a:pt x="0" y="3096000"/>
                  </a:lnTo>
                  <a:lnTo>
                    <a:pt x="0" y="228604"/>
                  </a:lnTo>
                  <a:cubicBezTo>
                    <a:pt x="0" y="102349"/>
                    <a:pt x="102349" y="0"/>
                    <a:pt x="228604" y="0"/>
                  </a:cubicBezTo>
                  <a:lnTo>
                    <a:pt x="1142995" y="0"/>
                  </a:lnTo>
                  <a:cubicBezTo>
                    <a:pt x="1269250" y="0"/>
                    <a:pt x="1371599" y="102349"/>
                    <a:pt x="1371599" y="228604"/>
                  </a:cubicBez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IQ" sz="2800" dirty="0"/>
            </a:p>
          </p:txBody>
        </p:sp>
        <p:sp>
          <p:nvSpPr>
            <p:cNvPr id="36" name="شكل حر: شكل 25">
              <a:extLst>
                <a:ext uri="{FF2B5EF4-FFF2-40B4-BE49-F238E27FC236}">
                  <a16:creationId xmlns:a16="http://schemas.microsoft.com/office/drawing/2014/main" id="{7C8D0CEA-BF41-4A1C-B57A-5553E28654EF}"/>
                </a:ext>
              </a:extLst>
            </p:cNvPr>
            <p:cNvSpPr/>
            <p:nvPr/>
          </p:nvSpPr>
          <p:spPr>
            <a:xfrm rot="16200000">
              <a:off x="2355085" y="748769"/>
              <a:ext cx="1191492" cy="2770526"/>
            </a:xfrm>
            <a:custGeom>
              <a:avLst/>
              <a:gdLst>
                <a:gd name="connsiteX0" fmla="*/ 1191492 w 1191492"/>
                <a:gd name="connsiteY0" fmla="*/ 198586 h 2976514"/>
                <a:gd name="connsiteX1" fmla="*/ 1191492 w 1191492"/>
                <a:gd name="connsiteY1" fmla="*/ 2976514 h 2976514"/>
                <a:gd name="connsiteX2" fmla="*/ 955747 w 1191492"/>
                <a:gd name="connsiteY2" fmla="*/ 2976514 h 2976514"/>
                <a:gd name="connsiteX3" fmla="*/ 595747 w 1191492"/>
                <a:gd name="connsiteY3" fmla="*/ 2616514 h 2976514"/>
                <a:gd name="connsiteX4" fmla="*/ 235747 w 1191492"/>
                <a:gd name="connsiteY4" fmla="*/ 2976514 h 2976514"/>
                <a:gd name="connsiteX5" fmla="*/ 0 w 1191492"/>
                <a:gd name="connsiteY5" fmla="*/ 2976514 h 2976514"/>
                <a:gd name="connsiteX6" fmla="*/ 0 w 1191492"/>
                <a:gd name="connsiteY6" fmla="*/ 198586 h 2976514"/>
                <a:gd name="connsiteX7" fmla="*/ 198586 w 1191492"/>
                <a:gd name="connsiteY7" fmla="*/ 0 h 2976514"/>
                <a:gd name="connsiteX8" fmla="*/ 992906 w 1191492"/>
                <a:gd name="connsiteY8" fmla="*/ 0 h 2976514"/>
                <a:gd name="connsiteX9" fmla="*/ 1191492 w 1191492"/>
                <a:gd name="connsiteY9" fmla="*/ 198586 h 2976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1492" h="2976514">
                  <a:moveTo>
                    <a:pt x="1191492" y="198586"/>
                  </a:moveTo>
                  <a:lnTo>
                    <a:pt x="1191492" y="2976514"/>
                  </a:lnTo>
                  <a:lnTo>
                    <a:pt x="955747" y="2976514"/>
                  </a:lnTo>
                  <a:cubicBezTo>
                    <a:pt x="955747" y="2777691"/>
                    <a:pt x="794570" y="2616514"/>
                    <a:pt x="595747" y="2616514"/>
                  </a:cubicBezTo>
                  <a:cubicBezTo>
                    <a:pt x="396924" y="2616514"/>
                    <a:pt x="235747" y="2777691"/>
                    <a:pt x="235747" y="2976514"/>
                  </a:cubicBezTo>
                  <a:lnTo>
                    <a:pt x="0" y="2976514"/>
                  </a:lnTo>
                  <a:lnTo>
                    <a:pt x="0" y="198586"/>
                  </a:lnTo>
                  <a:cubicBezTo>
                    <a:pt x="0" y="88910"/>
                    <a:pt x="88910" y="0"/>
                    <a:pt x="198586" y="0"/>
                  </a:cubicBezTo>
                  <a:lnTo>
                    <a:pt x="992906" y="0"/>
                  </a:lnTo>
                  <a:cubicBezTo>
                    <a:pt x="1102582" y="0"/>
                    <a:pt x="1191492" y="88910"/>
                    <a:pt x="1191492" y="198586"/>
                  </a:cubicBezTo>
                  <a:close/>
                </a:path>
              </a:pathLst>
            </a:custGeom>
            <a:solidFill>
              <a:schemeClr val="bg1">
                <a:alpha val="24000"/>
              </a:schemeClr>
            </a:solidFill>
            <a:ln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IQ" sz="2800" dirty="0"/>
            </a:p>
          </p:txBody>
        </p:sp>
        <p:sp>
          <p:nvSpPr>
            <p:cNvPr id="37" name="مربع نص 26">
              <a:extLst>
                <a:ext uri="{FF2B5EF4-FFF2-40B4-BE49-F238E27FC236}">
                  <a16:creationId xmlns:a16="http://schemas.microsoft.com/office/drawing/2014/main" id="{1506DCEE-0C3C-40AC-9A36-F4B145317C87}"/>
                </a:ext>
              </a:extLst>
            </p:cNvPr>
            <p:cNvSpPr txBox="1"/>
            <p:nvPr/>
          </p:nvSpPr>
          <p:spPr>
            <a:xfrm>
              <a:off x="2233169" y="1733399"/>
              <a:ext cx="1938854" cy="8419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AE" sz="4000" b="1" dirty="0">
                  <a:ln w="22225">
                    <a:solidFill>
                      <a:schemeClr val="accent2"/>
                    </a:solidFill>
                    <a:prstDash val="solid"/>
                  </a:ln>
                </a:rPr>
                <a:t>هدف اليوم </a:t>
              </a:r>
              <a:endParaRPr lang="ar-IQ" sz="4000" b="1" dirty="0">
                <a:ln w="22225">
                  <a:solidFill>
                    <a:schemeClr val="accent2"/>
                  </a:solidFill>
                  <a:prstDash val="solid"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031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20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100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3" presetClass="path" presetSubtype="0" accel="50000" fill="hold" nodeType="click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2.59259E-6 L 0.22448 -0.00023 " pathEditMode="relative" rAng="0" ptsTypes="AA" p14:bounceEnd="53000">
                                          <p:cBhvr>
                                            <p:cTn id="1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24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20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100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3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2.59259E-6 L 0.22448 -0.00023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24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9373D0-84E3-40A6-9C1E-8F6021C293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erson wearing a mask&#10;&#10;Description automatically generated">
            <a:extLst>
              <a:ext uri="{FF2B5EF4-FFF2-40B4-BE49-F238E27FC236}">
                <a16:creationId xmlns:a16="http://schemas.microsoft.com/office/drawing/2014/main" id="{3538ADA5-88A6-4966-BDC0-62890E31E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28175" b="50000"/>
          <a:stretch/>
        </p:blipFill>
        <p:spPr>
          <a:xfrm>
            <a:off x="8716748" y="1482288"/>
            <a:ext cx="3996719" cy="4857918"/>
          </a:xfrm>
          <a:prstGeom prst="rect">
            <a:avLst/>
          </a:prstGeom>
        </p:spPr>
      </p:pic>
      <p:pic>
        <p:nvPicPr>
          <p:cNvPr id="18" name="Picture 17" descr="A picture containing fabric, towel&#10;&#10;Description automatically generated">
            <a:extLst>
              <a:ext uri="{FF2B5EF4-FFF2-40B4-BE49-F238E27FC236}">
                <a16:creationId xmlns:a16="http://schemas.microsoft.com/office/drawing/2014/main" id="{29015B6D-094E-44D5-9657-1D443F54B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5889" y1="48444" x2="68000" y2="54000"/>
                        <a14:foregroundMark x1="15667" y1="46333" x2="15667" y2="46333"/>
                        <a14:foregroundMark x1="23222" y1="59333" x2="23222" y2="58667"/>
                        <a14:foregroundMark x1="33778" y1="71778" x2="35778" y2="76333"/>
                        <a14:foregroundMark x1="79667" y1="52556" x2="85778" y2="48778"/>
                        <a14:foregroundMark x1="85778" y1="48778" x2="85778" y2="48778"/>
                        <a14:foregroundMark x1="77000" y1="36667" x2="75556" y2="37556"/>
                        <a14:foregroundMark x1="69222" y1="22111" x2="67111" y2="26222"/>
                        <a14:foregroundMark x1="49111" y1="21778" x2="48444" y2="24667"/>
                        <a14:foregroundMark x1="28222" y1="26222" x2="34333" y2="28556"/>
                        <a14:foregroundMark x1="71444" y1="66667" x2="77889" y2="71222"/>
                        <a14:foregroundMark x1="77889" y1="71222" x2="78667" y2="72778"/>
                        <a14:foregroundMark x1="67111" y1="54333" x2="61000" y2="61667"/>
                        <a14:foregroundMark x1="61000" y1="61667" x2="53111" y2="63667"/>
                        <a14:foregroundMark x1="53111" y1="63667" x2="47667" y2="63000"/>
                        <a14:foregroundMark x1="55889" y1="66667" x2="50111" y2="65667"/>
                        <a14:foregroundMark x1="65889" y1="74222" x2="65111" y2="77111"/>
                        <a14:foregroundMark x1="51556" y1="76667" x2="49889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204" y="-114102"/>
            <a:ext cx="2120157" cy="146877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2360" y="1463819"/>
            <a:ext cx="8181218" cy="4208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0" name="مجموعة 14">
            <a:extLst>
              <a:ext uri="{FF2B5EF4-FFF2-40B4-BE49-F238E27FC236}">
                <a16:creationId xmlns:a16="http://schemas.microsoft.com/office/drawing/2014/main" id="{3E9ADF06-E621-4589-B07E-25FEB149B6B8}"/>
              </a:ext>
            </a:extLst>
          </p:cNvPr>
          <p:cNvGrpSpPr/>
          <p:nvPr/>
        </p:nvGrpSpPr>
        <p:grpSpPr>
          <a:xfrm>
            <a:off x="3814419" y="254691"/>
            <a:ext cx="2981936" cy="1002176"/>
            <a:chOff x="4853511" y="1558598"/>
            <a:chExt cx="3421915" cy="1191993"/>
          </a:xfrm>
        </p:grpSpPr>
        <p:grpSp>
          <p:nvGrpSpPr>
            <p:cNvPr id="21" name="مجموعة 11">
              <a:extLst>
                <a:ext uri="{FF2B5EF4-FFF2-40B4-BE49-F238E27FC236}">
                  <a16:creationId xmlns:a16="http://schemas.microsoft.com/office/drawing/2014/main" id="{C31222A6-97B5-4BF4-8BCD-F6AD38E1DD99}"/>
                </a:ext>
              </a:extLst>
            </p:cNvPr>
            <p:cNvGrpSpPr/>
            <p:nvPr/>
          </p:nvGrpSpPr>
          <p:grpSpPr>
            <a:xfrm>
              <a:off x="4936480" y="1558598"/>
              <a:ext cx="3338946" cy="1191993"/>
              <a:chOff x="6483927" y="2528453"/>
              <a:chExt cx="3338946" cy="1191993"/>
            </a:xfrm>
          </p:grpSpPr>
          <p:sp>
            <p:nvSpPr>
              <p:cNvPr id="24" name="مستطيل: زوايا علوية مستديرة 7">
                <a:extLst>
                  <a:ext uri="{FF2B5EF4-FFF2-40B4-BE49-F238E27FC236}">
                    <a16:creationId xmlns:a16="http://schemas.microsoft.com/office/drawing/2014/main" id="{90318FE5-5E80-4E96-BEE7-D4442DA92D2B}"/>
                  </a:ext>
                </a:extLst>
              </p:cNvPr>
              <p:cNvSpPr/>
              <p:nvPr/>
            </p:nvSpPr>
            <p:spPr>
              <a:xfrm rot="5400000">
                <a:off x="7557653" y="1454727"/>
                <a:ext cx="1191494" cy="3338946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/>
              </a:p>
            </p:txBody>
          </p:sp>
          <p:sp>
            <p:nvSpPr>
              <p:cNvPr id="25" name="شكل حر: شكل 10">
                <a:extLst>
                  <a:ext uri="{FF2B5EF4-FFF2-40B4-BE49-F238E27FC236}">
                    <a16:creationId xmlns:a16="http://schemas.microsoft.com/office/drawing/2014/main" id="{BE1504AA-625F-4BF0-A8AC-2017C9BAFED1}"/>
                  </a:ext>
                </a:extLst>
              </p:cNvPr>
              <p:cNvSpPr/>
              <p:nvPr/>
            </p:nvSpPr>
            <p:spPr>
              <a:xfrm rot="5400000">
                <a:off x="8901544" y="2799117"/>
                <a:ext cx="1191494" cy="651164"/>
              </a:xfrm>
              <a:custGeom>
                <a:avLst/>
                <a:gdLst>
                  <a:gd name="connsiteX0" fmla="*/ 0 w 1191494"/>
                  <a:gd name="connsiteY0" fmla="*/ 651164 h 651164"/>
                  <a:gd name="connsiteX1" fmla="*/ 0 w 1191494"/>
                  <a:gd name="connsiteY1" fmla="*/ 198586 h 651164"/>
                  <a:gd name="connsiteX2" fmla="*/ 198586 w 1191494"/>
                  <a:gd name="connsiteY2" fmla="*/ 0 h 651164"/>
                  <a:gd name="connsiteX3" fmla="*/ 992908 w 1191494"/>
                  <a:gd name="connsiteY3" fmla="*/ 0 h 651164"/>
                  <a:gd name="connsiteX4" fmla="*/ 1191494 w 1191494"/>
                  <a:gd name="connsiteY4" fmla="*/ 198586 h 651164"/>
                  <a:gd name="connsiteX5" fmla="*/ 1191494 w 1191494"/>
                  <a:gd name="connsiteY5" fmla="*/ 651164 h 65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91494" h="651164">
                    <a:moveTo>
                      <a:pt x="0" y="651164"/>
                    </a:moveTo>
                    <a:lnTo>
                      <a:pt x="0" y="198586"/>
                    </a:lnTo>
                    <a:cubicBezTo>
                      <a:pt x="0" y="88910"/>
                      <a:pt x="88910" y="0"/>
                      <a:pt x="198586" y="0"/>
                    </a:cubicBezTo>
                    <a:lnTo>
                      <a:pt x="992908" y="0"/>
                    </a:lnTo>
                    <a:cubicBezTo>
                      <a:pt x="1102584" y="0"/>
                      <a:pt x="1191494" y="88910"/>
                      <a:pt x="1191494" y="198586"/>
                    </a:cubicBezTo>
                    <a:lnTo>
                      <a:pt x="1191494" y="651164"/>
                    </a:lnTo>
                    <a:close/>
                  </a:path>
                </a:pathLst>
              </a:custGeom>
              <a:solidFill>
                <a:srgbClr val="00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 dirty="0"/>
              </a:p>
            </p:txBody>
          </p:sp>
        </p:grpSp>
        <p:sp>
          <p:nvSpPr>
            <p:cNvPr id="22" name="مربع نص 12">
              <a:extLst>
                <a:ext uri="{FF2B5EF4-FFF2-40B4-BE49-F238E27FC236}">
                  <a16:creationId xmlns:a16="http://schemas.microsoft.com/office/drawing/2014/main" id="{3450790A-431E-4B8A-A02B-7EE2636F2766}"/>
                </a:ext>
              </a:extLst>
            </p:cNvPr>
            <p:cNvSpPr txBox="1"/>
            <p:nvPr/>
          </p:nvSpPr>
          <p:spPr>
            <a:xfrm>
              <a:off x="4853511" y="1838956"/>
              <a:ext cx="2666968" cy="549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pPr algn="r"/>
              <a:r>
                <a:rPr lang="ar-AE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مشاركة المعلومات</a:t>
              </a:r>
              <a:endParaRPr lang="ar-IQ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مربع نص 13">
              <a:extLst>
                <a:ext uri="{FF2B5EF4-FFF2-40B4-BE49-F238E27FC236}">
                  <a16:creationId xmlns:a16="http://schemas.microsoft.com/office/drawing/2014/main" id="{CD5EC47B-C411-4FE0-9313-C96EBF2F43C6}"/>
                </a:ext>
              </a:extLst>
            </p:cNvPr>
            <p:cNvSpPr txBox="1"/>
            <p:nvPr/>
          </p:nvSpPr>
          <p:spPr>
            <a:xfrm>
              <a:off x="7831825" y="1893232"/>
              <a:ext cx="418675" cy="6223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1</a:t>
              </a:r>
              <a:endParaRPr lang="ar-IQ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مجموعة 16">
            <a:extLst>
              <a:ext uri="{FF2B5EF4-FFF2-40B4-BE49-F238E27FC236}">
                <a16:creationId xmlns:a16="http://schemas.microsoft.com/office/drawing/2014/main" id="{0BBC63D8-F8BE-475A-A6A1-73589BED6F07}"/>
              </a:ext>
            </a:extLst>
          </p:cNvPr>
          <p:cNvGrpSpPr/>
          <p:nvPr/>
        </p:nvGrpSpPr>
        <p:grpSpPr>
          <a:xfrm>
            <a:off x="3482272" y="196535"/>
            <a:ext cx="2988351" cy="1153181"/>
            <a:chOff x="1433943" y="1454727"/>
            <a:chExt cx="3108138" cy="1371599"/>
          </a:xfrm>
        </p:grpSpPr>
        <p:sp>
          <p:nvSpPr>
            <p:cNvPr id="28" name="شكل حر: شكل 5">
              <a:extLst>
                <a:ext uri="{FF2B5EF4-FFF2-40B4-BE49-F238E27FC236}">
                  <a16:creationId xmlns:a16="http://schemas.microsoft.com/office/drawing/2014/main" id="{E9490678-64AB-45D8-B3C9-431E640392E8}"/>
                </a:ext>
              </a:extLst>
            </p:cNvPr>
            <p:cNvSpPr/>
            <p:nvPr/>
          </p:nvSpPr>
          <p:spPr>
            <a:xfrm rot="16200000">
              <a:off x="2296143" y="592527"/>
              <a:ext cx="1371599" cy="3096000"/>
            </a:xfrm>
            <a:custGeom>
              <a:avLst/>
              <a:gdLst>
                <a:gd name="connsiteX0" fmla="*/ 1371599 w 1371599"/>
                <a:gd name="connsiteY0" fmla="*/ 228604 h 3096000"/>
                <a:gd name="connsiteX1" fmla="*/ 1371599 w 1371599"/>
                <a:gd name="connsiteY1" fmla="*/ 3096000 h 3096000"/>
                <a:gd name="connsiteX2" fmla="*/ 1045799 w 1371599"/>
                <a:gd name="connsiteY2" fmla="*/ 3096000 h 3096000"/>
                <a:gd name="connsiteX3" fmla="*/ 1038485 w 1371599"/>
                <a:gd name="connsiteY3" fmla="*/ 3023448 h 3096000"/>
                <a:gd name="connsiteX4" fmla="*/ 685799 w 1371599"/>
                <a:gd name="connsiteY4" fmla="*/ 2736001 h 3096000"/>
                <a:gd name="connsiteX5" fmla="*/ 333113 w 1371599"/>
                <a:gd name="connsiteY5" fmla="*/ 3023448 h 3096000"/>
                <a:gd name="connsiteX6" fmla="*/ 325799 w 1371599"/>
                <a:gd name="connsiteY6" fmla="*/ 3096000 h 3096000"/>
                <a:gd name="connsiteX7" fmla="*/ 0 w 1371599"/>
                <a:gd name="connsiteY7" fmla="*/ 3096000 h 3096000"/>
                <a:gd name="connsiteX8" fmla="*/ 0 w 1371599"/>
                <a:gd name="connsiteY8" fmla="*/ 228604 h 3096000"/>
                <a:gd name="connsiteX9" fmla="*/ 228604 w 1371599"/>
                <a:gd name="connsiteY9" fmla="*/ 0 h 3096000"/>
                <a:gd name="connsiteX10" fmla="*/ 1142995 w 1371599"/>
                <a:gd name="connsiteY10" fmla="*/ 0 h 3096000"/>
                <a:gd name="connsiteX11" fmla="*/ 1371599 w 1371599"/>
                <a:gd name="connsiteY11" fmla="*/ 228604 h 309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599" h="3096000">
                  <a:moveTo>
                    <a:pt x="1371599" y="228604"/>
                  </a:moveTo>
                  <a:lnTo>
                    <a:pt x="1371599" y="3096000"/>
                  </a:lnTo>
                  <a:lnTo>
                    <a:pt x="1045799" y="3096000"/>
                  </a:lnTo>
                  <a:lnTo>
                    <a:pt x="1038485" y="3023448"/>
                  </a:lnTo>
                  <a:cubicBezTo>
                    <a:pt x="1004917" y="2859402"/>
                    <a:pt x="859769" y="2736001"/>
                    <a:pt x="685799" y="2736001"/>
                  </a:cubicBezTo>
                  <a:cubicBezTo>
                    <a:pt x="511829" y="2736001"/>
                    <a:pt x="366682" y="2859402"/>
                    <a:pt x="333113" y="3023448"/>
                  </a:cubicBezTo>
                  <a:lnTo>
                    <a:pt x="325799" y="3096000"/>
                  </a:lnTo>
                  <a:lnTo>
                    <a:pt x="0" y="3096000"/>
                  </a:lnTo>
                  <a:lnTo>
                    <a:pt x="0" y="228604"/>
                  </a:lnTo>
                  <a:cubicBezTo>
                    <a:pt x="0" y="102349"/>
                    <a:pt x="102349" y="0"/>
                    <a:pt x="228604" y="0"/>
                  </a:cubicBezTo>
                  <a:lnTo>
                    <a:pt x="1142995" y="0"/>
                  </a:lnTo>
                  <a:cubicBezTo>
                    <a:pt x="1269250" y="0"/>
                    <a:pt x="1371599" y="102349"/>
                    <a:pt x="1371599" y="228604"/>
                  </a:cubicBez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IQ" sz="2800" dirty="0"/>
            </a:p>
          </p:txBody>
        </p:sp>
        <p:sp>
          <p:nvSpPr>
            <p:cNvPr id="29" name="شكل حر: شكل 6">
              <a:extLst>
                <a:ext uri="{FF2B5EF4-FFF2-40B4-BE49-F238E27FC236}">
                  <a16:creationId xmlns:a16="http://schemas.microsoft.com/office/drawing/2014/main" id="{1155A035-AC17-4B3F-B188-F3253DB14CB0}"/>
                </a:ext>
              </a:extLst>
            </p:cNvPr>
            <p:cNvSpPr/>
            <p:nvPr/>
          </p:nvSpPr>
          <p:spPr>
            <a:xfrm rot="16200000">
              <a:off x="2458078" y="645776"/>
              <a:ext cx="1191492" cy="2976514"/>
            </a:xfrm>
            <a:custGeom>
              <a:avLst/>
              <a:gdLst>
                <a:gd name="connsiteX0" fmla="*/ 1191492 w 1191492"/>
                <a:gd name="connsiteY0" fmla="*/ 198586 h 2976514"/>
                <a:gd name="connsiteX1" fmla="*/ 1191492 w 1191492"/>
                <a:gd name="connsiteY1" fmla="*/ 2976514 h 2976514"/>
                <a:gd name="connsiteX2" fmla="*/ 955747 w 1191492"/>
                <a:gd name="connsiteY2" fmla="*/ 2976514 h 2976514"/>
                <a:gd name="connsiteX3" fmla="*/ 595747 w 1191492"/>
                <a:gd name="connsiteY3" fmla="*/ 2616514 h 2976514"/>
                <a:gd name="connsiteX4" fmla="*/ 235747 w 1191492"/>
                <a:gd name="connsiteY4" fmla="*/ 2976514 h 2976514"/>
                <a:gd name="connsiteX5" fmla="*/ 0 w 1191492"/>
                <a:gd name="connsiteY5" fmla="*/ 2976514 h 2976514"/>
                <a:gd name="connsiteX6" fmla="*/ 0 w 1191492"/>
                <a:gd name="connsiteY6" fmla="*/ 198586 h 2976514"/>
                <a:gd name="connsiteX7" fmla="*/ 198586 w 1191492"/>
                <a:gd name="connsiteY7" fmla="*/ 0 h 2976514"/>
                <a:gd name="connsiteX8" fmla="*/ 992906 w 1191492"/>
                <a:gd name="connsiteY8" fmla="*/ 0 h 2976514"/>
                <a:gd name="connsiteX9" fmla="*/ 1191492 w 1191492"/>
                <a:gd name="connsiteY9" fmla="*/ 198586 h 2976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1492" h="2976514">
                  <a:moveTo>
                    <a:pt x="1191492" y="198586"/>
                  </a:moveTo>
                  <a:lnTo>
                    <a:pt x="1191492" y="2976514"/>
                  </a:lnTo>
                  <a:lnTo>
                    <a:pt x="955747" y="2976514"/>
                  </a:lnTo>
                  <a:cubicBezTo>
                    <a:pt x="955747" y="2777691"/>
                    <a:pt x="794570" y="2616514"/>
                    <a:pt x="595747" y="2616514"/>
                  </a:cubicBezTo>
                  <a:cubicBezTo>
                    <a:pt x="396924" y="2616514"/>
                    <a:pt x="235747" y="2777691"/>
                    <a:pt x="235747" y="2976514"/>
                  </a:cubicBezTo>
                  <a:lnTo>
                    <a:pt x="0" y="2976514"/>
                  </a:lnTo>
                  <a:lnTo>
                    <a:pt x="0" y="198586"/>
                  </a:lnTo>
                  <a:cubicBezTo>
                    <a:pt x="0" y="88910"/>
                    <a:pt x="88910" y="0"/>
                    <a:pt x="198586" y="0"/>
                  </a:cubicBezTo>
                  <a:lnTo>
                    <a:pt x="992906" y="0"/>
                  </a:lnTo>
                  <a:cubicBezTo>
                    <a:pt x="1102582" y="0"/>
                    <a:pt x="1191492" y="88910"/>
                    <a:pt x="1191492" y="198586"/>
                  </a:cubicBezTo>
                  <a:close/>
                </a:path>
              </a:pathLst>
            </a:custGeom>
            <a:solidFill>
              <a:schemeClr val="bg1">
                <a:alpha val="24000"/>
              </a:schemeClr>
            </a:solidFill>
            <a:ln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IQ" sz="2800"/>
            </a:p>
          </p:txBody>
        </p:sp>
        <p:sp>
          <p:nvSpPr>
            <p:cNvPr id="30" name="مربع نص 15">
              <a:extLst>
                <a:ext uri="{FF2B5EF4-FFF2-40B4-BE49-F238E27FC236}">
                  <a16:creationId xmlns:a16="http://schemas.microsoft.com/office/drawing/2014/main" id="{F104BA2F-F426-4709-A3BF-5E6D14AB72B5}"/>
                </a:ext>
              </a:extLst>
            </p:cNvPr>
            <p:cNvSpPr txBox="1"/>
            <p:nvPr/>
          </p:nvSpPr>
          <p:spPr>
            <a:xfrm>
              <a:off x="1573062" y="1901385"/>
              <a:ext cx="2624209" cy="549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endParaRPr lang="ar-IQ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500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20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100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3" presetClass="path" presetSubtype="0" accel="50000" fill="hold" nodeType="clickEffect" p14:presetBounceEnd="53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75E-6 4.81481E-6 L 0.22448 -0.00024 " pathEditMode="relative" rAng="0" ptsTypes="AA" p14:bounceEnd="53000">
                                          <p:cBhvr>
                                            <p:cTn id="11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24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20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100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3" presetClass="path" presetSubtype="0" accel="50000" fill="hold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75E-6 4.81481E-6 L 0.22448 -0.00024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24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9373D0-84E3-40A6-9C1E-8F6021C293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" y="-23196"/>
            <a:ext cx="12192000" cy="6858000"/>
          </a:xfrm>
          <a:prstGeom prst="rect">
            <a:avLst/>
          </a:prstGeom>
        </p:spPr>
      </p:pic>
      <p:pic>
        <p:nvPicPr>
          <p:cNvPr id="14" name="Picture 13" descr="A person wearing a mask&#10;&#10;Description automatically generated">
            <a:extLst>
              <a:ext uri="{FF2B5EF4-FFF2-40B4-BE49-F238E27FC236}">
                <a16:creationId xmlns:a16="http://schemas.microsoft.com/office/drawing/2014/main" id="{3538ADA5-88A6-4966-BDC0-62890E31E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28175" b="50000"/>
          <a:stretch/>
        </p:blipFill>
        <p:spPr>
          <a:xfrm>
            <a:off x="8793755" y="620283"/>
            <a:ext cx="3996719" cy="4857918"/>
          </a:xfrm>
          <a:prstGeom prst="rect">
            <a:avLst/>
          </a:prstGeom>
        </p:spPr>
      </p:pic>
      <p:pic>
        <p:nvPicPr>
          <p:cNvPr id="18" name="Picture 17" descr="A picture containing fabric, towel&#10;&#10;Description automatically generated">
            <a:extLst>
              <a:ext uri="{FF2B5EF4-FFF2-40B4-BE49-F238E27FC236}">
                <a16:creationId xmlns:a16="http://schemas.microsoft.com/office/drawing/2014/main" id="{29015B6D-094E-44D5-9657-1D443F54B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5889" y1="48444" x2="68000" y2="54000"/>
                        <a14:foregroundMark x1="15667" y1="46333" x2="15667" y2="46333"/>
                        <a14:foregroundMark x1="23222" y1="59333" x2="23222" y2="58667"/>
                        <a14:foregroundMark x1="33778" y1="71778" x2="35778" y2="76333"/>
                        <a14:foregroundMark x1="79667" y1="52556" x2="85778" y2="48778"/>
                        <a14:foregroundMark x1="85778" y1="48778" x2="85778" y2="48778"/>
                        <a14:foregroundMark x1="77000" y1="36667" x2="75556" y2="37556"/>
                        <a14:foregroundMark x1="69222" y1="22111" x2="67111" y2="26222"/>
                        <a14:foregroundMark x1="49111" y1="21778" x2="48444" y2="24667"/>
                        <a14:foregroundMark x1="28222" y1="26222" x2="34333" y2="28556"/>
                        <a14:foregroundMark x1="71444" y1="66667" x2="77889" y2="71222"/>
                        <a14:foregroundMark x1="77889" y1="71222" x2="78667" y2="72778"/>
                        <a14:foregroundMark x1="67111" y1="54333" x2="61000" y2="61667"/>
                        <a14:foregroundMark x1="61000" y1="61667" x2="53111" y2="63667"/>
                        <a14:foregroundMark x1="53111" y1="63667" x2="47667" y2="63000"/>
                        <a14:foregroundMark x1="55889" y1="66667" x2="50111" y2="65667"/>
                        <a14:foregroundMark x1="65889" y1="74222" x2="65111" y2="77111"/>
                        <a14:foregroundMark x1="51556" y1="76667" x2="49889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204" y="-114102"/>
            <a:ext cx="2120157" cy="1468770"/>
          </a:xfrm>
          <a:prstGeom prst="rect">
            <a:avLst/>
          </a:prstGeom>
        </p:spPr>
      </p:pic>
      <p:grpSp>
        <p:nvGrpSpPr>
          <p:cNvPr id="6" name="مجموعة 1">
            <a:extLst>
              <a:ext uri="{FF2B5EF4-FFF2-40B4-BE49-F238E27FC236}">
                <a16:creationId xmlns:a16="http://schemas.microsoft.com/office/drawing/2014/main" id="{6707CC3E-8526-4AAF-9862-BC37FDFA0E99}"/>
              </a:ext>
            </a:extLst>
          </p:cNvPr>
          <p:cNvGrpSpPr/>
          <p:nvPr/>
        </p:nvGrpSpPr>
        <p:grpSpPr>
          <a:xfrm>
            <a:off x="759266" y="905853"/>
            <a:ext cx="8350264" cy="4999902"/>
            <a:chOff x="1043608" y="692696"/>
            <a:chExt cx="6984776" cy="5616624"/>
          </a:xfrm>
        </p:grpSpPr>
        <p:pic>
          <p:nvPicPr>
            <p:cNvPr id="7" name="صورة 2">
              <a:extLst>
                <a:ext uri="{FF2B5EF4-FFF2-40B4-BE49-F238E27FC236}">
                  <a16:creationId xmlns:a16="http://schemas.microsoft.com/office/drawing/2014/main" id="{09EB96A8-3E6A-46E1-86A5-74E3E514D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692696"/>
              <a:ext cx="6984776" cy="5616624"/>
            </a:xfrm>
            <a:prstGeom prst="rect">
              <a:avLst/>
            </a:prstGeom>
          </p:spPr>
        </p:pic>
        <p:sp>
          <p:nvSpPr>
            <p:cNvPr id="9" name="مربع نص 3">
              <a:extLst>
                <a:ext uri="{FF2B5EF4-FFF2-40B4-BE49-F238E27FC236}">
                  <a16:creationId xmlns:a16="http://schemas.microsoft.com/office/drawing/2014/main" id="{C2B04F3B-04E4-4F78-AF78-9FE4F9B56275}"/>
                </a:ext>
              </a:extLst>
            </p:cNvPr>
            <p:cNvSpPr txBox="1"/>
            <p:nvPr/>
          </p:nvSpPr>
          <p:spPr>
            <a:xfrm>
              <a:off x="3455876" y="1172275"/>
              <a:ext cx="1080120" cy="65690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IQ"/>
              </a:defPPr>
              <a:lvl1pPr algn="ctr">
                <a:defRPr sz="3600" b="1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khbar MT" pitchFamily="2" charset="-78"/>
                </a:defRPr>
              </a:lvl1pPr>
            </a:lstStyle>
            <a:p>
              <a:r>
                <a:rPr lang="en-US" sz="3200" dirty="0">
                  <a:solidFill>
                    <a:srgbClr val="F92BBE"/>
                  </a:solidFill>
                </a:rPr>
                <a:t>1</a:t>
              </a:r>
              <a:endParaRPr lang="ar-IQ" sz="3200" dirty="0">
                <a:solidFill>
                  <a:srgbClr val="F92BBE"/>
                </a:solidFill>
              </a:endParaRPr>
            </a:p>
          </p:txBody>
        </p:sp>
        <p:sp>
          <p:nvSpPr>
            <p:cNvPr id="10" name="مربع نص 4">
              <a:extLst>
                <a:ext uri="{FF2B5EF4-FFF2-40B4-BE49-F238E27FC236}">
                  <a16:creationId xmlns:a16="http://schemas.microsoft.com/office/drawing/2014/main" id="{C3C3BF5C-3ECD-454A-9CC4-3F26C9240D21}"/>
                </a:ext>
              </a:extLst>
            </p:cNvPr>
            <p:cNvSpPr txBox="1"/>
            <p:nvPr/>
          </p:nvSpPr>
          <p:spPr>
            <a:xfrm>
              <a:off x="4499992" y="2426201"/>
              <a:ext cx="1080120" cy="65690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IQ"/>
              </a:defPPr>
              <a:lvl1pPr algn="ctr">
                <a:defRPr sz="3600" b="1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khbar MT" pitchFamily="2" charset="-78"/>
                </a:defRPr>
              </a:lvl1pPr>
            </a:lstStyle>
            <a:p>
              <a:r>
                <a:rPr lang="en-US" sz="3200" dirty="0">
                  <a:solidFill>
                    <a:srgbClr val="2ED0F6"/>
                  </a:solidFill>
                </a:rPr>
                <a:t>2</a:t>
              </a:r>
              <a:endParaRPr lang="ar-IQ" sz="3200" dirty="0">
                <a:solidFill>
                  <a:srgbClr val="2ED0F6"/>
                </a:solidFill>
              </a:endParaRPr>
            </a:p>
          </p:txBody>
        </p:sp>
        <p:sp>
          <p:nvSpPr>
            <p:cNvPr id="11" name="مربع نص 5">
              <a:extLst>
                <a:ext uri="{FF2B5EF4-FFF2-40B4-BE49-F238E27FC236}">
                  <a16:creationId xmlns:a16="http://schemas.microsoft.com/office/drawing/2014/main" id="{0F92183C-3A00-4243-9F88-E052FC095FFD}"/>
                </a:ext>
              </a:extLst>
            </p:cNvPr>
            <p:cNvSpPr txBox="1"/>
            <p:nvPr/>
          </p:nvSpPr>
          <p:spPr>
            <a:xfrm>
              <a:off x="4499992" y="3852337"/>
              <a:ext cx="1080120" cy="65690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IQ"/>
              </a:defPPr>
              <a:lvl1pPr algn="ctr">
                <a:defRPr sz="3600" b="1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khbar MT" pitchFamily="2" charset="-78"/>
                </a:defRPr>
              </a:lvl1pPr>
            </a:lstStyle>
            <a:p>
              <a:r>
                <a:rPr lang="en-US" sz="32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3</a:t>
              </a:r>
              <a:endParaRPr lang="ar-IQ" sz="32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مربع نص 6">
              <a:extLst>
                <a:ext uri="{FF2B5EF4-FFF2-40B4-BE49-F238E27FC236}">
                  <a16:creationId xmlns:a16="http://schemas.microsoft.com/office/drawing/2014/main" id="{009D7A15-51C3-4851-B784-7F920FCD0501}"/>
                </a:ext>
              </a:extLst>
            </p:cNvPr>
            <p:cNvSpPr txBox="1"/>
            <p:nvPr/>
          </p:nvSpPr>
          <p:spPr>
            <a:xfrm>
              <a:off x="3435638" y="5148481"/>
              <a:ext cx="1080120" cy="65690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IQ"/>
              </a:defPPr>
              <a:lvl1pPr algn="ctr">
                <a:defRPr sz="3600" b="1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khbar MT" pitchFamily="2" charset="-78"/>
                </a:defRPr>
              </a:lvl1pPr>
            </a:lstStyle>
            <a:p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4</a:t>
              </a:r>
              <a:endParaRPr lang="ar-IQ" sz="32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2" name="شكل بيضاوي 1"/>
          <p:cNvSpPr/>
          <p:nvPr/>
        </p:nvSpPr>
        <p:spPr>
          <a:xfrm>
            <a:off x="1124316" y="2799895"/>
            <a:ext cx="2856090" cy="121181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76200" cap="flat">
            <a:solidFill>
              <a:schemeClr val="bg1">
                <a:lumMod val="6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عناصر كتابة النص المعلوماتي 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5136444" y="1275644"/>
            <a:ext cx="2438400" cy="6810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الموضوع</a:t>
            </a:r>
            <a:endParaRPr kumimoji="0" lang="en-US" sz="4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6773675" y="2411392"/>
            <a:ext cx="1855933" cy="681038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المقدمة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5633774" y="4879970"/>
            <a:ext cx="1855933" cy="681038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الخاتمة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6185660" y="3716405"/>
            <a:ext cx="2608095" cy="612934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الأفكار</a:t>
            </a:r>
            <a:r>
              <a:rPr kumimoji="0" lang="ar-AE" sz="3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( الوسط)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810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3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9373D0-84E3-40A6-9C1E-8F6021C293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987"/>
            <a:ext cx="12192000" cy="6858000"/>
          </a:xfrm>
          <a:prstGeom prst="rect">
            <a:avLst/>
          </a:prstGeom>
        </p:spPr>
      </p:pic>
      <p:pic>
        <p:nvPicPr>
          <p:cNvPr id="14" name="Picture 13" descr="A person wearing a mask&#10;&#10;Description automatically generated">
            <a:extLst>
              <a:ext uri="{FF2B5EF4-FFF2-40B4-BE49-F238E27FC236}">
                <a16:creationId xmlns:a16="http://schemas.microsoft.com/office/drawing/2014/main" id="{3538ADA5-88A6-4966-BDC0-62890E31E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28175" b="50000"/>
          <a:stretch/>
        </p:blipFill>
        <p:spPr>
          <a:xfrm>
            <a:off x="10819047" y="1130103"/>
            <a:ext cx="1770212" cy="3602424"/>
          </a:xfrm>
          <a:prstGeom prst="rect">
            <a:avLst/>
          </a:prstGeom>
        </p:spPr>
      </p:pic>
      <p:pic>
        <p:nvPicPr>
          <p:cNvPr id="18" name="Picture 17" descr="A picture containing fabric, towel&#10;&#10;Description automatically generated">
            <a:extLst>
              <a:ext uri="{FF2B5EF4-FFF2-40B4-BE49-F238E27FC236}">
                <a16:creationId xmlns:a16="http://schemas.microsoft.com/office/drawing/2014/main" id="{29015B6D-094E-44D5-9657-1D443F54B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5889" y1="48444" x2="68000" y2="54000"/>
                        <a14:foregroundMark x1="15667" y1="46333" x2="15667" y2="46333"/>
                        <a14:foregroundMark x1="23222" y1="59333" x2="23222" y2="58667"/>
                        <a14:foregroundMark x1="33778" y1="71778" x2="35778" y2="76333"/>
                        <a14:foregroundMark x1="79667" y1="52556" x2="85778" y2="48778"/>
                        <a14:foregroundMark x1="85778" y1="48778" x2="85778" y2="48778"/>
                        <a14:foregroundMark x1="77000" y1="36667" x2="75556" y2="37556"/>
                        <a14:foregroundMark x1="69222" y1="22111" x2="67111" y2="26222"/>
                        <a14:foregroundMark x1="49111" y1="21778" x2="48444" y2="24667"/>
                        <a14:foregroundMark x1="28222" y1="26222" x2="34333" y2="28556"/>
                        <a14:foregroundMark x1="71444" y1="66667" x2="77889" y2="71222"/>
                        <a14:foregroundMark x1="77889" y1="71222" x2="78667" y2="72778"/>
                        <a14:foregroundMark x1="67111" y1="54333" x2="61000" y2="61667"/>
                        <a14:foregroundMark x1="61000" y1="61667" x2="53111" y2="63667"/>
                        <a14:foregroundMark x1="53111" y1="63667" x2="47667" y2="63000"/>
                        <a14:foregroundMark x1="55889" y1="66667" x2="50111" y2="65667"/>
                        <a14:foregroundMark x1="65889" y1="74222" x2="65111" y2="77111"/>
                        <a14:foregroundMark x1="51556" y1="76667" x2="49889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4500" y="-338667"/>
            <a:ext cx="2120157" cy="146877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5679356" y="82163"/>
            <a:ext cx="5735488" cy="681038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AE" sz="2000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انظر كيف خطط راشد لكتابة النص المعلوماتي عن السياحة الداخلية في الإمارات .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304801" y="783832"/>
            <a:ext cx="9702800" cy="5668987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ربع نص 14"/>
          <p:cNvSpPr txBox="1"/>
          <p:nvPr/>
        </p:nvSpPr>
        <p:spPr>
          <a:xfrm>
            <a:off x="2774578" y="1049656"/>
            <a:ext cx="3492500" cy="558997"/>
          </a:xfrm>
          <a:prstGeom prst="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5054600" y="1608653"/>
            <a:ext cx="3492500" cy="550347"/>
          </a:xfrm>
          <a:prstGeom prst="rect">
            <a:avLst/>
          </a:prstGeom>
          <a:noFill/>
          <a:ln w="28575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6045200" y="2159000"/>
            <a:ext cx="3644900" cy="1066800"/>
          </a:xfrm>
          <a:prstGeom prst="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1003977" y="2159000"/>
            <a:ext cx="3644900" cy="1066800"/>
          </a:xfrm>
          <a:prstGeom prst="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6267078" y="3267062"/>
            <a:ext cx="3423022" cy="2155838"/>
          </a:xfrm>
          <a:prstGeom prst="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901699" y="3425272"/>
            <a:ext cx="3747177" cy="2155838"/>
          </a:xfrm>
          <a:prstGeom prst="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3378200" y="5689600"/>
            <a:ext cx="5168900" cy="533400"/>
          </a:xfrm>
          <a:prstGeom prst="rect">
            <a:avLst/>
          </a:prstGeom>
          <a:noFill/>
          <a:ln w="28575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158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9373D0-84E3-40A6-9C1E-8F6021C293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erson wearing a mask&#10;&#10;Description automatically generated">
            <a:extLst>
              <a:ext uri="{FF2B5EF4-FFF2-40B4-BE49-F238E27FC236}">
                <a16:creationId xmlns:a16="http://schemas.microsoft.com/office/drawing/2014/main" id="{3538ADA5-88A6-4966-BDC0-62890E31E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28175" b="50000"/>
          <a:stretch/>
        </p:blipFill>
        <p:spPr>
          <a:xfrm>
            <a:off x="9316278" y="1482288"/>
            <a:ext cx="3397189" cy="4857918"/>
          </a:xfrm>
          <a:prstGeom prst="rect">
            <a:avLst/>
          </a:prstGeom>
        </p:spPr>
      </p:pic>
      <p:pic>
        <p:nvPicPr>
          <p:cNvPr id="18" name="Picture 17" descr="A picture containing fabric, towel&#10;&#10;Description automatically generated">
            <a:extLst>
              <a:ext uri="{FF2B5EF4-FFF2-40B4-BE49-F238E27FC236}">
                <a16:creationId xmlns:a16="http://schemas.microsoft.com/office/drawing/2014/main" id="{29015B6D-094E-44D5-9657-1D443F54B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5889" y1="48444" x2="68000" y2="54000"/>
                        <a14:foregroundMark x1="15667" y1="46333" x2="15667" y2="46333"/>
                        <a14:foregroundMark x1="23222" y1="59333" x2="23222" y2="58667"/>
                        <a14:foregroundMark x1="33778" y1="71778" x2="35778" y2="76333"/>
                        <a14:foregroundMark x1="79667" y1="52556" x2="85778" y2="48778"/>
                        <a14:foregroundMark x1="85778" y1="48778" x2="85778" y2="48778"/>
                        <a14:foregroundMark x1="77000" y1="36667" x2="75556" y2="37556"/>
                        <a14:foregroundMark x1="69222" y1="22111" x2="67111" y2="26222"/>
                        <a14:foregroundMark x1="49111" y1="21778" x2="48444" y2="24667"/>
                        <a14:foregroundMark x1="28222" y1="26222" x2="34333" y2="28556"/>
                        <a14:foregroundMark x1="71444" y1="66667" x2="77889" y2="71222"/>
                        <a14:foregroundMark x1="77889" y1="71222" x2="78667" y2="72778"/>
                        <a14:foregroundMark x1="67111" y1="54333" x2="61000" y2="61667"/>
                        <a14:foregroundMark x1="61000" y1="61667" x2="53111" y2="63667"/>
                        <a14:foregroundMark x1="53111" y1="63667" x2="47667" y2="63000"/>
                        <a14:foregroundMark x1="55889" y1="66667" x2="50111" y2="65667"/>
                        <a14:foregroundMark x1="65889" y1="74222" x2="65111" y2="77111"/>
                        <a14:foregroundMark x1="51556" y1="76667" x2="49889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41149"/>
            <a:ext cx="2120157" cy="1468770"/>
          </a:xfrm>
          <a:prstGeom prst="rect">
            <a:avLst/>
          </a:prstGeom>
        </p:spPr>
      </p:pic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42D34F8F-BD54-4E43-8AA3-77E25F36AE0C}"/>
              </a:ext>
            </a:extLst>
          </p:cNvPr>
          <p:cNvSpPr/>
          <p:nvPr/>
        </p:nvSpPr>
        <p:spPr>
          <a:xfrm>
            <a:off x="4147931" y="341150"/>
            <a:ext cx="5346310" cy="161065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dirty="0"/>
              <a:t>هيا يا مُبدعون نكتبُ نصًّا معلوماتياً.  </a:t>
            </a:r>
            <a:endParaRPr lang="en-US" sz="4800" dirty="0"/>
          </a:p>
        </p:txBody>
      </p:sp>
      <p:pic>
        <p:nvPicPr>
          <p:cNvPr id="9" name="Picture 2" descr="كيفية تنمية مهارة الإمساك بالقلم لدى أطفال متلازمة داون – متلازمة داون  الوراثة الطبية">
            <a:extLst>
              <a:ext uri="{FF2B5EF4-FFF2-40B4-BE49-F238E27FC236}">
                <a16:creationId xmlns:a16="http://schemas.microsoft.com/office/drawing/2014/main" id="{5B3E1873-6683-4A88-87DC-77E09DD14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474" y="2292952"/>
            <a:ext cx="6702804" cy="290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Manual Operation 4">
            <a:extLst>
              <a:ext uri="{FF2B5EF4-FFF2-40B4-BE49-F238E27FC236}">
                <a16:creationId xmlns:a16="http://schemas.microsoft.com/office/drawing/2014/main" id="{C77C566E-374C-4FD8-A53E-A2AE0F885EC1}"/>
              </a:ext>
            </a:extLst>
          </p:cNvPr>
          <p:cNvSpPr/>
          <p:nvPr/>
        </p:nvSpPr>
        <p:spPr>
          <a:xfrm flipV="1">
            <a:off x="2613474" y="2160104"/>
            <a:ext cx="6779362" cy="132848"/>
          </a:xfrm>
          <a:prstGeom prst="flowChartManualOperation">
            <a:avLst/>
          </a:prstGeom>
          <a:solidFill>
            <a:srgbClr val="F6A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Flowchart: Manual Operation 8">
            <a:extLst>
              <a:ext uri="{FF2B5EF4-FFF2-40B4-BE49-F238E27FC236}">
                <a16:creationId xmlns:a16="http://schemas.microsoft.com/office/drawing/2014/main" id="{B5882437-EA10-42A1-BF21-577A0DA300FD}"/>
              </a:ext>
            </a:extLst>
          </p:cNvPr>
          <p:cNvSpPr/>
          <p:nvPr/>
        </p:nvSpPr>
        <p:spPr>
          <a:xfrm>
            <a:off x="2613474" y="5202622"/>
            <a:ext cx="6702804" cy="129295"/>
          </a:xfrm>
          <a:prstGeom prst="flowChartManualOperation">
            <a:avLst/>
          </a:prstGeom>
          <a:solidFill>
            <a:srgbClr val="65A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1" i="0" u="none" strike="noStrike" kern="1200" normalizeH="0" baseline="0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749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نسق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نسق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475</Words>
  <Application>Microsoft Office PowerPoint</Application>
  <PresentationFormat>شاشة عريضة</PresentationFormat>
  <Paragraphs>107</Paragraphs>
  <Slides>18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18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Helvetica</vt:lpstr>
      <vt:lpstr>Impact</vt:lpstr>
      <vt:lpstr>Trebuchet MS</vt:lpstr>
      <vt:lpstr>Office Theme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Afra Mohammed Salem Mohammed Alkhatri</dc:creator>
  <cp:lastModifiedBy>Mohammad Ali Altarawneh</cp:lastModifiedBy>
  <cp:revision>67</cp:revision>
  <dcterms:created xsi:type="dcterms:W3CDTF">2020-08-30T21:39:53Z</dcterms:created>
  <dcterms:modified xsi:type="dcterms:W3CDTF">2021-10-18T15:12:44Z</dcterms:modified>
</cp:coreProperties>
</file>