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303" r:id="rId48"/>
    <p:sldId id="304" r:id="rId49"/>
    <p:sldId id="305" r:id="rId50"/>
    <p:sldId id="306" r:id="rId51"/>
    <p:sldId id="307" r:id="rId52"/>
    <p:sldId id="290" r:id="rId5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2731" autoAdjust="0"/>
    <p:restoredTop sz="94660"/>
  </p:normalViewPr>
  <p:slideViewPr>
    <p:cSldViewPr>
      <p:cViewPr>
        <p:scale>
          <a:sx n="50" d="100"/>
          <a:sy n="50" d="100"/>
        </p:scale>
        <p:origin x="-1380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ثلث قائم الزاوية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grpSp>
        <p:nvGrpSpPr>
          <p:cNvPr id="2" name="مجموعة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شكل حر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شكل حر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شكل حر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رابط مستقيم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7" name="عنوان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7" name="شارة رتبة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شارة رتبة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8" name="عنوان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6" name="عنوان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شكل حر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مثلث قائم الزاوية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رابط مستقيم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شارة رتبة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شارة رتبة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شكل حر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شكل حر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مثلث قائم الزاوية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رابط مستقيم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B8ABB09-4A1D-463E-8065-109CC2B7EFAA}" type="datetimeFigureOut">
              <a:rPr lang="ar-SA" smtClean="0"/>
              <a:t>25/06/1440</a:t>
            </a:fld>
            <a:endParaRPr lang="ar-SA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120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6631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5089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121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123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5089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123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79512" y="3550997"/>
            <a:ext cx="5955744" cy="47608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  <a:cs typeface="PT Bold Heading" pitchFamily="2" charset="-78"/>
              </a:rPr>
              <a:t>عن قرب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424" y="4177050"/>
            <a:ext cx="5514538" cy="4760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 smtClean="0">
                <a:solidFill>
                  <a:schemeClr val="tx1"/>
                </a:solidFill>
                <a:cs typeface="PT Bold Heading" pitchFamily="2" charset="-78"/>
              </a:rPr>
              <a:t>الصياغة الجديدة لما تم فهمه من معلومات</a:t>
            </a:r>
            <a:endParaRPr lang="en-US" sz="2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5496" y="4825122"/>
            <a:ext cx="6480720" cy="47608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  <a:cs typeface="PT Bold Heading" pitchFamily="2" charset="-78"/>
              </a:rPr>
              <a:t>الصبر و الجد .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30074" y="5473194"/>
            <a:ext cx="5891564" cy="4760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طلاقة اللسان : التكلم من غير تعثر .</a:t>
            </a:r>
            <a:endParaRPr lang="en-US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704" y="6022147"/>
            <a:ext cx="5518258" cy="839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2400" dirty="0" smtClean="0">
                <a:solidFill>
                  <a:srgbClr val="FF0000"/>
                </a:solidFill>
                <a:cs typeface="PT Bold Heading" pitchFamily="2" charset="-78"/>
              </a:rPr>
              <a:t>تقنيات حسابية مصممة لمحاكات طريقة عمل الدماغ البشري .</a:t>
            </a:r>
            <a:endParaRPr lang="en-US" sz="2400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5089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123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1520" y="1124744"/>
            <a:ext cx="8749636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  <a:cs typeface="PT Bold Heading" pitchFamily="2" charset="-78"/>
              </a:rPr>
              <a:t>عليك أن تبحث عن تخصص توليه اهتمامك .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1520" y="2276872"/>
            <a:ext cx="8749636" cy="8640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الدرس الذي توليه اهتمامك ستفهمه سريعاً .</a:t>
            </a:r>
            <a:endParaRPr lang="en-US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124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914990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124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113101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124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5496" y="476672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124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125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125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5089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120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509145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125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125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545149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125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126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126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126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126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127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127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77097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127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1554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5089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120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2499166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127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127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128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128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128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7956376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129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130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/>
          <p:cNvSpPr/>
          <p:nvPr/>
        </p:nvSpPr>
        <p:spPr>
          <a:xfrm>
            <a:off x="6956493" y="4797324"/>
            <a:ext cx="610768" cy="5038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شكل بيضاوي 4"/>
          <p:cNvSpPr/>
          <p:nvPr/>
        </p:nvSpPr>
        <p:spPr>
          <a:xfrm>
            <a:off x="6948264" y="5949452"/>
            <a:ext cx="610768" cy="5038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مستطيل 5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cs typeface="PT Bold Heading" pitchFamily="2" charset="-78"/>
              </a:rPr>
              <a:t>130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/>
          <p:cNvSpPr/>
          <p:nvPr/>
        </p:nvSpPr>
        <p:spPr>
          <a:xfrm>
            <a:off x="6947468" y="927821"/>
            <a:ext cx="610768" cy="6096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شكل بيضاوي 4"/>
          <p:cNvSpPr/>
          <p:nvPr/>
        </p:nvSpPr>
        <p:spPr>
          <a:xfrm>
            <a:off x="6910164" y="5286350"/>
            <a:ext cx="610768" cy="5038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مستطيل 6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cs typeface="PT Bold Heading" pitchFamily="2" charset="-78"/>
              </a:rPr>
              <a:t>130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/>
          <p:cNvSpPr/>
          <p:nvPr/>
        </p:nvSpPr>
        <p:spPr>
          <a:xfrm>
            <a:off x="6967314" y="766357"/>
            <a:ext cx="610768" cy="57677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شكل بيضاوي 4"/>
          <p:cNvSpPr/>
          <p:nvPr/>
        </p:nvSpPr>
        <p:spPr>
          <a:xfrm>
            <a:off x="6948264" y="5445224"/>
            <a:ext cx="610768" cy="6096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مستطيل 6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cs typeface="PT Bold Heading" pitchFamily="2" charset="-78"/>
              </a:rPr>
              <a:t>130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121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131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0" y="2564904"/>
            <a:ext cx="9001156" cy="12961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  <a:cs typeface="PT Bold Heading" pitchFamily="2" charset="-78"/>
              </a:rPr>
              <a:t>لأت التعلم </a:t>
            </a:r>
            <a:r>
              <a:rPr lang="ar-SA" sz="3200" dirty="0" smtClean="0">
                <a:solidFill>
                  <a:srgbClr val="FF0000"/>
                </a:solidFill>
                <a:cs typeface="PT Bold Heading" pitchFamily="2" charset="-78"/>
              </a:rPr>
              <a:t>الدائم يحتاج إلى أن يبذل المتعلمون جهداً ، ف</a:t>
            </a:r>
            <a:r>
              <a:rPr lang="ar-SA" sz="3200" dirty="0" smtClean="0">
                <a:solidFill>
                  <a:srgbClr val="FF0000"/>
                </a:solidFill>
                <a:cs typeface="PT Bold Heading" pitchFamily="2" charset="-78"/>
              </a:rPr>
              <a:t>ما يأتي بسهولة يذهب بسهولة ...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5496" y="5301208"/>
            <a:ext cx="9001156" cy="12961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لأن توليد الأسئلة و من ثم حلها ينمي مهارات التفكير و يساعد على الفهم العميق ...</a:t>
            </a:r>
            <a:endParaRPr lang="en-US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cs typeface="PT Bold Heading" pitchFamily="2" charset="-78"/>
              </a:rPr>
              <a:t>131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2564904"/>
            <a:ext cx="9001156" cy="403244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  <a:cs typeface="PT Bold Heading" pitchFamily="2" charset="-78"/>
              </a:rPr>
              <a:t>لأن عملية التعلم تحتاج إلى بذل الجهد لتكون أكثر فاعلية ، و لا بد أن يأخذ التعلم وقته الكافي كي يصبح تجربة ناضجة ، و هذا ما يسمى ( الصعوبة المرغوبة ..) .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cs typeface="PT Bold Heading" pitchFamily="2" charset="-78"/>
              </a:rPr>
              <a:t>131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1700808"/>
            <a:ext cx="9001156" cy="403244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  <a:cs typeface="PT Bold Heading" pitchFamily="2" charset="-78"/>
              </a:rPr>
              <a:t>إن التعلم الحقيقي يكون نتيجة الحصول على المعلومات ثم مضي زمن يتم فيه اختمارها و تداولها بطرق مختلفة مما يولد الخبرة ، </a:t>
            </a:r>
          </a:p>
          <a:p>
            <a:pPr algn="ctr"/>
            <a:r>
              <a:rPr lang="ar-SA" sz="3200" dirty="0" smtClean="0">
                <a:solidFill>
                  <a:srgbClr val="00B050"/>
                </a:solidFill>
                <a:cs typeface="PT Bold Heading" pitchFamily="2" charset="-78"/>
              </a:rPr>
              <a:t>أما مجرد تخزين المعلومات فلا يعد تعلماً حقيقياً لأنه يفتقد الخبرة .</a:t>
            </a:r>
            <a:endParaRPr lang="en-US" dirty="0">
              <a:solidFill>
                <a:srgbClr val="00B050"/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cs typeface="PT Bold Heading" pitchFamily="2" charset="-78"/>
              </a:rPr>
              <a:t>131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132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0" y="3140968"/>
            <a:ext cx="9108504" cy="144016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rgbClr val="FF0000"/>
                </a:solidFill>
                <a:cs typeface="PT Bold Heading" pitchFamily="2" charset="-78"/>
              </a:rPr>
              <a:t>1 ـ شبه التعلم بكائن حي يشعر بالجهد : استعارة مكنية 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5496" y="5445224"/>
            <a:ext cx="9108504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شبه التعلم بإنسان يتحدى : استعارة مكنية </a:t>
            </a:r>
            <a:endParaRPr lang="en-US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cs typeface="PT Bold Heading" pitchFamily="2" charset="-78"/>
              </a:rPr>
              <a:t>132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0" y="2780928"/>
            <a:ext cx="9108504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FF0000"/>
                </a:solidFill>
                <a:cs typeface="PT Bold Heading" pitchFamily="2" charset="-78"/>
              </a:rPr>
              <a:t>1ـ لا بد من تحمل المشقة ، و بذل الجهد من أجل قطف ثمرة التعلم .</a:t>
            </a:r>
            <a:endParaRPr lang="en-US" sz="28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5496" y="3933056"/>
            <a:ext cx="9108504" cy="9361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3000" dirty="0" smtClean="0">
                <a:solidFill>
                  <a:schemeClr val="tx1"/>
                </a:solidFill>
                <a:cs typeface="PT Bold Heading" pitchFamily="2" charset="-78"/>
              </a:rPr>
              <a:t>2 ـ أن هناك طرقاً جديدة في الحصول على المعلومة و استرجاعها .</a:t>
            </a:r>
            <a:endParaRPr lang="en-US" sz="30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5496" y="5517232"/>
            <a:ext cx="9108504" cy="93610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FF0000"/>
                </a:solidFill>
                <a:cs typeface="PT Bold Heading" pitchFamily="2" charset="-78"/>
              </a:rPr>
              <a:t>3 ـ أن التعلم الحقيقي يحتاج إلى خبرة و طول زمان .</a:t>
            </a:r>
            <a:endParaRPr lang="en-US" sz="28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cs typeface="PT Bold Heading" pitchFamily="2" charset="-78"/>
              </a:rPr>
              <a:t>132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0" y="1484784"/>
            <a:ext cx="9108504" cy="48965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3400" dirty="0" smtClean="0">
                <a:solidFill>
                  <a:srgbClr val="FF0000"/>
                </a:solidFill>
                <a:cs typeface="PT Bold Heading" pitchFamily="2" charset="-78"/>
              </a:rPr>
              <a:t>نعم ، فقد استفدت كثيراً من هذا المقال ، و تعلمت منه دروساً كثيرة في كيفية الحصول على المعلومة و استرجاعها  . </a:t>
            </a:r>
            <a:r>
              <a:rPr lang="ar-SA" sz="3400" dirty="0" smtClean="0">
                <a:solidFill>
                  <a:srgbClr val="FF0000"/>
                </a:solidFill>
                <a:cs typeface="PT Bold Heading" pitchFamily="2" charset="-78"/>
              </a:rPr>
              <a:t>و أنه لا بد من بذل الجهد و الصبر </a:t>
            </a:r>
            <a:r>
              <a:rPr lang="ar-SA" sz="3400" smtClean="0">
                <a:solidFill>
                  <a:srgbClr val="FF0000"/>
                </a:solidFill>
                <a:cs typeface="PT Bold Heading" pitchFamily="2" charset="-78"/>
              </a:rPr>
              <a:t>من أجل تعلم أفضل </a:t>
            </a:r>
            <a:r>
              <a:rPr lang="ar-SA" sz="3400" dirty="0" smtClean="0">
                <a:solidFill>
                  <a:srgbClr val="FF0000"/>
                </a:solidFill>
                <a:cs typeface="PT Bold Heading" pitchFamily="2" charset="-78"/>
              </a:rPr>
              <a:t>.</a:t>
            </a:r>
          </a:p>
          <a:p>
            <a:r>
              <a:rPr lang="ar-SA" sz="3400" dirty="0" smtClean="0">
                <a:solidFill>
                  <a:schemeClr val="tx1"/>
                </a:solidFill>
                <a:cs typeface="PT Bold Heading" pitchFamily="2" charset="-78"/>
              </a:rPr>
              <a:t>كذلك فإن من أهم ما استفدته أنه لا بد من الاطلاع على الطرق الحديثة في التعلم و الاستذكار  و الاستفادة منها .</a:t>
            </a:r>
            <a:endParaRPr lang="en-US" sz="34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932213" y="692696"/>
            <a:ext cx="3071835" cy="720080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 smtClean="0">
                <a:solidFill>
                  <a:srgbClr val="FF0000"/>
                </a:solidFill>
                <a:cs typeface="PT Bold Heading" pitchFamily="2" charset="-78"/>
              </a:rPr>
              <a:t>تطبيق صفي</a:t>
            </a:r>
            <a:endParaRPr lang="en-US" sz="32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5496" y="4462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cs typeface="PT Bold Heading" pitchFamily="2" charset="-78"/>
              </a:rPr>
              <a:t>132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839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133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83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44624"/>
            <a:ext cx="952172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 smtClean="0">
                <a:solidFill>
                  <a:srgbClr val="FF0000"/>
                </a:solidFill>
                <a:cs typeface="PT Bold Heading" pitchFamily="2" charset="-78"/>
              </a:rPr>
              <a:t>133</a:t>
            </a:r>
            <a:endParaRPr lang="en-US" sz="1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285984" y="1128090"/>
            <a:ext cx="2077377" cy="100476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 smtClean="0">
                <a:solidFill>
                  <a:srgbClr val="FF0000"/>
                </a:solidFill>
                <a:cs typeface="PT Bold Heading" pitchFamily="2" charset="-78"/>
              </a:rPr>
              <a:t>واجب</a:t>
            </a:r>
            <a:endParaRPr lang="en-US" sz="3200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83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5089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121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44624"/>
            <a:ext cx="952172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 smtClean="0">
                <a:solidFill>
                  <a:srgbClr val="FF0000"/>
                </a:solidFill>
                <a:cs typeface="PT Bold Heading" pitchFamily="2" charset="-78"/>
              </a:rPr>
              <a:t>133</a:t>
            </a:r>
            <a:endParaRPr lang="en-US" sz="14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83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134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83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527382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تمرير أفقي 1"/>
          <p:cNvSpPr/>
          <p:nvPr/>
        </p:nvSpPr>
        <p:spPr>
          <a:xfrm>
            <a:off x="1763688" y="326386"/>
            <a:ext cx="5256584" cy="2598558"/>
          </a:xfrm>
          <a:prstGeom prst="horizontalScroll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FF0000"/>
                </a:solidFill>
                <a:cs typeface="PT Bold Heading" pitchFamily="2" charset="-78"/>
              </a:rPr>
              <a:t>إنجاز : أ. هاشم عمر الشاطر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971600" y="3294104"/>
            <a:ext cx="6888257" cy="11430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dirty="0" smtClean="0">
                <a:solidFill>
                  <a:srgbClr val="00B050"/>
                </a:solidFill>
                <a:cs typeface="PT Bold Heading" pitchFamily="2" charset="-78"/>
              </a:rPr>
              <a:t>مدرسة : أبو سعيد الخدري</a:t>
            </a:r>
            <a:endParaRPr lang="en-US" sz="1600" dirty="0">
              <a:solidFill>
                <a:srgbClr val="00B050"/>
              </a:solidFill>
              <a:cs typeface="PT Bold Heading" pitchFamily="2" charset="-78"/>
            </a:endParaRPr>
          </a:p>
        </p:txBody>
      </p:sp>
      <p:sp>
        <p:nvSpPr>
          <p:cNvPr id="9" name="شكل بيضاوي 8"/>
          <p:cNvSpPr/>
          <p:nvPr/>
        </p:nvSpPr>
        <p:spPr>
          <a:xfrm>
            <a:off x="1763688" y="5273824"/>
            <a:ext cx="5256584" cy="15841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الفصل الثاني</a:t>
            </a:r>
          </a:p>
          <a:p>
            <a:pPr algn="ctr"/>
            <a:r>
              <a:rPr lang="ar-SA" sz="3200" dirty="0" smtClean="0">
                <a:solidFill>
                  <a:schemeClr val="tx1"/>
                </a:solidFill>
                <a:cs typeface="PT Bold Heading" pitchFamily="2" charset="-78"/>
              </a:rPr>
              <a:t>2018 / 2019</a:t>
            </a:r>
            <a:endParaRPr lang="ar-SA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622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5089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121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77097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121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4067944" y="44624"/>
            <a:ext cx="1152128" cy="785818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cs typeface="PT Bold Heading" pitchFamily="2" charset="-78"/>
              </a:rPr>
              <a:t>122</a:t>
            </a:r>
            <a:endParaRPr lang="en-US" b="1" dirty="0"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5496" y="50894"/>
            <a:ext cx="1152128" cy="7858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cs typeface="PT Bold Heading" pitchFamily="2" charset="-78"/>
              </a:rPr>
              <a:t>122</a:t>
            </a:r>
            <a:endParaRPr lang="en-US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26096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ملتقى">
  <a:themeElements>
    <a:clrScheme name="ملتقى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ملتقى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ملتقى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141</TotalTime>
  <Words>332</Words>
  <Application>Microsoft Office PowerPoint</Application>
  <PresentationFormat>عرض على الشاشة (3:4)‏</PresentationFormat>
  <Paragraphs>76</Paragraphs>
  <Slides>52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52</vt:i4>
      </vt:variant>
    </vt:vector>
  </HeadingPairs>
  <TitlesOfParts>
    <vt:vector size="53" baseType="lpstr">
      <vt:lpstr>ملتقى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my computer</dc:creator>
  <cp:lastModifiedBy>my computer</cp:lastModifiedBy>
  <cp:revision>18</cp:revision>
  <dcterms:created xsi:type="dcterms:W3CDTF">2019-01-19T06:09:48Z</dcterms:created>
  <dcterms:modified xsi:type="dcterms:W3CDTF">2019-03-02T19:24:14Z</dcterms:modified>
</cp:coreProperties>
</file>