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10" autoAdjust="0"/>
    <p:restoredTop sz="95596" autoAdjust="0"/>
  </p:normalViewPr>
  <p:slideViewPr>
    <p:cSldViewPr>
      <p:cViewPr>
        <p:scale>
          <a:sx n="70" d="100"/>
          <a:sy n="70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DC8A0-1B05-4800-8941-A2BA60778C38}" type="doc">
      <dgm:prSet loTypeId="urn:microsoft.com/office/officeart/2005/8/layout/chevron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34763B8-4C39-4FEE-A1D4-C1FDAF6200A8}">
      <dgm:prSet phldrT="[Text]"/>
      <dgm:spPr/>
      <dgm:t>
        <a:bodyPr/>
        <a:lstStyle/>
        <a:p>
          <a:r>
            <a:rPr lang="ar-AE" dirty="0" smtClean="0"/>
            <a:t>القيود القانونية </a:t>
          </a:r>
          <a:endParaRPr lang="en-US" dirty="0"/>
        </a:p>
      </dgm:t>
    </dgm:pt>
    <dgm:pt modelId="{012CD48F-FC75-42C7-BF99-602A59DBFAF0}" type="parTrans" cxnId="{E492AEA5-D72F-429F-8258-3E16ECB95106}">
      <dgm:prSet/>
      <dgm:spPr/>
      <dgm:t>
        <a:bodyPr/>
        <a:lstStyle/>
        <a:p>
          <a:endParaRPr lang="en-US"/>
        </a:p>
      </dgm:t>
    </dgm:pt>
    <dgm:pt modelId="{536AA3C3-E5C6-41B6-9222-0277C3F7715C}" type="sibTrans" cxnId="{E492AEA5-D72F-429F-8258-3E16ECB95106}">
      <dgm:prSet/>
      <dgm:spPr/>
      <dgm:t>
        <a:bodyPr/>
        <a:lstStyle/>
        <a:p>
          <a:endParaRPr lang="en-US"/>
        </a:p>
      </dgm:t>
    </dgm:pt>
    <dgm:pt modelId="{BBF6C8E5-0ADF-4F09-993D-742BCB9EB246}">
      <dgm:prSet phldrT="[Text]" custT="1"/>
      <dgm:spPr/>
      <dgm:t>
        <a:bodyPr/>
        <a:lstStyle/>
        <a:p>
          <a:r>
            <a:rPr lang="ar-AE" sz="2000" dirty="0" smtClean="0"/>
            <a:t>التي تضعها معظم الدول على انتقال العمال او رأس المال منها و اليها</a:t>
          </a:r>
          <a:endParaRPr lang="en-US" sz="2000" dirty="0"/>
        </a:p>
      </dgm:t>
    </dgm:pt>
    <dgm:pt modelId="{8380CE08-0BA7-4600-B51A-84D7A0EEE1FE}" type="parTrans" cxnId="{42362CFD-B405-4C9C-84C3-82D41540AF70}">
      <dgm:prSet/>
      <dgm:spPr/>
      <dgm:t>
        <a:bodyPr/>
        <a:lstStyle/>
        <a:p>
          <a:endParaRPr lang="en-US"/>
        </a:p>
      </dgm:t>
    </dgm:pt>
    <dgm:pt modelId="{2EA60985-D7C4-4C11-81FA-1179BD7C6F9F}" type="sibTrans" cxnId="{42362CFD-B405-4C9C-84C3-82D41540AF70}">
      <dgm:prSet/>
      <dgm:spPr/>
      <dgm:t>
        <a:bodyPr/>
        <a:lstStyle/>
        <a:p>
          <a:endParaRPr lang="en-US"/>
        </a:p>
      </dgm:t>
    </dgm:pt>
    <dgm:pt modelId="{00F45EA4-61E9-436F-8E6B-6849ACD3019C}">
      <dgm:prSet phldrT="[Text]" custT="1"/>
      <dgm:spPr/>
      <dgm:t>
        <a:bodyPr/>
        <a:lstStyle/>
        <a:p>
          <a:pPr algn="r"/>
          <a:r>
            <a:rPr lang="ar-AE" sz="2000" dirty="0" smtClean="0"/>
            <a:t>كالخوف على رؤوس الاموال من التعرض للمصادرة و غيرها</a:t>
          </a:r>
          <a:endParaRPr lang="en-US" sz="2000" dirty="0"/>
        </a:p>
      </dgm:t>
    </dgm:pt>
    <dgm:pt modelId="{B4FC3065-AE2C-46CB-A105-CBAA4ACCEC5D}" type="parTrans" cxnId="{BA4CA480-C035-43E3-8F96-C4061512BD2D}">
      <dgm:prSet/>
      <dgm:spPr/>
      <dgm:t>
        <a:bodyPr/>
        <a:lstStyle/>
        <a:p>
          <a:endParaRPr lang="en-US"/>
        </a:p>
      </dgm:t>
    </dgm:pt>
    <dgm:pt modelId="{7DEF47C9-3522-47D0-8C05-5876B074C1AF}" type="sibTrans" cxnId="{BA4CA480-C035-43E3-8F96-C4061512BD2D}">
      <dgm:prSet/>
      <dgm:spPr/>
      <dgm:t>
        <a:bodyPr/>
        <a:lstStyle/>
        <a:p>
          <a:endParaRPr lang="en-US"/>
        </a:p>
      </dgm:t>
    </dgm:pt>
    <dgm:pt modelId="{02975A2D-1672-4E3D-9658-6642FA740A92}">
      <dgm:prSet phldrT="[Text]"/>
      <dgm:spPr/>
      <dgm:t>
        <a:bodyPr/>
        <a:lstStyle/>
        <a:p>
          <a:r>
            <a:rPr lang="ar-AE" dirty="0" smtClean="0"/>
            <a:t>القيود الثقافية</a:t>
          </a:r>
          <a:endParaRPr lang="en-US" dirty="0"/>
        </a:p>
      </dgm:t>
    </dgm:pt>
    <dgm:pt modelId="{F10A41CA-5479-4C91-A309-CD0C29C110B3}" type="parTrans" cxnId="{BA2A6FAE-C326-4C05-9166-FD47E2199E22}">
      <dgm:prSet/>
      <dgm:spPr/>
      <dgm:t>
        <a:bodyPr/>
        <a:lstStyle/>
        <a:p>
          <a:endParaRPr lang="en-US"/>
        </a:p>
      </dgm:t>
    </dgm:pt>
    <dgm:pt modelId="{232D84D7-0D0B-4FCB-A09D-4EF97831D05C}" type="sibTrans" cxnId="{BA2A6FAE-C326-4C05-9166-FD47E2199E22}">
      <dgm:prSet/>
      <dgm:spPr/>
      <dgm:t>
        <a:bodyPr/>
        <a:lstStyle/>
        <a:p>
          <a:endParaRPr lang="en-US"/>
        </a:p>
      </dgm:t>
    </dgm:pt>
    <dgm:pt modelId="{E925F48C-2B86-4D00-AAB8-98461AF13151}">
      <dgm:prSet phldrT="[Text]" custT="1"/>
      <dgm:spPr/>
      <dgm:t>
        <a:bodyPr/>
        <a:lstStyle/>
        <a:p>
          <a:pPr algn="r"/>
          <a:r>
            <a:rPr lang="ar-AE" sz="2400" dirty="0" smtClean="0"/>
            <a:t>الناجمة عن اختلاف العادات و التقاليد و اللغات</a:t>
          </a:r>
          <a:endParaRPr lang="en-US" sz="2400" dirty="0"/>
        </a:p>
      </dgm:t>
    </dgm:pt>
    <dgm:pt modelId="{8220C6EB-0E10-42F0-8388-6D05CA8ED27F}" type="parTrans" cxnId="{94523691-B5D7-4F13-8058-994D53AABB1A}">
      <dgm:prSet/>
      <dgm:spPr/>
      <dgm:t>
        <a:bodyPr/>
        <a:lstStyle/>
        <a:p>
          <a:endParaRPr lang="en-US"/>
        </a:p>
      </dgm:t>
    </dgm:pt>
    <dgm:pt modelId="{05D7D4FD-B929-4E2B-AE27-5B0D48B89E8D}" type="sibTrans" cxnId="{94523691-B5D7-4F13-8058-994D53AABB1A}">
      <dgm:prSet/>
      <dgm:spPr/>
      <dgm:t>
        <a:bodyPr/>
        <a:lstStyle/>
        <a:p>
          <a:endParaRPr lang="en-US"/>
        </a:p>
      </dgm:t>
    </dgm:pt>
    <dgm:pt modelId="{2E824DC5-A496-4E68-B5FB-D880CD1BB7C1}">
      <dgm:prSet phldrT="[Text]"/>
      <dgm:spPr/>
      <dgm:t>
        <a:bodyPr/>
        <a:lstStyle/>
        <a:p>
          <a:r>
            <a:rPr lang="ar-AE" dirty="0" smtClean="0"/>
            <a:t>القيود الاقتصادية</a:t>
          </a:r>
          <a:endParaRPr lang="en-US" dirty="0"/>
        </a:p>
      </dgm:t>
    </dgm:pt>
    <dgm:pt modelId="{BCEDDDB6-79EA-432D-8DDB-831489425256}" type="sibTrans" cxnId="{E3B9A31C-394E-4668-8C32-3B89F76AE8F1}">
      <dgm:prSet/>
      <dgm:spPr/>
      <dgm:t>
        <a:bodyPr/>
        <a:lstStyle/>
        <a:p>
          <a:endParaRPr lang="en-US"/>
        </a:p>
      </dgm:t>
    </dgm:pt>
    <dgm:pt modelId="{4F5A6B60-0490-460A-AF56-09DE210573EF}" type="parTrans" cxnId="{E3B9A31C-394E-4668-8C32-3B89F76AE8F1}">
      <dgm:prSet/>
      <dgm:spPr/>
      <dgm:t>
        <a:bodyPr/>
        <a:lstStyle/>
        <a:p>
          <a:endParaRPr lang="en-US"/>
        </a:p>
      </dgm:t>
    </dgm:pt>
    <dgm:pt modelId="{5E8D9F2B-29AC-4A77-8F82-DB524E5338F8}" type="pres">
      <dgm:prSet presAssocID="{665DC8A0-1B05-4800-8941-A2BA60778C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B53F465A-036B-4E7C-9056-7914D75434AE}" type="pres">
      <dgm:prSet presAssocID="{F34763B8-4C39-4FEE-A1D4-C1FDAF6200A8}" presName="composite" presStyleCnt="0"/>
      <dgm:spPr/>
    </dgm:pt>
    <dgm:pt modelId="{01E13E75-57DC-42C0-8AA9-ACF211FC99A7}" type="pres">
      <dgm:prSet presAssocID="{F34763B8-4C39-4FEE-A1D4-C1FDAF6200A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B642C-239F-4679-B0E0-85DA082B03A5}" type="pres">
      <dgm:prSet presAssocID="{F34763B8-4C39-4FEE-A1D4-C1FDAF6200A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A2450-4E94-4F2A-A1A7-9DAC9D7F06EF}" type="pres">
      <dgm:prSet presAssocID="{536AA3C3-E5C6-41B6-9222-0277C3F7715C}" presName="sp" presStyleCnt="0"/>
      <dgm:spPr/>
    </dgm:pt>
    <dgm:pt modelId="{4881B1DD-32AF-4E55-BE65-68941989976E}" type="pres">
      <dgm:prSet presAssocID="{2E824DC5-A496-4E68-B5FB-D880CD1BB7C1}" presName="composite" presStyleCnt="0"/>
      <dgm:spPr/>
    </dgm:pt>
    <dgm:pt modelId="{DE681962-8AD6-494C-B3BF-1720A0DD314C}" type="pres">
      <dgm:prSet presAssocID="{2E824DC5-A496-4E68-B5FB-D880CD1BB7C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B8A13-6722-4885-8BF6-956D61B874D3}" type="pres">
      <dgm:prSet presAssocID="{2E824DC5-A496-4E68-B5FB-D880CD1BB7C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89AFE-5FD8-45C4-849E-C7E6EE5D9BA1}" type="pres">
      <dgm:prSet presAssocID="{BCEDDDB6-79EA-432D-8DDB-831489425256}" presName="sp" presStyleCnt="0"/>
      <dgm:spPr/>
    </dgm:pt>
    <dgm:pt modelId="{FDC1C017-17B6-479E-833F-3FFB720D4985}" type="pres">
      <dgm:prSet presAssocID="{02975A2D-1672-4E3D-9658-6642FA740A92}" presName="composite" presStyleCnt="0"/>
      <dgm:spPr/>
    </dgm:pt>
    <dgm:pt modelId="{22AFC456-E671-487E-801A-46B469234F50}" type="pres">
      <dgm:prSet presAssocID="{02975A2D-1672-4E3D-9658-6642FA740A9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921A1-E6EA-48BC-B884-5BE153ADC3D2}" type="pres">
      <dgm:prSet presAssocID="{02975A2D-1672-4E3D-9658-6642FA740A9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4CA480-C035-43E3-8F96-C4061512BD2D}" srcId="{2E824DC5-A496-4E68-B5FB-D880CD1BB7C1}" destId="{00F45EA4-61E9-436F-8E6B-6849ACD3019C}" srcOrd="0" destOrd="0" parTransId="{B4FC3065-AE2C-46CB-A105-CBAA4ACCEC5D}" sibTransId="{7DEF47C9-3522-47D0-8C05-5876B074C1AF}"/>
    <dgm:cxn modelId="{787C72CC-825A-4852-9EFA-15D83FFF5F36}" type="presOf" srcId="{F34763B8-4C39-4FEE-A1D4-C1FDAF6200A8}" destId="{01E13E75-57DC-42C0-8AA9-ACF211FC99A7}" srcOrd="0" destOrd="0" presId="urn:microsoft.com/office/officeart/2005/8/layout/chevron2"/>
    <dgm:cxn modelId="{94523691-B5D7-4F13-8058-994D53AABB1A}" srcId="{02975A2D-1672-4E3D-9658-6642FA740A92}" destId="{E925F48C-2B86-4D00-AAB8-98461AF13151}" srcOrd="0" destOrd="0" parTransId="{8220C6EB-0E10-42F0-8388-6D05CA8ED27F}" sibTransId="{05D7D4FD-B929-4E2B-AE27-5B0D48B89E8D}"/>
    <dgm:cxn modelId="{2C749F7D-A0A6-4307-B6A1-894C4FF0D6F3}" type="presOf" srcId="{E925F48C-2B86-4D00-AAB8-98461AF13151}" destId="{AED921A1-E6EA-48BC-B884-5BE153ADC3D2}" srcOrd="0" destOrd="0" presId="urn:microsoft.com/office/officeart/2005/8/layout/chevron2"/>
    <dgm:cxn modelId="{42362CFD-B405-4C9C-84C3-82D41540AF70}" srcId="{F34763B8-4C39-4FEE-A1D4-C1FDAF6200A8}" destId="{BBF6C8E5-0ADF-4F09-993D-742BCB9EB246}" srcOrd="0" destOrd="0" parTransId="{8380CE08-0BA7-4600-B51A-84D7A0EEE1FE}" sibTransId="{2EA60985-D7C4-4C11-81FA-1179BD7C6F9F}"/>
    <dgm:cxn modelId="{E3B9A31C-394E-4668-8C32-3B89F76AE8F1}" srcId="{665DC8A0-1B05-4800-8941-A2BA60778C38}" destId="{2E824DC5-A496-4E68-B5FB-D880CD1BB7C1}" srcOrd="1" destOrd="0" parTransId="{4F5A6B60-0490-460A-AF56-09DE210573EF}" sibTransId="{BCEDDDB6-79EA-432D-8DDB-831489425256}"/>
    <dgm:cxn modelId="{81B665F3-693B-4AC8-9B33-5D2511223923}" type="presOf" srcId="{665DC8A0-1B05-4800-8941-A2BA60778C38}" destId="{5E8D9F2B-29AC-4A77-8F82-DB524E5338F8}" srcOrd="0" destOrd="0" presId="urn:microsoft.com/office/officeart/2005/8/layout/chevron2"/>
    <dgm:cxn modelId="{B0E6A92A-8E3B-41F9-9970-9AC29EE6DA67}" type="presOf" srcId="{00F45EA4-61E9-436F-8E6B-6849ACD3019C}" destId="{D09B8A13-6722-4885-8BF6-956D61B874D3}" srcOrd="0" destOrd="0" presId="urn:microsoft.com/office/officeart/2005/8/layout/chevron2"/>
    <dgm:cxn modelId="{EC0764F6-3E89-46CE-9AB5-3EADD3D54A3C}" type="presOf" srcId="{BBF6C8E5-0ADF-4F09-993D-742BCB9EB246}" destId="{665B642C-239F-4679-B0E0-85DA082B03A5}" srcOrd="0" destOrd="0" presId="urn:microsoft.com/office/officeart/2005/8/layout/chevron2"/>
    <dgm:cxn modelId="{E492AEA5-D72F-429F-8258-3E16ECB95106}" srcId="{665DC8A0-1B05-4800-8941-A2BA60778C38}" destId="{F34763B8-4C39-4FEE-A1D4-C1FDAF6200A8}" srcOrd="0" destOrd="0" parTransId="{012CD48F-FC75-42C7-BF99-602A59DBFAF0}" sibTransId="{536AA3C3-E5C6-41B6-9222-0277C3F7715C}"/>
    <dgm:cxn modelId="{BD9E493A-4BD7-46AD-8B0B-CF385CA985EB}" type="presOf" srcId="{2E824DC5-A496-4E68-B5FB-D880CD1BB7C1}" destId="{DE681962-8AD6-494C-B3BF-1720A0DD314C}" srcOrd="0" destOrd="0" presId="urn:microsoft.com/office/officeart/2005/8/layout/chevron2"/>
    <dgm:cxn modelId="{ECA6F73C-7818-43AC-B789-10ED9FF84A4D}" type="presOf" srcId="{02975A2D-1672-4E3D-9658-6642FA740A92}" destId="{22AFC456-E671-487E-801A-46B469234F50}" srcOrd="0" destOrd="0" presId="urn:microsoft.com/office/officeart/2005/8/layout/chevron2"/>
    <dgm:cxn modelId="{BA2A6FAE-C326-4C05-9166-FD47E2199E22}" srcId="{665DC8A0-1B05-4800-8941-A2BA60778C38}" destId="{02975A2D-1672-4E3D-9658-6642FA740A92}" srcOrd="2" destOrd="0" parTransId="{F10A41CA-5479-4C91-A309-CD0C29C110B3}" sibTransId="{232D84D7-0D0B-4FCB-A09D-4EF97831D05C}"/>
    <dgm:cxn modelId="{98075D4A-F82C-41ED-A83B-F44EA9837175}" type="presParOf" srcId="{5E8D9F2B-29AC-4A77-8F82-DB524E5338F8}" destId="{B53F465A-036B-4E7C-9056-7914D75434AE}" srcOrd="0" destOrd="0" presId="urn:microsoft.com/office/officeart/2005/8/layout/chevron2"/>
    <dgm:cxn modelId="{EF283E7D-8186-4475-A18C-0CCD4F528D54}" type="presParOf" srcId="{B53F465A-036B-4E7C-9056-7914D75434AE}" destId="{01E13E75-57DC-42C0-8AA9-ACF211FC99A7}" srcOrd="0" destOrd="0" presId="urn:microsoft.com/office/officeart/2005/8/layout/chevron2"/>
    <dgm:cxn modelId="{03E83BF8-2329-4F4C-AAD8-5A23E9F30F3E}" type="presParOf" srcId="{B53F465A-036B-4E7C-9056-7914D75434AE}" destId="{665B642C-239F-4679-B0E0-85DA082B03A5}" srcOrd="1" destOrd="0" presId="urn:microsoft.com/office/officeart/2005/8/layout/chevron2"/>
    <dgm:cxn modelId="{D2948ABE-90E4-4276-96CC-2BD661E7DD5F}" type="presParOf" srcId="{5E8D9F2B-29AC-4A77-8F82-DB524E5338F8}" destId="{71BA2450-4E94-4F2A-A1A7-9DAC9D7F06EF}" srcOrd="1" destOrd="0" presId="urn:microsoft.com/office/officeart/2005/8/layout/chevron2"/>
    <dgm:cxn modelId="{0B53F521-EF3F-4A6A-8116-95FF56F167D6}" type="presParOf" srcId="{5E8D9F2B-29AC-4A77-8F82-DB524E5338F8}" destId="{4881B1DD-32AF-4E55-BE65-68941989976E}" srcOrd="2" destOrd="0" presId="urn:microsoft.com/office/officeart/2005/8/layout/chevron2"/>
    <dgm:cxn modelId="{5B34AD73-AC0D-49C4-93C6-01A5473C86B7}" type="presParOf" srcId="{4881B1DD-32AF-4E55-BE65-68941989976E}" destId="{DE681962-8AD6-494C-B3BF-1720A0DD314C}" srcOrd="0" destOrd="0" presId="urn:microsoft.com/office/officeart/2005/8/layout/chevron2"/>
    <dgm:cxn modelId="{32DCE5BA-3DDF-4B08-AAB0-D46159C75A0D}" type="presParOf" srcId="{4881B1DD-32AF-4E55-BE65-68941989976E}" destId="{D09B8A13-6722-4885-8BF6-956D61B874D3}" srcOrd="1" destOrd="0" presId="urn:microsoft.com/office/officeart/2005/8/layout/chevron2"/>
    <dgm:cxn modelId="{22BCE091-E32B-492C-80A5-C16EE0C1A38D}" type="presParOf" srcId="{5E8D9F2B-29AC-4A77-8F82-DB524E5338F8}" destId="{19A89AFE-5FD8-45C4-849E-C7E6EE5D9BA1}" srcOrd="3" destOrd="0" presId="urn:microsoft.com/office/officeart/2005/8/layout/chevron2"/>
    <dgm:cxn modelId="{E0C79278-75B1-4EBC-A06A-164AC69499CB}" type="presParOf" srcId="{5E8D9F2B-29AC-4A77-8F82-DB524E5338F8}" destId="{FDC1C017-17B6-479E-833F-3FFB720D4985}" srcOrd="4" destOrd="0" presId="urn:microsoft.com/office/officeart/2005/8/layout/chevron2"/>
    <dgm:cxn modelId="{D1386DC9-6684-4A47-B26D-360D2A688AAA}" type="presParOf" srcId="{FDC1C017-17B6-479E-833F-3FFB720D4985}" destId="{22AFC456-E671-487E-801A-46B469234F50}" srcOrd="0" destOrd="0" presId="urn:microsoft.com/office/officeart/2005/8/layout/chevron2"/>
    <dgm:cxn modelId="{C1301CE5-E115-450B-ACA2-F153D04E67C9}" type="presParOf" srcId="{FDC1C017-17B6-479E-833F-3FFB720D4985}" destId="{AED921A1-E6EA-48BC-B884-5BE153ADC3D2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E13E75-57DC-42C0-8AA9-ACF211FC99A7}">
      <dsp:nvSpPr>
        <dsp:cNvPr id="0" name=""/>
        <dsp:cNvSpPr/>
      </dsp:nvSpPr>
      <dsp:spPr>
        <a:xfrm rot="5400000">
          <a:off x="-203661" y="206021"/>
          <a:ext cx="1357746" cy="95042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400" kern="1200" dirty="0" smtClean="0"/>
            <a:t>القيود القانونية </a:t>
          </a:r>
          <a:endParaRPr lang="en-US" sz="1400" kern="1200" dirty="0"/>
        </a:p>
      </dsp:txBody>
      <dsp:txXfrm rot="5400000">
        <a:off x="-203661" y="206021"/>
        <a:ext cx="1357746" cy="950422"/>
      </dsp:txXfrm>
    </dsp:sp>
    <dsp:sp modelId="{665B642C-239F-4679-B0E0-85DA082B03A5}">
      <dsp:nvSpPr>
        <dsp:cNvPr id="0" name=""/>
        <dsp:cNvSpPr/>
      </dsp:nvSpPr>
      <dsp:spPr>
        <a:xfrm rot="5400000">
          <a:off x="3234343" y="-2281561"/>
          <a:ext cx="882535" cy="545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AE" sz="2000" kern="1200" dirty="0" smtClean="0"/>
            <a:t>التي تضعها معظم الدول على انتقال العمال او رأس المال منها و اليها</a:t>
          </a:r>
          <a:endParaRPr lang="en-US" sz="2000" kern="1200" dirty="0"/>
        </a:p>
      </dsp:txBody>
      <dsp:txXfrm rot="5400000">
        <a:off x="3234343" y="-2281561"/>
        <a:ext cx="882535" cy="5450377"/>
      </dsp:txXfrm>
    </dsp:sp>
    <dsp:sp modelId="{DE681962-8AD6-494C-B3BF-1720A0DD314C}">
      <dsp:nvSpPr>
        <dsp:cNvPr id="0" name=""/>
        <dsp:cNvSpPr/>
      </dsp:nvSpPr>
      <dsp:spPr>
        <a:xfrm rot="5400000">
          <a:off x="-203661" y="1366288"/>
          <a:ext cx="1357746" cy="950422"/>
        </a:xfrm>
        <a:prstGeom prst="chevron">
          <a:avLst/>
        </a:prstGeom>
        <a:gradFill rotWithShape="0">
          <a:gsLst>
            <a:gs pos="0">
              <a:schemeClr val="accent4">
                <a:hueOff val="6323078"/>
                <a:satOff val="42392"/>
                <a:lumOff val="28431"/>
                <a:alphaOff val="0"/>
                <a:shade val="51000"/>
                <a:satMod val="130000"/>
              </a:schemeClr>
            </a:gs>
            <a:gs pos="80000">
              <a:schemeClr val="accent4">
                <a:hueOff val="6323078"/>
                <a:satOff val="42392"/>
                <a:lumOff val="28431"/>
                <a:alphaOff val="0"/>
                <a:shade val="93000"/>
                <a:satMod val="130000"/>
              </a:schemeClr>
            </a:gs>
            <a:gs pos="100000">
              <a:schemeClr val="accent4">
                <a:hueOff val="6323078"/>
                <a:satOff val="42392"/>
                <a:lumOff val="284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6323078"/>
              <a:satOff val="42392"/>
              <a:lumOff val="28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400" kern="1200" dirty="0" smtClean="0"/>
            <a:t>القيود الاقتصادية</a:t>
          </a:r>
          <a:endParaRPr lang="en-US" sz="1400" kern="1200" dirty="0"/>
        </a:p>
      </dsp:txBody>
      <dsp:txXfrm rot="5400000">
        <a:off x="-203661" y="1366288"/>
        <a:ext cx="1357746" cy="950422"/>
      </dsp:txXfrm>
    </dsp:sp>
    <dsp:sp modelId="{D09B8A13-6722-4885-8BF6-956D61B874D3}">
      <dsp:nvSpPr>
        <dsp:cNvPr id="0" name=""/>
        <dsp:cNvSpPr/>
      </dsp:nvSpPr>
      <dsp:spPr>
        <a:xfrm rot="5400000">
          <a:off x="3234343" y="-1121294"/>
          <a:ext cx="882535" cy="545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6323078"/>
              <a:satOff val="42392"/>
              <a:lumOff val="28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AE" sz="2000" kern="1200" dirty="0" smtClean="0"/>
            <a:t>كالخوف على رؤوس الاموال من التعرض للمصادرة و غيرها</a:t>
          </a:r>
          <a:endParaRPr lang="en-US" sz="2000" kern="1200" dirty="0"/>
        </a:p>
      </dsp:txBody>
      <dsp:txXfrm rot="5400000">
        <a:off x="3234343" y="-1121294"/>
        <a:ext cx="882535" cy="5450377"/>
      </dsp:txXfrm>
    </dsp:sp>
    <dsp:sp modelId="{22AFC456-E671-487E-801A-46B469234F50}">
      <dsp:nvSpPr>
        <dsp:cNvPr id="0" name=""/>
        <dsp:cNvSpPr/>
      </dsp:nvSpPr>
      <dsp:spPr>
        <a:xfrm rot="5400000">
          <a:off x="-203661" y="2526555"/>
          <a:ext cx="1357746" cy="950422"/>
        </a:xfrm>
        <a:prstGeom prst="chevron">
          <a:avLst/>
        </a:prstGeom>
        <a:gradFill rotWithShape="0">
          <a:gsLst>
            <a:gs pos="0">
              <a:schemeClr val="accent4">
                <a:hueOff val="12646156"/>
                <a:satOff val="84784"/>
                <a:lumOff val="56863"/>
                <a:alphaOff val="0"/>
                <a:shade val="51000"/>
                <a:satMod val="130000"/>
              </a:schemeClr>
            </a:gs>
            <a:gs pos="80000">
              <a:schemeClr val="accent4">
                <a:hueOff val="12646156"/>
                <a:satOff val="84784"/>
                <a:lumOff val="56863"/>
                <a:alphaOff val="0"/>
                <a:shade val="93000"/>
                <a:satMod val="130000"/>
              </a:schemeClr>
            </a:gs>
            <a:gs pos="100000">
              <a:schemeClr val="accent4">
                <a:hueOff val="12646156"/>
                <a:satOff val="84784"/>
                <a:lumOff val="568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12646156"/>
              <a:satOff val="84784"/>
              <a:lumOff val="56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400" kern="1200" dirty="0" smtClean="0"/>
            <a:t>القيود الثقافية</a:t>
          </a:r>
          <a:endParaRPr lang="en-US" sz="1400" kern="1200" dirty="0"/>
        </a:p>
      </dsp:txBody>
      <dsp:txXfrm rot="5400000">
        <a:off x="-203661" y="2526555"/>
        <a:ext cx="1357746" cy="950422"/>
      </dsp:txXfrm>
    </dsp:sp>
    <dsp:sp modelId="{AED921A1-E6EA-48BC-B884-5BE153ADC3D2}">
      <dsp:nvSpPr>
        <dsp:cNvPr id="0" name=""/>
        <dsp:cNvSpPr/>
      </dsp:nvSpPr>
      <dsp:spPr>
        <a:xfrm rot="5400000">
          <a:off x="3234343" y="38972"/>
          <a:ext cx="882535" cy="5450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2646156"/>
              <a:satOff val="84784"/>
              <a:lumOff val="56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AE" sz="2400" kern="1200" dirty="0" smtClean="0"/>
            <a:t>الناجمة عن اختلاف العادات و التقاليد و اللغات</a:t>
          </a:r>
          <a:endParaRPr lang="en-US" sz="2400" kern="1200" dirty="0"/>
        </a:p>
      </dsp:txBody>
      <dsp:txXfrm rot="5400000">
        <a:off x="3234343" y="38972"/>
        <a:ext cx="882535" cy="5450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094EF2-7570-4243-AA10-9843DDA860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8E4EC-55FC-492A-9E3F-66FA52A5908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0F40B-B6E5-4BE5-9135-7B0B6E7BAA73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87677-52D8-4B42-A5D4-07E51B67F0D4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2381250"/>
            <a:ext cx="3781425" cy="70485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" y="3343275"/>
            <a:ext cx="3781425" cy="485775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6975" y="28575"/>
            <a:ext cx="2076450" cy="5686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" y="28575"/>
            <a:ext cx="6076950" cy="5686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" y="28575"/>
            <a:ext cx="8305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4478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2743200"/>
            <a:ext cx="3390900" cy="704850"/>
          </a:xfrm>
        </p:spPr>
        <p:txBody>
          <a:bodyPr/>
          <a:lstStyle/>
          <a:p>
            <a:r>
              <a:rPr lang="ar-AE" sz="4400" b="1" dirty="0" smtClean="0"/>
              <a:t>التجارة الدولية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sz="4000" b="1" dirty="0" smtClean="0"/>
              <a:t>مقدمة</a:t>
            </a:r>
            <a:endParaRPr lang="ru-RU" sz="4000" b="1" dirty="0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 l="29868" t="8333" r="2782" b="6250"/>
          <a:stretch>
            <a:fillRect/>
          </a:stretch>
        </p:blipFill>
        <p:spPr bwMode="auto">
          <a:xfrm>
            <a:off x="609600" y="990600"/>
            <a:ext cx="6121383" cy="51192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03238"/>
            <a:ext cx="6934200" cy="715962"/>
          </a:xfrm>
        </p:spPr>
        <p:txBody>
          <a:bodyPr/>
          <a:lstStyle/>
          <a:p>
            <a:pPr algn="r"/>
            <a:r>
              <a:rPr lang="ar-AE" sz="4000" b="1" i="1" dirty="0" smtClean="0">
                <a:solidFill>
                  <a:srgbClr val="1984CC"/>
                </a:solidFill>
              </a:rPr>
              <a:t>التجارة الدولية</a:t>
            </a:r>
            <a:endParaRPr lang="en-US" sz="4000" b="1" i="1" dirty="0">
              <a:solidFill>
                <a:srgbClr val="1984CC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295400"/>
            <a:ext cx="6705600" cy="4267200"/>
          </a:xfrm>
        </p:spPr>
        <p:txBody>
          <a:bodyPr/>
          <a:lstStyle/>
          <a:p>
            <a:pPr algn="r">
              <a:lnSpc>
                <a:spcPct val="80000"/>
              </a:lnSpc>
              <a:buNone/>
            </a:pPr>
            <a:r>
              <a:rPr lang="ar-AE" sz="2800" b="1" dirty="0" smtClean="0"/>
              <a:t> هي تبادل (انتقال السلع ) و الخدمات عبر الحدود الدولية اي بين الدول المختلفة</a:t>
            </a:r>
            <a:endParaRPr lang="en-US" sz="2800" b="1" dirty="0"/>
          </a:p>
        </p:txBody>
      </p:sp>
      <p:pic>
        <p:nvPicPr>
          <p:cNvPr id="60422" name="Picture 6" descr="http://thumbs.dreamstime.com/z/world-trade-logistics-commercial-streams-clip-art-39151437.jpg"/>
          <p:cNvPicPr>
            <a:picLocks noChangeAspect="1" noChangeArrowheads="1"/>
          </p:cNvPicPr>
          <p:nvPr/>
        </p:nvPicPr>
        <p:blipFill>
          <a:blip r:embed="rId4" cstate="print"/>
          <a:srcRect b="27068"/>
          <a:stretch>
            <a:fillRect/>
          </a:stretch>
        </p:blipFill>
        <p:spPr bwMode="auto">
          <a:xfrm>
            <a:off x="533400" y="2209800"/>
            <a:ext cx="33528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24" name="Picture 8" descr="http://thumbs.dreamstime.com/z/comercio-del-trueque-de-la-subasta-de-handsshake-17406503.jpg"/>
          <p:cNvPicPr>
            <a:picLocks noChangeAspect="1" noChangeArrowheads="1"/>
          </p:cNvPicPr>
          <p:nvPr/>
        </p:nvPicPr>
        <p:blipFill>
          <a:blip r:embed="rId5" cstate="print"/>
          <a:srcRect b="15269"/>
          <a:stretch>
            <a:fillRect/>
          </a:stretch>
        </p:blipFill>
        <p:spPr bwMode="auto">
          <a:xfrm>
            <a:off x="4987925" y="2286000"/>
            <a:ext cx="4156075" cy="17526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6" name="Down Arrow 5"/>
          <p:cNvSpPr/>
          <p:nvPr/>
        </p:nvSpPr>
        <p:spPr bwMode="auto">
          <a:xfrm rot="16200000">
            <a:off x="4076700" y="2552700"/>
            <a:ext cx="685800" cy="914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0426" name="Picture 10" descr="http://iqct.com.vn/uploads/%E1%BA%A2nh%20contents/quoc.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0130" y="4572000"/>
            <a:ext cx="554707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sz="4000" b="1" dirty="0" smtClean="0"/>
              <a:t>التجارة الداخلية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315200" cy="4267200"/>
          </a:xfrm>
        </p:spPr>
        <p:txBody>
          <a:bodyPr/>
          <a:lstStyle/>
          <a:p>
            <a:pPr algn="r">
              <a:buNone/>
            </a:pPr>
            <a:r>
              <a:rPr lang="ar-AE" sz="2000" dirty="0" smtClean="0"/>
              <a:t>التجارة لا تقتصر على تبادل السلع و الخدمات بين الدول بل تشمل تبادلها داخل الاقاليم و الوحدات السياسية للدولة الواحدة عبر ما يسمى </a:t>
            </a:r>
            <a:r>
              <a:rPr lang="ar-AE" sz="2000" dirty="0" smtClean="0">
                <a:solidFill>
                  <a:srgbClr val="FF0000"/>
                </a:solidFill>
              </a:rPr>
              <a:t>بالتجارة الداخلية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2743200"/>
            <a:ext cx="7772400" cy="6858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743200"/>
            <a:ext cx="77283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الفرق بين التجارة الدولية و التجارة الداخلية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295400" y="3429000"/>
            <a:ext cx="0" cy="8382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Diamond 10"/>
          <p:cNvSpPr/>
          <p:nvPr/>
        </p:nvSpPr>
        <p:spPr bwMode="auto">
          <a:xfrm>
            <a:off x="228600" y="4343400"/>
            <a:ext cx="2057400" cy="1066800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تحديد اسعار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السلع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848600" y="3429000"/>
            <a:ext cx="0" cy="8382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5562600" y="3429000"/>
            <a:ext cx="0" cy="8382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3276600" y="3429000"/>
            <a:ext cx="0" cy="8382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Diamond 15"/>
          <p:cNvSpPr/>
          <p:nvPr/>
        </p:nvSpPr>
        <p:spPr bwMode="auto">
          <a:xfrm>
            <a:off x="2362200" y="4267200"/>
            <a:ext cx="1981200" cy="1143000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انتقال السلع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AE" dirty="0" smtClean="0">
                <a:solidFill>
                  <a:schemeClr val="tx1"/>
                </a:solidFill>
                <a:latin typeface="Arial" charset="0"/>
              </a:rPr>
              <a:t>و الخدمات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iamond 16"/>
          <p:cNvSpPr/>
          <p:nvPr/>
        </p:nvSpPr>
        <p:spPr bwMode="auto">
          <a:xfrm>
            <a:off x="4495800" y="4267200"/>
            <a:ext cx="2133600" cy="1066800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النظم</a:t>
            </a:r>
            <a:r>
              <a:rPr kumimoji="0" lang="ar-A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النقدية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AE" baseline="0" dirty="0" smtClean="0">
                <a:solidFill>
                  <a:schemeClr val="tx1"/>
                </a:solidFill>
                <a:latin typeface="Arial" charset="0"/>
              </a:rPr>
              <a:t>و</a:t>
            </a:r>
            <a:r>
              <a:rPr lang="ar-AE" dirty="0" smtClean="0">
                <a:solidFill>
                  <a:schemeClr val="tx1"/>
                </a:solidFill>
                <a:latin typeface="Arial" charset="0"/>
              </a:rPr>
              <a:t> العملات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Diamond 17"/>
          <p:cNvSpPr/>
          <p:nvPr/>
        </p:nvSpPr>
        <p:spPr bwMode="auto">
          <a:xfrm>
            <a:off x="6781800" y="4267200"/>
            <a:ext cx="1981200" cy="990600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انتقال عناصر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A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الانتاج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1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sz="3600" b="1" dirty="0" smtClean="0"/>
              <a:t>1- انتقال عناصر الانتاج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315200" cy="4267200"/>
          </a:xfrm>
        </p:spPr>
        <p:txBody>
          <a:bodyPr/>
          <a:lstStyle/>
          <a:p>
            <a:pPr algn="r">
              <a:buNone/>
            </a:pPr>
            <a:r>
              <a:rPr lang="ar-AE" sz="2400" dirty="0" smtClean="0"/>
              <a:t>ما من شك ان عناصر الانتاج و بخاصة العمال و روؤوس الاموال تنتقل بسهولة داخل اقاليم الدولة الواحدة في حين يصعب انتقالها من دول لاخرى لاسباب عديدة: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2590800"/>
          <a:ext cx="6400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sz="3600" b="1" dirty="0" smtClean="0"/>
              <a:t>2-النظم النقدية و العملات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950" y="1858616"/>
            <a:ext cx="6908800" cy="3856383"/>
          </a:xfrm>
        </p:spPr>
        <p:txBody>
          <a:bodyPr/>
          <a:lstStyle/>
          <a:p>
            <a:endParaRPr lang="en-US"/>
          </a:p>
        </p:txBody>
      </p:sp>
      <p:pic>
        <p:nvPicPr>
          <p:cNvPr id="161794" name="Picture 2" descr="http://www.fxcc.ae/blog/wp-content/uploads/2013/05/Dollar.jpg"/>
          <p:cNvPicPr>
            <a:picLocks noChangeAspect="1" noChangeArrowheads="1"/>
          </p:cNvPicPr>
          <p:nvPr/>
        </p:nvPicPr>
        <p:blipFill>
          <a:blip r:embed="rId2" cstate="print"/>
          <a:srcRect l="7000" t="10000" b="13333"/>
          <a:stretch>
            <a:fillRect/>
          </a:stretch>
        </p:blipFill>
        <p:spPr bwMode="auto">
          <a:xfrm>
            <a:off x="1981200" y="1002344"/>
            <a:ext cx="2590800" cy="14950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61796" name="Picture 4" descr="http://alwafd.org/images/news/12db8204cd4e4217a965b6925ebfdd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32" y="2776536"/>
            <a:ext cx="3310467" cy="186213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61798" name="Picture 6" descr="http://vid.alarabiya.net/images/2013/08/22/c2cc932a-4c90-446c-a0b9-245ebeee82e8/c2cc932a-4c90-446c-a0b9-245ebeee82e8_16x9_600x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4232" y="2097708"/>
            <a:ext cx="3526367" cy="198064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61800" name="Picture 8" descr="http://s.alriyadh.com/2012/05/10/img/195506282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517469"/>
            <a:ext cx="2590800" cy="166378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61802" name="Picture 10" descr="http://www.alborsanews.com/beta/wp-content/uploads/2014/06/%D8%A7%D9%84%D9%8A%D9%86-%D8%A7%D9%84%D9%8A%D8%A7%D8%A8%D8%A7%D9%86%D9%8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33" y="5108970"/>
            <a:ext cx="2446866" cy="135609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sz="3200" b="1" dirty="0" smtClean="0"/>
              <a:t>3-انتقال السلع و الخدمات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4866" name="Picture 2" descr="http://cdn-wac.emaratalyoum.com/polopoly_fs/1.109829.1271578820!/image/1683060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2848366" cy="2247900"/>
          </a:xfrm>
          <a:prstGeom prst="rect">
            <a:avLst/>
          </a:prstGeom>
          <a:noFill/>
        </p:spPr>
      </p:pic>
      <p:pic>
        <p:nvPicPr>
          <p:cNvPr id="164868" name="Picture 4" descr="http://www.alkhaleej.ae/uploads/gallery/2013/04/04/244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066800"/>
            <a:ext cx="3038147" cy="2285999"/>
          </a:xfrm>
          <a:prstGeom prst="rect">
            <a:avLst/>
          </a:prstGeom>
          <a:noFill/>
        </p:spPr>
      </p:pic>
      <p:pic>
        <p:nvPicPr>
          <p:cNvPr id="164870" name="Picture 6" descr="http://l-news.net/thumbnail.php?file=___________6____6________771052579.jpg&amp;size=article_me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3048000" cy="2032001"/>
          </a:xfrm>
          <a:prstGeom prst="rect">
            <a:avLst/>
          </a:prstGeom>
          <a:noFill/>
        </p:spPr>
      </p:pic>
      <p:pic>
        <p:nvPicPr>
          <p:cNvPr id="164872" name="Picture 8" descr="https://cdn.bezaat.com/th400x300_1449835068-2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505200"/>
            <a:ext cx="2971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219200" y="1371600"/>
            <a:ext cx="6400800" cy="3886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sz="3200" b="1" dirty="0" smtClean="0"/>
              <a:t>4-تحديد اسعار السلع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5890" name="Picture 2" descr="http://www.okaz.com.sa/New/Issues/20110412/images/e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429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ED1313"/>
      </a:lt2>
      <a:accent1>
        <a:srgbClr val="0AA6F4"/>
      </a:accent1>
      <a:accent2>
        <a:srgbClr val="098FE1"/>
      </a:accent2>
      <a:accent3>
        <a:srgbClr val="FFFFFF"/>
      </a:accent3>
      <a:accent4>
        <a:srgbClr val="404040"/>
      </a:accent4>
      <a:accent5>
        <a:srgbClr val="AAD0F8"/>
      </a:accent5>
      <a:accent6>
        <a:srgbClr val="0781CC"/>
      </a:accent6>
      <a:hlink>
        <a:srgbClr val="0471B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90F1"/>
        </a:lt2>
        <a:accent1>
          <a:srgbClr val="1FA4FF"/>
        </a:accent1>
        <a:accent2>
          <a:srgbClr val="21C5FF"/>
        </a:accent2>
        <a:accent3>
          <a:srgbClr val="FFFFFF"/>
        </a:accent3>
        <a:accent4>
          <a:srgbClr val="404040"/>
        </a:accent4>
        <a:accent5>
          <a:srgbClr val="ABCFFF"/>
        </a:accent5>
        <a:accent6>
          <a:srgbClr val="1DB2E7"/>
        </a:accent6>
        <a:hlink>
          <a:srgbClr val="21D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5BE2"/>
        </a:lt2>
        <a:accent1>
          <a:srgbClr val="1F84FF"/>
        </a:accent1>
        <a:accent2>
          <a:srgbClr val="21AAFF"/>
        </a:accent2>
        <a:accent3>
          <a:srgbClr val="FFFFFF"/>
        </a:accent3>
        <a:accent4>
          <a:srgbClr val="404040"/>
        </a:accent4>
        <a:accent5>
          <a:srgbClr val="ABC2FF"/>
        </a:accent5>
        <a:accent6>
          <a:srgbClr val="1D9AE7"/>
        </a:accent6>
        <a:hlink>
          <a:srgbClr val="21C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4A6E8"/>
        </a:lt2>
        <a:accent1>
          <a:srgbClr val="0C84F2"/>
        </a:accent1>
        <a:accent2>
          <a:srgbClr val="086BE2"/>
        </a:accent2>
        <a:accent3>
          <a:srgbClr val="FFFFFF"/>
        </a:accent3>
        <a:accent4>
          <a:srgbClr val="404040"/>
        </a:accent4>
        <a:accent5>
          <a:srgbClr val="AAC2F7"/>
        </a:accent5>
        <a:accent6>
          <a:srgbClr val="0660CD"/>
        </a:accent6>
        <a:hlink>
          <a:srgbClr val="0454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4BDE8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1313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48</TotalTime>
  <Words>152</Words>
  <Application>Microsoft Office PowerPoint</Application>
  <PresentationFormat>عرض على الشاشة (3:4)‏</PresentationFormat>
  <Paragraphs>29</Paragraphs>
  <Slides>8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powerpoint-template</vt:lpstr>
      <vt:lpstr>التجارة الدولية </vt:lpstr>
      <vt:lpstr>مقدمة</vt:lpstr>
      <vt:lpstr>التجارة الدولية</vt:lpstr>
      <vt:lpstr>التجارة الداخلية</vt:lpstr>
      <vt:lpstr>1- انتقال عناصر الانتاج</vt:lpstr>
      <vt:lpstr>2-النظم النقدية و العملات</vt:lpstr>
      <vt:lpstr>3-انتقال السلع و الخدمات </vt:lpstr>
      <vt:lpstr>4-تحديد اسعار السلع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ssh1982</cp:lastModifiedBy>
  <cp:revision>6</cp:revision>
  <dcterms:created xsi:type="dcterms:W3CDTF">2016-01-02T14:11:04Z</dcterms:created>
  <dcterms:modified xsi:type="dcterms:W3CDTF">2017-11-14T14:19:57Z</dcterms:modified>
</cp:coreProperties>
</file>