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6"/>
  </p:notesMasterIdLst>
  <p:sldIdLst>
    <p:sldId id="947" r:id="rId4"/>
    <p:sldId id="399" r:id="rId5"/>
    <p:sldId id="934" r:id="rId6"/>
    <p:sldId id="917" r:id="rId7"/>
    <p:sldId id="960" r:id="rId8"/>
    <p:sldId id="387" r:id="rId9"/>
    <p:sldId id="1471" r:id="rId10"/>
    <p:sldId id="953" r:id="rId11"/>
    <p:sldId id="954" r:id="rId12"/>
    <p:sldId id="955" r:id="rId13"/>
    <p:sldId id="1467" r:id="rId14"/>
    <p:sldId id="258" r:id="rId15"/>
    <p:sldId id="1468" r:id="rId16"/>
    <p:sldId id="260" r:id="rId17"/>
    <p:sldId id="264" r:id="rId18"/>
    <p:sldId id="952" r:id="rId19"/>
    <p:sldId id="951" r:id="rId20"/>
    <p:sldId id="1472" r:id="rId21"/>
    <p:sldId id="1473" r:id="rId22"/>
    <p:sldId id="1474" r:id="rId23"/>
    <p:sldId id="958" r:id="rId24"/>
    <p:sldId id="146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3" d="100"/>
          <a:sy n="53" d="100"/>
        </p:scale>
        <p:origin x="703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4D795-E0EB-451D-86D0-3648E5F46818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4402E-185C-4450-9DFE-E66FB35F9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926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26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8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67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30" y="52"/>
                    <a:pt x="3028" y="56"/>
                    <a:pt x="3028" y="61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45" y="6"/>
                    <a:pt x="3139" y="11"/>
                    <a:pt x="3136" y="19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29" y="853"/>
                    <a:pt x="2327" y="850"/>
                    <a:pt x="2322" y="847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15" y="829"/>
                    <a:pt x="2217" y="829"/>
                    <a:pt x="2219" y="829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22" y="2"/>
                    <a:pt x="3421" y="1"/>
                    <a:pt x="3421" y="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555" y="0"/>
                    <a:pt x="3555" y="0"/>
                    <a:pt x="3555" y="0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6" y="0"/>
                    <a:pt x="3236" y="0"/>
                    <a:pt x="3236" y="0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89" y="13"/>
                    <a:pt x="3289" y="20"/>
                    <a:pt x="3288" y="25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10" y="26"/>
                    <a:pt x="3313" y="33"/>
                    <a:pt x="3310" y="35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141" y="1829"/>
                    <a:pt x="3145" y="1819"/>
                    <a:pt x="3151" y="1821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56" y="1554"/>
                    <a:pt x="2859" y="1558"/>
                    <a:pt x="2859" y="1564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224" y="1291"/>
                    <a:pt x="2230" y="1292"/>
                    <a:pt x="2235" y="1297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49" y="1443"/>
                    <a:pt x="2462" y="1451"/>
                    <a:pt x="2475" y="1460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56" y="1619"/>
                    <a:pt x="2754" y="1614"/>
                    <a:pt x="2750" y="1609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37" y="1606"/>
                    <a:pt x="2631" y="1611"/>
                    <a:pt x="2624" y="1606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84" y="1604"/>
                    <a:pt x="2791" y="1605"/>
                    <a:pt x="2789" y="1609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79" y="1513"/>
                    <a:pt x="980" y="1525"/>
                    <a:pt x="984" y="1518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38" y="668"/>
                    <a:pt x="336" y="675"/>
                    <a:pt x="335" y="682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52" y="1189"/>
                    <a:pt x="558" y="1193"/>
                    <a:pt x="565" y="1196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1" y="1100"/>
                    <a:pt x="690" y="1092"/>
                    <a:pt x="691" y="1084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5" y="1404"/>
                    <a:pt x="856" y="1406"/>
                    <a:pt x="859" y="1409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3" y="63"/>
                    <a:pt x="2011" y="101"/>
                    <a:pt x="2002" y="142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/>
              <a:ahLst/>
              <a:cxnLst/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01" y="0"/>
                    <a:pt x="901" y="0"/>
                    <a:pt x="901" y="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956" y="0"/>
                    <a:pt x="956" y="0"/>
                    <a:pt x="956" y="0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04" y="1"/>
                    <a:pt x="705" y="2"/>
                    <a:pt x="707" y="3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781" y="0"/>
                    <a:pt x="781" y="0"/>
                    <a:pt x="781" y="0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89" y="157"/>
                    <a:pt x="395" y="166"/>
                    <a:pt x="398" y="160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28" y="2154"/>
                    <a:pt x="1334" y="2147"/>
                    <a:pt x="1341" y="2142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79" y="1527"/>
                    <a:pt x="1580" y="1524"/>
                    <a:pt x="1579" y="1519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501" y="1660"/>
                    <a:pt x="1504" y="1659"/>
                    <a:pt x="1505" y="1656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834" y="1700"/>
                    <a:pt x="3837" y="1704"/>
                    <a:pt x="3840" y="1705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36" y="1011"/>
                    <a:pt x="3031" y="1019"/>
                    <a:pt x="3037" y="1030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34" y="1056"/>
                    <a:pt x="3135" y="1065"/>
                    <a:pt x="3133" y="1073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43" y="1075"/>
                    <a:pt x="3342" y="1066"/>
                    <a:pt x="3338" y="1068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501" y="1487"/>
                    <a:pt x="3502" y="1497"/>
                    <a:pt x="3499" y="1507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28" y="254"/>
                    <a:pt x="731" y="254"/>
                    <a:pt x="734" y="255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67" y="358"/>
                    <a:pt x="972" y="359"/>
                    <a:pt x="976" y="362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4" y="355"/>
                    <a:pt x="921" y="340"/>
                    <a:pt x="900" y="332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28" y="181"/>
                    <a:pt x="429" y="185"/>
                    <a:pt x="434" y="185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525" y="234"/>
                    <a:pt x="526" y="240"/>
                    <a:pt x="529" y="243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65" y="2142"/>
                    <a:pt x="1161" y="2123"/>
                    <a:pt x="1156" y="2105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62" y="2152"/>
                    <a:pt x="1267" y="2142"/>
                    <a:pt x="1272" y="213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34" y="2148"/>
                    <a:pt x="1239" y="2141"/>
                    <a:pt x="1243" y="213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31" y="2147"/>
                    <a:pt x="1123" y="2137"/>
                    <a:pt x="1117" y="2125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/>
              <a:ahLst/>
              <a:cxnLst/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69" y="516"/>
                    <a:pt x="2269" y="524"/>
                    <a:pt x="2268" y="532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43" y="402"/>
                    <a:pt x="2340" y="402"/>
                    <a:pt x="2340" y="405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63" y="8"/>
                    <a:pt x="2563" y="14"/>
                    <a:pt x="2560" y="17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66" y="1044"/>
                    <a:pt x="1569" y="1040"/>
                    <a:pt x="1573" y="1036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598" y="327"/>
                    <a:pt x="1591" y="328"/>
                    <a:pt x="1585" y="327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902" y="555"/>
                    <a:pt x="1903" y="553"/>
                    <a:pt x="1902" y="549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802" y="634"/>
                    <a:pt x="1807" y="627"/>
                    <a:pt x="1811" y="619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19" y="13"/>
                    <a:pt x="2613" y="14"/>
                    <a:pt x="2612" y="19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78" y="3"/>
                    <a:pt x="2678" y="6"/>
                    <a:pt x="2680" y="8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41" y="2"/>
                    <a:pt x="2540" y="3"/>
                    <a:pt x="2538" y="4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38" y="2156"/>
                    <a:pt x="2735" y="2152"/>
                    <a:pt x="2733" y="2148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45"/>
                    <a:pt x="2610" y="2129"/>
                    <a:pt x="2597" y="2113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99" y="2160"/>
                    <a:pt x="2399" y="2160"/>
                    <a:pt x="2399" y="2160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9" y="2142"/>
                    <a:pt x="723" y="2142"/>
                    <a:pt x="723" y="2140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93" y="2151"/>
                    <a:pt x="595" y="2149"/>
                    <a:pt x="597" y="2147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21" y="2147"/>
                    <a:pt x="516" y="2139"/>
                    <a:pt x="524" y="213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76D94E11-23AE-4E43-B252-FF618301FF56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DD67B0FF-9F4E-4F42-A297-A67F9FABA127}" type="slidenum">
              <a:rPr lang="en-US" smtClean="0"/>
              <a:t>‹#›</a:t>
            </a:fld>
            <a:endParaRPr lang="en-US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967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94E11-23AE-4E43-B252-FF618301FF56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B0FF-9F4E-4F42-A297-A67F9FAB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20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/>
            <a:ahLst/>
            <a:cxnLst/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5" y="857"/>
                  <a:pt x="3" y="863"/>
                  <a:pt x="0" y="869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600" y="966"/>
                  <a:pt x="2611" y="966"/>
                  <a:pt x="2618" y="974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45" y="790"/>
                  <a:pt x="2848" y="801"/>
                  <a:pt x="2838" y="802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01" y="617"/>
                  <a:pt x="2591" y="615"/>
                  <a:pt x="2588" y="604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18" y="757"/>
                  <a:pt x="2717" y="771"/>
                  <a:pt x="2716" y="785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48" y="740"/>
                  <a:pt x="2743" y="743"/>
                  <a:pt x="2745" y="75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34" y="1"/>
                  <a:pt x="734" y="2"/>
                  <a:pt x="734" y="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2" y="1"/>
                  <a:pt x="712" y="1"/>
                  <a:pt x="712" y="1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701" y="5"/>
                  <a:pt x="701" y="3"/>
                  <a:pt x="702" y="1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83" y="4"/>
                  <a:pt x="683" y="2"/>
                  <a:pt x="683" y="1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30" y="1"/>
                  <a:pt x="630" y="1"/>
                  <a:pt x="630" y="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03" y="1"/>
                  <a:pt x="603" y="1"/>
                  <a:pt x="603" y="1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62" y="5"/>
                  <a:pt x="561" y="8"/>
                  <a:pt x="561" y="13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49" y="1"/>
                  <a:pt x="550" y="1"/>
                  <a:pt x="551" y="1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506" y="2"/>
                  <a:pt x="506" y="1"/>
                  <a:pt x="507" y="1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55" y="8"/>
                  <a:pt x="456" y="4"/>
                  <a:pt x="457" y="1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394" y="1"/>
                  <a:pt x="394" y="2"/>
                  <a:pt x="393" y="3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5" y="1"/>
                  <a:pt x="365" y="1"/>
                  <a:pt x="365" y="1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302" y="16"/>
                  <a:pt x="304" y="9"/>
                  <a:pt x="303" y="1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48" y="7"/>
                  <a:pt x="247" y="4"/>
                  <a:pt x="247" y="1"/>
                </a:cubicBezTo>
                <a:cubicBezTo>
                  <a:pt x="229" y="6"/>
                  <a:pt x="229" y="3"/>
                  <a:pt x="229" y="1"/>
                </a:cubicBezTo>
                <a:cubicBezTo>
                  <a:pt x="177" y="11"/>
                  <a:pt x="185" y="9"/>
                  <a:pt x="189" y="14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73" y="1"/>
                  <a:pt x="73" y="1"/>
                  <a:pt x="73" y="1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42" y="13"/>
                  <a:pt x="33" y="12"/>
                  <a:pt x="25" y="7"/>
                </a:cubicBezTo>
                <a:cubicBezTo>
                  <a:pt x="13" y="18"/>
                  <a:pt x="19" y="25"/>
                  <a:pt x="31" y="23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01" y="49"/>
                  <a:pt x="97" y="45"/>
                  <a:pt x="90" y="47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43"/>
                  <a:pt x="28" y="45"/>
                  <a:pt x="42" y="47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93" y="76"/>
                  <a:pt x="85" y="75"/>
                  <a:pt x="77" y="72"/>
                </a:cubicBezTo>
                <a:cubicBezTo>
                  <a:pt x="3" y="63"/>
                  <a:pt x="2" y="63"/>
                  <a:pt x="0" y="63"/>
                </a:cubicBezTo>
                <a:cubicBezTo>
                  <a:pt x="49" y="82"/>
                  <a:pt x="61" y="86"/>
                  <a:pt x="75" y="85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106"/>
                  <a:pt x="2" y="106"/>
                  <a:pt x="3" y="106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0" y="137"/>
                  <a:pt x="0" y="137"/>
                  <a:pt x="0" y="137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4" y="200"/>
                  <a:pt x="8" y="200"/>
                  <a:pt x="12" y="200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0" y="260"/>
                  <a:pt x="0" y="260"/>
                  <a:pt x="0" y="260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16" y="282"/>
                  <a:pt x="8" y="278"/>
                  <a:pt x="0" y="273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73" y="405"/>
                  <a:pt x="479" y="400"/>
                  <a:pt x="481" y="404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19" y="342"/>
                  <a:pt x="112" y="342"/>
                  <a:pt x="106" y="340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27" y="863"/>
                  <a:pt x="3834" y="869"/>
                  <a:pt x="3840" y="864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40" y="899"/>
                  <a:pt x="3840" y="899"/>
                  <a:pt x="3840" y="899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9" y="980"/>
                  <a:pt x="5" y="985"/>
                  <a:pt x="0" y="989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19" y="878"/>
                  <a:pt x="9" y="898"/>
                  <a:pt x="0" y="918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77" y="34"/>
                  <a:pt x="2773" y="46"/>
                  <a:pt x="2761" y="52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19" y="29"/>
                  <a:pt x="2828" y="46"/>
                  <a:pt x="2814" y="47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19" y="1089"/>
                  <a:pt x="35" y="1093"/>
                  <a:pt x="53" y="1095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29" y="1405"/>
                  <a:pt x="3324" y="1415"/>
                  <a:pt x="3316" y="1408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14" y="1133"/>
                  <a:pt x="3303" y="1141"/>
                  <a:pt x="3307" y="1147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52" y="1554"/>
                  <a:pt x="2562" y="1548"/>
                  <a:pt x="2560" y="1539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68" y="1441"/>
                  <a:pt x="2177" y="1445"/>
                  <a:pt x="2188" y="1446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73" y="1547"/>
                  <a:pt x="2379" y="1556"/>
                  <a:pt x="2387" y="1555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532"/>
                  <a:pt x="2437" y="1539"/>
                  <a:pt x="2429" y="1541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988" y="4"/>
                  <a:pt x="991" y="7"/>
                  <a:pt x="990" y="1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0" y="2"/>
                  <a:pt x="971" y="2"/>
                  <a:pt x="972" y="3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12" y="959"/>
                  <a:pt x="809" y="956"/>
                  <a:pt x="804" y="953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86" y="425"/>
                  <a:pt x="982" y="418"/>
                  <a:pt x="984" y="407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979" y="789"/>
                  <a:pt x="981" y="809"/>
                  <a:pt x="974" y="804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37" y="979"/>
                  <a:pt x="927" y="997"/>
                  <a:pt x="922" y="1003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40" y="1775"/>
                  <a:pt x="3840" y="1775"/>
                  <a:pt x="3840" y="1775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40" y="1734"/>
                  <a:pt x="3840" y="1734"/>
                  <a:pt x="3840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40" y="1710"/>
                  <a:pt x="3840" y="1710"/>
                  <a:pt x="3840" y="1710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840" y="1801"/>
                  <a:pt x="3840" y="1801"/>
                  <a:pt x="3840" y="1801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94" y="1959"/>
                  <a:pt x="3503" y="1964"/>
                  <a:pt x="3514" y="1959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40" y="1674"/>
                  <a:pt x="3840" y="1674"/>
                  <a:pt x="3840" y="1674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40" y="1642"/>
                  <a:pt x="3840" y="1642"/>
                  <a:pt x="3840" y="1642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8" y="2024"/>
                  <a:pt x="2207" y="2019"/>
                  <a:pt x="2205" y="2014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52" y="1937"/>
                  <a:pt x="2348" y="1926"/>
                  <a:pt x="2351" y="1917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8" y="1999"/>
                  <a:pt x="2289" y="1991"/>
                  <a:pt x="2291" y="1985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54" y="2146"/>
                  <a:pt x="2059" y="2155"/>
                  <a:pt x="2058" y="2161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990" y="2161"/>
                  <a:pt x="1990" y="2161"/>
                  <a:pt x="1990" y="2161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78" y="1715"/>
                  <a:pt x="590" y="1713"/>
                  <a:pt x="602" y="1716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905" y="2147"/>
                  <a:pt x="1893" y="2133"/>
                  <a:pt x="1882" y="2118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0" y="1130"/>
                  <a:pt x="0" y="1130"/>
                  <a:pt x="0" y="1130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4" y="1157"/>
                  <a:pt x="4" y="1153"/>
                  <a:pt x="0" y="1151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0" y="1980"/>
                  <a:pt x="0" y="1980"/>
                  <a:pt x="0" y="1980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0" y="2091"/>
                  <a:pt x="20" y="2089"/>
                  <a:pt x="31" y="2087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34" y="2140"/>
                  <a:pt x="643" y="2135"/>
                  <a:pt x="639" y="2128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523" y="2147"/>
                  <a:pt x="527" y="2156"/>
                  <a:pt x="534" y="215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6D94E11-23AE-4E43-B252-FF618301FF56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D67B0FF-9F4E-4F42-A297-A67F9FABA12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5279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94E11-23AE-4E43-B252-FF618301FF56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B0FF-9F4E-4F42-A297-A67F9FAB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82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94E11-23AE-4E43-B252-FF618301FF56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B0FF-9F4E-4F42-A297-A67F9FAB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11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94E11-23AE-4E43-B252-FF618301FF56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B0FF-9F4E-4F42-A297-A67F9FAB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04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94E11-23AE-4E43-B252-FF618301FF56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B0FF-9F4E-4F42-A297-A67F9FAB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152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76D94E11-23AE-4E43-B252-FF618301FF56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DD67B0FF-9F4E-4F42-A297-A67F9FAB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39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568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/>
            <a:ahLst/>
            <a:cxnLst/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9" y="949"/>
                  <a:pt x="15" y="952"/>
                  <a:pt x="15" y="957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50" y="175"/>
                  <a:pt x="861" y="172"/>
                  <a:pt x="859" y="168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17" y="1159"/>
                  <a:pt x="213" y="1164"/>
                  <a:pt x="208" y="1169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61" y="1080"/>
                  <a:pt x="257" y="1087"/>
                  <a:pt x="255" y="1084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97" y="688"/>
                  <a:pt x="401" y="686"/>
                  <a:pt x="403" y="684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76D94E11-23AE-4E43-B252-FF618301FF56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DD67B0FF-9F4E-4F42-A297-A67F9FAB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296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94E11-23AE-4E43-B252-FF618301FF56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67B0FF-9F4E-4F42-A297-A67F9FABA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16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76D94E11-23AE-4E43-B252-FF618301FF56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DD67B0FF-9F4E-4F42-A297-A67F9FABA12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5189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1190626" y="1151931"/>
            <a:ext cx="9810751" cy="2321719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0626" y="3545086"/>
            <a:ext cx="9810751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326649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>
            <a:spLocks noGrp="1"/>
          </p:cNvSpPr>
          <p:nvPr>
            <p:ph type="pic" idx="13"/>
          </p:nvPr>
        </p:nvSpPr>
        <p:spPr>
          <a:xfrm>
            <a:off x="1524000" y="473274"/>
            <a:ext cx="9144000" cy="415230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1190626" y="4723806"/>
            <a:ext cx="9810751" cy="1000125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0626" y="5732859"/>
            <a:ext cx="9810751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4853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1190626" y="2268142"/>
            <a:ext cx="9810751" cy="2321719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5164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>
            <a:spLocks noGrp="1"/>
          </p:cNvSpPr>
          <p:nvPr>
            <p:ph type="pic" sz="half" idx="13"/>
          </p:nvPr>
        </p:nvSpPr>
        <p:spPr>
          <a:xfrm>
            <a:off x="6298408" y="446484"/>
            <a:ext cx="5000625" cy="577750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5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059944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5164318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720569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>
            <a:spLocks noGrp="1"/>
          </p:cNvSpPr>
          <p:nvPr>
            <p:ph type="pic" sz="half" idx="13"/>
          </p:nvPr>
        </p:nvSpPr>
        <p:spPr>
          <a:xfrm>
            <a:off x="6298408" y="1821657"/>
            <a:ext cx="5000625" cy="442019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7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789664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65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70" y="892970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317548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>
            <a:spLocks noGrp="1"/>
          </p:cNvSpPr>
          <p:nvPr>
            <p:ph type="pic" sz="quarter" idx="13"/>
          </p:nvPr>
        </p:nvSpPr>
        <p:spPr>
          <a:xfrm>
            <a:off x="6298408" y="3580806"/>
            <a:ext cx="5000625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صورة"/>
          <p:cNvSpPr>
            <a:spLocks noGrp="1"/>
          </p:cNvSpPr>
          <p:nvPr>
            <p:ph type="pic" sz="quarter" idx="14"/>
          </p:nvPr>
        </p:nvSpPr>
        <p:spPr>
          <a:xfrm>
            <a:off x="6298408" y="625079"/>
            <a:ext cx="5000625" cy="26521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صورة"/>
          <p:cNvSpPr>
            <a:spLocks noGrp="1"/>
          </p:cNvSpPr>
          <p:nvPr>
            <p:ph type="pic" sz="half" idx="15"/>
          </p:nvPr>
        </p:nvSpPr>
        <p:spPr>
          <a:xfrm>
            <a:off x="892969" y="625078"/>
            <a:ext cx="5000625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33418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>
            <a:spLocks noGrp="1"/>
          </p:cNvSpPr>
          <p:nvPr>
            <p:ph type="body" sz="quarter" idx="13"/>
          </p:nvPr>
        </p:nvSpPr>
        <p:spPr>
          <a:xfrm>
            <a:off x="1190626" y="4473775"/>
            <a:ext cx="9810751" cy="362215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pPr rtl="0">
              <a:defRPr/>
            </a:pPr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14"/>
          </p:nvPr>
        </p:nvSpPr>
        <p:spPr>
          <a:xfrm>
            <a:off x="1190626" y="2979433"/>
            <a:ext cx="9810751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rtl="0">
              <a:defRPr/>
            </a:pPr>
            <a:r>
              <a:t>"قم بكتابة الرقم هنا."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6815521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828525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672552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8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45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0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84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42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72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5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/>
              <a:ahLst/>
              <a:cxnLst/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24" y="1410"/>
                    <a:pt x="227" y="1424"/>
                    <a:pt x="236" y="1434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66" y="851"/>
                    <a:pt x="266" y="857"/>
                    <a:pt x="266" y="863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71" y="1059"/>
                    <a:pt x="73" y="1055"/>
                    <a:pt x="70" y="1054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09" y="1646"/>
                    <a:pt x="309" y="1656"/>
                    <a:pt x="309" y="1666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82" y="1493"/>
                    <a:pt x="477" y="1484"/>
                    <a:pt x="483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/>
              <a:ahLst/>
              <a:cxnLst/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50" y="175"/>
                    <a:pt x="861" y="172"/>
                    <a:pt x="859" y="168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17" y="1159"/>
                    <a:pt x="213" y="1164"/>
                    <a:pt x="208" y="1169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61" y="1080"/>
                    <a:pt x="257" y="1087"/>
                    <a:pt x="255" y="1084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97" y="688"/>
                    <a:pt x="401" y="686"/>
                    <a:pt x="403" y="684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1E8E317-92AB-4BF9-B244-55FC0AA9CBDD}" type="datetimeFigureOut">
              <a:rPr lang="en-US" smtClean="0"/>
              <a:t>9/18/2021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23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92970" y="178595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70" y="1821657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39175" y="6536532"/>
            <a:ext cx="282129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125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0088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ransition spd="med"/>
  <p:txStyles>
    <p:titleStyle>
      <a:lvl1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607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82186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803643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1251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8.jpeg"/><Relationship Id="rId9" Type="http://schemas.openxmlformats.org/officeDocument/2006/relationships/slide" Target="slide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slide" Target="slide8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slide" Target="slide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6" Type="http://schemas.openxmlformats.org/officeDocument/2006/relationships/slide" Target="slide8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34.xml"/><Relationship Id="rId7" Type="http://schemas.openxmlformats.org/officeDocument/2006/relationships/slide" Target="slide7.xml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9.m4a"/><Relationship Id="rId7" Type="http://schemas.openxmlformats.org/officeDocument/2006/relationships/image" Target="../media/image34.png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9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gif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خلفية سبور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8" y="0"/>
            <a:ext cx="12194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49112" y="590204"/>
            <a:ext cx="1029924" cy="1045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383E2-813A-491A-AF71-B3A45FCD3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2948" y="590204"/>
            <a:ext cx="380333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ar-AE" altLang="en-US" sz="2400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مدرسة الشارقة الدولية الخاصة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ar-AE" altLang="en-US" sz="2400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المادة :اللغة العربية </a:t>
            </a: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ar-AE" altLang="en-US" sz="2400" dirty="0">
                <a:solidFill>
                  <a:schemeClr val="bg1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</a:rPr>
              <a:t>الصف: الثاني الابتدائي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539219" y="1966119"/>
            <a:ext cx="6705600" cy="298570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3" charset="2"/>
              <a:buNone/>
            </a:pPr>
            <a:r>
              <a:rPr lang="ar-EG" sz="4800" b="1" dirty="0">
                <a:solidFill>
                  <a:srgbClr val="FF7C80"/>
                </a:solidFill>
                <a:latin typeface="Aharoni" panose="02010803020104030203" pitchFamily="2" charset="-79"/>
              </a:rPr>
              <a:t>اليوم</a:t>
            </a:r>
            <a:r>
              <a:rPr lang="ar-EG" sz="5400" b="1" dirty="0">
                <a:latin typeface="Aharoni" panose="02010803020104030203" pitchFamily="2" charset="-79"/>
              </a:rPr>
              <a:t>:</a:t>
            </a:r>
            <a:r>
              <a:rPr lang="ar-AE" sz="5400" b="1" dirty="0">
                <a:latin typeface="Aharoni" panose="02010803020104030203" pitchFamily="2" charset="-79"/>
              </a:rPr>
              <a:t>      </a:t>
            </a:r>
            <a:r>
              <a:rPr lang="ar-AE" sz="6600" b="1" dirty="0">
                <a:solidFill>
                  <a:schemeClr val="bg1"/>
                </a:solidFill>
                <a:latin typeface="Aharoni" panose="02010803020104030203" pitchFamily="2" charset="-79"/>
              </a:rPr>
              <a:t>ال</a:t>
            </a:r>
            <a:r>
              <a:rPr lang="ar-SA" sz="6600" b="1" dirty="0">
                <a:solidFill>
                  <a:schemeClr val="bg1"/>
                </a:solidFill>
                <a:latin typeface="Aharoni" panose="02010803020104030203" pitchFamily="2" charset="-79"/>
              </a:rPr>
              <a:t>خميس</a:t>
            </a:r>
            <a:r>
              <a:rPr lang="ar-AE" sz="6600" b="1" dirty="0">
                <a:solidFill>
                  <a:schemeClr val="bg1"/>
                </a:solidFill>
                <a:latin typeface="Aharoni" panose="02010803020104030203" pitchFamily="2" charset="-79"/>
              </a:rPr>
              <a:t> </a:t>
            </a:r>
          </a:p>
          <a:p>
            <a:pPr marL="0" indent="0" algn="r">
              <a:buFont typeface="Wingdings 3" charset="2"/>
              <a:buNone/>
            </a:pPr>
            <a:r>
              <a:rPr lang="en-US" sz="6000" b="1" dirty="0">
                <a:solidFill>
                  <a:schemeClr val="bg1"/>
                </a:solidFill>
                <a:latin typeface="Aharoni" panose="02010803020104030203" pitchFamily="2" charset="-79"/>
              </a:rPr>
              <a:t>2021 /9/</a:t>
            </a:r>
            <a:r>
              <a:rPr lang="en-GB" sz="6000" b="1" dirty="0">
                <a:solidFill>
                  <a:schemeClr val="bg1"/>
                </a:solidFill>
                <a:latin typeface="Aharoni" panose="02010803020104030203" pitchFamily="2" charset="-79"/>
              </a:rPr>
              <a:t>23</a:t>
            </a:r>
            <a:r>
              <a:rPr lang="ar-EG" sz="6000" b="1" dirty="0">
                <a:solidFill>
                  <a:srgbClr val="FF7C80"/>
                </a:solidFill>
                <a:latin typeface="Aharoni" panose="02010803020104030203" pitchFamily="2" charset="-79"/>
              </a:rPr>
              <a:t>ال</a:t>
            </a:r>
            <a:r>
              <a:rPr lang="ar-AE" sz="6000" b="1" dirty="0">
                <a:solidFill>
                  <a:srgbClr val="FF7C80"/>
                </a:solidFill>
                <a:latin typeface="Aharoni" panose="02010803020104030203" pitchFamily="2" charset="-79"/>
              </a:rPr>
              <a:t>تاريخ</a:t>
            </a:r>
            <a:r>
              <a:rPr lang="ar-EG" sz="6000" b="1" dirty="0">
                <a:latin typeface="Aharoni" panose="02010803020104030203" pitchFamily="2" charset="-79"/>
              </a:rPr>
              <a:t>:</a:t>
            </a:r>
            <a:r>
              <a:rPr lang="ar-AE" sz="6000" b="1" dirty="0">
                <a:latin typeface="Aharoni" panose="02010803020104030203" pitchFamily="2" charset="-79"/>
              </a:rPr>
              <a:t>   </a:t>
            </a:r>
            <a:r>
              <a:rPr lang="ar-EG" sz="6000" b="1" dirty="0">
                <a:latin typeface="Aharoni" panose="02010803020104030203" pitchFamily="2" charset="-79"/>
              </a:rPr>
              <a:t> </a:t>
            </a:r>
            <a:r>
              <a:rPr lang="en-US" sz="6000" b="1" dirty="0">
                <a:latin typeface="Aharoni" panose="02010803020104030203" pitchFamily="2" charset="-79"/>
              </a:rPr>
              <a:t>             </a:t>
            </a:r>
            <a:r>
              <a:rPr lang="ar-AE" sz="6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haroni" panose="02010803020104030203" pitchFamily="2" charset="-79"/>
              </a:rPr>
              <a:t>ا</a:t>
            </a:r>
            <a:r>
              <a:rPr lang="ar-AE" sz="6000" b="1" dirty="0">
                <a:solidFill>
                  <a:srgbClr val="FF7C80"/>
                </a:solidFill>
                <a:latin typeface="Aharoni" panose="02010803020104030203" pitchFamily="2" charset="-79"/>
              </a:rPr>
              <a:t>لمادة</a:t>
            </a:r>
            <a:r>
              <a:rPr lang="ar-AE" sz="6000" b="1" dirty="0">
                <a:latin typeface="Aharoni" panose="02010803020104030203" pitchFamily="2" charset="-79"/>
              </a:rPr>
              <a:t> :</a:t>
            </a:r>
            <a:r>
              <a:rPr lang="ar-EG" sz="6600" b="1" dirty="0">
                <a:solidFill>
                  <a:schemeClr val="bg1"/>
                </a:solidFill>
                <a:latin typeface="Aharoni" panose="02010803020104030203" pitchFamily="2" charset="-79"/>
              </a:rPr>
              <a:t>اللغة العربية</a:t>
            </a:r>
            <a:endParaRPr lang="ar-EG" sz="6000" b="1" dirty="0">
              <a:solidFill>
                <a:schemeClr val="bg1"/>
              </a:solidFill>
              <a:latin typeface="Aharoni" panose="02010803020104030203" pitchFamily="2" charset="-79"/>
            </a:endParaRPr>
          </a:p>
          <a:p>
            <a:pPr marL="0" indent="0" algn="r">
              <a:buFont typeface="Wingdings 3" charset="2"/>
              <a:buNone/>
            </a:pPr>
            <a:endParaRPr lang="en-GB" sz="4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4" descr="رسائل ملهمة للوطن وإسعاد المواطن - ملاحق - حصاد العام - حصاد العام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0" t="37333" r="13280" b="33112"/>
          <a:stretch/>
        </p:blipFill>
        <p:spPr bwMode="auto">
          <a:xfrm>
            <a:off x="945370" y="541432"/>
            <a:ext cx="1268477" cy="114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23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8BBE1B-5FF0-4225-A0CB-F20632E54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9" y="481692"/>
            <a:ext cx="11111593" cy="69886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F496D20-383C-458E-A23E-E5C1744FFC2D}"/>
              </a:ext>
            </a:extLst>
          </p:cNvPr>
          <p:cNvSpPr/>
          <p:nvPr/>
        </p:nvSpPr>
        <p:spPr>
          <a:xfrm>
            <a:off x="1583386" y="3207798"/>
            <a:ext cx="90252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الْمُفْرد</a:t>
            </a:r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 هو ما دَلَّ على شيءٍ واحد فَقَط .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6CA6A6-387B-4602-BD75-665D3FB0770F}"/>
              </a:ext>
            </a:extLst>
          </p:cNvPr>
          <p:cNvSpPr/>
          <p:nvPr/>
        </p:nvSpPr>
        <p:spPr>
          <a:xfrm>
            <a:off x="2267786" y="4237264"/>
            <a:ext cx="8260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الْجَمع</a:t>
            </a:r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: هو ما دَلَّ على ثلاثة أو أَكْثر.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EA6AC0-348C-489E-A2F5-D8F33A573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C07A9AB7-014D-40E6-B391-F25F615CA487-L0-001.jpeg" descr="C07A9AB7-014D-40E6-B391-F25F615CA487-L0-001.jpe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419396" y="-16243"/>
            <a:ext cx="9276344" cy="6969958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مستطيل مستدير الزوايا"/>
          <p:cNvSpPr/>
          <p:nvPr/>
        </p:nvSpPr>
        <p:spPr>
          <a:xfrm>
            <a:off x="1975901" y="760790"/>
            <a:ext cx="1339454" cy="1339454"/>
          </a:xfrm>
          <a:prstGeom prst="roundRect">
            <a:avLst>
              <a:gd name="adj" fmla="val 10000"/>
            </a:avLst>
          </a:prstGeom>
          <a:blipFill>
            <a:blip r:embed="rId5"/>
            <a:stretch>
              <a:fillRect/>
            </a:stretch>
          </a:blipFill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rtl="1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33" name="مستطيل مستدير الزوايا"/>
          <p:cNvSpPr/>
          <p:nvPr/>
        </p:nvSpPr>
        <p:spPr>
          <a:xfrm>
            <a:off x="3991465" y="760790"/>
            <a:ext cx="1339454" cy="1339454"/>
          </a:xfrm>
          <a:prstGeom prst="roundRect">
            <a:avLst>
              <a:gd name="adj" fmla="val 10000"/>
            </a:avLst>
          </a:prstGeom>
          <a:blipFill>
            <a:blip r:embed="rId6">
              <a:alphaModFix amt="51000"/>
            </a:blip>
            <a:stretch>
              <a:fillRect/>
            </a:stretch>
          </a:blipFill>
          <a:ln w="88900">
            <a:solidFill>
              <a:schemeClr val="accent5">
                <a:hueOff val="-82419"/>
                <a:satOff val="-9513"/>
                <a:lumOff val="-16343"/>
                <a:alpha val="51000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900" b="0">
                <a:latin typeface="+mn-lt"/>
                <a:ea typeface="+mn-ea"/>
                <a:cs typeface="+mn-cs"/>
                <a:sym typeface="Helvetica Neue Medium"/>
              </a:defRPr>
            </a:pPr>
            <a:endParaRPr sz="2039" kern="0">
              <a:solidFill>
                <a:srgbClr val="000000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34" name="مستطيل مستدير الزوايا"/>
          <p:cNvSpPr/>
          <p:nvPr/>
        </p:nvSpPr>
        <p:spPr>
          <a:xfrm>
            <a:off x="3978654" y="4894405"/>
            <a:ext cx="1365076" cy="1339454"/>
          </a:xfrm>
          <a:prstGeom prst="roundRect">
            <a:avLst>
              <a:gd name="adj" fmla="val 10000"/>
            </a:avLst>
          </a:prstGeom>
          <a:blipFill>
            <a:blip r:embed="rId7"/>
            <a:stretch>
              <a:fillRect/>
            </a:stretch>
          </a:blipFill>
          <a:ln w="635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rtl="1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35" name="مستطيل مستدير الزوايا"/>
          <p:cNvSpPr/>
          <p:nvPr/>
        </p:nvSpPr>
        <p:spPr>
          <a:xfrm>
            <a:off x="1975901" y="4894405"/>
            <a:ext cx="1339454" cy="1339454"/>
          </a:xfrm>
          <a:prstGeom prst="roundRect">
            <a:avLst>
              <a:gd name="adj" fmla="val 10000"/>
            </a:avLst>
          </a:prstGeom>
          <a:blipFill>
            <a:blip r:embed="rId8"/>
            <a:stretch>
              <a:fillRect/>
            </a:stretch>
          </a:blipFill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rtl="1" hangingPunct="0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36" name="المرحلة…">
            <a:hlinkClick r:id="" action="ppaction://hlinkshowjump?jump=nextslide"/>
          </p:cNvPr>
          <p:cNvSpPr txBox="1"/>
          <p:nvPr/>
        </p:nvSpPr>
        <p:spPr>
          <a:xfrm>
            <a:off x="4167468" y="950802"/>
            <a:ext cx="987451" cy="959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>
              <a:defRPr sz="4100"/>
            </a:pPr>
            <a:r>
              <a:rPr sz="2883" b="1" kern="0">
                <a:solidFill>
                  <a:srgbClr val="000000"/>
                </a:solidFill>
                <a:latin typeface="Helvetica Neue"/>
                <a:sym typeface="Helvetica Neue"/>
              </a:rPr>
              <a:t>المرحلة</a:t>
            </a:r>
          </a:p>
          <a:p>
            <a:pPr algn="ctr" defTabSz="410751" hangingPunct="0">
              <a:defRPr sz="4100"/>
            </a:pPr>
            <a:r>
              <a:rPr sz="2883" b="1" kern="0">
                <a:solidFill>
                  <a:srgbClr val="000000"/>
                </a:solidFill>
                <a:latin typeface="Helvetica Neue"/>
                <a:sym typeface="Helvetica Neue"/>
              </a:rPr>
              <a:t> الأولى</a:t>
            </a:r>
          </a:p>
        </p:txBody>
      </p:sp>
      <p:sp>
        <p:nvSpPr>
          <p:cNvPr id="137" name="المرحلة…">
            <a:hlinkClick r:id="" action="ppaction://noaction"/>
          </p:cNvPr>
          <p:cNvSpPr txBox="1"/>
          <p:nvPr/>
        </p:nvSpPr>
        <p:spPr>
          <a:xfrm>
            <a:off x="2151904" y="950802"/>
            <a:ext cx="987451" cy="959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>
              <a:defRPr sz="4100"/>
            </a:pPr>
            <a:r>
              <a:rPr sz="2883" b="1" kern="0">
                <a:solidFill>
                  <a:srgbClr val="000000"/>
                </a:solidFill>
                <a:latin typeface="Helvetica Neue"/>
                <a:sym typeface="Helvetica Neue"/>
              </a:rPr>
              <a:t>المرحلة</a:t>
            </a:r>
          </a:p>
          <a:p>
            <a:pPr algn="ctr" defTabSz="410751" hangingPunct="0">
              <a:defRPr sz="4100"/>
            </a:pPr>
            <a:r>
              <a:rPr sz="2883" b="1" kern="0">
                <a:solidFill>
                  <a:srgbClr val="000000"/>
                </a:solidFill>
                <a:latin typeface="Helvetica Neue"/>
                <a:sym typeface="Helvetica Neue"/>
              </a:rPr>
              <a:t>الثانية</a:t>
            </a:r>
          </a:p>
        </p:txBody>
      </p:sp>
      <p:sp>
        <p:nvSpPr>
          <p:cNvPr id="138" name="المرحلة…">
            <a:hlinkClick r:id="rId9" action="ppaction://hlinksldjump"/>
          </p:cNvPr>
          <p:cNvSpPr txBox="1"/>
          <p:nvPr/>
        </p:nvSpPr>
        <p:spPr>
          <a:xfrm>
            <a:off x="4167468" y="4923071"/>
            <a:ext cx="987451" cy="959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>
              <a:defRPr sz="4100"/>
            </a:pPr>
            <a:r>
              <a:rPr sz="2883" b="1" kern="0">
                <a:solidFill>
                  <a:srgbClr val="000000"/>
                </a:solidFill>
                <a:latin typeface="Helvetica Neue"/>
                <a:sym typeface="Helvetica Neue"/>
              </a:rPr>
              <a:t>المرحلة</a:t>
            </a:r>
          </a:p>
          <a:p>
            <a:pPr algn="ctr" defTabSz="410751" hangingPunct="0">
              <a:defRPr sz="4100"/>
            </a:pPr>
            <a:r>
              <a:rPr sz="2883" b="1" kern="0">
                <a:solidFill>
                  <a:srgbClr val="000000"/>
                </a:solidFill>
                <a:latin typeface="Helvetica Neue"/>
                <a:sym typeface="Helvetica Neue"/>
              </a:rPr>
              <a:t>الثالثة</a:t>
            </a:r>
          </a:p>
        </p:txBody>
      </p:sp>
      <p:sp>
        <p:nvSpPr>
          <p:cNvPr id="139" name="المرحلة…">
            <a:hlinkClick r:id="" action="ppaction://noaction"/>
          </p:cNvPr>
          <p:cNvSpPr txBox="1"/>
          <p:nvPr/>
        </p:nvSpPr>
        <p:spPr>
          <a:xfrm>
            <a:off x="2305255" y="5084416"/>
            <a:ext cx="987451" cy="959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hangingPunct="0">
              <a:defRPr sz="4100"/>
            </a:pPr>
            <a:r>
              <a:rPr sz="2883" b="1" kern="0">
                <a:solidFill>
                  <a:srgbClr val="000000"/>
                </a:solidFill>
                <a:latin typeface="Helvetica Neue"/>
                <a:sym typeface="Helvetica Neue"/>
              </a:rPr>
              <a:t>المرحلة</a:t>
            </a:r>
          </a:p>
          <a:p>
            <a:pPr algn="ctr" defTabSz="410751" hangingPunct="0">
              <a:defRPr sz="4100"/>
            </a:pPr>
            <a:r>
              <a:rPr sz="2883" b="1" kern="0">
                <a:solidFill>
                  <a:srgbClr val="000000"/>
                </a:solidFill>
                <a:latin typeface="Helvetica Neue"/>
                <a:sym typeface="Helvetica Neue"/>
              </a:rPr>
              <a:t>الرابعة</a:t>
            </a:r>
          </a:p>
        </p:txBody>
      </p:sp>
      <p:sp>
        <p:nvSpPr>
          <p:cNvPr id="140" name="ساعد ماريو في الإجابة على الأسئلة لاجتياز المراحل الأربعة"/>
          <p:cNvSpPr/>
          <p:nvPr/>
        </p:nvSpPr>
        <p:spPr>
          <a:xfrm>
            <a:off x="8108000" y="3596244"/>
            <a:ext cx="2244701" cy="2078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30" y="0"/>
                </a:moveTo>
                <a:cubicBezTo>
                  <a:pt x="192" y="0"/>
                  <a:pt x="0" y="208"/>
                  <a:pt x="0" y="464"/>
                </a:cubicBezTo>
                <a:lnTo>
                  <a:pt x="0" y="16558"/>
                </a:lnTo>
                <a:cubicBezTo>
                  <a:pt x="0" y="16814"/>
                  <a:pt x="192" y="17022"/>
                  <a:pt x="430" y="17022"/>
                </a:cubicBezTo>
                <a:lnTo>
                  <a:pt x="17416" y="17022"/>
                </a:lnTo>
                <a:lnTo>
                  <a:pt x="18708" y="21600"/>
                </a:lnTo>
                <a:lnTo>
                  <a:pt x="19997" y="17022"/>
                </a:lnTo>
                <a:lnTo>
                  <a:pt x="21170" y="17022"/>
                </a:lnTo>
                <a:cubicBezTo>
                  <a:pt x="21408" y="17022"/>
                  <a:pt x="21600" y="16814"/>
                  <a:pt x="21600" y="16558"/>
                </a:cubicBezTo>
                <a:lnTo>
                  <a:pt x="21600" y="464"/>
                </a:lnTo>
                <a:cubicBezTo>
                  <a:pt x="21600" y="208"/>
                  <a:pt x="21408" y="0"/>
                  <a:pt x="21170" y="0"/>
                </a:cubicBezTo>
                <a:lnTo>
                  <a:pt x="430" y="0"/>
                </a:lnTo>
                <a:close/>
              </a:path>
            </a:pathLst>
          </a:custGeom>
          <a:solidFill>
            <a:schemeClr val="accent1"/>
          </a:solidFill>
          <a:ln w="1016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 rtl="1"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410751" hangingPunct="0"/>
            <a:r>
              <a:rPr sz="1547" kern="0">
                <a:latin typeface="Helvetica Neue Medium"/>
              </a:rPr>
              <a:t>ساعد ماريو في الإجابة على الأسئلة لاجتياز المراحل الأربعة </a:t>
            </a:r>
          </a:p>
        </p:txBody>
      </p:sp>
      <p:sp>
        <p:nvSpPr>
          <p:cNvPr id="141" name="اختر"/>
          <p:cNvSpPr/>
          <p:nvPr/>
        </p:nvSpPr>
        <p:spPr>
          <a:xfrm>
            <a:off x="2864115" y="2799009"/>
            <a:ext cx="1339454" cy="1339454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pPr algn="ctr" defTabSz="410751" hangingPunct="0"/>
            <a:r>
              <a:rPr sz="2953" b="1" kern="0">
                <a:latin typeface="Helvetica Neue"/>
                <a:sym typeface="Helvetica Neue"/>
              </a:rPr>
              <a:t>اختر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4D8521-50C4-4049-B241-36C8D88E9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G_0863.MOV" descr="IMG_0863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7532" y="-48719"/>
            <a:ext cx="9652183" cy="7092087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(اكتب السؤال هنا)"/>
          <p:cNvSpPr/>
          <p:nvPr/>
        </p:nvSpPr>
        <p:spPr>
          <a:xfrm>
            <a:off x="2889737" y="931601"/>
            <a:ext cx="5626798" cy="1928750"/>
          </a:xfrm>
          <a:prstGeom prst="roundRect">
            <a:avLst>
              <a:gd name="adj" fmla="val 7705"/>
            </a:avLst>
          </a:prstGeom>
          <a:blipFill>
            <a:blip r:embed="rId5"/>
            <a:stretch>
              <a:fillRect/>
            </a:stretch>
          </a:blipFill>
          <a:ln w="1016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>
              <a:defRPr sz="34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410751" hangingPunct="0"/>
            <a:r>
              <a:rPr sz="5400" kern="0" dirty="0">
                <a:solidFill>
                  <a:srgbClr val="000000"/>
                </a:solidFill>
                <a:latin typeface="Helvetica Neue Medium"/>
              </a:rPr>
              <a:t>(</a:t>
            </a:r>
            <a:r>
              <a:rPr lang="ar-AE" sz="5400" kern="0" dirty="0">
                <a:solidFill>
                  <a:srgbClr val="000000"/>
                </a:solidFill>
                <a:latin typeface="Helvetica Neue Medium"/>
              </a:rPr>
              <a:t>الْكَلِمَة الْمُفْرَد هي </a:t>
            </a:r>
            <a:r>
              <a:rPr sz="5400" kern="0" dirty="0">
                <a:solidFill>
                  <a:srgbClr val="000000"/>
                </a:solidFill>
                <a:latin typeface="Helvetica Neue Medium"/>
              </a:rPr>
              <a:t>)</a:t>
            </a:r>
          </a:p>
        </p:txBody>
      </p:sp>
      <p:sp>
        <p:nvSpPr>
          <p:cNvPr id="145" name="اجابة صحيحة">
            <a:hlinkClick r:id="rId6" action="ppaction://hlinksldjump"/>
          </p:cNvPr>
          <p:cNvSpPr/>
          <p:nvPr/>
        </p:nvSpPr>
        <p:spPr>
          <a:xfrm>
            <a:off x="6384032" y="3443848"/>
            <a:ext cx="2250134" cy="1928750"/>
          </a:xfrm>
          <a:prstGeom prst="roundRect">
            <a:avLst>
              <a:gd name="adj" fmla="val 12979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410751" hangingPunct="0"/>
            <a:r>
              <a:rPr lang="ar-AE" sz="4800" kern="0" dirty="0">
                <a:solidFill>
                  <a:srgbClr val="FFFF00"/>
                </a:solidFill>
                <a:latin typeface="Helvetica Neue Medium"/>
              </a:rPr>
              <a:t>طَبيبٌ</a:t>
            </a:r>
            <a:endParaRPr sz="4800" kern="0" dirty="0">
              <a:solidFill>
                <a:srgbClr val="FFFF00"/>
              </a:solidFill>
              <a:latin typeface="Helvetica Neue Medium"/>
            </a:endParaRPr>
          </a:p>
        </p:txBody>
      </p:sp>
      <p:sp>
        <p:nvSpPr>
          <p:cNvPr id="146" name="اجابة خاطئة">
            <a:hlinkClick r:id="rId7" action="ppaction://hlinksldjump"/>
          </p:cNvPr>
          <p:cNvSpPr/>
          <p:nvPr/>
        </p:nvSpPr>
        <p:spPr>
          <a:xfrm>
            <a:off x="3557835" y="3429001"/>
            <a:ext cx="2250134" cy="2035504"/>
          </a:xfrm>
          <a:prstGeom prst="roundRect">
            <a:avLst>
              <a:gd name="adj" fmla="val 15370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>
              <a:defRPr sz="31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410751" hangingPunct="0"/>
            <a:r>
              <a:rPr lang="ar-AE" sz="5400" kern="0" dirty="0">
                <a:solidFill>
                  <a:srgbClr val="FFFF00"/>
                </a:solidFill>
                <a:latin typeface="Helvetica Neue Medium"/>
              </a:rPr>
              <a:t>أَطْباءٌ</a:t>
            </a:r>
            <a:endParaRPr sz="5400" kern="0" dirty="0">
              <a:solidFill>
                <a:srgbClr val="FFFF00"/>
              </a:solidFill>
              <a:latin typeface="Helvetica Neue Medium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143"/>
                </p:tgtEl>
              </p:cMediaNode>
            </p:video>
          </p:childTnLst>
        </p:cTn>
      </p:par>
    </p:tnLst>
    <p:bldLst>
      <p:bldP spid="144" grpId="0" animBg="1"/>
      <p:bldP spid="145" grpId="0" animBg="1"/>
      <p:bldP spid="1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G_0867.MOV" descr="IMG_0867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6449" y="-52990"/>
            <a:ext cx="9319103" cy="6963979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اختاري البديل المناسب من بين البدائل التالية :…"/>
          <p:cNvSpPr/>
          <p:nvPr/>
        </p:nvSpPr>
        <p:spPr>
          <a:xfrm>
            <a:off x="3316765" y="965763"/>
            <a:ext cx="4187829" cy="2141885"/>
          </a:xfrm>
          <a:prstGeom prst="roundRect">
            <a:avLst>
              <a:gd name="adj" fmla="val 6938"/>
            </a:avLst>
          </a:prstGeom>
          <a:blipFill>
            <a:blip r:embed="rId5"/>
            <a:stretch>
              <a:fillRect/>
            </a:stretch>
          </a:blipFill>
          <a:ln w="1016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/>
          <a:p>
            <a:pPr algn="ctr" defTabSz="410751" hangingPunct="0">
              <a:defRPr sz="48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ar-AE" sz="4000" kern="0" dirty="0">
                <a:solidFill>
                  <a:srgbClr val="000000"/>
                </a:solidFill>
                <a:latin typeface="Helvetica Neue Medium"/>
                <a:sym typeface="Helvetica Neue Medium"/>
              </a:rPr>
              <a:t>اختر الْكَلِمَةَ التّي تَدُلُ على الْجَمْعِ</a:t>
            </a:r>
            <a:endParaRPr sz="4000" kern="0" dirty="0">
              <a:solidFill>
                <a:srgbClr val="000000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50" name="مستطيل مستدير الزوايا">
            <a:hlinkClick r:id="rId6" action="ppaction://hlinksldjump"/>
          </p:cNvPr>
          <p:cNvSpPr/>
          <p:nvPr/>
        </p:nvSpPr>
        <p:spPr>
          <a:xfrm>
            <a:off x="6165140" y="5140176"/>
            <a:ext cx="1339454" cy="1023454"/>
          </a:xfrm>
          <a:prstGeom prst="roundRect">
            <a:avLst>
              <a:gd name="adj" fmla="val 13088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450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</a:defRPr>
            </a:pPr>
            <a:r>
              <a:rPr lang="ar-AE" sz="3164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عَلَمٌ</a:t>
            </a:r>
            <a:endParaRPr sz="3164" b="1" kern="0" dirty="0">
              <a:solidFill>
                <a:srgbClr val="FF644E">
                  <a:hueOff val="-82419"/>
                  <a:satOff val="-9513"/>
                  <a:lumOff val="-16343"/>
                </a:srgbClr>
              </a:solidFill>
              <a:latin typeface="Helvetica Neue"/>
              <a:sym typeface="Helvetica Neue"/>
            </a:endParaRPr>
          </a:p>
        </p:txBody>
      </p:sp>
      <p:sp>
        <p:nvSpPr>
          <p:cNvPr id="152" name="مستطيل مستدير الزوايا">
            <a:hlinkClick r:id="rId6" action="ppaction://hlinksldjump"/>
          </p:cNvPr>
          <p:cNvSpPr/>
          <p:nvPr/>
        </p:nvSpPr>
        <p:spPr>
          <a:xfrm>
            <a:off x="3551250" y="5140176"/>
            <a:ext cx="1339454" cy="1023454"/>
          </a:xfrm>
          <a:prstGeom prst="roundRect">
            <a:avLst>
              <a:gd name="adj" fmla="val 13088"/>
            </a:avLst>
          </a:prstGeom>
          <a:solidFill>
            <a:schemeClr val="accent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440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</a:defRPr>
            </a:pPr>
            <a:r>
              <a:rPr lang="ar-AE" sz="3094" b="1" kern="0" dirty="0">
                <a:solidFill>
                  <a:srgbClr val="FF644E">
                    <a:hueOff val="-82419"/>
                    <a:satOff val="-9513"/>
                    <a:lumOff val="-16343"/>
                  </a:srgbClr>
                </a:solidFill>
                <a:latin typeface="Helvetica Neue"/>
                <a:sym typeface="Helvetica Neue"/>
              </a:rPr>
              <a:t>أَعْلامٌ</a:t>
            </a:r>
            <a:endParaRPr sz="3094" b="1" kern="0" dirty="0">
              <a:solidFill>
                <a:srgbClr val="FF644E">
                  <a:hueOff val="-82419"/>
                  <a:satOff val="-9513"/>
                  <a:lumOff val="-16343"/>
                </a:srgbClr>
              </a:solidFill>
              <a:latin typeface="Helvetica Neue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6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5" fill="hold" display="0">
                  <p:stCondLst>
                    <p:cond delay="indefinite"/>
                  </p:stCondLst>
                </p:cTn>
                <p:tgtEl>
                  <p:spTgt spid="148"/>
                </p:tgtEl>
              </p:cMediaNode>
            </p:video>
          </p:childTnLst>
        </p:cTn>
      </p:par>
    </p:tnLst>
    <p:bldLst>
      <p:bldP spid="149" grpId="0" animBg="1"/>
      <p:bldP spid="150" grpId="0" animBg="1"/>
      <p:bldP spid="152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G_0880.MOV" descr="IMG_0880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3371" y="0"/>
            <a:ext cx="935292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ضعي علامة صح أو خطأ أمام العبارة التالية :…"/>
          <p:cNvSpPr/>
          <p:nvPr/>
        </p:nvSpPr>
        <p:spPr>
          <a:xfrm>
            <a:off x="3063936" y="1789535"/>
            <a:ext cx="5626797" cy="1621292"/>
          </a:xfrm>
          <a:prstGeom prst="roundRect">
            <a:avLst>
              <a:gd name="adj" fmla="val 9166"/>
            </a:avLst>
          </a:prstGeom>
          <a:blipFill>
            <a:blip r:embed="rId5"/>
            <a:stretch>
              <a:fillRect/>
            </a:stretch>
          </a:blipFill>
          <a:ln w="101600">
            <a:solidFill>
              <a:schemeClr val="accent6">
                <a:satOff val="18029"/>
                <a:lumOff val="12067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/>
          <a:p>
            <a:pPr algn="ctr" defTabSz="410751" hangingPunct="0">
              <a:defRPr sz="4800" b="0"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ar-AE" sz="5400" kern="0" dirty="0">
                <a:solidFill>
                  <a:srgbClr val="000000"/>
                </a:solidFill>
                <a:latin typeface="Helvetica Neue Medium"/>
                <a:sym typeface="Helvetica Neue Medium"/>
              </a:rPr>
              <a:t>كَلِمَة (</a:t>
            </a:r>
            <a:r>
              <a:rPr lang="ar-AE" sz="5400" kern="0" dirty="0">
                <a:solidFill>
                  <a:srgbClr val="C00000"/>
                </a:solidFill>
                <a:latin typeface="Helvetica Neue Medium"/>
                <a:sym typeface="Helvetica Neue Medium"/>
              </a:rPr>
              <a:t>بَنات</a:t>
            </a:r>
            <a:r>
              <a:rPr lang="ar-AE" sz="5400" kern="0" dirty="0">
                <a:solidFill>
                  <a:srgbClr val="000000"/>
                </a:solidFill>
                <a:latin typeface="Helvetica Neue Medium"/>
                <a:sym typeface="Helvetica Neue Medium"/>
              </a:rPr>
              <a:t>ٌ) مُفْرَد</a:t>
            </a:r>
            <a:endParaRPr sz="5400" kern="0" dirty="0">
              <a:solidFill>
                <a:srgbClr val="000000"/>
              </a:solidFill>
              <a:latin typeface="Helvetica Neue Medium"/>
              <a:sym typeface="Helvetica Neue Medium"/>
            </a:endParaRPr>
          </a:p>
        </p:txBody>
      </p:sp>
      <p:pic>
        <p:nvPicPr>
          <p:cNvPr id="156" name="DF64C84D-C34A-45FA-A465-9F361D2AB866-L0-001.png" descr="DF64C84D-C34A-45FA-A465-9F361D2AB866-L0-001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327" y="3913265"/>
            <a:ext cx="1286759" cy="1286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56005C06-EE6C-4514-A080-E57A0847AC40-L0-001.png" descr="56005C06-EE6C-4514-A080-E57A0847AC40-L0-001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0411" y="3788000"/>
            <a:ext cx="1231246" cy="1231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80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0" fill="hold" display="0">
                  <p:stCondLst>
                    <p:cond delay="indefinite"/>
                  </p:stCondLst>
                </p:cTn>
                <p:tgtEl>
                  <p:spTgt spid="154"/>
                </p:tgtEl>
              </p:cMediaNode>
            </p:video>
          </p:childTnLst>
        </p:cTn>
      </p:par>
    </p:tnLst>
    <p:bldLst>
      <p:bldP spid="1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G_0879.MOV" descr="IMG_0879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4245" y="-21352"/>
            <a:ext cx="9283511" cy="7062974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تهانينا لقد فزت..."/>
          <p:cNvSpPr/>
          <p:nvPr/>
        </p:nvSpPr>
        <p:spPr>
          <a:xfrm>
            <a:off x="2222934" y="1159854"/>
            <a:ext cx="6738217" cy="1332565"/>
          </a:xfrm>
          <a:prstGeom prst="roundRect">
            <a:avLst>
              <a:gd name="adj" fmla="val 10223"/>
            </a:avLst>
          </a:prstGeom>
          <a:blipFill>
            <a:blip r:embed="rId7"/>
            <a:stretch>
              <a:fillRect/>
            </a:stretch>
          </a:blipFill>
          <a:ln w="1016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/>
          <a:lstStyle>
            <a:lvl1pPr>
              <a:defRPr sz="480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algn="ctr" defTabSz="410751" hangingPunct="0"/>
            <a:r>
              <a:rPr sz="3375" kern="0">
                <a:solidFill>
                  <a:srgbClr val="000000"/>
                </a:solidFill>
                <a:latin typeface="Helvetica Neue Medium"/>
              </a:rPr>
              <a:t>تهانينا لقد فزت...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6CA463-BB8A-4948-83D6-787E16E1E9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6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20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170"/>
                </p:tgtEl>
              </p:cMediaNode>
            </p:vide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1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A5B2A8-C45D-49ED-B641-774773F9C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169EAB-98EE-4FFD-823F-40EA333D24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362" r="5562" b="21830"/>
          <a:stretch/>
        </p:blipFill>
        <p:spPr>
          <a:xfrm>
            <a:off x="658589" y="83041"/>
            <a:ext cx="11228611" cy="60095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2473E8-2FC9-49E7-AF45-B28B663FB621}"/>
              </a:ext>
            </a:extLst>
          </p:cNvPr>
          <p:cNvSpPr/>
          <p:nvPr/>
        </p:nvSpPr>
        <p:spPr>
          <a:xfrm>
            <a:off x="8342489" y="4052044"/>
            <a:ext cx="26965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8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زَواحِفٌ</a:t>
            </a:r>
            <a:endParaRPr lang="en-US" sz="8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1DA8EA-0F6A-466F-B870-05B0DEF6303C}"/>
              </a:ext>
            </a:extLst>
          </p:cNvPr>
          <p:cNvSpPr/>
          <p:nvPr/>
        </p:nvSpPr>
        <p:spPr>
          <a:xfrm>
            <a:off x="5205022" y="4052044"/>
            <a:ext cx="246093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80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هَ</a:t>
            </a:r>
            <a:r>
              <a:rPr lang="ar-SA" sz="80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</a:t>
            </a:r>
            <a:r>
              <a:rPr lang="ar-AE" sz="80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ياكِلٌ</a:t>
            </a:r>
            <a:r>
              <a:rPr lang="ar-AE" sz="54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2E8FBA-4F49-4FA7-884E-DEE8E2D86BDB}"/>
              </a:ext>
            </a:extLst>
          </p:cNvPr>
          <p:cNvSpPr/>
          <p:nvPr/>
        </p:nvSpPr>
        <p:spPr>
          <a:xfrm>
            <a:off x="1357627" y="4052044"/>
            <a:ext cx="269657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8800" b="1" cap="none" spc="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خَنادِ</a:t>
            </a:r>
            <a:r>
              <a:rPr lang="ar-SA" sz="88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قٌ</a:t>
            </a:r>
            <a:endParaRPr lang="en-US" sz="54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623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A72977-DCD8-4BAA-873B-68F6D16A8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1999" cy="67453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39DA7B-91FD-4025-A94A-201583DF58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3" t="22488" r="5749" b="35165"/>
          <a:stretch/>
        </p:blipFill>
        <p:spPr>
          <a:xfrm>
            <a:off x="0" y="324008"/>
            <a:ext cx="11969394" cy="58768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25CF3C-1DA0-4286-8A88-8AB2319D8134}"/>
              </a:ext>
            </a:extLst>
          </p:cNvPr>
          <p:cNvSpPr/>
          <p:nvPr/>
        </p:nvSpPr>
        <p:spPr>
          <a:xfrm>
            <a:off x="8013843" y="4030626"/>
            <a:ext cx="273642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80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سُلَحْفاةٌ</a:t>
            </a:r>
            <a:endParaRPr lang="en-US" sz="80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9A498A-BBFD-41DA-B4DF-A1E33334AF18}"/>
              </a:ext>
            </a:extLst>
          </p:cNvPr>
          <p:cNvSpPr/>
          <p:nvPr/>
        </p:nvSpPr>
        <p:spPr>
          <a:xfrm>
            <a:off x="4258594" y="3971510"/>
            <a:ext cx="2073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80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غُرابٌ</a:t>
            </a:r>
            <a:endParaRPr lang="en-US" sz="80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53F29-3AA3-4865-8DC0-BCD8D0EC2DAA}"/>
              </a:ext>
            </a:extLst>
          </p:cNvPr>
          <p:cNvSpPr/>
          <p:nvPr/>
        </p:nvSpPr>
        <p:spPr>
          <a:xfrm>
            <a:off x="351247" y="3848399"/>
            <a:ext cx="180049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96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نِس</a:t>
            </a:r>
            <a:r>
              <a:rPr lang="ar-SA" sz="9600" b="1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ْرٌ</a:t>
            </a:r>
            <a:endParaRPr lang="en-US" sz="4800" b="0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54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D8A5FE7-D530-4EF9-B809-18ED7D42A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14" t="18730" r="32411" b="41234"/>
          <a:stretch/>
        </p:blipFill>
        <p:spPr>
          <a:xfrm>
            <a:off x="141514" y="186281"/>
            <a:ext cx="11680372" cy="6671719"/>
          </a:xfrm>
          <a:prstGeom prst="rect">
            <a:avLst/>
          </a:prstGeom>
        </p:spPr>
      </p:pic>
      <p:cxnSp>
        <p:nvCxnSpPr>
          <p:cNvPr id="4" name="Straight Connector 7">
            <a:extLst>
              <a:ext uri="{FF2B5EF4-FFF2-40B4-BE49-F238E27FC236}">
                <a16:creationId xmlns:a16="http://schemas.microsoft.com/office/drawing/2014/main" id="{B9F18CC9-C3B7-4378-A7C3-BE86DBD6F7CC}"/>
              </a:ext>
            </a:extLst>
          </p:cNvPr>
          <p:cNvCxnSpPr/>
          <p:nvPr/>
        </p:nvCxnSpPr>
        <p:spPr>
          <a:xfrm flipH="1" flipV="1">
            <a:off x="4631108" y="2918750"/>
            <a:ext cx="5400323" cy="3003"/>
          </a:xfrm>
          <a:prstGeom prst="line">
            <a:avLst/>
          </a:prstGeom>
          <a:ln w="5715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78731401-F00F-458E-8DF7-4B1510EFC482}"/>
              </a:ext>
            </a:extLst>
          </p:cNvPr>
          <p:cNvCxnSpPr>
            <a:cxnSpLocks/>
          </p:cNvCxnSpPr>
          <p:nvPr/>
        </p:nvCxnSpPr>
        <p:spPr>
          <a:xfrm flipH="1">
            <a:off x="6986426" y="6153398"/>
            <a:ext cx="2763750" cy="0"/>
          </a:xfrm>
          <a:prstGeom prst="line">
            <a:avLst/>
          </a:prstGeom>
          <a:ln w="5715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525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3B7DBF3-D484-40DC-8244-E9B8F2EE57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52" t="58003" r="33393" b="6667"/>
          <a:stretch/>
        </p:blipFill>
        <p:spPr>
          <a:xfrm>
            <a:off x="195943" y="175550"/>
            <a:ext cx="11800114" cy="6185044"/>
          </a:xfrm>
          <a:prstGeom prst="rect">
            <a:avLst/>
          </a:prstGeom>
        </p:spPr>
      </p:pic>
      <p:cxnSp>
        <p:nvCxnSpPr>
          <p:cNvPr id="4" name="Straight Connector 7">
            <a:extLst>
              <a:ext uri="{FF2B5EF4-FFF2-40B4-BE49-F238E27FC236}">
                <a16:creationId xmlns:a16="http://schemas.microsoft.com/office/drawing/2014/main" id="{B0576260-287E-4A0B-8C08-ACFA76B0ADFF}"/>
              </a:ext>
            </a:extLst>
          </p:cNvPr>
          <p:cNvCxnSpPr/>
          <p:nvPr/>
        </p:nvCxnSpPr>
        <p:spPr>
          <a:xfrm flipH="1" flipV="1">
            <a:off x="4682478" y="3113959"/>
            <a:ext cx="5400323" cy="3003"/>
          </a:xfrm>
          <a:prstGeom prst="line">
            <a:avLst/>
          </a:prstGeom>
          <a:ln w="5715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" name="Multiply 2">
            <a:extLst>
              <a:ext uri="{FF2B5EF4-FFF2-40B4-BE49-F238E27FC236}">
                <a16:creationId xmlns:a16="http://schemas.microsoft.com/office/drawing/2014/main" id="{22D5EC4D-2245-49B5-8F3F-EA8FE9BD3FAE}"/>
              </a:ext>
            </a:extLst>
          </p:cNvPr>
          <p:cNvSpPr/>
          <p:nvPr/>
        </p:nvSpPr>
        <p:spPr>
          <a:xfrm>
            <a:off x="9362883" y="3766390"/>
            <a:ext cx="1287563" cy="644111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ACC1EDEA-CA40-4471-9281-A20CD3876987}"/>
              </a:ext>
            </a:extLst>
          </p:cNvPr>
          <p:cNvSpPr txBox="1"/>
          <p:nvPr/>
        </p:nvSpPr>
        <p:spPr>
          <a:xfrm>
            <a:off x="9864474" y="4516257"/>
            <a:ext cx="8103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Fanan"/>
                <a:sym typeface="Wingdings 2" panose="05020102010507070707" pitchFamily="18" charset="2"/>
              </a:rPr>
              <a:t>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Multiply 2">
            <a:extLst>
              <a:ext uri="{FF2B5EF4-FFF2-40B4-BE49-F238E27FC236}">
                <a16:creationId xmlns:a16="http://schemas.microsoft.com/office/drawing/2014/main" id="{E7B88EAE-60A4-4B1D-A84B-BB089D6E2426}"/>
              </a:ext>
            </a:extLst>
          </p:cNvPr>
          <p:cNvSpPr/>
          <p:nvPr/>
        </p:nvSpPr>
        <p:spPr>
          <a:xfrm>
            <a:off x="9362883" y="5329899"/>
            <a:ext cx="1287563" cy="644111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52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airplane, man, plane&#10;&#10;Description automatically generated">
            <a:extLst>
              <a:ext uri="{FF2B5EF4-FFF2-40B4-BE49-F238E27FC236}">
                <a16:creationId xmlns:a16="http://schemas.microsoft.com/office/drawing/2014/main" id="{0C025071-0395-45CE-8340-02EC40D5B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336" y="0"/>
            <a:ext cx="3863340" cy="6858000"/>
          </a:xfrm>
          <a:prstGeom prst="rect">
            <a:avLst/>
          </a:prstGeom>
        </p:spPr>
      </p:pic>
      <p:pic>
        <p:nvPicPr>
          <p:cNvPr id="4" name="UNITED ARAB EMIRATES NATIONAL ANTHEM - 'Ishy Bilady' عيشي بلادي - النشيد الوطني الاماراتي">
            <a:hlinkClick r:id="" action="ppaction://media"/>
            <a:extLst>
              <a:ext uri="{FF2B5EF4-FFF2-40B4-BE49-F238E27FC236}">
                <a16:creationId xmlns:a16="http://schemas.microsoft.com/office/drawing/2014/main" id="{4C8920B6-D91F-43CB-8F94-9C9BFE0E65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5149" y="1592053"/>
            <a:ext cx="8092661" cy="4552122"/>
          </a:xfrm>
          <a:prstGeom prst="rect">
            <a:avLst/>
          </a:prstGeom>
        </p:spPr>
      </p:pic>
      <p:pic>
        <p:nvPicPr>
          <p:cNvPr id="7" name="Picture 6" descr="A picture containing clothing, wearing, dress, woman&#10;&#10;Description automatically generated">
            <a:extLst>
              <a:ext uri="{FF2B5EF4-FFF2-40B4-BE49-F238E27FC236}">
                <a16:creationId xmlns:a16="http://schemas.microsoft.com/office/drawing/2014/main" id="{FB5E1AF5-840C-47D0-8A46-2D699038F1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05"/>
          <a:stretch/>
        </p:blipFill>
        <p:spPr>
          <a:xfrm>
            <a:off x="-773870" y="0"/>
            <a:ext cx="3794874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D3A5180-A120-4AF3-B827-D97F5FFE3459}"/>
              </a:ext>
            </a:extLst>
          </p:cNvPr>
          <p:cNvGrpSpPr/>
          <p:nvPr/>
        </p:nvGrpSpPr>
        <p:grpSpPr>
          <a:xfrm>
            <a:off x="5050827" y="140619"/>
            <a:ext cx="4217159" cy="1146412"/>
            <a:chOff x="7751928" y="95534"/>
            <a:chExt cx="4217159" cy="114641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07213B-09D2-48CC-8821-8BBD831446B5}"/>
                </a:ext>
              </a:extLst>
            </p:cNvPr>
            <p:cNvSpPr txBox="1"/>
            <p:nvPr/>
          </p:nvSpPr>
          <p:spPr>
            <a:xfrm>
              <a:off x="8085018" y="290079"/>
              <a:ext cx="307968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ar-AE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السلام الوطني</a:t>
              </a:r>
              <a:endParaRPr lang="en-US" sz="4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 descr="A close up of a sign&#10;&#10;Description automatically generated">
              <a:extLst>
                <a:ext uri="{FF2B5EF4-FFF2-40B4-BE49-F238E27FC236}">
                  <a16:creationId xmlns:a16="http://schemas.microsoft.com/office/drawing/2014/main" id="{DE577D37-F268-47A6-9273-BE7840B4B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4707" y="230176"/>
              <a:ext cx="689055" cy="890900"/>
            </a:xfrm>
            <a:prstGeom prst="rect">
              <a:avLst/>
            </a:prstGeom>
          </p:spPr>
        </p:pic>
        <p:sp>
          <p:nvSpPr>
            <p:cNvPr id="14" name="Flowchart: Alternate Process 13">
              <a:extLst>
                <a:ext uri="{FF2B5EF4-FFF2-40B4-BE49-F238E27FC236}">
                  <a16:creationId xmlns:a16="http://schemas.microsoft.com/office/drawing/2014/main" id="{C53BE4FD-1F2E-4EB4-919C-CEC79B64B909}"/>
                </a:ext>
              </a:extLst>
            </p:cNvPr>
            <p:cNvSpPr/>
            <p:nvPr/>
          </p:nvSpPr>
          <p:spPr>
            <a:xfrm>
              <a:off x="7751928" y="95534"/>
              <a:ext cx="4217159" cy="1146412"/>
            </a:xfrm>
            <a:prstGeom prst="flowChartAlternateProcess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BB8C39E-2963-424A-9BC9-B262B93981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5" t="23913" r="28011" b="42825"/>
          <a:stretch/>
        </p:blipFill>
        <p:spPr>
          <a:xfrm>
            <a:off x="11297810" y="6082510"/>
            <a:ext cx="785142" cy="67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9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354BD4B-28CC-4E6B-8A1E-DCA476B6C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68" t="22394" r="33362" b="48465"/>
          <a:stretch/>
        </p:blipFill>
        <p:spPr>
          <a:xfrm>
            <a:off x="141514" y="87086"/>
            <a:ext cx="11908972" cy="6662057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0093C9A5-3744-4015-95FF-5BD5228DC814}"/>
              </a:ext>
            </a:extLst>
          </p:cNvPr>
          <p:cNvSpPr txBox="1"/>
          <p:nvPr/>
        </p:nvSpPr>
        <p:spPr>
          <a:xfrm>
            <a:off x="1959367" y="4238761"/>
            <a:ext cx="82732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تَتَمَيَّزُ بِلادي بِطَبيعَةٍ خلابَةٍ.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54E3CAB-F3FD-4847-9A07-9F7E45E53B3D}"/>
              </a:ext>
            </a:extLst>
          </p:cNvPr>
          <p:cNvSpPr txBox="1"/>
          <p:nvPr/>
        </p:nvSpPr>
        <p:spPr>
          <a:xfrm>
            <a:off x="2702103" y="5347465"/>
            <a:ext cx="75305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الضَّبعُ حَيوانٌ مُفْتَرِسٌ</a:t>
            </a:r>
            <a:r>
              <a:rPr kumimoji="0" lang="ar-SA" sz="7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459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1363C1-A8D0-4A74-8736-6457CB74C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2" y="57150"/>
            <a:ext cx="12001500" cy="6800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A2C713-2A1D-418B-9A4A-8B635560B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76" y="57150"/>
            <a:ext cx="11506200" cy="68008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02E5D0-6BD7-4104-AE80-C58BC5E7A554}"/>
              </a:ext>
            </a:extLst>
          </p:cNvPr>
          <p:cNvSpPr/>
          <p:nvPr/>
        </p:nvSpPr>
        <p:spPr>
          <a:xfrm>
            <a:off x="2721086" y="999094"/>
            <a:ext cx="29177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السُّلَحْفاةُ الْبَرِّيَّةُ</a:t>
            </a:r>
            <a:endParaRPr lang="en-US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CEEB2B-B7D4-4C78-A1D2-249399164FEC}"/>
              </a:ext>
            </a:extLst>
          </p:cNvPr>
          <p:cNvSpPr/>
          <p:nvPr/>
        </p:nvSpPr>
        <p:spPr>
          <a:xfrm>
            <a:off x="6762302" y="1957829"/>
            <a:ext cx="29184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تَعيشُ في الماء.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00C338-EDF7-4384-A7C5-01241D5A1127}"/>
              </a:ext>
            </a:extLst>
          </p:cNvPr>
          <p:cNvSpPr/>
          <p:nvPr/>
        </p:nvSpPr>
        <p:spPr>
          <a:xfrm>
            <a:off x="7117554" y="2727278"/>
            <a:ext cx="32784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شَكْلُ الدَّرَقَةِ مُسَطَحٌ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57FA6E-495E-4743-B57D-A4B5923D125E}"/>
              </a:ext>
            </a:extLst>
          </p:cNvPr>
          <p:cNvSpPr/>
          <p:nvPr/>
        </p:nvSpPr>
        <p:spPr>
          <a:xfrm>
            <a:off x="7350001" y="3368294"/>
            <a:ext cx="31630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وَزْنُ الدَّرَقَةِ خَفيفٌ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A609F2-CAF9-46C8-9467-69E1F567E41F}"/>
              </a:ext>
            </a:extLst>
          </p:cNvPr>
          <p:cNvSpPr/>
          <p:nvPr/>
        </p:nvSpPr>
        <p:spPr>
          <a:xfrm>
            <a:off x="7111545" y="4509236"/>
            <a:ext cx="403823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أَقْدَامٌ مُسَطَّحَةٌ بِمَخالِبَ طَويلَةٍ</a:t>
            </a:r>
            <a:endParaRPr lang="en-US" sz="3200" b="1" cap="none" spc="0" dirty="0">
              <a:ln w="0"/>
              <a:solidFill>
                <a:schemeClr val="bg2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5E567B-1ABB-4716-A1F2-88764046CF9C}"/>
              </a:ext>
            </a:extLst>
          </p:cNvPr>
          <p:cNvSpPr/>
          <p:nvPr/>
        </p:nvSpPr>
        <p:spPr>
          <a:xfrm>
            <a:off x="5577372" y="2445765"/>
            <a:ext cx="1385184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كلاهما تَحْمي نَفْسها مِنَ الأعْداءِ</a:t>
            </a:r>
          </a:p>
          <a:p>
            <a:pPr algn="ctr"/>
            <a:r>
              <a:rPr lang="ar-AE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داخل</a:t>
            </a:r>
          </a:p>
          <a:p>
            <a:pPr algn="ctr"/>
            <a:r>
              <a:rPr lang="ar-AE" sz="28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الدَّرَقَةِ</a:t>
            </a:r>
            <a:r>
              <a:rPr lang="ar-AE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DE89BE-62A9-46FF-9168-AA191BE63EA5}"/>
              </a:ext>
            </a:extLst>
          </p:cNvPr>
          <p:cNvSpPr/>
          <p:nvPr/>
        </p:nvSpPr>
        <p:spPr>
          <a:xfrm>
            <a:off x="6597241" y="1068431"/>
            <a:ext cx="332655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السُّلَحْفاةُ الْبَحْرِيَّةِ</a:t>
            </a:r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FFE2DD-9CAC-4612-A115-2FEE7977CA03}"/>
              </a:ext>
            </a:extLst>
          </p:cNvPr>
          <p:cNvSpPr/>
          <p:nvPr/>
        </p:nvSpPr>
        <p:spPr>
          <a:xfrm>
            <a:off x="1707082" y="1842676"/>
            <a:ext cx="394538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تَعيشُ على اليابسة .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2BC0B0-F2D9-4292-B178-412C2F5951A2}"/>
              </a:ext>
            </a:extLst>
          </p:cNvPr>
          <p:cNvSpPr/>
          <p:nvPr/>
        </p:nvSpPr>
        <p:spPr>
          <a:xfrm>
            <a:off x="2280616" y="2410460"/>
            <a:ext cx="30492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شَكْلُ الدَّرَقَةِ مُقَبَّبٌ</a:t>
            </a:r>
            <a:endParaRPr lang="en-US" sz="40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03747A-766E-46D7-B0A9-30810CBC75C2}"/>
              </a:ext>
            </a:extLst>
          </p:cNvPr>
          <p:cNvSpPr/>
          <p:nvPr/>
        </p:nvSpPr>
        <p:spPr>
          <a:xfrm>
            <a:off x="2445984" y="3368293"/>
            <a:ext cx="28734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وَزْنُ الدَّرَقَةِ ثَقيلٌ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FB1EC8-7E6E-4BFC-B3C0-92EA30EED9B5}"/>
              </a:ext>
            </a:extLst>
          </p:cNvPr>
          <p:cNvSpPr/>
          <p:nvPr/>
        </p:nvSpPr>
        <p:spPr>
          <a:xfrm>
            <a:off x="2445984" y="4438068"/>
            <a:ext cx="313853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0"/>
                <a:solidFill>
                  <a:schemeClr val="bg2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أَقْدَامٌ قَصيرَةٌ وَقَويَّةٌ</a:t>
            </a:r>
            <a:endParaRPr lang="en-US" sz="3200" b="1" cap="none" spc="0" dirty="0">
              <a:ln w="0"/>
              <a:solidFill>
                <a:schemeClr val="bg2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259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1B5FE1-2A90-435C-B0BC-B9018254D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11319933" cy="61975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ACCCD0-F046-4A4D-ACB8-3601BC8D18FF}"/>
              </a:ext>
            </a:extLst>
          </p:cNvPr>
          <p:cNvSpPr/>
          <p:nvPr/>
        </p:nvSpPr>
        <p:spPr>
          <a:xfrm>
            <a:off x="3004452" y="2967335"/>
            <a:ext cx="61831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إلى اللقاء في الْحِصَةِ القادِمَةِ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112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8C078F-5DCC-4EA6-8276-A85BAE8E4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64704"/>
            <a:ext cx="9036496" cy="6115482"/>
          </a:xfrm>
          <a:prstGeom prst="rect">
            <a:avLst/>
          </a:prstGeom>
        </p:spPr>
      </p:pic>
      <p:pic>
        <p:nvPicPr>
          <p:cNvPr id="4" name="Picture 4" descr="موضوع تعبير عن الصداقة - جواهر">
            <a:extLst>
              <a:ext uri="{FF2B5EF4-FFF2-40B4-BE49-F238E27FC236}">
                <a16:creationId xmlns:a16="http://schemas.microsoft.com/office/drawing/2014/main" id="{EC17393D-2514-4916-B8BC-205800620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9" b="13167"/>
          <a:stretch/>
        </p:blipFill>
        <p:spPr bwMode="auto">
          <a:xfrm>
            <a:off x="7392145" y="24670"/>
            <a:ext cx="2912173" cy="60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F42556-F163-4381-86B5-188629D483AD}"/>
              </a:ext>
            </a:extLst>
          </p:cNvPr>
          <p:cNvSpPr txBox="1"/>
          <p:nvPr/>
        </p:nvSpPr>
        <p:spPr>
          <a:xfrm>
            <a:off x="2135560" y="-59755"/>
            <a:ext cx="6011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ar-AE" sz="44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قواعد التعلم عن بعد </a:t>
            </a:r>
            <a:endParaRPr lang="en-US" sz="44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3" name="VID-20200830-WA0027">
            <a:hlinkClick r:id="" action="ppaction://media"/>
            <a:extLst>
              <a:ext uri="{FF2B5EF4-FFF2-40B4-BE49-F238E27FC236}">
                <a16:creationId xmlns:a16="http://schemas.microsoft.com/office/drawing/2014/main" id="{00F41A88-565A-41C4-B2DA-C9EA204D207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927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9536" y="1196753"/>
            <a:ext cx="8064896" cy="391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9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9026B0F-ED14-4E8A-8A15-E64F460D5AEA}"/>
              </a:ext>
            </a:extLst>
          </p:cNvPr>
          <p:cNvSpPr txBox="1"/>
          <p:nvPr/>
        </p:nvSpPr>
        <p:spPr>
          <a:xfrm>
            <a:off x="6570537" y="2413459"/>
            <a:ext cx="50209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AE" sz="8000" b="1" dirty="0">
                <a:solidFill>
                  <a:srgbClr val="EC43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الوحدة الاولى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EAFAED-E5F8-4C19-B85C-D3D831D005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09" t="19687" r="28246" b="6047"/>
          <a:stretch/>
        </p:blipFill>
        <p:spPr>
          <a:xfrm>
            <a:off x="483635" y="450377"/>
            <a:ext cx="6114464" cy="58821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7714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BC76CC-A00C-48F7-866F-FD5144DFB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6864"/>
            <a:ext cx="12192000" cy="677356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DB9CF6-AA3B-4DDC-B3BE-F53AC60B284E}"/>
              </a:ext>
            </a:extLst>
          </p:cNvPr>
          <p:cNvSpPr/>
          <p:nvPr/>
        </p:nvSpPr>
        <p:spPr>
          <a:xfrm>
            <a:off x="6593831" y="610634"/>
            <a:ext cx="3246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التَّعَلّم السّابِق :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444573-8A14-499F-948E-AE4BA740EB01}"/>
              </a:ext>
            </a:extLst>
          </p:cNvPr>
          <p:cNvSpPr/>
          <p:nvPr/>
        </p:nvSpPr>
        <p:spPr>
          <a:xfrm>
            <a:off x="3870902" y="1682933"/>
            <a:ext cx="65806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حدد نوع كل كَلمة مما يأتي  :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AA012B-CD32-4A46-9777-5BAAAA9ED774}"/>
              </a:ext>
            </a:extLst>
          </p:cNvPr>
          <p:cNvSpPr/>
          <p:nvPr/>
        </p:nvSpPr>
        <p:spPr>
          <a:xfrm>
            <a:off x="9127605" y="2887796"/>
            <a:ext cx="16177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مَسْجِد</a:t>
            </a:r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ٌ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F4C5D9-F81C-4044-B473-1518A7B68AD5}"/>
              </a:ext>
            </a:extLst>
          </p:cNvPr>
          <p:cNvSpPr/>
          <p:nvPr/>
        </p:nvSpPr>
        <p:spPr>
          <a:xfrm>
            <a:off x="7393730" y="2967335"/>
            <a:ext cx="1290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عَلى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B9A69E-3497-4236-BE0F-03003BDCEA3C}"/>
              </a:ext>
            </a:extLst>
          </p:cNvPr>
          <p:cNvSpPr/>
          <p:nvPr/>
        </p:nvSpPr>
        <p:spPr>
          <a:xfrm>
            <a:off x="5336818" y="2967335"/>
            <a:ext cx="15183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5400" b="1" cap="none" spc="0" dirty="0">
                <a:ln/>
                <a:solidFill>
                  <a:schemeClr val="accent4"/>
                </a:solidFill>
                <a:effectLst/>
              </a:rPr>
              <a:t>يُشاهِدُ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4600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92D6CE-E4EC-44A6-A55C-EF92DF257C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10"/>
          <a:stretch/>
        </p:blipFill>
        <p:spPr>
          <a:xfrm flipH="1">
            <a:off x="0" y="0"/>
            <a:ext cx="12192000" cy="68845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5B2547-407F-47BF-A397-817D56967218}"/>
              </a:ext>
            </a:extLst>
          </p:cNvPr>
          <p:cNvSpPr/>
          <p:nvPr/>
        </p:nvSpPr>
        <p:spPr>
          <a:xfrm>
            <a:off x="8480724" y="99771"/>
            <a:ext cx="37112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AE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سأتَعَلّم الْيوم: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6772F7-5AF6-4969-B8BB-15D71283D49C}"/>
              </a:ext>
            </a:extLst>
          </p:cNvPr>
          <p:cNvSpPr txBox="1"/>
          <p:nvPr/>
        </p:nvSpPr>
        <p:spPr>
          <a:xfrm>
            <a:off x="940903" y="1162099"/>
            <a:ext cx="10906539" cy="34317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/>
            <a:endParaRPr lang="ar-AE" sz="5400" b="1" dirty="0">
              <a:solidFill>
                <a:srgbClr val="7030A0"/>
              </a:solidFill>
            </a:endParaRPr>
          </a:p>
          <a:p>
            <a:pPr marL="457200" indent="-457200" algn="r" rtl="1">
              <a:buFontTx/>
              <a:buChar char="-"/>
            </a:pPr>
            <a:r>
              <a:rPr lang="ar-AE" sz="5500" b="1" dirty="0">
                <a:solidFill>
                  <a:schemeClr val="accent5">
                    <a:lumMod val="50000"/>
                  </a:schemeClr>
                </a:solidFill>
              </a:rPr>
              <a:t>يقرأ الْكلمات الشائعة قراءة سريعة </a:t>
            </a:r>
          </a:p>
          <a:p>
            <a:pPr algn="r" rtl="1"/>
            <a:r>
              <a:rPr lang="ar-AE" sz="5400" dirty="0"/>
              <a:t>ـ يُفَرْقُ بَيْنَ الْمُفْرَدِ والْجَمْعِ .</a:t>
            </a:r>
            <a:endParaRPr lang="ar-SA" sz="5400" dirty="0"/>
          </a:p>
          <a:p>
            <a:pPr algn="r" rtl="1"/>
            <a:r>
              <a:rPr lang="ar-SA" sz="5400" dirty="0"/>
              <a:t>- يقارن المتعلم بين السلحفاة الْبريّة وَالْبَحريّة .</a:t>
            </a:r>
            <a:endParaRPr lang="ar-EG" sz="5400" dirty="0"/>
          </a:p>
        </p:txBody>
      </p:sp>
      <p:pic>
        <p:nvPicPr>
          <p:cNvPr id="11" name="Picture 10" descr="A picture containing object, lamp, mirror&#10;&#10;Description automatically generated">
            <a:extLst>
              <a:ext uri="{FF2B5EF4-FFF2-40B4-BE49-F238E27FC236}">
                <a16:creationId xmlns:a16="http://schemas.microsoft.com/office/drawing/2014/main" id="{69EBFBE4-2E72-43D9-81A1-2B1D4F6CA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00" b="93067" l="9793" r="89831">
                        <a14:foregroundMark x1="64783" y1="55333" x2="40301" y2="69067"/>
                        <a14:foregroundMark x1="46516" y1="72267" x2="41996" y2="23333"/>
                        <a14:foregroundMark x1="41996" y1="23333" x2="40113" y2="16800"/>
                        <a14:foregroundMark x1="40113" y1="16800" x2="82109" y2="68533"/>
                        <a14:foregroundMark x1="82109" y1="68533" x2="82298" y2="70533"/>
                        <a14:foregroundMark x1="84181" y1="64933" x2="47834" y2="83200"/>
                        <a14:foregroundMark x1="47834" y1="83200" x2="34275" y2="84400"/>
                        <a14:foregroundMark x1="32392" y1="84400" x2="25800" y2="80000"/>
                        <a14:foregroundMark x1="28060" y1="73867" x2="29567" y2="57733"/>
                        <a14:foregroundMark x1="29944" y1="57733" x2="28437" y2="36667"/>
                        <a14:foregroundMark x1="30508" y1="29733" x2="39736" y2="8133"/>
                        <a14:foregroundMark x1="40113" y1="4800" x2="40113" y2="4800"/>
                        <a14:foregroundMark x1="36911" y1="4800" x2="36911" y2="4800"/>
                        <a14:foregroundMark x1="47458" y1="93067" x2="47458" y2="93067"/>
                        <a14:backgroundMark x1="17326" y1="23867" x2="17326" y2="23867"/>
                        <a14:backgroundMark x1="15631" y1="26667" x2="12241" y2="31867"/>
                        <a14:backgroundMark x1="12994" y1="32133" x2="12994" y2="41067"/>
                        <a14:backgroundMark x1="12994" y1="41067" x2="13559" y2="49600"/>
                        <a14:backgroundMark x1="13559" y1="49600" x2="13559" y2="50000"/>
                        <a14:backgroundMark x1="13748" y1="50000" x2="10734" y2="629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6411" y="-322165"/>
            <a:ext cx="1324354" cy="2292628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C5FA5C6-A11C-4F56-BF9F-F646030B6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9" y="2880450"/>
            <a:ext cx="1510749" cy="1072632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7646BB-F573-47C4-B7D8-59900F6EC5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4850" y="3484334"/>
            <a:ext cx="993913" cy="68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98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4D4D1F0-34A0-404A-BDE7-6C1DE077E3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90" t="26677" r="33793" b="24039"/>
          <a:stretch/>
        </p:blipFill>
        <p:spPr>
          <a:xfrm>
            <a:off x="163286" y="90755"/>
            <a:ext cx="11865427" cy="65532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C37D7D2-F73C-48D8-A5A7-C433A38D8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316" y="5126494"/>
            <a:ext cx="463336" cy="3657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D5869A0-817B-4FE2-BB9E-86E06787F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537" y="5784040"/>
            <a:ext cx="463336" cy="3657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274E064-3BD6-425A-A078-F86853386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316" y="6492958"/>
            <a:ext cx="463336" cy="36579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838113B1-E9FF-4F61-9142-30BC93508C3F}"/>
              </a:ext>
            </a:extLst>
          </p:cNvPr>
          <p:cNvSpPr/>
          <p:nvPr/>
        </p:nvSpPr>
        <p:spPr>
          <a:xfrm>
            <a:off x="7520683" y="4510355"/>
            <a:ext cx="780836" cy="6161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مَـعَ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8B012A7C-2A10-4330-8878-6D5CE487E0BD}"/>
              </a:ext>
            </a:extLst>
          </p:cNvPr>
          <p:cNvSpPr/>
          <p:nvPr/>
        </p:nvSpPr>
        <p:spPr>
          <a:xfrm>
            <a:off x="7520683" y="5216546"/>
            <a:ext cx="883578" cy="6161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الَّتي</a:t>
            </a: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671B787-241C-4BB6-B2CB-FE193A7870E0}"/>
              </a:ext>
            </a:extLst>
          </p:cNvPr>
          <p:cNvSpPr/>
          <p:nvPr/>
        </p:nvSpPr>
        <p:spPr>
          <a:xfrm>
            <a:off x="6596009" y="5872301"/>
            <a:ext cx="883578" cy="6161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b="1" dirty="0"/>
              <a:t>بَيْنَ</a:t>
            </a:r>
          </a:p>
        </p:txBody>
      </p:sp>
    </p:spTree>
    <p:extLst>
      <p:ext uri="{BB962C8B-B14F-4D97-AF65-F5344CB8AC3E}">
        <p14:creationId xmlns:p14="http://schemas.microsoft.com/office/powerpoint/2010/main" val="18806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8E193B-9AC2-4714-BEB1-429ECA7C2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5" y="4691477"/>
            <a:ext cx="3810000" cy="21665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812A1E-370E-49F8-BC88-ED769861853F}"/>
              </a:ext>
            </a:extLst>
          </p:cNvPr>
          <p:cNvSpPr/>
          <p:nvPr/>
        </p:nvSpPr>
        <p:spPr>
          <a:xfrm>
            <a:off x="675861" y="4890052"/>
            <a:ext cx="410817" cy="14577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4466C8-3916-4EAB-9434-6E0B579E2334}"/>
              </a:ext>
            </a:extLst>
          </p:cNvPr>
          <p:cNvSpPr/>
          <p:nvPr/>
        </p:nvSpPr>
        <p:spPr>
          <a:xfrm>
            <a:off x="2279374" y="5446642"/>
            <a:ext cx="1113183" cy="46382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271DE-0D74-4AE9-BA54-2CE655106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79" y="170829"/>
            <a:ext cx="11010692" cy="2143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1EF964-3F8D-42F4-862D-A4AD86A1C184}"/>
              </a:ext>
            </a:extLst>
          </p:cNvPr>
          <p:cNvSpPr txBox="1"/>
          <p:nvPr/>
        </p:nvSpPr>
        <p:spPr>
          <a:xfrm rot="10800000" flipH="1" flipV="1">
            <a:off x="3195939" y="1171267"/>
            <a:ext cx="6792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dirty="0">
                <a:solidFill>
                  <a:srgbClr val="00B050"/>
                </a:solidFill>
              </a:rPr>
              <a:t>هَيّا يا مُبْدِعُ لاحَظ الْفَرْقَ : </a:t>
            </a:r>
            <a:endParaRPr lang="en-GB" sz="4000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B131A8-EF2B-4E86-94C4-C749023AF2F6}"/>
              </a:ext>
            </a:extLst>
          </p:cNvPr>
          <p:cNvSpPr/>
          <p:nvPr/>
        </p:nvSpPr>
        <p:spPr>
          <a:xfrm>
            <a:off x="5151664" y="1828800"/>
            <a:ext cx="45719" cy="50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7DD2EF-14EA-4B34-A6D4-9640007DC2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48" y="2425472"/>
            <a:ext cx="2981325" cy="15335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D5C4F39-BF58-45D4-98FD-9B843DCA8F66}"/>
              </a:ext>
            </a:extLst>
          </p:cNvPr>
          <p:cNvSpPr/>
          <p:nvPr/>
        </p:nvSpPr>
        <p:spPr>
          <a:xfrm>
            <a:off x="9555515" y="3958997"/>
            <a:ext cx="12779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كِتابٌ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3764D0-37D3-4AAD-93B0-0E0A96CD8D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557" y="2425472"/>
            <a:ext cx="2143125" cy="183120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5634A50-751D-4B8C-B97D-55BB7F380E0C}"/>
              </a:ext>
            </a:extLst>
          </p:cNvPr>
          <p:cNvSpPr/>
          <p:nvPr/>
        </p:nvSpPr>
        <p:spPr>
          <a:xfrm>
            <a:off x="4012095" y="4368195"/>
            <a:ext cx="11192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كُتُبٌ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721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8E193B-9AC2-4714-BEB1-429ECA7C2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5" y="4691477"/>
            <a:ext cx="3810000" cy="21665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812A1E-370E-49F8-BC88-ED769861853F}"/>
              </a:ext>
            </a:extLst>
          </p:cNvPr>
          <p:cNvSpPr/>
          <p:nvPr/>
        </p:nvSpPr>
        <p:spPr>
          <a:xfrm>
            <a:off x="675861" y="4890052"/>
            <a:ext cx="410817" cy="145774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4466C8-3916-4EAB-9434-6E0B579E2334}"/>
              </a:ext>
            </a:extLst>
          </p:cNvPr>
          <p:cNvSpPr/>
          <p:nvPr/>
        </p:nvSpPr>
        <p:spPr>
          <a:xfrm>
            <a:off x="2279374" y="5446642"/>
            <a:ext cx="1113183" cy="463827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271DE-0D74-4AE9-BA54-2CE6551067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79" y="170829"/>
            <a:ext cx="11010692" cy="21431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1EF964-3F8D-42F4-862D-A4AD86A1C184}"/>
              </a:ext>
            </a:extLst>
          </p:cNvPr>
          <p:cNvSpPr txBox="1"/>
          <p:nvPr/>
        </p:nvSpPr>
        <p:spPr>
          <a:xfrm rot="10800000" flipH="1" flipV="1">
            <a:off x="3195939" y="1171267"/>
            <a:ext cx="6792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هَيّا يا مُبْدِعُ لاحَظ الْفَرْقَ :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B131A8-EF2B-4E86-94C4-C749023AF2F6}"/>
              </a:ext>
            </a:extLst>
          </p:cNvPr>
          <p:cNvSpPr/>
          <p:nvPr/>
        </p:nvSpPr>
        <p:spPr>
          <a:xfrm>
            <a:off x="5151664" y="1828800"/>
            <a:ext cx="45719" cy="50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9AF2C1-FC14-4B99-A9BD-52CB3E533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180" y="2359999"/>
            <a:ext cx="2333625" cy="19621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73BF67-A0F5-4375-9849-8C20DAA79F29}"/>
              </a:ext>
            </a:extLst>
          </p:cNvPr>
          <p:cNvSpPr/>
          <p:nvPr/>
        </p:nvSpPr>
        <p:spPr>
          <a:xfrm>
            <a:off x="9988111" y="4755225"/>
            <a:ext cx="7473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قَلَمٌ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0837EF-D749-4CC2-8C9A-7D2A453D36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466" y="2313954"/>
            <a:ext cx="2143125" cy="21431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206FD9C-4922-42E6-A66C-11E0C56DE72C}"/>
              </a:ext>
            </a:extLst>
          </p:cNvPr>
          <p:cNvSpPr/>
          <p:nvPr/>
        </p:nvSpPr>
        <p:spPr>
          <a:xfrm>
            <a:off x="3180746" y="4772605"/>
            <a:ext cx="11624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أَقْلامٌ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339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eathered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</TotalTime>
  <Words>218</Words>
  <Application>Microsoft Office PowerPoint</Application>
  <PresentationFormat>شاشة عريضة</PresentationFormat>
  <Paragraphs>70</Paragraphs>
  <Slides>22</Slides>
  <Notes>0</Notes>
  <HiddenSlides>0</HiddenSlides>
  <MMClips>9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22</vt:i4>
      </vt:variant>
    </vt:vector>
  </HeadingPairs>
  <TitlesOfParts>
    <vt:vector size="37" baseType="lpstr">
      <vt:lpstr>Aharoni</vt:lpstr>
      <vt:lpstr>Arial</vt:lpstr>
      <vt:lpstr>Calibri</vt:lpstr>
      <vt:lpstr>Century Schoolbook</vt:lpstr>
      <vt:lpstr>Corbel</vt:lpstr>
      <vt:lpstr>Helvetica Light</vt:lpstr>
      <vt:lpstr>Helvetica Neue</vt:lpstr>
      <vt:lpstr>Helvetica Neue Light</vt:lpstr>
      <vt:lpstr>Helvetica Neue Medium</vt:lpstr>
      <vt:lpstr>Helvetica Neue Thin</vt:lpstr>
      <vt:lpstr>Simplified Arabic</vt:lpstr>
      <vt:lpstr>Wingdings 3</vt:lpstr>
      <vt:lpstr>نسق Office</vt:lpstr>
      <vt:lpstr>Feathered</vt:lpstr>
      <vt:lpstr>White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عائشة عمر الحضرمي</dc:creator>
  <cp:lastModifiedBy>Khoulud Toufik Saab</cp:lastModifiedBy>
  <cp:revision>64</cp:revision>
  <dcterms:created xsi:type="dcterms:W3CDTF">2020-07-22T07:56:12Z</dcterms:created>
  <dcterms:modified xsi:type="dcterms:W3CDTF">2021-09-18T14:17:30Z</dcterms:modified>
</cp:coreProperties>
</file>