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0" r:id="rId2"/>
    <p:sldId id="285" r:id="rId3"/>
    <p:sldId id="313" r:id="rId4"/>
    <p:sldId id="314" r:id="rId5"/>
    <p:sldId id="318" r:id="rId6"/>
    <p:sldId id="315" r:id="rId7"/>
    <p:sldId id="319" r:id="rId8"/>
    <p:sldId id="307" r:id="rId9"/>
    <p:sldId id="316" r:id="rId10"/>
    <p:sldId id="317" r:id="rId11"/>
    <p:sldId id="296" r:id="rId12"/>
    <p:sldId id="320" r:id="rId13"/>
    <p:sldId id="299" r:id="rId14"/>
    <p:sldId id="321" r:id="rId15"/>
    <p:sldId id="322" r:id="rId16"/>
    <p:sldId id="323" r:id="rId17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997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369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098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763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676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208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1984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057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33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739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351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7F0E-14FF-492F-8B84-FB32EEF593B6}" type="datetimeFigureOut">
              <a:rPr lang="ar-AE" smtClean="0"/>
              <a:t>02/07/1442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8579-F5A1-4E87-BFD3-D38F5F99803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058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47" y="826943"/>
            <a:ext cx="5565317" cy="3874654"/>
          </a:xfrm>
        </p:spPr>
        <p:txBody>
          <a:bodyPr>
            <a:normAutofit fontScale="90000"/>
          </a:bodyPr>
          <a:lstStyle/>
          <a:p>
            <a:pPr algn="ctr"/>
            <a:r>
              <a:rPr lang="ar-AE" sz="16600" dirty="0" smtClean="0"/>
              <a:t>الْفَواكه</a:t>
            </a:r>
            <a:br>
              <a:rPr lang="ar-AE" sz="16600" dirty="0" smtClean="0"/>
            </a:br>
            <a:r>
              <a:rPr lang="en-US" sz="16600" dirty="0" smtClean="0">
                <a:solidFill>
                  <a:srgbClr val="FF0000"/>
                </a:solidFill>
              </a:rPr>
              <a:t>Fruits</a:t>
            </a:r>
            <a:endParaRPr lang="ar-AE" sz="16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pic>
        <p:nvPicPr>
          <p:cNvPr id="9" name="Picture 8" descr="Image result for fruit clipart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6504" r="3368" b="5324"/>
          <a:stretch/>
        </p:blipFill>
        <p:spPr bwMode="auto">
          <a:xfrm>
            <a:off x="0" y="0"/>
            <a:ext cx="61856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85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879" y="754101"/>
            <a:ext cx="5266410" cy="3849230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رُمّانَةٌ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r>
              <a:rPr lang="ar-AE" sz="8800" dirty="0" smtClean="0">
                <a:solidFill>
                  <a:srgbClr val="FF0000"/>
                </a:solidFill>
              </a:rPr>
              <a:t>الرُّمّانَة لَذيذةٌ  </a:t>
            </a:r>
            <a:endParaRPr lang="ar-AE" sz="16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5302963" y="4256958"/>
            <a:ext cx="2736545" cy="154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9600" dirty="0" smtClean="0"/>
              <a:t>رُمّانٌ</a:t>
            </a:r>
            <a:endParaRPr lang="ar-AE" sz="16600" dirty="0">
              <a:solidFill>
                <a:srgbClr val="FF0000"/>
              </a:solidFill>
            </a:endParaRPr>
          </a:p>
        </p:txBody>
      </p:sp>
      <p:pic>
        <p:nvPicPr>
          <p:cNvPr id="9" name="Picture 8" descr="Image result for pomegranate clipar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64" y="754101"/>
            <a:ext cx="2496198" cy="274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pomegranates 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" y="2955636"/>
            <a:ext cx="4157309" cy="380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6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0"/>
            <a:ext cx="10733974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3200" dirty="0" smtClean="0"/>
              <a:t>حَلِّل الْكلماتِ الآتيةَ:               </a:t>
            </a:r>
            <a:r>
              <a:rPr lang="ar-AE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>
                <a:solidFill>
                  <a:srgbClr val="FF0000"/>
                </a:solidFill>
              </a:rPr>
              <a:t>Syllable these </a:t>
            </a:r>
            <a:r>
              <a:rPr lang="en-US" sz="3200" dirty="0">
                <a:solidFill>
                  <a:srgbClr val="FF0000"/>
                </a:solidFill>
              </a:rPr>
              <a:t>words</a:t>
            </a:r>
            <a:r>
              <a:rPr lang="ar-AE" sz="3200" dirty="0">
                <a:solidFill>
                  <a:srgbClr val="FF0000"/>
                </a:solidFill>
              </a:rPr>
              <a:t/>
            </a:r>
            <a:br>
              <a:rPr lang="ar-AE" sz="3200" dirty="0">
                <a:solidFill>
                  <a:srgbClr val="FF0000"/>
                </a:solidFill>
              </a:rPr>
            </a:br>
            <a:r>
              <a:rPr lang="ar-AE" sz="5400" dirty="0" smtClean="0"/>
              <a:t>1- عِنَبٌ: ....../....../......</a:t>
            </a:r>
            <a:r>
              <a:rPr lang="ar-AE" sz="5400" dirty="0"/>
              <a:t/>
            </a:r>
            <a:br>
              <a:rPr lang="ar-AE" sz="5400" dirty="0"/>
            </a:br>
            <a:r>
              <a:rPr lang="ar-AE" sz="5400" dirty="0"/>
              <a:t>2- </a:t>
            </a:r>
            <a:r>
              <a:rPr lang="ar-AE" sz="5400" dirty="0" smtClean="0"/>
              <a:t>فَراوِلَةٌ: ....../....../....../....../......</a:t>
            </a:r>
            <a:r>
              <a:rPr lang="ar-AE" sz="5400" dirty="0"/>
              <a:t/>
            </a:r>
            <a:br>
              <a:rPr lang="ar-AE" sz="5400" dirty="0"/>
            </a:br>
            <a:r>
              <a:rPr lang="ar-AE" sz="5400" dirty="0" smtClean="0"/>
              <a:t>3- مَوْزَةٌ: ....../....../......</a:t>
            </a:r>
            <a:r>
              <a:rPr lang="ar-AE" sz="5400" dirty="0"/>
              <a:t/>
            </a:r>
            <a:br>
              <a:rPr lang="ar-AE" sz="5400" dirty="0"/>
            </a:br>
            <a:r>
              <a:rPr lang="ar-AE" sz="5400" dirty="0"/>
              <a:t>4- </a:t>
            </a:r>
            <a:r>
              <a:rPr lang="ar-AE" sz="5400" dirty="0" smtClean="0"/>
              <a:t>بُرْتُقالٌ: ......./......./......./......</a:t>
            </a:r>
            <a:r>
              <a:rPr lang="ar-AE" sz="5400" dirty="0"/>
              <a:t/>
            </a:r>
            <a:br>
              <a:rPr lang="ar-AE" sz="5400" dirty="0"/>
            </a:br>
            <a:r>
              <a:rPr lang="ar-AE" sz="5400" dirty="0"/>
              <a:t>5- </a:t>
            </a:r>
            <a:r>
              <a:rPr lang="ar-AE" sz="5400" dirty="0" smtClean="0"/>
              <a:t>لَذيذٌ: ....../....../......</a:t>
            </a:r>
            <a:r>
              <a:rPr lang="ar-AE" sz="4000" dirty="0" smtClean="0"/>
              <a:t/>
            </a:r>
            <a:br>
              <a:rPr lang="ar-AE" sz="4000" dirty="0" smtClean="0"/>
            </a:br>
            <a:endParaRPr lang="ar-AE" sz="4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20967" y="4747611"/>
            <a:ext cx="1528293" cy="1886696"/>
            <a:chOff x="6934200" y="4006215"/>
            <a:chExt cx="2228536" cy="2470785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34200" y="4006215"/>
              <a:ext cx="2228536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33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2" y="85006"/>
            <a:ext cx="6078070" cy="4591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06"/>
            <a:ext cx="6060142" cy="4623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719704"/>
            <a:ext cx="12138212" cy="21382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9927" y="4892925"/>
            <a:ext cx="6539345" cy="17918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16600" dirty="0" smtClean="0">
                <a:solidFill>
                  <a:srgbClr val="FF0000"/>
                </a:solidFill>
                <a:cs typeface="+mj-cs"/>
              </a:rPr>
              <a:t>رُ</a:t>
            </a:r>
            <a:r>
              <a:rPr lang="ar-AE" sz="16600" dirty="0" smtClean="0">
                <a:solidFill>
                  <a:schemeClr val="tx1"/>
                </a:solidFill>
                <a:cs typeface="+mj-cs"/>
              </a:rPr>
              <a:t>مّـانٌ</a:t>
            </a:r>
            <a:endParaRPr lang="ar-AE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Ocean - AE + Red Giant Psunami. - YouTube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9872" r="455" b="10101"/>
          <a:stretch/>
        </p:blipFill>
        <p:spPr bwMode="auto">
          <a:xfrm>
            <a:off x="0" y="-120857"/>
            <a:ext cx="12217602" cy="6858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8" name="Picture 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6436125" y="-352339"/>
            <a:ext cx="4682836" cy="661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200000"/>
              </a:lnSpc>
            </a:pPr>
            <a:r>
              <a:rPr lang="ar-AE" sz="4800" dirty="0"/>
              <a:t>1</a:t>
            </a:r>
            <a:r>
              <a:rPr lang="ar-AE" sz="4800" dirty="0" smtClean="0"/>
              <a:t>- ما جَمع مَوْزَةٌ؟</a:t>
            </a:r>
          </a:p>
          <a:p>
            <a:pPr algn="r" rtl="1"/>
            <a:r>
              <a:rPr lang="ar-AE" sz="4800" dirty="0" smtClean="0"/>
              <a:t>........................</a:t>
            </a:r>
          </a:p>
          <a:p>
            <a:pPr algn="r" rtl="1"/>
            <a:r>
              <a:rPr lang="ar-AE" sz="4800" dirty="0" smtClean="0"/>
              <a:t>2- ما جَمْع تُفاحَةٌ؟</a:t>
            </a:r>
          </a:p>
          <a:p>
            <a:pPr algn="r" rtl="1"/>
            <a:r>
              <a:rPr lang="ar-AE" sz="4800" dirty="0" smtClean="0"/>
              <a:t>........................</a:t>
            </a:r>
          </a:p>
          <a:p>
            <a:pPr algn="r" rtl="1"/>
            <a:r>
              <a:rPr lang="ar-AE" sz="4800" dirty="0" smtClean="0"/>
              <a:t>3- ما مفرد بُرْتُقالٌ؟</a:t>
            </a:r>
          </a:p>
          <a:p>
            <a:pPr algn="r" rtl="1"/>
            <a:r>
              <a:rPr lang="ar-AE" sz="4800" dirty="0" smtClean="0"/>
              <a:t>.......................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0121" y="0"/>
            <a:ext cx="4682836" cy="661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200000"/>
              </a:lnSpc>
            </a:pPr>
            <a:r>
              <a:rPr lang="ar-AE" sz="4800" dirty="0" smtClean="0"/>
              <a:t>4- ما لَونُ</a:t>
            </a:r>
            <a:r>
              <a:rPr lang="en-US" sz="4800" dirty="0" smtClean="0"/>
              <a:t> </a:t>
            </a:r>
            <a:r>
              <a:rPr lang="ar-AE" sz="4800" dirty="0" smtClean="0"/>
              <a:t>الْفَراوِلَةِ؟</a:t>
            </a:r>
          </a:p>
          <a:p>
            <a:pPr algn="r" rtl="1"/>
            <a:r>
              <a:rPr lang="ar-AE" sz="4800" dirty="0" smtClean="0"/>
              <a:t>........................</a:t>
            </a:r>
          </a:p>
          <a:p>
            <a:pPr algn="r" rtl="1"/>
            <a:r>
              <a:rPr lang="ar-AE" sz="4800" dirty="0" smtClean="0"/>
              <a:t>5- ما جَمْع بِطِّيخَةٌ؟</a:t>
            </a:r>
          </a:p>
          <a:p>
            <a:pPr algn="r" rtl="1"/>
            <a:r>
              <a:rPr lang="ar-AE" sz="4800" dirty="0" smtClean="0"/>
              <a:t>........................</a:t>
            </a:r>
          </a:p>
          <a:p>
            <a:pPr algn="r" rtl="1"/>
            <a:r>
              <a:rPr lang="ar-AE" sz="4800" dirty="0" smtClean="0"/>
              <a:t>6- </a:t>
            </a:r>
            <a:r>
              <a:rPr lang="ar-AE" sz="4800" dirty="0"/>
              <a:t>ما مفرد </a:t>
            </a:r>
            <a:r>
              <a:rPr lang="ar-AE" sz="4800" dirty="0" smtClean="0"/>
              <a:t>رُمّانٌ؟</a:t>
            </a:r>
            <a:endParaRPr lang="ar-AE" sz="4800" dirty="0"/>
          </a:p>
          <a:p>
            <a:pPr algn="r" rtl="1"/>
            <a:r>
              <a:rPr lang="ar-AE" sz="4800" dirty="0"/>
              <a:t>.......................</a:t>
            </a:r>
          </a:p>
          <a:p>
            <a:pPr algn="r" rtl="1"/>
            <a:endParaRPr lang="ar-AE" sz="4800" dirty="0" smtClean="0"/>
          </a:p>
        </p:txBody>
      </p:sp>
    </p:spTree>
    <p:extLst>
      <p:ext uri="{BB962C8B-B14F-4D97-AF65-F5344CB8AC3E}">
        <p14:creationId xmlns:p14="http://schemas.microsoft.com/office/powerpoint/2010/main" val="1409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15696"/>
            <a:ext cx="6367794" cy="772595"/>
          </a:xfrm>
        </p:spPr>
        <p:txBody>
          <a:bodyPr>
            <a:normAutofit/>
          </a:bodyPr>
          <a:lstStyle/>
          <a:p>
            <a:pPr algn="ctr" rtl="1"/>
            <a:r>
              <a:rPr lang="ar-EG" dirty="0"/>
              <a:t>في </a:t>
            </a:r>
            <a:r>
              <a:rPr lang="ar-EG" dirty="0" smtClean="0"/>
              <a:t>د</a:t>
            </a:r>
            <a:r>
              <a:rPr lang="ar-AE" dirty="0" smtClean="0"/>
              <a:t>َ</a:t>
            </a:r>
            <a:r>
              <a:rPr lang="ar-EG" dirty="0" smtClean="0"/>
              <a:t>ف</a:t>
            </a:r>
            <a:r>
              <a:rPr lang="ar-AE" dirty="0" smtClean="0"/>
              <a:t>ْ</a:t>
            </a:r>
            <a:r>
              <a:rPr lang="ar-EG" dirty="0" smtClean="0"/>
              <a:t>ت</a:t>
            </a:r>
            <a:r>
              <a:rPr lang="ar-AE" dirty="0" smtClean="0"/>
              <a:t>َ</a:t>
            </a:r>
            <a:r>
              <a:rPr lang="ar-EG" dirty="0" smtClean="0"/>
              <a:t>ر</a:t>
            </a:r>
            <a:r>
              <a:rPr lang="ar-AE" dirty="0" smtClean="0"/>
              <a:t>ِ</a:t>
            </a:r>
            <a:r>
              <a:rPr lang="ar-EG" dirty="0" smtClean="0"/>
              <a:t>ك</a:t>
            </a:r>
            <a:r>
              <a:rPr lang="ar-AE" dirty="0" smtClean="0"/>
              <a:t>َ: اُ</a:t>
            </a:r>
            <a:r>
              <a:rPr lang="ar-EG" dirty="0" smtClean="0"/>
              <a:t>ر</a:t>
            </a:r>
            <a:r>
              <a:rPr lang="ar-AE" dirty="0" smtClean="0"/>
              <a:t>ْ</a:t>
            </a:r>
            <a:r>
              <a:rPr lang="ar-EG" dirty="0" smtClean="0"/>
              <a:t>س</a:t>
            </a:r>
            <a:r>
              <a:rPr lang="ar-AE" dirty="0" smtClean="0"/>
              <a:t>ُ</a:t>
            </a:r>
            <a:r>
              <a:rPr lang="ar-EG" dirty="0" smtClean="0"/>
              <a:t>م</a:t>
            </a:r>
            <a:r>
              <a:rPr lang="ar-AE" dirty="0" smtClean="0"/>
              <a:t>ِ</a:t>
            </a:r>
            <a:r>
              <a:rPr lang="ar-EG" dirty="0" smtClean="0"/>
              <a:t> ال</a:t>
            </a:r>
            <a:r>
              <a:rPr lang="ar-AE" dirty="0" smtClean="0"/>
              <a:t>ْ</a:t>
            </a:r>
            <a:r>
              <a:rPr lang="ar-EG" dirty="0" smtClean="0"/>
              <a:t>فاك</a:t>
            </a:r>
            <a:r>
              <a:rPr lang="ar-AE" dirty="0" smtClean="0"/>
              <a:t>ِ</a:t>
            </a:r>
            <a:r>
              <a:rPr lang="ar-EG" dirty="0" smtClean="0"/>
              <a:t>ه</a:t>
            </a:r>
            <a:r>
              <a:rPr lang="ar-AE" dirty="0" smtClean="0"/>
              <a:t>َ</a:t>
            </a:r>
            <a:r>
              <a:rPr lang="ar-EG" dirty="0" smtClean="0"/>
              <a:t>ة</a:t>
            </a:r>
            <a:r>
              <a:rPr lang="ar-AE" dirty="0" smtClean="0"/>
              <a:t>َ</a:t>
            </a:r>
            <a:r>
              <a:rPr lang="ar-EG" dirty="0" smtClean="0"/>
              <a:t> ال</a:t>
            </a:r>
            <a:r>
              <a:rPr lang="ar-AE" dirty="0" smtClean="0"/>
              <a:t>َّ</a:t>
            </a:r>
            <a:r>
              <a:rPr lang="ar-EG" dirty="0" smtClean="0"/>
              <a:t>ت</a:t>
            </a:r>
            <a:r>
              <a:rPr lang="ar-AE" dirty="0" smtClean="0"/>
              <a:t>ي</a:t>
            </a:r>
            <a:r>
              <a:rPr lang="ar-EG" dirty="0" smtClean="0"/>
              <a:t> ت</a:t>
            </a:r>
            <a:r>
              <a:rPr lang="ar-AE" dirty="0" smtClean="0"/>
              <a:t>ُ</a:t>
            </a:r>
            <a:r>
              <a:rPr lang="ar-EG" dirty="0" smtClean="0"/>
              <a:t>ح</a:t>
            </a:r>
            <a:r>
              <a:rPr lang="ar-AE" dirty="0" smtClean="0"/>
              <a:t>ِ</a:t>
            </a:r>
            <a:r>
              <a:rPr lang="ar-EG" dirty="0" smtClean="0"/>
              <a:t>ب</a:t>
            </a:r>
            <a:r>
              <a:rPr lang="ar-AE" dirty="0" smtClean="0"/>
              <a:t>ُّ</a:t>
            </a:r>
            <a:r>
              <a:rPr lang="ar-EG" dirty="0" smtClean="0"/>
              <a:t>ها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48352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916" y="2418515"/>
            <a:ext cx="9043736" cy="1325563"/>
          </a:xfrm>
        </p:spPr>
        <p:txBody>
          <a:bodyPr>
            <a:noAutofit/>
          </a:bodyPr>
          <a:lstStyle/>
          <a:p>
            <a:pPr algn="r"/>
            <a:r>
              <a:rPr lang="ar-AE" sz="13800" dirty="0" smtClean="0">
                <a:solidFill>
                  <a:srgbClr val="FF0000"/>
                </a:solidFill>
              </a:rPr>
              <a:t>مُراجَعَةُ الْأَفْعالِ</a:t>
            </a:r>
            <a:endParaRPr lang="ar-AE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05" y="1017797"/>
            <a:ext cx="11136086" cy="842229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ar-AE" sz="6000" dirty="0" smtClean="0"/>
              <a:t>   </a:t>
            </a:r>
            <a:r>
              <a:rPr lang="ar-AE" sz="7300" dirty="0" smtClean="0">
                <a:solidFill>
                  <a:schemeClr val="accent1"/>
                </a:solidFill>
              </a:rPr>
              <a:t>أَذْهَبُ        يَقْرَأُ       نَسْبَحُ         تَأْكُلُ         </a:t>
            </a:r>
            <a:endParaRPr lang="ar-AE" sz="60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Cute School Boy Cartoon Going To School Stock Photo, Picture And Royalty  Free Image. Image 80388568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8365" b="2233"/>
          <a:stretch/>
        </p:blipFill>
        <p:spPr bwMode="auto">
          <a:xfrm>
            <a:off x="9490601" y="2027130"/>
            <a:ext cx="1737566" cy="1554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Premium Vector | Cartoon boy reading a boo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9594"/>
          <a:stretch/>
        </p:blipFill>
        <p:spPr bwMode="auto">
          <a:xfrm>
            <a:off x="6730632" y="2027130"/>
            <a:ext cx="1588895" cy="1554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18205" y="-83609"/>
            <a:ext cx="5386137" cy="101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dirty="0" smtClean="0"/>
              <a:t>كَوِّن جُمَلاً مُسْتَخْدِمًا الْأفعالَ:</a:t>
            </a:r>
            <a:endParaRPr lang="ar-AE" dirty="0"/>
          </a:p>
        </p:txBody>
      </p:sp>
      <p:pic>
        <p:nvPicPr>
          <p:cNvPr id="9" name="Picture 8" descr="A Little Girl Happy To Eat Breakfast In The Morning. Stock Vector -  Illustration of bread, apple: 9620618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5276" r="5257" b="4328"/>
          <a:stretch/>
        </p:blipFill>
        <p:spPr bwMode="auto">
          <a:xfrm>
            <a:off x="942741" y="2027130"/>
            <a:ext cx="1436499" cy="1721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kids swimming clipart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/>
          <a:stretch/>
        </p:blipFill>
        <p:spPr bwMode="auto">
          <a:xfrm>
            <a:off x="3454394" y="2098953"/>
            <a:ext cx="2562429" cy="148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9757" y="3987726"/>
            <a:ext cx="797098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300000"/>
              </a:lnSpc>
            </a:pPr>
            <a:r>
              <a:rPr lang="ar-AE" sz="1200" b="1" dirty="0" smtClean="0"/>
              <a:t>.................................................................................................................................................................................</a:t>
            </a:r>
          </a:p>
          <a:p>
            <a:pPr algn="r" rtl="1">
              <a:lnSpc>
                <a:spcPct val="300000"/>
              </a:lnSpc>
            </a:pPr>
            <a:r>
              <a:rPr lang="ar-AE" sz="1200" b="1" dirty="0"/>
              <a:t>.................................................................................................................................................................................</a:t>
            </a:r>
          </a:p>
          <a:p>
            <a:pPr algn="r" rtl="1">
              <a:lnSpc>
                <a:spcPct val="300000"/>
              </a:lnSpc>
            </a:pPr>
            <a:r>
              <a:rPr lang="ar-AE" sz="1200" b="1" dirty="0" smtClean="0"/>
              <a:t>.................................................................................................................................................................................</a:t>
            </a:r>
            <a:endParaRPr lang="ar-AE" sz="1200" b="1" dirty="0"/>
          </a:p>
          <a:p>
            <a:pPr algn="r" rtl="1">
              <a:lnSpc>
                <a:spcPct val="300000"/>
              </a:lnSpc>
            </a:pPr>
            <a:r>
              <a:rPr lang="ar-AE" sz="1200" b="1" dirty="0" smtClean="0"/>
              <a:t>.................................................................................................................................................................................</a:t>
            </a:r>
            <a:endParaRPr lang="ar-AE" sz="1200" b="1" dirty="0"/>
          </a:p>
        </p:txBody>
      </p:sp>
    </p:spTree>
    <p:extLst>
      <p:ext uri="{BB962C8B-B14F-4D97-AF65-F5344CB8AC3E}">
        <p14:creationId xmlns:p14="http://schemas.microsoft.com/office/powerpoint/2010/main" val="29202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4148"/>
          </a:xfrm>
        </p:spPr>
        <p:txBody>
          <a:bodyPr>
            <a:normAutofit fontScale="90000"/>
          </a:bodyPr>
          <a:lstStyle/>
          <a:p>
            <a:pPr algn="r" rtl="1"/>
            <a:r>
              <a:rPr lang="ar-AE" sz="3200" dirty="0" smtClean="0"/>
              <a:t>نواتج التعلّم:</a:t>
            </a:r>
            <a:br>
              <a:rPr lang="ar-AE" sz="3200" dirty="0" smtClean="0"/>
            </a:br>
            <a:r>
              <a:rPr lang="ar-AE" sz="3200" dirty="0" smtClean="0"/>
              <a:t>1- يتعرّف الطّالب على الْفواكِه.</a:t>
            </a:r>
            <a:br>
              <a:rPr lang="ar-AE" sz="3200" dirty="0" smtClean="0"/>
            </a:br>
            <a:r>
              <a:rPr lang="ar-AE" sz="3200" dirty="0" smtClean="0"/>
              <a:t>2- يقرأ الطّالب مفردات الدّرس بشكل صحيح.</a:t>
            </a:r>
            <a:br>
              <a:rPr lang="ar-AE" sz="3200" dirty="0" smtClean="0"/>
            </a:br>
            <a:r>
              <a:rPr lang="ar-AE" sz="3200" dirty="0" smtClean="0"/>
              <a:t>3- يحلّل الطّالب الكلمات إلى مقاطع.</a:t>
            </a:r>
            <a:br>
              <a:rPr lang="ar-AE" sz="3200" dirty="0" smtClean="0"/>
            </a:br>
            <a:endParaRPr lang="ar-AE" sz="3200" dirty="0"/>
          </a:p>
        </p:txBody>
      </p:sp>
      <p:sp>
        <p:nvSpPr>
          <p:cNvPr id="3" name="Rectangle 2"/>
          <p:cNvSpPr/>
          <p:nvPr/>
        </p:nvSpPr>
        <p:spPr>
          <a:xfrm>
            <a:off x="581891" y="4248727"/>
            <a:ext cx="8174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800" dirty="0">
                <a:latin typeface="+mj-lt"/>
                <a:ea typeface="+mj-ea"/>
                <a:cs typeface="+mj-cs"/>
              </a:rPr>
              <a:t>The student knows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fruits.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800" dirty="0">
                <a:latin typeface="+mj-lt"/>
                <a:ea typeface="+mj-ea"/>
                <a:cs typeface="+mj-cs"/>
              </a:rPr>
              <a:t>​the student reads the vocabulary correct.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800" dirty="0">
                <a:latin typeface="+mj-lt"/>
                <a:ea typeface="+mj-ea"/>
                <a:cs typeface="+mj-cs"/>
              </a:rPr>
              <a:t>The student syllables the words.</a:t>
            </a:r>
          </a:p>
          <a:p>
            <a:pPr fontAlgn="base"/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ar-AE" dirty="0"/>
          </a:p>
        </p:txBody>
      </p:sp>
      <p:grpSp>
        <p:nvGrpSpPr>
          <p:cNvPr id="5" name="Group 4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54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ui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679" y="-323764"/>
            <a:ext cx="6983055" cy="5458159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تُفّاحَةٌ</a:t>
            </a:r>
            <a:r>
              <a:rPr lang="ar-AE" sz="16600" dirty="0" smtClean="0"/>
              <a:t> </a:t>
            </a:r>
            <a:r>
              <a:rPr lang="en-US" sz="16600" dirty="0" smtClean="0"/>
              <a:t> 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r>
              <a:rPr lang="ar-AE" sz="8800" dirty="0" smtClean="0">
                <a:solidFill>
                  <a:srgbClr val="FF0000"/>
                </a:solidFill>
              </a:rPr>
              <a:t>أَنا أُ</a:t>
            </a:r>
            <a:r>
              <a:rPr lang="ar-AE" sz="8800" dirty="0" smtClean="0"/>
              <a:t>حِبُّ التُفاحَ    </a:t>
            </a:r>
            <a:endParaRPr lang="ar-AE" sz="1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pic>
        <p:nvPicPr>
          <p:cNvPr id="10" name="Picture 9" descr="Image result for Apple clipar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/>
          <a:stretch/>
        </p:blipFill>
        <p:spPr bwMode="auto">
          <a:xfrm>
            <a:off x="6437406" y="505387"/>
            <a:ext cx="2097740" cy="210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9256" y="1802773"/>
            <a:ext cx="5159734" cy="3091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9600" dirty="0" smtClean="0"/>
              <a:t>تُفّاحٌ</a:t>
            </a:r>
            <a:r>
              <a:rPr lang="ar-AE" sz="16600" dirty="0" smtClean="0"/>
              <a:t> </a:t>
            </a:r>
            <a:r>
              <a:rPr lang="en-US" sz="16600" dirty="0" smtClean="0"/>
              <a:t> 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endParaRPr lang="ar-AE" sz="16600" dirty="0"/>
          </a:p>
        </p:txBody>
      </p:sp>
      <p:pic>
        <p:nvPicPr>
          <p:cNvPr id="11" name="Picture 10" descr="Image result for Apples clipar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" y="968626"/>
            <a:ext cx="3999381" cy="320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8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459" y="1106260"/>
            <a:ext cx="6646975" cy="3849230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عِنَبٌ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r>
              <a:rPr lang="ar-AE" sz="8800" dirty="0" smtClean="0">
                <a:solidFill>
                  <a:srgbClr val="FF0000"/>
                </a:solidFill>
              </a:rPr>
              <a:t>هوَ يُ</a:t>
            </a:r>
            <a:r>
              <a:rPr lang="ar-AE" sz="8800" dirty="0" smtClean="0"/>
              <a:t>حِبُّ الْعِنَبَ  </a:t>
            </a:r>
            <a:endParaRPr lang="ar-AE" sz="1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1054542" y="1260672"/>
            <a:ext cx="5266410" cy="223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endParaRPr lang="ar-AE" sz="16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Image result for grapes pictur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9141" r="11357" b="5125"/>
          <a:stretch/>
        </p:blipFill>
        <p:spPr bwMode="auto">
          <a:xfrm rot="18498590">
            <a:off x="3047586" y="1354353"/>
            <a:ext cx="3842693" cy="2906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boy eat grapes picture cartoo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4" t="14292" r="23333" b="10148"/>
          <a:stretch/>
        </p:blipFill>
        <p:spPr bwMode="auto">
          <a:xfrm>
            <a:off x="0" y="545996"/>
            <a:ext cx="2910569" cy="5278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3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2" y="5142141"/>
            <a:ext cx="11281065" cy="1529111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بِطّيخَةٌ</a:t>
            </a:r>
            <a:br>
              <a:rPr lang="ar-AE" sz="9600" dirty="0" smtClean="0"/>
            </a:br>
            <a:r>
              <a:rPr lang="ar-AE" sz="9600" dirty="0" smtClean="0">
                <a:solidFill>
                  <a:srgbClr val="FF0000"/>
                </a:solidFill>
              </a:rPr>
              <a:t>هِيَ ت</a:t>
            </a:r>
            <a:r>
              <a:rPr lang="ar-AE" sz="9600" dirty="0" smtClean="0"/>
              <a:t>َأْكُلُ البِّطِيخَ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r>
              <a:rPr lang="ar-AE" sz="8800" dirty="0" smtClean="0">
                <a:solidFill>
                  <a:srgbClr val="FF0000"/>
                </a:solidFill>
              </a:rPr>
              <a:t> </a:t>
            </a:r>
            <a:endParaRPr lang="ar-AE" sz="16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1108330" y="1292911"/>
            <a:ext cx="5266410" cy="3849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9600" dirty="0" smtClean="0"/>
              <a:t>   بِطِّيخٌ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endParaRPr lang="ar-AE" sz="16600" dirty="0">
              <a:solidFill>
                <a:srgbClr val="FF0000"/>
              </a:solidFill>
            </a:endParaRPr>
          </a:p>
        </p:txBody>
      </p:sp>
      <p:pic>
        <p:nvPicPr>
          <p:cNvPr id="9" name="Picture 8" descr="Image result for cartoon watermelon 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7" t="12821" r="17450" b="9036"/>
          <a:stretch/>
        </p:blipFill>
        <p:spPr bwMode="auto">
          <a:xfrm>
            <a:off x="5772544" y="281504"/>
            <a:ext cx="2959603" cy="2732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watermelon clipar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 bwMode="auto">
          <a:xfrm>
            <a:off x="368363" y="471689"/>
            <a:ext cx="2633205" cy="2765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 result for girl eat water melon picture cartoo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2105" r="15577"/>
          <a:stretch/>
        </p:blipFill>
        <p:spPr bwMode="auto">
          <a:xfrm>
            <a:off x="2078182" y="3237063"/>
            <a:ext cx="2159863" cy="3147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0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189" y="1106260"/>
            <a:ext cx="7848246" cy="3849230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فَراوِلَةٌ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r>
              <a:rPr lang="ar-AE" sz="8800" dirty="0" smtClean="0">
                <a:solidFill>
                  <a:srgbClr val="FF0000"/>
                </a:solidFill>
              </a:rPr>
              <a:t>نَحْنُ ن</a:t>
            </a:r>
            <a:r>
              <a:rPr lang="ar-AE" sz="8800" dirty="0" smtClean="0">
                <a:solidFill>
                  <a:schemeClr val="bg2">
                    <a:lumMod val="10000"/>
                  </a:schemeClr>
                </a:solidFill>
              </a:rPr>
              <a:t>َأْكُلُ</a:t>
            </a:r>
            <a:r>
              <a:rPr lang="ar-AE" sz="8800" dirty="0" smtClean="0"/>
              <a:t> الْفراوِلَةَ </a:t>
            </a:r>
            <a:endParaRPr lang="ar-AE" sz="1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pic>
        <p:nvPicPr>
          <p:cNvPr id="9" name="Picture 8" descr="Image result for strawberry pictur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5277" r="4829" b="1567"/>
          <a:stretch/>
        </p:blipFill>
        <p:spPr bwMode="auto">
          <a:xfrm>
            <a:off x="725055" y="119203"/>
            <a:ext cx="3906981" cy="3592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family clipar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2" y="3700166"/>
            <a:ext cx="4513729" cy="2361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5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024" y="1106260"/>
            <a:ext cx="5266410" cy="3849230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مَوْزَةٌ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r>
              <a:rPr lang="ar-AE" sz="8800" dirty="0" smtClean="0">
                <a:solidFill>
                  <a:srgbClr val="FF0000"/>
                </a:solidFill>
              </a:rPr>
              <a:t>المَوْزَةُ لَذيذَةٌ  </a:t>
            </a:r>
            <a:endParaRPr lang="ar-AE" sz="16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1054542" y="1312448"/>
            <a:ext cx="5266410" cy="3849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9600" dirty="0" smtClean="0"/>
              <a:t>مَوْزٌ</a:t>
            </a:r>
            <a:r>
              <a:rPr lang="ar-AE" sz="16600" dirty="0" smtClean="0">
                <a:solidFill>
                  <a:srgbClr val="FF0000"/>
                </a:solidFill>
              </a:rPr>
              <a:t/>
            </a:r>
            <a:br>
              <a:rPr lang="ar-AE" sz="16600" dirty="0" smtClean="0">
                <a:solidFill>
                  <a:srgbClr val="FF0000"/>
                </a:solidFill>
              </a:rPr>
            </a:br>
            <a:endParaRPr lang="ar-AE" sz="16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Image result for banan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8667" r="1258" b="6334"/>
          <a:stretch/>
        </p:blipFill>
        <p:spPr bwMode="auto">
          <a:xfrm>
            <a:off x="6598024" y="950259"/>
            <a:ext cx="2633205" cy="2008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banan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14277" r="4357" b="3071"/>
          <a:stretch/>
        </p:blipFill>
        <p:spPr bwMode="auto">
          <a:xfrm>
            <a:off x="519953" y="828844"/>
            <a:ext cx="3801035" cy="3872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9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result for oranges clip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3288146"/>
            <a:ext cx="4401869" cy="34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133" y="288660"/>
            <a:ext cx="8691418" cy="3849230"/>
          </a:xfrm>
        </p:spPr>
        <p:txBody>
          <a:bodyPr>
            <a:noAutofit/>
          </a:bodyPr>
          <a:lstStyle/>
          <a:p>
            <a:pPr algn="r"/>
            <a:r>
              <a:rPr lang="ar-AE" sz="9600" dirty="0" smtClean="0"/>
              <a:t>بُرْتقالَةٌ</a:t>
            </a:r>
            <a:br>
              <a:rPr lang="ar-AE" sz="9600" dirty="0" smtClean="0"/>
            </a:br>
            <a:r>
              <a:rPr lang="ar-AE" sz="9600" dirty="0" smtClean="0"/>
              <a:t>لَوْنُ الْبُرْتُقالَةِ بُرْتُقالِيٌّ</a:t>
            </a:r>
            <a:r>
              <a:rPr lang="ar-AE" sz="8800" dirty="0" smtClean="0">
                <a:solidFill>
                  <a:srgbClr val="FF0000"/>
                </a:solidFill>
              </a:rPr>
              <a:t>  </a:t>
            </a:r>
            <a:endParaRPr lang="ar-AE" sz="16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10274" y="4701597"/>
            <a:ext cx="1341582" cy="1969655"/>
            <a:chOff x="6934200" y="3897573"/>
            <a:chExt cx="1956277" cy="2579427"/>
          </a:xfrm>
        </p:grpSpPr>
        <p:pic>
          <p:nvPicPr>
            <p:cNvPr id="7" name="Picture 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4" b="89744" l="1329" r="98339">
                          <a14:foregroundMark x1="79402" y1="15385" x2="66113" y2="15385"/>
                          <a14:foregroundMark x1="50498" y1="63533" x2="49502" y2="67521"/>
                          <a14:foregroundMark x1="23588" y1="46439" x2="8970" y2="35043"/>
                          <a14:foregroundMark x1="40199" y1="73219" x2="37209" y2="73789"/>
                          <a14:backgroundMark x1="94020" y1="5698" x2="1661" y2="3704"/>
                          <a14:backgroundMark x1="53488" y1="8262" x2="1661" y2="9402"/>
                          <a14:backgroundMark x1="90365" y1="75783" x2="95349" y2="88034"/>
                          <a14:backgroundMark x1="54817" y1="82336" x2="664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97573"/>
              <a:ext cx="1828800" cy="220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43600"/>
              <a:ext cx="1956277" cy="53340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4987637" y="4636658"/>
            <a:ext cx="2958916" cy="1128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9600" dirty="0" smtClean="0"/>
              <a:t>بُرْتُقالٌ</a:t>
            </a:r>
            <a:endParaRPr lang="ar-AE" sz="16600" dirty="0">
              <a:solidFill>
                <a:srgbClr val="FF0000"/>
              </a:solidFill>
            </a:endParaRPr>
          </a:p>
        </p:txBody>
      </p:sp>
      <p:pic>
        <p:nvPicPr>
          <p:cNvPr id="9" name="Picture 8" descr="Image result for orange clipar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4233" r="2604" b="2500"/>
          <a:stretch/>
        </p:blipFill>
        <p:spPr bwMode="auto">
          <a:xfrm rot="19902379">
            <a:off x="2279794" y="287668"/>
            <a:ext cx="1802678" cy="2336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29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2019</TotalTime>
  <Words>135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الْفَواكه Fruits</vt:lpstr>
      <vt:lpstr>نواتج التعلّم: 1- يتعرّف الطّالب على الْفواكِه. 2- يقرأ الطّالب مفردات الدّرس بشكل صحيح. 3- يحلّل الطّالب الكلمات إلى مقاطع. </vt:lpstr>
      <vt:lpstr>PowerPoint Presentation</vt:lpstr>
      <vt:lpstr>تُفّاحَةٌ   أَنا أُحِبُّ التُفاحَ    </vt:lpstr>
      <vt:lpstr>عِنَبٌ هوَ يُحِبُّ الْعِنَبَ  </vt:lpstr>
      <vt:lpstr>بِطّيخَةٌ هِيَ تَأْكُلُ البِّطِيخَ   </vt:lpstr>
      <vt:lpstr>فَراوِلَةٌ نَحْنُ نَأْكُلُ الْفراوِلَةَ </vt:lpstr>
      <vt:lpstr>مَوْزَةٌ المَوْزَةُ لَذيذَةٌ  </vt:lpstr>
      <vt:lpstr>بُرْتقالَةٌ لَوْنُ الْبُرْتُقالَةِ بُرْتُقالِيٌّ  </vt:lpstr>
      <vt:lpstr>رُمّانَةٌ الرُّمّانَة لَذيذةٌ  </vt:lpstr>
      <vt:lpstr>PowerPoint Presentation</vt:lpstr>
      <vt:lpstr>PowerPoint Presentation</vt:lpstr>
      <vt:lpstr>PowerPoint Presentation</vt:lpstr>
      <vt:lpstr>في دَفْتَرِكَ: اُرْسُمِ الْفاكِهَةَ الَّتي تُحِبُّها</vt:lpstr>
      <vt:lpstr>مُراجَعَةُ الْأَفْعالِ</vt:lpstr>
      <vt:lpstr>   أَذْهَبُ        يَقْرَأُ       نَسْبَحُ         تَأْكُلُ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في الْبَحْر</dc:title>
  <dc:creator>Mohammad Allam</dc:creator>
  <cp:lastModifiedBy>Mohammad Allam</cp:lastModifiedBy>
  <cp:revision>93</cp:revision>
  <dcterms:created xsi:type="dcterms:W3CDTF">2020-03-24T16:17:54Z</dcterms:created>
  <dcterms:modified xsi:type="dcterms:W3CDTF">2021-02-13T19:24:49Z</dcterms:modified>
</cp:coreProperties>
</file>