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93" r:id="rId5"/>
  </p:sldMasterIdLst>
  <p:notesMasterIdLst>
    <p:notesMasterId r:id="rId22"/>
  </p:notesMasterIdLst>
  <p:handoutMasterIdLst>
    <p:handoutMasterId r:id="rId23"/>
  </p:handoutMasterIdLst>
  <p:sldIdLst>
    <p:sldId id="319" r:id="rId6"/>
    <p:sldId id="320" r:id="rId7"/>
    <p:sldId id="329" r:id="rId8"/>
    <p:sldId id="328" r:id="rId9"/>
    <p:sldId id="256" r:id="rId10"/>
    <p:sldId id="270" r:id="rId11"/>
    <p:sldId id="315" r:id="rId12"/>
    <p:sldId id="322" r:id="rId13"/>
    <p:sldId id="271" r:id="rId14"/>
    <p:sldId id="314" r:id="rId15"/>
    <p:sldId id="323" r:id="rId16"/>
    <p:sldId id="325" r:id="rId17"/>
    <p:sldId id="311" r:id="rId18"/>
    <p:sldId id="312" r:id="rId19"/>
    <p:sldId id="313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C71"/>
    <a:srgbClr val="6600CC"/>
    <a:srgbClr val="ECE5DD"/>
    <a:srgbClr val="F7ACB6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5065" autoAdjust="0"/>
  </p:normalViewPr>
  <p:slideViewPr>
    <p:cSldViewPr snapToGrid="0">
      <p:cViewPr varScale="1">
        <p:scale>
          <a:sx n="71" d="100"/>
          <a:sy n="71" d="100"/>
        </p:scale>
        <p:origin x="204" y="72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notesViewPr>
    <p:cSldViewPr snapToGrid="0">
      <p:cViewPr varScale="1">
        <p:scale>
          <a:sx n="60" d="100"/>
          <a:sy n="60" d="100"/>
        </p:scale>
        <p:origin x="167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ECF8B-6CE3-4E18-B6B3-A7D62E068CD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AE"/>
        </a:p>
      </dgm:t>
    </dgm:pt>
    <dgm:pt modelId="{A792FDF5-F4A1-4925-A5C8-F7043EF3721D}">
      <dgm:prSet custT="1"/>
      <dgm:spPr/>
      <dgm:t>
        <a:bodyPr/>
        <a:lstStyle/>
        <a:p>
          <a:pPr rtl="1"/>
          <a:endParaRPr lang="ar-AE" sz="4800" dirty="0"/>
        </a:p>
        <a:p>
          <a:pPr rtl="1"/>
          <a:r>
            <a:rPr lang="ar-AE" sz="4800" dirty="0"/>
            <a:t>الوحدة الثانية </a:t>
          </a:r>
          <a:br>
            <a:rPr lang="ar-AE" sz="4800" dirty="0"/>
          </a:br>
          <a:br>
            <a:rPr lang="ar-AE" sz="4800" dirty="0"/>
          </a:br>
          <a:r>
            <a:rPr lang="ar-AE" sz="4800" dirty="0"/>
            <a:t> وطني الجميل </a:t>
          </a:r>
          <a:br>
            <a:rPr lang="ar-AE" sz="4800" dirty="0"/>
          </a:br>
          <a:endParaRPr lang="ar-AE" sz="4800" dirty="0"/>
        </a:p>
      </dgm:t>
    </dgm:pt>
    <dgm:pt modelId="{1E26CEAF-21C5-4DFB-88BA-2402CABDADB8}" type="parTrans" cxnId="{2328BE01-7AD2-4ED0-AE50-48082D0B382C}">
      <dgm:prSet/>
      <dgm:spPr/>
      <dgm:t>
        <a:bodyPr/>
        <a:lstStyle/>
        <a:p>
          <a:pPr rtl="1"/>
          <a:endParaRPr lang="ar-AE"/>
        </a:p>
      </dgm:t>
    </dgm:pt>
    <dgm:pt modelId="{81FD97AB-22E6-46A1-9D16-88A0E2FAE0FB}" type="sibTrans" cxnId="{2328BE01-7AD2-4ED0-AE50-48082D0B382C}">
      <dgm:prSet/>
      <dgm:spPr/>
      <dgm:t>
        <a:bodyPr/>
        <a:lstStyle/>
        <a:p>
          <a:pPr rtl="1"/>
          <a:endParaRPr lang="ar-AE"/>
        </a:p>
      </dgm:t>
    </dgm:pt>
    <dgm:pt modelId="{36EFD00C-3199-4778-9F48-32228257E292}" type="pres">
      <dgm:prSet presAssocID="{346ECF8B-6CE3-4E18-B6B3-A7D62E068CD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600B22D-1283-4C45-A792-517A30789A06}" type="pres">
      <dgm:prSet presAssocID="{A792FDF5-F4A1-4925-A5C8-F7043EF3721D}" presName="horFlow" presStyleCnt="0"/>
      <dgm:spPr/>
    </dgm:pt>
    <dgm:pt modelId="{FEF3B27B-7028-4636-A1C3-B2051D41A766}" type="pres">
      <dgm:prSet presAssocID="{A792FDF5-F4A1-4925-A5C8-F7043EF3721D}" presName="bigChev" presStyleLbl="node1" presStyleIdx="0" presStyleCnt="1" custLinFactNeighborX="209" custLinFactNeighborY="12570"/>
      <dgm:spPr/>
    </dgm:pt>
  </dgm:ptLst>
  <dgm:cxnLst>
    <dgm:cxn modelId="{2328BE01-7AD2-4ED0-AE50-48082D0B382C}" srcId="{346ECF8B-6CE3-4E18-B6B3-A7D62E068CD5}" destId="{A792FDF5-F4A1-4925-A5C8-F7043EF3721D}" srcOrd="0" destOrd="0" parTransId="{1E26CEAF-21C5-4DFB-88BA-2402CABDADB8}" sibTransId="{81FD97AB-22E6-46A1-9D16-88A0E2FAE0FB}"/>
    <dgm:cxn modelId="{4A06FE5D-8FDF-4270-B02F-2A850EC7EC82}" type="presOf" srcId="{346ECF8B-6CE3-4E18-B6B3-A7D62E068CD5}" destId="{36EFD00C-3199-4778-9F48-32228257E292}" srcOrd="0" destOrd="0" presId="urn:microsoft.com/office/officeart/2005/8/layout/lProcess3"/>
    <dgm:cxn modelId="{8AA3376C-088C-43F0-B0E9-E46B38623996}" type="presOf" srcId="{A792FDF5-F4A1-4925-A5C8-F7043EF3721D}" destId="{FEF3B27B-7028-4636-A1C3-B2051D41A766}" srcOrd="0" destOrd="0" presId="urn:microsoft.com/office/officeart/2005/8/layout/lProcess3"/>
    <dgm:cxn modelId="{DC64DEB3-72E4-440A-A88F-C93942CC5AFE}" type="presParOf" srcId="{36EFD00C-3199-4778-9F48-32228257E292}" destId="{C600B22D-1283-4C45-A792-517A30789A06}" srcOrd="0" destOrd="0" presId="urn:microsoft.com/office/officeart/2005/8/layout/lProcess3"/>
    <dgm:cxn modelId="{E1391932-E7AE-4DC2-A88D-48427668E7A0}" type="presParOf" srcId="{C600B22D-1283-4C45-A792-517A30789A06}" destId="{FEF3B27B-7028-4636-A1C3-B2051D41A76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3B27B-7028-4636-A1C3-B2051D41A766}">
      <dsp:nvSpPr>
        <dsp:cNvPr id="0" name=""/>
        <dsp:cNvSpPr/>
      </dsp:nvSpPr>
      <dsp:spPr>
        <a:xfrm>
          <a:off x="6059" y="1122042"/>
          <a:ext cx="6198797" cy="24795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0" bIns="304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AE" sz="4800" kern="1200" dirty="0"/>
        </a:p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800" kern="1200" dirty="0"/>
            <a:t>الوحدة الثانية </a:t>
          </a:r>
          <a:br>
            <a:rPr lang="ar-AE" sz="4800" kern="1200" dirty="0"/>
          </a:br>
          <a:br>
            <a:rPr lang="ar-AE" sz="4800" kern="1200" dirty="0"/>
          </a:br>
          <a:r>
            <a:rPr lang="ar-AE" sz="4800" kern="1200" dirty="0"/>
            <a:t> وطني الجميل </a:t>
          </a:r>
          <a:br>
            <a:rPr lang="ar-AE" sz="4800" kern="1200" dirty="0"/>
          </a:br>
          <a:endParaRPr lang="ar-AE" sz="4800" kern="1200" dirty="0"/>
        </a:p>
      </dsp:txBody>
      <dsp:txXfrm>
        <a:off x="1245819" y="1122042"/>
        <a:ext cx="3719278" cy="2479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0DED-5A59-40D6-AB11-EF9D9036856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E255-5998-4D2A-90B0-7420F77CD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US" noProof="0" smtClean="0"/>
              <a:t>9/5/2021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4" y="1980001"/>
            <a:ext cx="5183188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5" y="1980001"/>
            <a:ext cx="5157787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5" y="1620000"/>
            <a:ext cx="10862678" cy="393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5929-A3F1-43C9-B6CB-C116264F9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19135-1241-47FF-898E-D7418D4FE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7B2B-A2BE-4AE4-BF1B-6B4C0624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21A7E-7482-4859-ADAD-75ABEA44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4EA60-84C5-4640-A1C9-90077C0E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88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6500-9B42-4E0D-9962-CE2A16F6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D457B-7083-468B-9BC9-B6F8AC9A7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74C3D-6B8A-4FD1-9EB2-A6F345F1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7CD0-CFF0-4DBB-8074-8A557A589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2EFE0-2F3F-4C41-AC01-A8A41D60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6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A5D0-0669-4D73-A94E-EDF27279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25899-F2B8-4129-BB39-4C8B2A7D8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8AF30-4894-426F-B156-01532AD4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1FF9A-E908-4B51-98CC-F4288C5D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80D9E-58D5-4AEF-8FD9-17B4860D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80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4038-00AE-45C8-9706-121B6C95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28106-1BB1-4E79-B9D4-09C5FEA60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A4EB-57DC-483E-A235-4B749D7FB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0F716-E4C6-42B6-B908-703AD248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230C3-201A-4C20-ADAD-960A4D77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BE5B7-B93C-47E4-9481-84FB3FAC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14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AFE57-37EB-47D9-A1E2-FD6ACD11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EB250-4653-4B72-AD14-B84D1D4A0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4CCFB-621F-4B21-961C-A88FD674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245B2-7177-464E-A46E-28541772A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125F7-2AF5-495B-9026-67C32D659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D2EB67-70D8-4631-9B95-AC5E41B6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A8A46-0736-4066-A290-D64109D2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F2F816-BAC4-41C7-A0CE-E46EE879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17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0A86-3872-417C-A2E1-CEC7E8B6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2B5CF-B909-4B6A-BAF5-19B8DC5D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D80FA-93DA-4659-837F-DF264B9B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6D2DD-25AE-4200-A672-8B8C65FA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39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50102-74EF-4F56-BDD2-197215776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96FEC8-CA6E-4E00-9AC9-C6B7402B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E8438-9071-4FA4-BA44-29A49606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77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B8A8-7CBE-416B-AE55-31A3C00D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70207-5809-49E8-A28D-A362BBCE9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A1DF6-9C8B-4D0C-99E6-DA95CAA6D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A96AF-CDE7-41EB-B14A-75B82E4D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51A24-24CF-4AF1-BB3A-BA92599F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B25EE-B078-4E5D-AF26-C8E013EE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7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87CC-8CA8-4DF6-B6D4-42CA5654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3B9EC-C819-4FF9-ACCE-4D7AAF755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BAD80-DB2B-458D-8908-F65FA30A1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382AE-A186-484F-B122-B47BEE1F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BF6F3-F988-4939-A2C7-6B30AF8F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17AD2-9930-45C3-89DD-32EE368B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28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5F00-9C65-4493-BC7A-26B0219F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92B1F-9BFA-435C-A8D9-D73B22984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D054F-FB05-4665-9913-36EA1644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5493F-0178-4132-B107-7363121D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47761-4CA6-4D40-AE40-B403C4DD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21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BE3A1-4D1E-4A9D-824E-6BEF04F5CD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DACBE-3C97-4B2E-920F-8FE9B2B5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45EE2-D81F-4464-A3B7-84415B7B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B269-4373-4F7A-9AC9-823ADBA9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D8BF-22D1-400D-B74F-2DADDE3F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2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A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B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Name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Contact Number or Email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Star: 4 Points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9" name="Star: 4 Points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4" name="Star: 4 Points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/>
            <a:endParaRPr lang="en-US" sz="1200" b="1" dirty="0">
              <a:solidFill>
                <a:srgbClr val="093C7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accent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/>
            <a:fld id="{058DB212-BFA2-403F-85EF-DFD3FF6D973A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Star: 4 Points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6" name="Star: 4 Points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1" name="Star: 4 Points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r>
              <a:rPr lang="en-US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r>
              <a:rPr lang="en-US" dirty="0"/>
              <a:t>Insert a Footer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25F76-AEE6-4E92-8DFE-1D9384309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C48E1-2535-4E16-B644-A5AE42D1A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0B95D-E9D7-4DAD-9FE6-2EDFF9A4F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84F50-A4ED-452D-9049-FB91FB10B5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D3571-32FD-4870-B4A1-A45A408CF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AD0D5-5FA0-4163-8437-C595C55F8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3CA68-EA76-4ABC-A90B-AB8BD7497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7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padlet.com/teacherkahootgame/tb9d59c80rwfx5sd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08478" y="221834"/>
            <a:ext cx="2959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الحضور والغياب</a:t>
            </a:r>
            <a:endParaRPr lang="en-US" sz="4000" b="1" i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9" y="929720"/>
            <a:ext cx="3821373" cy="560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7044588-6CF2-441A-AC7E-36BE169D8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870" y="909240"/>
            <a:ext cx="5410200" cy="56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A80491-AEC4-4128-88A8-D8806355E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10</a:t>
            </a:fld>
            <a:endParaRPr lang="en-US" noProof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F9C9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81831" y="312164"/>
            <a:ext cx="9131127" cy="5805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09093" y="497983"/>
            <a:ext cx="226667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يــزمــل: يـغـطـي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9093" y="1342536"/>
            <a:ext cx="234395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الملهوف : الحزيـن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6211" y="1804201"/>
            <a:ext cx="235683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الشـريـد : المطرود الذي لا مكان له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6211" y="5153524"/>
            <a:ext cx="238258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دانت قطوفا:حان وقت القطف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3797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A80491-AEC4-4128-88A8-D8806355E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84868" y="566670"/>
            <a:ext cx="8834906" cy="52932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09093" y="3125273"/>
            <a:ext cx="230531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أثـيـر : مـفـضــل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7574" y="4181341"/>
            <a:ext cx="242122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ريـاء:يظهر خلاف ما يبطن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361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12</a:t>
            </a:fld>
            <a:endParaRPr lang="en-US" noProof="0"/>
          </a:p>
        </p:txBody>
      </p:sp>
      <p:pic>
        <p:nvPicPr>
          <p:cNvPr id="3" name="Picture 6" descr="الفيلسوف : أنواع أساليب التفكي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35" y="1446698"/>
            <a:ext cx="3517783" cy="29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5798" y="699723"/>
            <a:ext cx="5293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i="1" dirty="0">
                <a:solidFill>
                  <a:srgbClr val="FF0000"/>
                </a:solidFill>
              </a:rPr>
              <a:t>الــفــكــرة الـرئـيـسـيـة 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2129" y="1889148"/>
            <a:ext cx="64383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i="1" dirty="0">
                <a:solidFill>
                  <a:srgbClr val="093C71"/>
                </a:solidFill>
              </a:rPr>
              <a:t>حـب الــوطـن والـتـعـبـيرعـن الـفـخـروالاعـتـزاز كـونــي أتـمـنى لهـذا الـوطـن الغـالي لما لـه دور فعـال في الـرقـي في تـنـمـية أفـراده دائـماً</a:t>
            </a:r>
            <a:endParaRPr lang="en-US" sz="4400" b="1" i="1" dirty="0">
              <a:solidFill>
                <a:srgbClr val="09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2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صورة 1">
            <a:extLst>
              <a:ext uri="{FF2B5EF4-FFF2-40B4-BE49-F238E27FC236}">
                <a16:creationId xmlns:a16="http://schemas.microsoft.com/office/drawing/2014/main" id="{7E6443DF-C201-4168-81A7-DE0CC02580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BD6067-6C04-4557-9924-E9D41067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14DA4E5-28E2-4357-8364-7A0A2A1BFB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63D501A2-365F-490C-AEFC-C194585C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sz="6600" dirty="0">
                <a:solidFill>
                  <a:srgbClr val="FF0000"/>
                </a:solidFill>
              </a:rPr>
              <a:t>التدريبات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6B72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5897" y="1630351"/>
            <a:ext cx="11064174" cy="41044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مستطيل 26"/>
          <p:cNvSpPr/>
          <p:nvPr/>
        </p:nvSpPr>
        <p:spPr>
          <a:xfrm>
            <a:off x="841032" y="3228147"/>
            <a:ext cx="770790" cy="632784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cs typeface="PT Bold Heading" pitchFamily="2" charset="-78"/>
              </a:rPr>
              <a:t>6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cs typeface="PT Bold Heading" pitchFamily="2" charset="-78"/>
            </a:endParaRPr>
          </a:p>
        </p:txBody>
      </p:sp>
      <p:sp>
        <p:nvSpPr>
          <p:cNvPr id="12" name="مستطيل 26"/>
          <p:cNvSpPr/>
          <p:nvPr/>
        </p:nvSpPr>
        <p:spPr>
          <a:xfrm>
            <a:off x="841032" y="5032224"/>
            <a:ext cx="770790" cy="632784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cs typeface="PT Bold Heading" pitchFamily="2" charset="-78"/>
              </a:rPr>
              <a:t>1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cs typeface="PT Bold Heading" pitchFamily="2" charset="-78"/>
            </a:endParaRPr>
          </a:p>
        </p:txBody>
      </p:sp>
      <p:sp>
        <p:nvSpPr>
          <p:cNvPr id="13" name="مستطيل 26"/>
          <p:cNvSpPr/>
          <p:nvPr/>
        </p:nvSpPr>
        <p:spPr>
          <a:xfrm>
            <a:off x="841032" y="4183782"/>
            <a:ext cx="770790" cy="632784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cs typeface="PT Bold Heading" pitchFamily="2" charset="-78"/>
              </a:rPr>
              <a:t>11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14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9F40B17-A06B-494F-BD74-6B83D8EACE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14</a:t>
            </a:fld>
            <a:endParaRPr lang="en-US" noProof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6B72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260055" y="1534595"/>
            <a:ext cx="8057728" cy="1080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64784"/>
          <a:stretch/>
        </p:blipFill>
        <p:spPr>
          <a:xfrm>
            <a:off x="489398" y="2614716"/>
            <a:ext cx="11206426" cy="83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E5E9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77906" y="412847"/>
            <a:ext cx="4672955" cy="9361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563" y="3296750"/>
            <a:ext cx="8760711" cy="162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E6B72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89398" y="4924523"/>
            <a:ext cx="11139310" cy="936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953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صورة 1">
            <a:extLst>
              <a:ext uri="{FF2B5EF4-FFF2-40B4-BE49-F238E27FC236}">
                <a16:creationId xmlns:a16="http://schemas.microsoft.com/office/drawing/2014/main" id="{0F76349D-A7B7-4E69-B057-BFE6AEE9D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22AB88-8F44-4D12-8276-E05CBB3E6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15</a:t>
            </a:fld>
            <a:endParaRPr lang="en-US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A631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09303" y="347161"/>
            <a:ext cx="8712968" cy="1080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96178" y="1505266"/>
            <a:ext cx="8424936" cy="720080"/>
          </a:xfrm>
          <a:prstGeom prst="roundRect">
            <a:avLst/>
          </a:prstGeom>
          <a:solidFill>
            <a:srgbClr val="B01513"/>
          </a:solidFill>
          <a:ln w="19050" cap="rnd" cmpd="sng" algn="ctr">
            <a:solidFill>
              <a:srgbClr val="B01513">
                <a:shade val="50000"/>
              </a:srgbClr>
            </a:solidFill>
            <a:prstDash val="solid"/>
          </a:ln>
          <a:effectLst>
            <a:glow rad="228600">
              <a:srgbClr val="5F9C9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cs typeface="Arial" panose="020B0604020202020204" pitchFamily="34" charset="0"/>
              </a:rPr>
              <a:t>شبه القلوب بالمحبين الذين يتعانقون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6178" y="2342687"/>
            <a:ext cx="8424936" cy="72008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FF00"/>
                </a:solidFill>
              </a:rPr>
              <a:t>يدل هذا التشبيه على حب الناس الشديد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A631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53319" y="3180108"/>
            <a:ext cx="8568952" cy="1152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ounded Rectangle 14"/>
          <p:cNvSpPr/>
          <p:nvPr/>
        </p:nvSpPr>
        <p:spPr>
          <a:xfrm>
            <a:off x="302945" y="4415840"/>
            <a:ext cx="8518169" cy="1296144"/>
          </a:xfrm>
          <a:prstGeom prst="roundRect">
            <a:avLst/>
          </a:prstGeom>
          <a:solidFill>
            <a:srgbClr val="B01513"/>
          </a:solidFill>
          <a:ln w="19050" cap="rnd" cmpd="sng" algn="ctr">
            <a:solidFill>
              <a:srgbClr val="B01513">
                <a:shade val="50000"/>
              </a:srgbClr>
            </a:solidFill>
            <a:prstDash val="solid"/>
          </a:ln>
          <a:effectLst>
            <a:glow rad="228600">
              <a:srgbClr val="5F9C9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cs typeface="Arial" panose="020B0604020202020204" pitchFamily="34" charset="0"/>
              </a:rPr>
              <a:t>الأعمال العظيمة التي تم إنجازها في السابق قد أثمرت وحان قطافها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774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صورة 1">
            <a:extLst>
              <a:ext uri="{FF2B5EF4-FFF2-40B4-BE49-F238E27FC236}">
                <a16:creationId xmlns:a16="http://schemas.microsoft.com/office/drawing/2014/main" id="{0F76349D-A7B7-4E69-B057-BFE6AEE9D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22AB88-8F44-4D12-8276-E05CBB3E6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78" y="2272534"/>
            <a:ext cx="8500056" cy="33359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Rounded Rectangle 15"/>
          <p:cNvSpPr/>
          <p:nvPr/>
        </p:nvSpPr>
        <p:spPr>
          <a:xfrm>
            <a:off x="3622373" y="723344"/>
            <a:ext cx="4320480" cy="1098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000" b="1" u="sng" dirty="0">
                <a:solidFill>
                  <a:srgbClr val="FFFF00"/>
                </a:solidFill>
              </a:rPr>
              <a:t>الواجب</a:t>
            </a:r>
            <a:endParaRPr lang="en-US" sz="6000" b="1" u="sng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8723" y="3671675"/>
            <a:ext cx="5896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800" b="1" i="1" dirty="0">
                <a:solidFill>
                  <a:srgbClr val="FF0000"/>
                </a:solidFill>
              </a:rPr>
              <a:t>واكتبها في بوابة التعلم الذكي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5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5625" y="77341"/>
            <a:ext cx="8496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5400" b="1" i="1" dirty="0">
                <a:solidFill>
                  <a:srgbClr val="FF0000"/>
                </a:solidFill>
              </a:rPr>
              <a:t>  </a:t>
            </a:r>
            <a:r>
              <a:rPr lang="ar-AE" sz="3200" b="1" i="1" dirty="0">
                <a:solidFill>
                  <a:srgbClr val="FF0000"/>
                </a:solidFill>
              </a:rPr>
              <a:t>شاهد ودون ملاحظاتك </a:t>
            </a:r>
            <a:r>
              <a:rPr lang="ar-AE" sz="3200" b="1" i="1" dirty="0" err="1">
                <a:solidFill>
                  <a:srgbClr val="FF0000"/>
                </a:solidFill>
              </a:rPr>
              <a:t>بالبادلت</a:t>
            </a:r>
            <a:r>
              <a:rPr lang="ar-AE" sz="3200" b="1" i="1" dirty="0">
                <a:solidFill>
                  <a:srgbClr val="FF0000"/>
                </a:solidFill>
              </a:rPr>
              <a:t> معبرا فيها عن حبك </a:t>
            </a:r>
            <a:r>
              <a:rPr lang="ar-AE" sz="3200" b="1" i="1" dirty="0" err="1">
                <a:solidFill>
                  <a:srgbClr val="FF0000"/>
                </a:solidFill>
              </a:rPr>
              <a:t>للامارات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sp>
        <p:nvSpPr>
          <p:cNvPr id="4" name="AutoShape 8" descr="عجائب مخلوقات الله في الكون - موضو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Videos Posted by حب الامارات والقائد   قسم دولة الامارات العربيه المتحده 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74" y="1168096"/>
            <a:ext cx="11759529" cy="532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حن بلاد الاتحاد">
            <a:hlinkClick r:id="" action="ppaction://media"/>
            <a:extLst>
              <a:ext uri="{FF2B5EF4-FFF2-40B4-BE49-F238E27FC236}">
                <a16:creationId xmlns:a16="http://schemas.microsoft.com/office/drawing/2014/main" id="{F75F3CED-0D20-4E34-88E4-78C209734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849A0D-4541-4513-8623-215146D30EAC}"/>
              </a:ext>
            </a:extLst>
          </p:cNvPr>
          <p:cNvSpPr/>
          <p:nvPr/>
        </p:nvSpPr>
        <p:spPr>
          <a:xfrm>
            <a:off x="313650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18EB9AC9-9654-44F9-8958-9EF2E5AB1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9692" y="4586067"/>
            <a:ext cx="3163668" cy="1779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D20DC5-8D4B-4F3E-9429-79C689FBBEA3}"/>
              </a:ext>
            </a:extLst>
          </p:cNvPr>
          <p:cNvSpPr/>
          <p:nvPr/>
        </p:nvSpPr>
        <p:spPr>
          <a:xfrm>
            <a:off x="2701444" y="1948767"/>
            <a:ext cx="5778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https://padlet.com/teacherkahootgame/tb9d59c80rwfx5sd</a:t>
            </a:r>
            <a:endParaRPr lang="ar-A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FB02410A-F836-42D0-9E67-78E09889F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34937"/>
              </p:ext>
            </p:extLst>
          </p:nvPr>
        </p:nvGraphicFramePr>
        <p:xfrm>
          <a:off x="243394" y="1110343"/>
          <a:ext cx="6204857" cy="4100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2" name="Group 81">
            <a:extLst>
              <a:ext uri="{FF2B5EF4-FFF2-40B4-BE49-F238E27FC236}">
                <a16:creationId xmlns:a16="http://schemas.microsoft.com/office/drawing/2014/main" id="{4E4521EC-6C70-431C-B551-CD76EB247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4060541" y="6052302"/>
            <a:ext cx="1721437" cy="598432"/>
            <a:chOff x="8642180" y="6426954"/>
            <a:chExt cx="1239937" cy="431046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0B1B762-C895-4ABC-B8A4-41B9D22F2130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BE191BB-C401-4403-A903-D97497338ECA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4B7BEA6-5020-4F35-A039-BA357E94AE3D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7DB54E0-67C1-48AA-962C-C9570CF07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2914826" y="5444211"/>
            <a:ext cx="1721437" cy="598432"/>
            <a:chOff x="8728670" y="6273383"/>
            <a:chExt cx="1239937" cy="431046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322AA18-B85A-4A4F-9D40-AE8E1E3CA9E6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24D6FB-FFC2-48F0-AAD2-0A740A74E845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184F639-B328-43FE-96A2-FD05AC3785DB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3CF9F63-5F0F-4BC8-A78D-AD527715FE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630" y="213496"/>
            <a:ext cx="4984976" cy="6415904"/>
          </a:xfrm>
        </p:spPr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B632A30-62B7-4F6E-9AFD-DC4234A66025}"/>
              </a:ext>
            </a:extLst>
          </p:cNvPr>
          <p:cNvSpPr txBox="1"/>
          <p:nvPr/>
        </p:nvSpPr>
        <p:spPr>
          <a:xfrm>
            <a:off x="7946265" y="4419988"/>
            <a:ext cx="33573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4">
                    <a:lumMod val="50000"/>
                  </a:schemeClr>
                </a:solidFill>
              </a:rPr>
              <a:t>نشيد </a:t>
            </a:r>
          </a:p>
          <a:p>
            <a:pPr algn="ctr"/>
            <a:r>
              <a:rPr lang="ar-AE" sz="4000" b="1" dirty="0"/>
              <a:t>عـشــق الإمـــارت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4D860D6-C855-40F1-9D6A-FC38609E3235}"/>
              </a:ext>
            </a:extLst>
          </p:cNvPr>
          <p:cNvSpPr/>
          <p:nvPr/>
        </p:nvSpPr>
        <p:spPr>
          <a:xfrm>
            <a:off x="874959" y="508660"/>
            <a:ext cx="4046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الصّــف الخامــس</a:t>
            </a:r>
          </a:p>
        </p:txBody>
      </p:sp>
      <p:pic>
        <p:nvPicPr>
          <p:cNvPr id="15" name="Picture 2" descr="C:\Users\mannoshi\Pictures\Microsoft Clip Organizer\j0439257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771" y="3132002"/>
            <a:ext cx="5469229" cy="340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2">
            <a:extLst>
              <a:ext uri="{FF2B5EF4-FFF2-40B4-BE49-F238E27FC236}">
                <a16:creationId xmlns:a16="http://schemas.microsoft.com/office/drawing/2014/main" id="{948E2D85-D956-4B16-85B7-D25E956EC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7695" y="469498"/>
            <a:ext cx="4056846" cy="24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9F6B6-E9A0-4AE9-B074-E7C441FC8E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521E3DF-0C19-48A0-A631-8FD51D725EFF}"/>
              </a:ext>
            </a:extLst>
          </p:cNvPr>
          <p:cNvSpPr/>
          <p:nvPr/>
        </p:nvSpPr>
        <p:spPr>
          <a:xfrm>
            <a:off x="402660" y="391885"/>
            <a:ext cx="4140086" cy="1168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600" dirty="0"/>
              <a:t>نواتج التّعلم</a:t>
            </a:r>
          </a:p>
        </p:txBody>
      </p:sp>
      <p:sp>
        <p:nvSpPr>
          <p:cNvPr id="6" name="مخطط انسيابي: محطة طرفية 2"/>
          <p:cNvSpPr/>
          <p:nvPr/>
        </p:nvSpPr>
        <p:spPr>
          <a:xfrm>
            <a:off x="4542746" y="1507032"/>
            <a:ext cx="7056784" cy="756084"/>
          </a:xfrm>
          <a:prstGeom prst="flowChartTerminator">
            <a:avLst/>
          </a:prstGeom>
          <a:gradFill rotWithShape="1">
            <a:gsLst>
              <a:gs pos="0">
                <a:srgbClr val="E6B729">
                  <a:tint val="64000"/>
                  <a:lumMod val="118000"/>
                </a:srgbClr>
              </a:gs>
              <a:gs pos="100000">
                <a:srgbClr val="E6B729">
                  <a:tint val="92000"/>
                  <a:alpha val="100000"/>
                  <a:lumMod val="110000"/>
                </a:srgbClr>
              </a:gs>
            </a:gsLst>
            <a:lin ang="5400000" scaled="0"/>
          </a:gradFill>
          <a:ln w="9525" cap="rnd" cmpd="sng" algn="ctr">
            <a:solidFill>
              <a:srgbClr val="E6B729"/>
            </a:solidFill>
            <a:prstDash val="solid"/>
          </a:ln>
          <a:effectLst>
            <a:glow rad="228600">
              <a:srgbClr val="E6B729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نقرأ النص الشعري بطلاقة مع مراعاة التعبير عن الانفعالات والمشاعر</a:t>
            </a:r>
            <a:endParaRPr kumimoji="0" lang="ar-AE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خطط انسيابي: محطة طرفية 3"/>
          <p:cNvSpPr/>
          <p:nvPr/>
        </p:nvSpPr>
        <p:spPr>
          <a:xfrm>
            <a:off x="1726052" y="2696408"/>
            <a:ext cx="6004638" cy="746599"/>
          </a:xfrm>
          <a:prstGeom prst="flowChartTerminator">
            <a:avLst/>
          </a:prstGeom>
          <a:gradFill rotWithShape="1">
            <a:gsLst>
              <a:gs pos="0">
                <a:srgbClr val="EA6312">
                  <a:tint val="64000"/>
                  <a:lumMod val="118000"/>
                </a:srgbClr>
              </a:gs>
              <a:gs pos="100000">
                <a:srgbClr val="EA6312">
                  <a:tint val="92000"/>
                  <a:alpha val="100000"/>
                  <a:lumMod val="110000"/>
                </a:srgbClr>
              </a:gs>
            </a:gsLst>
            <a:lin ang="5400000" scaled="0"/>
          </a:gradFill>
          <a:ln w="9525" cap="rnd" cmpd="sng" algn="ctr">
            <a:solidFill>
              <a:srgbClr val="EA6312"/>
            </a:solidFill>
            <a:prstDash val="solid"/>
          </a:ln>
          <a:effectLst>
            <a:glow rad="228600">
              <a:srgbClr val="EA6312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نبيّن المعنى الإجمالي للنص الشعري</a:t>
            </a:r>
            <a:endParaRPr kumimoji="0" lang="ar-AE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خطط انسيابي: محطة طرفية 3"/>
          <p:cNvSpPr/>
          <p:nvPr/>
        </p:nvSpPr>
        <p:spPr>
          <a:xfrm>
            <a:off x="4107068" y="3917564"/>
            <a:ext cx="5970768" cy="746599"/>
          </a:xfrm>
          <a:prstGeom prst="flowChartTerminator">
            <a:avLst/>
          </a:prstGeom>
          <a:gradFill rotWithShape="1">
            <a:gsLst>
              <a:gs pos="0">
                <a:srgbClr val="9E5E9B">
                  <a:tint val="64000"/>
                  <a:lumMod val="118000"/>
                </a:srgbClr>
              </a:gs>
              <a:gs pos="100000">
                <a:srgbClr val="9E5E9B">
                  <a:tint val="92000"/>
                  <a:alpha val="100000"/>
                  <a:lumMod val="110000"/>
                </a:srgbClr>
              </a:gs>
            </a:gsLst>
            <a:lin ang="5400000" scaled="0"/>
          </a:gradFill>
          <a:ln w="9525" cap="rnd" cmpd="sng" algn="ctr">
            <a:solidFill>
              <a:srgbClr val="9E5E9B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نُفسّر كلمات النص الشعري </a:t>
            </a:r>
            <a:endParaRPr kumimoji="0" lang="ar-AE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خطط انسيابي: محطة طرفية 3"/>
          <p:cNvSpPr/>
          <p:nvPr/>
        </p:nvSpPr>
        <p:spPr>
          <a:xfrm>
            <a:off x="1449645" y="5147576"/>
            <a:ext cx="5935981" cy="746599"/>
          </a:xfrm>
          <a:prstGeom prst="flowChartTerminator">
            <a:avLst/>
          </a:prstGeom>
          <a:gradFill rotWithShape="1">
            <a:gsLst>
              <a:gs pos="0">
                <a:sysClr val="windowText" lastClr="000000">
                  <a:tint val="64000"/>
                  <a:lumMod val="118000"/>
                </a:sysClr>
              </a:gs>
              <a:gs pos="100000">
                <a:sysClr val="windowText" lastClr="000000">
                  <a:tint val="92000"/>
                  <a:alpha val="100000"/>
                  <a:lumMod val="110000"/>
                </a:sysClr>
              </a:gs>
            </a:gsLst>
            <a:lin ang="5400000" scaled="0"/>
          </a:gradFill>
          <a:ln w="952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نحدد علاقات التضاد والترادف بين الكلمات</a:t>
            </a:r>
            <a:endParaRPr kumimoji="0" lang="ar-AE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4" descr="الاب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18585" y="2161352"/>
            <a:ext cx="903686" cy="194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</p:pic>
      <p:pic>
        <p:nvPicPr>
          <p:cNvPr id="11" name="صورة 5" descr="الام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49" y="4290863"/>
            <a:ext cx="873919" cy="1903809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6" descr="حمد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0" y="2966180"/>
            <a:ext cx="1046985" cy="201159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388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5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720B9EC-5FAE-49B2-9B11-12A4ECED1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725AB51-2FB5-4096-BCB9-CC1527160D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7</a:t>
            </a:fld>
            <a:endParaRPr lang="en-US" noProof="0"/>
          </a:p>
        </p:txBody>
      </p:sp>
      <p:pic>
        <p:nvPicPr>
          <p:cNvPr id="5126" name="Picture 6" descr="تصميم الخلفية لرموز الموسيقى الديناميكية, ديناميكي, إضاءة, رمز صورة الخلفية  للتحميل مجانا">
            <a:extLst>
              <a:ext uri="{FF2B5EF4-FFF2-40B4-BE49-F238E27FC236}">
                <a16:creationId xmlns:a16="http://schemas.microsoft.com/office/drawing/2014/main" id="{DDBC88B9-FAE9-4EF9-B0EE-8D52862BBEB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3" b="24723"/>
          <a:stretch>
            <a:fillRect/>
          </a:stretch>
        </p:blipFill>
        <p:spPr bwMode="auto">
          <a:xfrm>
            <a:off x="9862913" y="2611190"/>
            <a:ext cx="2038023" cy="17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قصيدة عشق الإمارا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851" y="272371"/>
            <a:ext cx="9437053" cy="5858250"/>
          </a:xfrm>
          <a:prstGeom prst="rect">
            <a:avLst/>
          </a:prstGeom>
        </p:spPr>
      </p:pic>
      <p:pic>
        <p:nvPicPr>
          <p:cNvPr id="1026" name="Picture 2" descr="الامارات نحبها ( Al Emarats - Anhabha (Official Video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25710" r="18884" b="10797"/>
          <a:stretch/>
        </p:blipFill>
        <p:spPr bwMode="auto">
          <a:xfrm>
            <a:off x="9811736" y="4368135"/>
            <a:ext cx="2140378" cy="17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091" y="288448"/>
            <a:ext cx="2038023" cy="21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 rot="21326984">
            <a:off x="4128590" y="4830327"/>
            <a:ext cx="3539007" cy="1221176"/>
          </a:xfrm>
        </p:spPr>
        <p:txBody>
          <a:bodyPr/>
          <a:lstStyle/>
          <a:p>
            <a:pPr algn="ctr"/>
            <a:r>
              <a:rPr lang="ar-SA" sz="3200" dirty="0"/>
              <a:t>ابحث في الشبكة المعلوماتية ؟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88904" y="423938"/>
            <a:ext cx="7831855" cy="1365105"/>
          </a:xfrm>
        </p:spPr>
        <p:txBody>
          <a:bodyPr/>
          <a:lstStyle/>
          <a:p>
            <a:pPr algn="ctr"/>
            <a:r>
              <a:rPr lang="ar-SA" sz="4800" b="1" i="1" dirty="0">
                <a:solidFill>
                  <a:srgbClr val="FF0000"/>
                </a:solidFill>
              </a:rPr>
              <a:t>م</a:t>
            </a:r>
            <a:r>
              <a:rPr lang="ar-AE" sz="4800" b="1" i="1" dirty="0">
                <a:solidFill>
                  <a:srgbClr val="FF0000"/>
                </a:solidFill>
              </a:rPr>
              <a:t>ـــن هــــو</a:t>
            </a:r>
            <a:r>
              <a:rPr lang="ar-SA" sz="4800" b="1" i="1" dirty="0">
                <a:solidFill>
                  <a:srgbClr val="FF0000"/>
                </a:solidFill>
              </a:rPr>
              <a:t> كاتب قصيدة عشق الإمارات؟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05398" y="7678087"/>
            <a:ext cx="2859110" cy="1609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30" name="Picture 6" descr="الفيلسوف : أنواع أساليب التفكي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94" y="1664358"/>
            <a:ext cx="4338928" cy="29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/>
          <p:cNvSpPr>
            <a:spLocks noGrp="1"/>
          </p:cNvSpPr>
          <p:nvPr>
            <p:ph type="body" sz="quarter" idx="14"/>
          </p:nvPr>
        </p:nvSpPr>
        <p:spPr>
          <a:xfrm rot="21326984">
            <a:off x="8153639" y="4513320"/>
            <a:ext cx="3539007" cy="1221176"/>
          </a:xfrm>
        </p:spPr>
        <p:txBody>
          <a:bodyPr/>
          <a:lstStyle/>
          <a:p>
            <a:pPr algn="ctr"/>
            <a:r>
              <a:rPr lang="ar-SA" sz="3200" dirty="0"/>
              <a:t>واكتب المعلومات في </a:t>
            </a:r>
            <a:r>
              <a:rPr lang="ar-AE" sz="3200" dirty="0"/>
              <a:t>مقرر </a:t>
            </a:r>
            <a:r>
              <a:rPr lang="ar-SA" sz="3200" dirty="0"/>
              <a:t>البوابة </a:t>
            </a:r>
            <a:endParaRPr lang="en-US" sz="3200" dirty="0"/>
          </a:p>
        </p:txBody>
      </p:sp>
      <p:pic>
        <p:nvPicPr>
          <p:cNvPr id="9" name="Picture 8" descr="A person wearing a hat&#10;&#10;Description automatically generated">
            <a:extLst>
              <a:ext uri="{FF2B5EF4-FFF2-40B4-BE49-F238E27FC236}">
                <a16:creationId xmlns:a16="http://schemas.microsoft.com/office/drawing/2014/main" id="{1AFC704D-7CD8-49A7-8FA4-3F0DCB6A7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5" y="303348"/>
            <a:ext cx="3539483" cy="350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843" y="3891366"/>
            <a:ext cx="39308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SA" sz="3200" b="1" i="1" dirty="0">
                <a:solidFill>
                  <a:srgbClr val="FF0000"/>
                </a:solidFill>
              </a:rPr>
              <a:t>معالي الدكــتــور </a:t>
            </a:r>
            <a:br>
              <a:rPr lang="ar-SA" sz="3200" b="1" i="1" dirty="0">
                <a:solidFill>
                  <a:srgbClr val="FF0000"/>
                </a:solidFill>
              </a:rPr>
            </a:br>
            <a:r>
              <a:rPr lang="ar-SA" sz="3200" b="1" i="1" dirty="0">
                <a:solidFill>
                  <a:srgbClr val="FF0000"/>
                </a:solidFill>
              </a:rPr>
              <a:t>عبدالله بــلحـــيف النـعـيمــي</a:t>
            </a:r>
            <a:endParaRPr lang="en-US" sz="3200" dirty="0"/>
          </a:p>
        </p:txBody>
      </p:sp>
      <p:pic>
        <p:nvPicPr>
          <p:cNvPr id="7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DC9D212E-2508-498A-8B9C-8260BD2E1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0681" y="1827184"/>
            <a:ext cx="2899390" cy="16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98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A80491-AEC4-4128-88A8-D8806355E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9</a:t>
            </a:fld>
            <a:endParaRPr lang="en-US" noProof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F9C9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970727" y="314921"/>
            <a:ext cx="8963696" cy="56185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7577" y="334851"/>
            <a:ext cx="242122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تــربــو:تـنـمـو وتـكـبر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7576" y="859923"/>
            <a:ext cx="242122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يــلــب : يــبــقـى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7575" y="3050147"/>
            <a:ext cx="242122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قـهـراً : الـغـلـبـة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7574" y="4181341"/>
            <a:ext cx="242122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تــصــبــو : تـشــتـــاق</a:t>
            </a:r>
            <a:endParaRPr lang="en-US" sz="2400" b="1" dirty="0"/>
          </a:p>
        </p:txBody>
      </p:sp>
      <p:pic>
        <p:nvPicPr>
          <p:cNvPr id="3" name="عشق الإمارات">
            <a:hlinkClick r:id="" action="ppaction://media"/>
            <a:extLst>
              <a:ext uri="{FF2B5EF4-FFF2-40B4-BE49-F238E27FC236}">
                <a16:creationId xmlns:a16="http://schemas.microsoft.com/office/drawing/2014/main" id="{EE4CD8B6-FF3E-48EE-90B1-18711CC3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5547" y="5155843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89A5A3-A39F-4FA7-866D-CB7CEE7ED80A}"/>
              </a:ext>
            </a:extLst>
          </p:cNvPr>
          <p:cNvSpPr/>
          <p:nvPr/>
        </p:nvSpPr>
        <p:spPr>
          <a:xfrm>
            <a:off x="-113861" y="1991117"/>
            <a:ext cx="35076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144</a:t>
            </a:r>
            <a:r>
              <a:rPr lang="ar-AE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كتاب الطالب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32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725693_High school presentation_RVA_v3" id="{F101834F-CE24-405F-9F2B-6B7CAA70B240}" vid="{6E88EA60-45E6-46EF-8EEB-9A9068D4FDB7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A32ED35-1B96-4BBF-AA31-C7CE7C08AF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1AED34-0EA6-47AA-B839-31509439703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High school presentation</Template>
  <TotalTime>0</TotalTime>
  <Words>193</Words>
  <Application>Microsoft Office PowerPoint</Application>
  <PresentationFormat>Widescreen</PresentationFormat>
  <Paragraphs>50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Century Gothic</vt:lpstr>
      <vt:lpstr>Sakkal Majalla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مـــن هــــو كاتب قصيدة عشق الإمارات؟</vt:lpstr>
      <vt:lpstr>PowerPoint Presentation</vt:lpstr>
      <vt:lpstr>PowerPoint Presentation</vt:lpstr>
      <vt:lpstr>PowerPoint Presentation</vt:lpstr>
      <vt:lpstr>PowerPoint Presentation</vt:lpstr>
      <vt:lpstr>التدريبات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2020-05-03T20:07:09Z</dcterms:created>
  <dcterms:modified xsi:type="dcterms:W3CDTF">2021-09-05T17:27:30Z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