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2" r:id="rId3"/>
    <p:sldId id="267" r:id="rId4"/>
    <p:sldId id="258" r:id="rId5"/>
    <p:sldId id="259" r:id="rId6"/>
    <p:sldId id="260" r:id="rId7"/>
    <p:sldId id="261" r:id="rId8"/>
    <p:sldId id="274" r:id="rId9"/>
    <p:sldId id="273" r:id="rId10"/>
    <p:sldId id="275" r:id="rId11"/>
    <p:sldId id="276" r:id="rId12"/>
    <p:sldId id="277" r:id="rId13"/>
    <p:sldId id="279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CC"/>
    <a:srgbClr val="D60093"/>
    <a:srgbClr val="671F5D"/>
    <a:srgbClr val="1B610B"/>
    <a:srgbClr val="FFFF00"/>
    <a:srgbClr val="FFCC00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8988" autoAdjust="0"/>
  </p:normalViewPr>
  <p:slideViewPr>
    <p:cSldViewPr>
      <p:cViewPr varScale="1">
        <p:scale>
          <a:sx n="63" d="100"/>
          <a:sy n="63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B86D2-2A83-4175-ADC9-7B488335F80F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05FA7-01AD-4F48-87DA-E31F9D5D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6637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532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3880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990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280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621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887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9241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5036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71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631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4F3D-8FC2-4011-B6AC-929324FFE431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B1D1-D099-4E84-9A92-CECB7FF2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e/url?url=https://www.goodreads.com/book/show/7351060&amp;rct=j&amp;frm=1&amp;q=&amp;esrc=s&amp;sa=U&amp;ved=0ahUKEwjIppvRsaHWAhUDSBQKHc_DBsoQwW4IIzAH&amp;usg=AFQjCNHe-yHnjI3kfZOP41hyzj4HwS3aU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ved=2ahUKEwiE4-WbtuHkAhWDbVAKHV7YDfQQjRx6BAgBEAQ&amp;url=https%3A%2F%2Fwww.youtube.com%2Fwatch%3Fv%3DVfsvxemRx04&amp;psig=AOvVaw0Un_TEvibm6ehikzMFXU03&amp;ust=15691375099888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uact=8&amp;ved=2ahUKEwj4xIHVtuHkAhUSUlAKHT_5CrQQjRx6BAgBEAQ&amp;url=%2Furl%3Fsa%3Di%26rct%3Dj%26q%3D%26esrc%3Ds%26source%3Dimages%26cd%3D%26ved%3D%26url%3Dhttps%253A%252F%252Farabic.sputniknews.com%252Farab_world%252F201702021018769140-%2525D8%2525A7%2525D9%252584%2525D8%2525AC%2525D9%25258A%2525D8%2525B4-%2525D8%2525B3%2525D9%252588%2525D8%2525B1%2525D9%25258A%2525D8%2525A7-%2525D8%2525A7%2525D8%2525B3%2525D8%2525AA%2525D8%2525B7%2525D9%252584%2525D8%2525A7%2525D8%2525B9%252F%26psig%3DAOvVaw0Un_TEvibm6ehikzMFXU03%26ust%3D1569137509988880&amp;psig=AOvVaw0Un_TEvibm6ehikzMFXU03&amp;ust=156913750998888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" t="21820" r="74304" b="17291"/>
          <a:stretch>
            <a:fillRect/>
          </a:stretch>
        </p:blipFill>
        <p:spPr bwMode="auto">
          <a:xfrm>
            <a:off x="3581400" y="1513135"/>
            <a:ext cx="1447800" cy="17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370931" y="3219898"/>
            <a:ext cx="41322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/>
            <a:r>
              <a:rPr lang="ar-AE" sz="4000" dirty="0">
                <a:latin typeface="Arabic Typesetting" pitchFamily="66" charset="-78"/>
                <a:cs typeface="PT Bold Heading" pitchFamily="2" charset="-78"/>
              </a:rPr>
              <a:t>وزارة التربيــة </a:t>
            </a:r>
            <a:r>
              <a:rPr lang="ar-AE" sz="4000" dirty="0" smtClean="0">
                <a:latin typeface="Arabic Typesetting" pitchFamily="66" charset="-78"/>
                <a:cs typeface="PT Bold Heading" pitchFamily="2" charset="-78"/>
              </a:rPr>
              <a:t>والتعل</a:t>
            </a:r>
            <a:r>
              <a:rPr lang="ar-AE" sz="4000" dirty="0">
                <a:latin typeface="Arabic Typesetting" pitchFamily="66" charset="-78"/>
                <a:cs typeface="PT Bold Heading" pitchFamily="2" charset="-78"/>
              </a:rPr>
              <a:t>ي</a:t>
            </a:r>
            <a:r>
              <a:rPr lang="ar-AE" sz="4000" dirty="0" smtClean="0">
                <a:latin typeface="Arabic Typesetting" pitchFamily="66" charset="-78"/>
                <a:cs typeface="PT Bold Heading" pitchFamily="2" charset="-78"/>
              </a:rPr>
              <a:t>ـم </a:t>
            </a:r>
            <a:endParaRPr lang="ar-AE" sz="4000" dirty="0">
              <a:latin typeface="Arabic Typesetting" pitchFamily="66" charset="-78"/>
              <a:cs typeface="PT Bold Heading" pitchFamily="2" charset="-78"/>
            </a:endParaRPr>
          </a:p>
          <a:p>
            <a:pPr algn="ctr" rtl="1"/>
            <a:r>
              <a:rPr lang="ar-AE" sz="3500" dirty="0">
                <a:latin typeface="Arabic Typesetting" pitchFamily="66" charset="-78"/>
                <a:cs typeface="PT Bold Heading" pitchFamily="2" charset="-78"/>
              </a:rPr>
              <a:t>مريم بنت سلطان ح </a:t>
            </a:r>
            <a:r>
              <a:rPr lang="ar-AE" sz="4000" dirty="0">
                <a:latin typeface="Arabic Typesetting" pitchFamily="66" charset="-78"/>
                <a:cs typeface="PT Bold Heading" pitchFamily="2" charset="-78"/>
              </a:rPr>
              <a:t>3</a:t>
            </a:r>
            <a:endParaRPr lang="en-US" sz="4000" dirty="0">
              <a:latin typeface="Arabic Typesetting" pitchFamily="66" charset="-78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025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0" t="31297" r="6679" b="19076"/>
          <a:stretch/>
        </p:blipFill>
        <p:spPr bwMode="auto">
          <a:xfrm>
            <a:off x="435337" y="914400"/>
            <a:ext cx="8175263" cy="49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557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21467" r="60359" b="14071"/>
          <a:stretch/>
        </p:blipFill>
        <p:spPr bwMode="auto">
          <a:xfrm>
            <a:off x="2590800" y="284172"/>
            <a:ext cx="3753085" cy="628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8509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39844" r="22694" b="14366"/>
          <a:stretch/>
        </p:blipFill>
        <p:spPr bwMode="auto">
          <a:xfrm>
            <a:off x="862728" y="1828800"/>
            <a:ext cx="7352580" cy="453124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95710" y="436054"/>
            <a:ext cx="73525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AE" altLang="en-US" sz="3600" dirty="0" smtClean="0">
                <a:solidFill>
                  <a:srgbClr val="C00000"/>
                </a:solidFill>
                <a:latin typeface="Verdana" pitchFamily="34" charset="0"/>
                <a:cs typeface="PT Bold Heading" pitchFamily="2" charset="-78"/>
              </a:rPr>
              <a:t>الظروف التي ساعدت الدكتور سلطان </a:t>
            </a: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ar-AE" altLang="en-US" sz="3600" dirty="0" smtClean="0">
                <a:solidFill>
                  <a:srgbClr val="C00000"/>
                </a:solidFill>
                <a:latin typeface="Verdana" pitchFamily="34" charset="0"/>
                <a:cs typeface="PT Bold Heading" pitchFamily="2" charset="-78"/>
              </a:rPr>
              <a:t>في نجاح عملية الاستطلاع</a:t>
            </a:r>
            <a:endParaRPr lang="ar-AE" altLang="en-US" sz="3600" dirty="0">
              <a:solidFill>
                <a:srgbClr val="C00000"/>
              </a:solidFill>
              <a:latin typeface="Verdana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250568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pic>
        <p:nvPicPr>
          <p:cNvPr id="11" name="Picture 6" descr="سموه يهدي نسخاً من كتابه موقعة خلال المعرض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/>
          <a:stretch/>
        </p:blipFill>
        <p:spPr bwMode="auto">
          <a:xfrm>
            <a:off x="55418" y="3124201"/>
            <a:ext cx="5015345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نتيجة بحث الصور عن سلطان القاسمي صغيراً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718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حاكم الشارقة يكرم ظاعن شاهي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855"/>
            <a:ext cx="6151418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سلطان القاسمي يوقع كتابه »تحت راية الاحتلال«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0110"/>
          <a:stretch/>
        </p:blipFill>
        <p:spPr bwMode="auto">
          <a:xfrm>
            <a:off x="4294908" y="3505200"/>
            <a:ext cx="4849091" cy="33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828800" y="3105834"/>
            <a:ext cx="573369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AE" altLang="en-US" sz="3600" dirty="0" smtClean="0">
                <a:solidFill>
                  <a:srgbClr val="C00000"/>
                </a:solidFill>
                <a:latin typeface="Verdana" pitchFamily="34" charset="0"/>
                <a:cs typeface="PT Bold Heading" pitchFamily="2" charset="-78"/>
              </a:rPr>
              <a:t>صفات الدكتور سلطان القاسمي</a:t>
            </a:r>
            <a:endParaRPr lang="ar-AE" altLang="en-US" sz="3600" dirty="0">
              <a:solidFill>
                <a:srgbClr val="C00000"/>
              </a:solidFill>
              <a:latin typeface="Verdana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730937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28855" y="304800"/>
            <a:ext cx="344769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AE" altLang="en-US" sz="3600" dirty="0" smtClean="0">
                <a:solidFill>
                  <a:srgbClr val="C00000"/>
                </a:solidFill>
                <a:latin typeface="Verdana" pitchFamily="34" charset="0"/>
                <a:cs typeface="PT Bold Heading" pitchFamily="2" charset="-78"/>
              </a:rPr>
              <a:t>العمليات </a:t>
            </a:r>
            <a:endParaRPr lang="ar-AE" altLang="en-US" sz="3600" dirty="0">
              <a:solidFill>
                <a:srgbClr val="C00000"/>
              </a:solidFill>
              <a:latin typeface="Verdana" pitchFamily="34" charset="0"/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5" t="20899" r="24451" b="9702"/>
          <a:stretch/>
        </p:blipFill>
        <p:spPr bwMode="auto">
          <a:xfrm>
            <a:off x="476288" y="1072552"/>
            <a:ext cx="5352690" cy="552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t="45476" r="62735" b="14012"/>
          <a:stretch/>
        </p:blipFill>
        <p:spPr bwMode="auto">
          <a:xfrm>
            <a:off x="6096000" y="1072552"/>
            <a:ext cx="2546555" cy="29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6068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2" name="AutoShape 2" descr="3_0"/>
          <p:cNvSpPr>
            <a:spLocks noChangeAspect="1" noChangeArrowheads="1"/>
          </p:cNvSpPr>
          <p:nvPr/>
        </p:nvSpPr>
        <p:spPr bwMode="auto">
          <a:xfrm>
            <a:off x="65088" y="-3260725"/>
            <a:ext cx="9144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3_0"/>
          <p:cNvSpPr>
            <a:spLocks noChangeAspect="1" noChangeArrowheads="1"/>
          </p:cNvSpPr>
          <p:nvPr/>
        </p:nvSpPr>
        <p:spPr bwMode="auto">
          <a:xfrm>
            <a:off x="217488" y="-3108325"/>
            <a:ext cx="9144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3_0"/>
          <p:cNvSpPr>
            <a:spLocks noChangeAspect="1" noChangeArrowheads="1"/>
          </p:cNvSpPr>
          <p:nvPr/>
        </p:nvSpPr>
        <p:spPr bwMode="auto">
          <a:xfrm>
            <a:off x="369888" y="-2955925"/>
            <a:ext cx="9144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6" t="22244" r="6991" b="5491"/>
          <a:stretch/>
        </p:blipFill>
        <p:spPr bwMode="auto">
          <a:xfrm>
            <a:off x="898525" y="727304"/>
            <a:ext cx="7477125" cy="540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017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890">
            <a:off x="1492250" y="771525"/>
            <a:ext cx="66294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105191" y="2007477"/>
            <a:ext cx="5081587" cy="264072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>
              <a:buNone/>
            </a:pPr>
            <a:r>
              <a:rPr lang="ar-AE" sz="3600" dirty="0" smtClean="0">
                <a:solidFill>
                  <a:srgbClr val="FF99CC"/>
                </a:solidFill>
                <a:latin typeface="Andalus" pitchFamily="18" charset="-78"/>
                <a:cs typeface="PT Bold Heading" panose="00000400000000000000" pitchFamily="2" charset="-78"/>
              </a:rPr>
              <a:t>الرؤية الأولى</a:t>
            </a:r>
          </a:p>
          <a:p>
            <a:pPr algn="ctr" rtl="1">
              <a:buNone/>
            </a:pPr>
            <a:r>
              <a:rPr lang="ar-AE" sz="5400" dirty="0" smtClean="0">
                <a:solidFill>
                  <a:schemeClr val="bg1"/>
                </a:solidFill>
                <a:latin typeface="Andalus" pitchFamily="18" charset="-78"/>
                <a:cs typeface="PT Bold Heading" panose="00000400000000000000" pitchFamily="2" charset="-78"/>
              </a:rPr>
              <a:t>العدوان الثـلاثي </a:t>
            </a:r>
          </a:p>
          <a:p>
            <a:pPr algn="ctr" rtl="1">
              <a:buNone/>
            </a:pPr>
            <a:r>
              <a:rPr lang="ar-AE" sz="5400" dirty="0" smtClean="0">
                <a:solidFill>
                  <a:schemeClr val="bg1"/>
                </a:solidFill>
                <a:latin typeface="Andalus" pitchFamily="18" charset="-78"/>
                <a:cs typeface="PT Bold Heading" panose="00000400000000000000" pitchFamily="2" charset="-78"/>
              </a:rPr>
              <a:t>على مصر</a:t>
            </a:r>
            <a:endParaRPr lang="en-US" sz="5400" dirty="0">
              <a:solidFill>
                <a:schemeClr val="bg1"/>
              </a:solidFill>
              <a:latin typeface="Andalus" pitchFamily="18" charset="-78"/>
              <a:cs typeface="PT Bold Heading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99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13429" r="45973" b="43286"/>
          <a:stretch/>
        </p:blipFill>
        <p:spPr bwMode="auto">
          <a:xfrm>
            <a:off x="1066800" y="1295400"/>
            <a:ext cx="6670492" cy="488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970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0" y="381000"/>
            <a:ext cx="2895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AE" altLang="en-US" sz="3600" dirty="0">
                <a:solidFill>
                  <a:srgbClr val="FF6699"/>
                </a:solidFill>
                <a:latin typeface="Verdana" pitchFamily="34" charset="0"/>
                <a:cs typeface="PT Bold Heading" pitchFamily="2" charset="-78"/>
              </a:rPr>
              <a:t>قيم ومواطنة..</a:t>
            </a:r>
            <a:endParaRPr lang="en-US" altLang="en-US" sz="3600" dirty="0">
              <a:solidFill>
                <a:srgbClr val="FF6699"/>
              </a:solidFill>
              <a:latin typeface="Verdana" pitchFamily="34" charset="0"/>
              <a:cs typeface="PT Bold Heading" pitchFamily="2" charset="-7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62200" y="3527708"/>
            <a:ext cx="39624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AE" altLang="en-US" sz="3600" dirty="0">
                <a:solidFill>
                  <a:srgbClr val="FF6699"/>
                </a:solidFill>
                <a:latin typeface="Verdana" pitchFamily="34" charset="0"/>
                <a:cs typeface="PT Bold Heading" pitchFamily="2" charset="-78"/>
              </a:rPr>
              <a:t>المفاهيم والمصطلحات..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079578" y="1409561"/>
            <a:ext cx="48768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/>
            <a:r>
              <a:rPr lang="ar-AE" altLang="en-US" sz="3600" b="1" dirty="0" smtClean="0">
                <a:cs typeface="mohammad bold art 1" pitchFamily="2" charset="-78"/>
              </a:rPr>
              <a:t>النصر – القوة </a:t>
            </a:r>
          </a:p>
          <a:p>
            <a:pPr algn="ctr" rtl="1"/>
            <a:r>
              <a:rPr lang="ar-AE" altLang="en-US" sz="3600" b="1" dirty="0" smtClean="0">
                <a:cs typeface="mohammad bold art 1" pitchFamily="2" charset="-78"/>
              </a:rPr>
              <a:t>الرفعه – الإصرار</a:t>
            </a:r>
          </a:p>
          <a:p>
            <a:pPr algn="ctr" rtl="1"/>
            <a:r>
              <a:rPr lang="ar-AE" altLang="en-US" sz="3600" b="1" dirty="0" smtClean="0">
                <a:cs typeface="mohammad bold art 1" pitchFamily="2" charset="-78"/>
              </a:rPr>
              <a:t>الإيمان – القيـادة</a:t>
            </a:r>
            <a:endParaRPr lang="ar-AE" altLang="en-US" sz="3600" b="1" dirty="0">
              <a:cs typeface="mohammad bold art 1" pitchFamily="2" charset="-78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581400" y="4148919"/>
            <a:ext cx="3429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/>
            <a:r>
              <a:rPr lang="ar-AE" altLang="en-US" sz="2800" b="1" dirty="0">
                <a:cs typeface="mohammad bold art 1" pitchFamily="2" charset="-78"/>
              </a:rPr>
              <a:t>1- </a:t>
            </a:r>
            <a:r>
              <a:rPr lang="ar-AE" altLang="en-US" sz="2800" b="1" dirty="0" smtClean="0">
                <a:cs typeface="mohammad bold art 1" pitchFamily="2" charset="-78"/>
              </a:rPr>
              <a:t>الاستطلاع</a:t>
            </a:r>
          </a:p>
          <a:p>
            <a:pPr algn="ctr" rtl="1"/>
            <a:r>
              <a:rPr lang="ar-AE" altLang="en-US" sz="2800" b="1" dirty="0" smtClean="0">
                <a:cs typeface="mohammad bold art 1" pitchFamily="2" charset="-78"/>
              </a:rPr>
              <a:t>2-الفلج</a:t>
            </a:r>
            <a:endParaRPr lang="ar-AE" altLang="en-US" sz="2800" b="1" dirty="0"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902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724400" y="765969"/>
            <a:ext cx="38100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AE" altLang="en-US" sz="4400" dirty="0">
                <a:solidFill>
                  <a:srgbClr val="FF6699"/>
                </a:solidFill>
                <a:latin typeface="Verdana" pitchFamily="34" charset="0"/>
                <a:cs typeface="PT Bold Heading" pitchFamily="2" charset="-78"/>
              </a:rPr>
              <a:t>الفكرة </a:t>
            </a:r>
            <a:r>
              <a:rPr lang="ar-AE" altLang="en-US" sz="4400" dirty="0" smtClean="0">
                <a:solidFill>
                  <a:srgbClr val="FF6699"/>
                </a:solidFill>
                <a:latin typeface="Verdana" pitchFamily="34" charset="0"/>
                <a:cs typeface="PT Bold Heading" pitchFamily="2" charset="-78"/>
              </a:rPr>
              <a:t>الرئيسية</a:t>
            </a:r>
            <a:endParaRPr lang="ar-AE" altLang="en-US" sz="4400" dirty="0">
              <a:solidFill>
                <a:srgbClr val="FF6699"/>
              </a:solidFill>
              <a:latin typeface="Verdana" pitchFamily="34" charset="0"/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1" t="66602" r="20937" b="6250"/>
          <a:stretch/>
        </p:blipFill>
        <p:spPr bwMode="auto">
          <a:xfrm>
            <a:off x="387340" y="1995985"/>
            <a:ext cx="83693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333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057400" y="618699"/>
            <a:ext cx="5105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AE" altLang="en-US" sz="60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cs typeface="PT Bold Heading" pitchFamily="2" charset="-78"/>
              </a:rPr>
              <a:t>مخطط </a:t>
            </a:r>
            <a:r>
              <a:rPr lang="ar-AE" altLang="en-US" sz="6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cs typeface="PT Bold Heading" pitchFamily="2" charset="-78"/>
              </a:rPr>
              <a:t>الرؤية</a:t>
            </a:r>
            <a:endParaRPr lang="ar-AE" altLang="en-US" sz="6000" dirty="0">
              <a:solidFill>
                <a:schemeClr val="accent3">
                  <a:lumMod val="75000"/>
                </a:schemeClr>
              </a:solidFill>
              <a:latin typeface="Verdana" pitchFamily="34" charset="0"/>
              <a:cs typeface="PT Bold Heading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9" t="31250" r="21266" b="33008"/>
          <a:stretch/>
        </p:blipFill>
        <p:spPr bwMode="auto">
          <a:xfrm>
            <a:off x="381000" y="1867469"/>
            <a:ext cx="8344524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9903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286000" y="228600"/>
            <a:ext cx="5105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AE" altLang="en-US" sz="6000" dirty="0" smtClean="0">
                <a:solidFill>
                  <a:srgbClr val="C00000"/>
                </a:solidFill>
                <a:latin typeface="Verdana" pitchFamily="34" charset="0"/>
                <a:cs typeface="PT Bold Heading" pitchFamily="2" charset="-78"/>
              </a:rPr>
              <a:t>الاستطلاع الشامل</a:t>
            </a:r>
            <a:endParaRPr lang="ar-AE" altLang="en-US" sz="6000" dirty="0">
              <a:solidFill>
                <a:srgbClr val="C00000"/>
              </a:solidFill>
              <a:latin typeface="Verdana" pitchFamily="34" charset="0"/>
              <a:cs typeface="PT Bold Heading" pitchFamily="2" charset="-78"/>
            </a:endParaRPr>
          </a:p>
        </p:txBody>
      </p:sp>
      <p:pic>
        <p:nvPicPr>
          <p:cNvPr id="1032" name="Picture 8" descr="نتيجة بحث الصور عن الاستطلا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54" y="1295400"/>
            <a:ext cx="6182292" cy="264193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نتيجة بحث الصور عن الاستطلاع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13"/>
          <a:stretch/>
        </p:blipFill>
        <p:spPr bwMode="auto">
          <a:xfrm>
            <a:off x="1480854" y="4213123"/>
            <a:ext cx="6182292" cy="24384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57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4" t="20259" r="23792" b="8334"/>
          <a:stretch/>
        </p:blipFill>
        <p:spPr bwMode="auto">
          <a:xfrm>
            <a:off x="1828800" y="1108206"/>
            <a:ext cx="5029200" cy="56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95221" y="270846"/>
            <a:ext cx="771489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AE" altLang="en-US" sz="3600" dirty="0" smtClean="0">
                <a:solidFill>
                  <a:srgbClr val="C00000"/>
                </a:solidFill>
                <a:latin typeface="Verdana" pitchFamily="34" charset="0"/>
                <a:cs typeface="PT Bold Heading" pitchFamily="2" charset="-78"/>
              </a:rPr>
              <a:t>أقري النص التالي ثم أجيب عن النص التالي</a:t>
            </a:r>
            <a:endParaRPr lang="ar-AE" altLang="en-US" sz="3600" dirty="0">
              <a:solidFill>
                <a:srgbClr val="C00000"/>
              </a:solidFill>
              <a:latin typeface="Verdana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507779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60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</cp:lastModifiedBy>
  <cp:revision>82</cp:revision>
  <dcterms:created xsi:type="dcterms:W3CDTF">2016-03-07T11:42:35Z</dcterms:created>
  <dcterms:modified xsi:type="dcterms:W3CDTF">2019-09-21T09:50:44Z</dcterms:modified>
</cp:coreProperties>
</file>