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88" r:id="rId6"/>
    <p:sldId id="289" r:id="rId7"/>
    <p:sldId id="290" r:id="rId8"/>
    <p:sldId id="291" r:id="rId9"/>
    <p:sldId id="31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8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F5F9"/>
    <a:srgbClr val="F16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4E0A1-2FAA-4C4F-A963-A18676DD2709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59643A-818D-4545-AFE5-29FC064B1AAA}">
      <dgm:prSet/>
      <dgm:spPr/>
      <dgm:t>
        <a:bodyPr/>
        <a:lstStyle/>
        <a:p>
          <a:r>
            <a:rPr lang="ar-AE" dirty="0"/>
            <a:t>ان تحدد الطالبة وظيفة الغشاء الخلوي </a:t>
          </a:r>
          <a:endParaRPr lang="en-US" dirty="0"/>
        </a:p>
      </dgm:t>
    </dgm:pt>
    <dgm:pt modelId="{2AC99ED1-74BC-44F4-AB57-AD4179C7D85F}" type="parTrans" cxnId="{D9DD0A07-3DE1-4FDB-9228-533E0FAB48D9}">
      <dgm:prSet/>
      <dgm:spPr/>
      <dgm:t>
        <a:bodyPr/>
        <a:lstStyle/>
        <a:p>
          <a:endParaRPr lang="en-US"/>
        </a:p>
      </dgm:t>
    </dgm:pt>
    <dgm:pt modelId="{384C38D0-1DF9-4571-8437-3CD10BEF2AAE}" type="sibTrans" cxnId="{D9DD0A07-3DE1-4FDB-9228-533E0FAB48D9}">
      <dgm:prSet/>
      <dgm:spPr/>
      <dgm:t>
        <a:bodyPr/>
        <a:lstStyle/>
        <a:p>
          <a:endParaRPr lang="en-US"/>
        </a:p>
      </dgm:t>
    </dgm:pt>
    <dgm:pt modelId="{11173297-B697-4A11-9EAC-E45317C547A3}">
      <dgm:prSet/>
      <dgm:spPr/>
      <dgm:t>
        <a:bodyPr/>
        <a:lstStyle/>
        <a:p>
          <a:r>
            <a:rPr lang="ar-AE" dirty="0"/>
            <a:t>ان تحدد الطالبة اهمية النفاذية الاختيارية للغشاء الخلوي </a:t>
          </a:r>
          <a:endParaRPr lang="en-US" dirty="0"/>
        </a:p>
      </dgm:t>
    </dgm:pt>
    <dgm:pt modelId="{04B33EEE-24D9-46D5-87A7-153B2EA6E29D}" type="parTrans" cxnId="{6C7779F4-FD69-4B67-B910-A8608F5BFD91}">
      <dgm:prSet/>
      <dgm:spPr/>
      <dgm:t>
        <a:bodyPr/>
        <a:lstStyle/>
        <a:p>
          <a:endParaRPr lang="en-US"/>
        </a:p>
      </dgm:t>
    </dgm:pt>
    <dgm:pt modelId="{F44242F6-86F1-4EA1-8BA3-3748696B9D36}" type="sibTrans" cxnId="{6C7779F4-FD69-4B67-B910-A8608F5BFD91}">
      <dgm:prSet/>
      <dgm:spPr/>
      <dgm:t>
        <a:bodyPr/>
        <a:lstStyle/>
        <a:p>
          <a:endParaRPr lang="en-US"/>
        </a:p>
      </dgm:t>
    </dgm:pt>
    <dgm:pt modelId="{D59A6E49-80F2-47F2-A3F1-A7D3C1042B7A}">
      <dgm:prSet/>
      <dgm:spPr/>
      <dgm:t>
        <a:bodyPr/>
        <a:lstStyle/>
        <a:p>
          <a:r>
            <a:rPr lang="ar-AE" dirty="0"/>
            <a:t>ان تحدد الطالبة تركيب الغشاء الخلوي </a:t>
          </a:r>
          <a:r>
            <a:rPr lang="en-US" dirty="0"/>
            <a:t> </a:t>
          </a:r>
        </a:p>
      </dgm:t>
    </dgm:pt>
    <dgm:pt modelId="{0F0347E2-53BF-4AF0-BE04-E562E9D07F8C}" type="parTrans" cxnId="{1DEAA8D5-09D4-43B8-9CE1-38F63628F861}">
      <dgm:prSet/>
      <dgm:spPr/>
      <dgm:t>
        <a:bodyPr/>
        <a:lstStyle/>
        <a:p>
          <a:endParaRPr lang="en-US"/>
        </a:p>
      </dgm:t>
    </dgm:pt>
    <dgm:pt modelId="{7E011706-AE0C-4AA0-B690-E8284D94C1FB}" type="sibTrans" cxnId="{1DEAA8D5-09D4-43B8-9CE1-38F63628F861}">
      <dgm:prSet/>
      <dgm:spPr/>
      <dgm:t>
        <a:bodyPr/>
        <a:lstStyle/>
        <a:p>
          <a:endParaRPr lang="en-US"/>
        </a:p>
      </dgm:t>
    </dgm:pt>
    <dgm:pt modelId="{F2C5946E-96AC-4D5A-B458-7D2B25514DE6}">
      <dgm:prSet/>
      <dgm:spPr/>
      <dgm:t>
        <a:bodyPr/>
        <a:lstStyle/>
        <a:p>
          <a:r>
            <a:rPr lang="ar-AE" dirty="0"/>
            <a:t>ان</a:t>
          </a:r>
          <a:r>
            <a:rPr lang="ar-AE" baseline="0" dirty="0"/>
            <a:t> تحدد الطالبة ما هو المقصود بالنموذج الفسيفسائي المائع </a:t>
          </a:r>
          <a:endParaRPr lang="en-US" dirty="0"/>
        </a:p>
      </dgm:t>
    </dgm:pt>
    <dgm:pt modelId="{00377DCE-90FB-46C7-8AA2-8160B9C8E411}" type="parTrans" cxnId="{1AC5888B-5F0A-4CE7-8F69-58ACC0AA1100}">
      <dgm:prSet/>
      <dgm:spPr/>
      <dgm:t>
        <a:bodyPr/>
        <a:lstStyle/>
        <a:p>
          <a:endParaRPr lang="en-US"/>
        </a:p>
      </dgm:t>
    </dgm:pt>
    <dgm:pt modelId="{A191672C-E826-4D12-AE04-B7C722E1DAD5}" type="sibTrans" cxnId="{1AC5888B-5F0A-4CE7-8F69-58ACC0AA1100}">
      <dgm:prSet/>
      <dgm:spPr/>
      <dgm:t>
        <a:bodyPr/>
        <a:lstStyle/>
        <a:p>
          <a:endParaRPr lang="en-US"/>
        </a:p>
      </dgm:t>
    </dgm:pt>
    <dgm:pt modelId="{F56F494E-D125-49E7-8238-9F1478C4EFEF}" type="pres">
      <dgm:prSet presAssocID="{AAD4E0A1-2FAA-4C4F-A963-A18676DD2709}" presName="Name0" presStyleCnt="0">
        <dgm:presLayoutVars>
          <dgm:dir/>
          <dgm:resizeHandles val="exact"/>
        </dgm:presLayoutVars>
      </dgm:prSet>
      <dgm:spPr/>
    </dgm:pt>
    <dgm:pt modelId="{D5348DE6-148E-453F-B687-9F249502B755}" type="pres">
      <dgm:prSet presAssocID="{AAD4E0A1-2FAA-4C4F-A963-A18676DD2709}" presName="fgShape" presStyleLbl="fgShp" presStyleIdx="0" presStyleCnt="1"/>
      <dgm:spPr/>
    </dgm:pt>
    <dgm:pt modelId="{94ED514D-3B7A-4EE6-8EAA-99BC2BF7D811}" type="pres">
      <dgm:prSet presAssocID="{AAD4E0A1-2FAA-4C4F-A963-A18676DD2709}" presName="linComp" presStyleCnt="0"/>
      <dgm:spPr/>
    </dgm:pt>
    <dgm:pt modelId="{F6494944-65E1-45BE-A221-2738CBB09230}" type="pres">
      <dgm:prSet presAssocID="{8159643A-818D-4545-AFE5-29FC064B1AAA}" presName="compNode" presStyleCnt="0"/>
      <dgm:spPr/>
    </dgm:pt>
    <dgm:pt modelId="{FBED05D9-DE24-44CF-B34B-9AD870C0B32D}" type="pres">
      <dgm:prSet presAssocID="{8159643A-818D-4545-AFE5-29FC064B1AAA}" presName="bkgdShape" presStyleLbl="node1" presStyleIdx="0" presStyleCnt="4"/>
      <dgm:spPr/>
    </dgm:pt>
    <dgm:pt modelId="{FA0E551D-A740-4B5E-BBA5-1EAAA4FDB14B}" type="pres">
      <dgm:prSet presAssocID="{8159643A-818D-4545-AFE5-29FC064B1AAA}" presName="nodeTx" presStyleLbl="node1" presStyleIdx="0" presStyleCnt="4">
        <dgm:presLayoutVars>
          <dgm:bulletEnabled val="1"/>
        </dgm:presLayoutVars>
      </dgm:prSet>
      <dgm:spPr/>
    </dgm:pt>
    <dgm:pt modelId="{88BB495E-7351-436F-B778-B17EE2AF2CAE}" type="pres">
      <dgm:prSet presAssocID="{8159643A-818D-4545-AFE5-29FC064B1AAA}" presName="invisiNode" presStyleLbl="node1" presStyleIdx="0" presStyleCnt="4"/>
      <dgm:spPr/>
    </dgm:pt>
    <dgm:pt modelId="{462F991C-6A1B-4D3A-B879-9BF540515FE9}" type="pres">
      <dgm:prSet presAssocID="{8159643A-818D-4545-AFE5-29FC064B1AAA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AF3FB91-08C0-41F1-8452-FECD4893821F}" type="pres">
      <dgm:prSet presAssocID="{384C38D0-1DF9-4571-8437-3CD10BEF2AAE}" presName="sibTrans" presStyleLbl="sibTrans2D1" presStyleIdx="0" presStyleCnt="0"/>
      <dgm:spPr/>
    </dgm:pt>
    <dgm:pt modelId="{2BBDA42C-9256-49DE-B8E7-6844FE3ED876}" type="pres">
      <dgm:prSet presAssocID="{11173297-B697-4A11-9EAC-E45317C547A3}" presName="compNode" presStyleCnt="0"/>
      <dgm:spPr/>
    </dgm:pt>
    <dgm:pt modelId="{DB24DA46-4B10-4DDD-9F2B-CECEF5E9DC66}" type="pres">
      <dgm:prSet presAssocID="{11173297-B697-4A11-9EAC-E45317C547A3}" presName="bkgdShape" presStyleLbl="node1" presStyleIdx="1" presStyleCnt="4"/>
      <dgm:spPr/>
    </dgm:pt>
    <dgm:pt modelId="{F4DAF867-2E2F-4214-924B-AF41A7DE98CA}" type="pres">
      <dgm:prSet presAssocID="{11173297-B697-4A11-9EAC-E45317C547A3}" presName="nodeTx" presStyleLbl="node1" presStyleIdx="1" presStyleCnt="4">
        <dgm:presLayoutVars>
          <dgm:bulletEnabled val="1"/>
        </dgm:presLayoutVars>
      </dgm:prSet>
      <dgm:spPr/>
    </dgm:pt>
    <dgm:pt modelId="{2C651CD8-C04B-4097-AB14-9FB9B396EAEF}" type="pres">
      <dgm:prSet presAssocID="{11173297-B697-4A11-9EAC-E45317C547A3}" presName="invisiNode" presStyleLbl="node1" presStyleIdx="1" presStyleCnt="4"/>
      <dgm:spPr/>
    </dgm:pt>
    <dgm:pt modelId="{14524CDC-3959-4B82-A6C8-0AD579D8C9E5}" type="pres">
      <dgm:prSet presAssocID="{11173297-B697-4A11-9EAC-E45317C547A3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5FC66D4E-09FB-4187-9C07-21D877227F4B}" type="pres">
      <dgm:prSet presAssocID="{F44242F6-86F1-4EA1-8BA3-3748696B9D36}" presName="sibTrans" presStyleLbl="sibTrans2D1" presStyleIdx="0" presStyleCnt="0"/>
      <dgm:spPr/>
    </dgm:pt>
    <dgm:pt modelId="{BE13896F-D183-4FF6-A85B-8EA5E91E5756}" type="pres">
      <dgm:prSet presAssocID="{D59A6E49-80F2-47F2-A3F1-A7D3C1042B7A}" presName="compNode" presStyleCnt="0"/>
      <dgm:spPr/>
    </dgm:pt>
    <dgm:pt modelId="{F4ECFCFB-C50A-4EFE-B0B4-0A4A82C8F4F0}" type="pres">
      <dgm:prSet presAssocID="{D59A6E49-80F2-47F2-A3F1-A7D3C1042B7A}" presName="bkgdShape" presStyleLbl="node1" presStyleIdx="2" presStyleCnt="4"/>
      <dgm:spPr/>
    </dgm:pt>
    <dgm:pt modelId="{CC58209C-B040-4EA0-93F5-90CA6BCCFB66}" type="pres">
      <dgm:prSet presAssocID="{D59A6E49-80F2-47F2-A3F1-A7D3C1042B7A}" presName="nodeTx" presStyleLbl="node1" presStyleIdx="2" presStyleCnt="4">
        <dgm:presLayoutVars>
          <dgm:bulletEnabled val="1"/>
        </dgm:presLayoutVars>
      </dgm:prSet>
      <dgm:spPr/>
    </dgm:pt>
    <dgm:pt modelId="{3F65D0DF-EBE7-4744-ABFB-AE2019E67887}" type="pres">
      <dgm:prSet presAssocID="{D59A6E49-80F2-47F2-A3F1-A7D3C1042B7A}" presName="invisiNode" presStyleLbl="node1" presStyleIdx="2" presStyleCnt="4"/>
      <dgm:spPr/>
    </dgm:pt>
    <dgm:pt modelId="{9CBD76B5-458A-4DBA-BCCB-2FBFF4915EAC}" type="pres">
      <dgm:prSet presAssocID="{D59A6E49-80F2-47F2-A3F1-A7D3C1042B7A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D7B371DB-DC96-4A29-8440-F110B68F91C1}" type="pres">
      <dgm:prSet presAssocID="{7E011706-AE0C-4AA0-B690-E8284D94C1FB}" presName="sibTrans" presStyleLbl="sibTrans2D1" presStyleIdx="0" presStyleCnt="0"/>
      <dgm:spPr/>
    </dgm:pt>
    <dgm:pt modelId="{FBE900E3-CAD5-4FF5-941B-AB3725885F7B}" type="pres">
      <dgm:prSet presAssocID="{F2C5946E-96AC-4D5A-B458-7D2B25514DE6}" presName="compNode" presStyleCnt="0"/>
      <dgm:spPr/>
    </dgm:pt>
    <dgm:pt modelId="{DB436C78-6AB4-438F-8DB4-60C2BA0576EB}" type="pres">
      <dgm:prSet presAssocID="{F2C5946E-96AC-4D5A-B458-7D2B25514DE6}" presName="bkgdShape" presStyleLbl="node1" presStyleIdx="3" presStyleCnt="4"/>
      <dgm:spPr/>
    </dgm:pt>
    <dgm:pt modelId="{D9B7A10D-A66A-47D2-9227-EC7C7C0A6D85}" type="pres">
      <dgm:prSet presAssocID="{F2C5946E-96AC-4D5A-B458-7D2B25514DE6}" presName="nodeTx" presStyleLbl="node1" presStyleIdx="3" presStyleCnt="4">
        <dgm:presLayoutVars>
          <dgm:bulletEnabled val="1"/>
        </dgm:presLayoutVars>
      </dgm:prSet>
      <dgm:spPr/>
    </dgm:pt>
    <dgm:pt modelId="{88B8F1DD-1F9F-4CA8-8A96-6077E64EC266}" type="pres">
      <dgm:prSet presAssocID="{F2C5946E-96AC-4D5A-B458-7D2B25514DE6}" presName="invisiNode" presStyleLbl="node1" presStyleIdx="3" presStyleCnt="4"/>
      <dgm:spPr/>
    </dgm:pt>
    <dgm:pt modelId="{23E52E37-C84C-4888-9518-A30A746BFFB7}" type="pres">
      <dgm:prSet presAssocID="{F2C5946E-96AC-4D5A-B458-7D2B25514DE6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D9DD0A07-3DE1-4FDB-9228-533E0FAB48D9}" srcId="{AAD4E0A1-2FAA-4C4F-A963-A18676DD2709}" destId="{8159643A-818D-4545-AFE5-29FC064B1AAA}" srcOrd="0" destOrd="0" parTransId="{2AC99ED1-74BC-44F4-AB57-AD4179C7D85F}" sibTransId="{384C38D0-1DF9-4571-8437-3CD10BEF2AAE}"/>
    <dgm:cxn modelId="{278F1229-FABA-4478-A73D-2AB44009AB7B}" type="presOf" srcId="{384C38D0-1DF9-4571-8437-3CD10BEF2AAE}" destId="{DAF3FB91-08C0-41F1-8452-FECD4893821F}" srcOrd="0" destOrd="0" presId="urn:microsoft.com/office/officeart/2005/8/layout/hList7"/>
    <dgm:cxn modelId="{4AF4275D-D221-4E67-A7C5-1DFFA9534149}" type="presOf" srcId="{8159643A-818D-4545-AFE5-29FC064B1AAA}" destId="{FA0E551D-A740-4B5E-BBA5-1EAAA4FDB14B}" srcOrd="1" destOrd="0" presId="urn:microsoft.com/office/officeart/2005/8/layout/hList7"/>
    <dgm:cxn modelId="{68814C5F-6CA7-4C98-8DE5-46A6109EEC04}" type="presOf" srcId="{7E011706-AE0C-4AA0-B690-E8284D94C1FB}" destId="{D7B371DB-DC96-4A29-8440-F110B68F91C1}" srcOrd="0" destOrd="0" presId="urn:microsoft.com/office/officeart/2005/8/layout/hList7"/>
    <dgm:cxn modelId="{2DFCAF61-A312-4B6B-8E77-9C533DDC4E5F}" type="presOf" srcId="{11173297-B697-4A11-9EAC-E45317C547A3}" destId="{DB24DA46-4B10-4DDD-9F2B-CECEF5E9DC66}" srcOrd="0" destOrd="0" presId="urn:microsoft.com/office/officeart/2005/8/layout/hList7"/>
    <dgm:cxn modelId="{2023EB84-26C2-4348-93EB-BA7DA6C09A92}" type="presOf" srcId="{AAD4E0A1-2FAA-4C4F-A963-A18676DD2709}" destId="{F56F494E-D125-49E7-8238-9F1478C4EFEF}" srcOrd="0" destOrd="0" presId="urn:microsoft.com/office/officeart/2005/8/layout/hList7"/>
    <dgm:cxn modelId="{1AC5888B-5F0A-4CE7-8F69-58ACC0AA1100}" srcId="{AAD4E0A1-2FAA-4C4F-A963-A18676DD2709}" destId="{F2C5946E-96AC-4D5A-B458-7D2B25514DE6}" srcOrd="3" destOrd="0" parTransId="{00377DCE-90FB-46C7-8AA2-8160B9C8E411}" sibTransId="{A191672C-E826-4D12-AE04-B7C722E1DAD5}"/>
    <dgm:cxn modelId="{9C3BF195-3101-4F4C-8B09-989DD5F52107}" type="presOf" srcId="{D59A6E49-80F2-47F2-A3F1-A7D3C1042B7A}" destId="{CC58209C-B040-4EA0-93F5-90CA6BCCFB66}" srcOrd="1" destOrd="0" presId="urn:microsoft.com/office/officeart/2005/8/layout/hList7"/>
    <dgm:cxn modelId="{DB39AAA9-A4AF-4968-BFBF-B4B49FA62C2E}" type="presOf" srcId="{F2C5946E-96AC-4D5A-B458-7D2B25514DE6}" destId="{DB436C78-6AB4-438F-8DB4-60C2BA0576EB}" srcOrd="0" destOrd="0" presId="urn:microsoft.com/office/officeart/2005/8/layout/hList7"/>
    <dgm:cxn modelId="{5F4FE7B3-1571-43A5-B2BA-7CAE75EF8A15}" type="presOf" srcId="{F44242F6-86F1-4EA1-8BA3-3748696B9D36}" destId="{5FC66D4E-09FB-4187-9C07-21D877227F4B}" srcOrd="0" destOrd="0" presId="urn:microsoft.com/office/officeart/2005/8/layout/hList7"/>
    <dgm:cxn modelId="{F83CEBC8-34E1-4F73-817D-8BB8C505AD81}" type="presOf" srcId="{D59A6E49-80F2-47F2-A3F1-A7D3C1042B7A}" destId="{F4ECFCFB-C50A-4EFE-B0B4-0A4A82C8F4F0}" srcOrd="0" destOrd="0" presId="urn:microsoft.com/office/officeart/2005/8/layout/hList7"/>
    <dgm:cxn modelId="{1DEAA8D5-09D4-43B8-9CE1-38F63628F861}" srcId="{AAD4E0A1-2FAA-4C4F-A963-A18676DD2709}" destId="{D59A6E49-80F2-47F2-A3F1-A7D3C1042B7A}" srcOrd="2" destOrd="0" parTransId="{0F0347E2-53BF-4AF0-BE04-E562E9D07F8C}" sibTransId="{7E011706-AE0C-4AA0-B690-E8284D94C1FB}"/>
    <dgm:cxn modelId="{74361DDB-2BD0-422A-AFDF-C094E7F9E070}" type="presOf" srcId="{11173297-B697-4A11-9EAC-E45317C547A3}" destId="{F4DAF867-2E2F-4214-924B-AF41A7DE98CA}" srcOrd="1" destOrd="0" presId="urn:microsoft.com/office/officeart/2005/8/layout/hList7"/>
    <dgm:cxn modelId="{0632C4DC-60F7-4164-A9EC-8587AECE084D}" type="presOf" srcId="{8159643A-818D-4545-AFE5-29FC064B1AAA}" destId="{FBED05D9-DE24-44CF-B34B-9AD870C0B32D}" srcOrd="0" destOrd="0" presId="urn:microsoft.com/office/officeart/2005/8/layout/hList7"/>
    <dgm:cxn modelId="{5AA6A2DF-35C0-4F3F-96C5-57D4FA1E74FD}" type="presOf" srcId="{F2C5946E-96AC-4D5A-B458-7D2B25514DE6}" destId="{D9B7A10D-A66A-47D2-9227-EC7C7C0A6D85}" srcOrd="1" destOrd="0" presId="urn:microsoft.com/office/officeart/2005/8/layout/hList7"/>
    <dgm:cxn modelId="{6C7779F4-FD69-4B67-B910-A8608F5BFD91}" srcId="{AAD4E0A1-2FAA-4C4F-A963-A18676DD2709}" destId="{11173297-B697-4A11-9EAC-E45317C547A3}" srcOrd="1" destOrd="0" parTransId="{04B33EEE-24D9-46D5-87A7-153B2EA6E29D}" sibTransId="{F44242F6-86F1-4EA1-8BA3-3748696B9D36}"/>
    <dgm:cxn modelId="{1609D3F5-AF71-4DD3-A55A-0126F07608D9}" type="presParOf" srcId="{F56F494E-D125-49E7-8238-9F1478C4EFEF}" destId="{D5348DE6-148E-453F-B687-9F249502B755}" srcOrd="0" destOrd="0" presId="urn:microsoft.com/office/officeart/2005/8/layout/hList7"/>
    <dgm:cxn modelId="{3DC64B08-5E38-4F84-B571-67FA5703DC9A}" type="presParOf" srcId="{F56F494E-D125-49E7-8238-9F1478C4EFEF}" destId="{94ED514D-3B7A-4EE6-8EAA-99BC2BF7D811}" srcOrd="1" destOrd="0" presId="urn:microsoft.com/office/officeart/2005/8/layout/hList7"/>
    <dgm:cxn modelId="{51107396-C49D-4D59-9B42-1D0550717712}" type="presParOf" srcId="{94ED514D-3B7A-4EE6-8EAA-99BC2BF7D811}" destId="{F6494944-65E1-45BE-A221-2738CBB09230}" srcOrd="0" destOrd="0" presId="urn:microsoft.com/office/officeart/2005/8/layout/hList7"/>
    <dgm:cxn modelId="{B8325E76-CDDC-4BF5-8BC3-56774F862830}" type="presParOf" srcId="{F6494944-65E1-45BE-A221-2738CBB09230}" destId="{FBED05D9-DE24-44CF-B34B-9AD870C0B32D}" srcOrd="0" destOrd="0" presId="urn:microsoft.com/office/officeart/2005/8/layout/hList7"/>
    <dgm:cxn modelId="{5D94356C-E586-4FA9-B468-05CFFF74B17F}" type="presParOf" srcId="{F6494944-65E1-45BE-A221-2738CBB09230}" destId="{FA0E551D-A740-4B5E-BBA5-1EAAA4FDB14B}" srcOrd="1" destOrd="0" presId="urn:microsoft.com/office/officeart/2005/8/layout/hList7"/>
    <dgm:cxn modelId="{468E2176-1E66-41BB-A73F-8590C71DC52A}" type="presParOf" srcId="{F6494944-65E1-45BE-A221-2738CBB09230}" destId="{88BB495E-7351-436F-B778-B17EE2AF2CAE}" srcOrd="2" destOrd="0" presId="urn:microsoft.com/office/officeart/2005/8/layout/hList7"/>
    <dgm:cxn modelId="{5C54F0F3-E3E9-4230-8440-CF53B2F68BB5}" type="presParOf" srcId="{F6494944-65E1-45BE-A221-2738CBB09230}" destId="{462F991C-6A1B-4D3A-B879-9BF540515FE9}" srcOrd="3" destOrd="0" presId="urn:microsoft.com/office/officeart/2005/8/layout/hList7"/>
    <dgm:cxn modelId="{01FB32BC-95E8-4493-A81E-098B07A8E2F0}" type="presParOf" srcId="{94ED514D-3B7A-4EE6-8EAA-99BC2BF7D811}" destId="{DAF3FB91-08C0-41F1-8452-FECD4893821F}" srcOrd="1" destOrd="0" presId="urn:microsoft.com/office/officeart/2005/8/layout/hList7"/>
    <dgm:cxn modelId="{BFD4F38A-F624-403F-A6D3-4AE3C00158CB}" type="presParOf" srcId="{94ED514D-3B7A-4EE6-8EAA-99BC2BF7D811}" destId="{2BBDA42C-9256-49DE-B8E7-6844FE3ED876}" srcOrd="2" destOrd="0" presId="urn:microsoft.com/office/officeart/2005/8/layout/hList7"/>
    <dgm:cxn modelId="{85F324A1-33A4-4C34-9131-2210A9310FC2}" type="presParOf" srcId="{2BBDA42C-9256-49DE-B8E7-6844FE3ED876}" destId="{DB24DA46-4B10-4DDD-9F2B-CECEF5E9DC66}" srcOrd="0" destOrd="0" presId="urn:microsoft.com/office/officeart/2005/8/layout/hList7"/>
    <dgm:cxn modelId="{14B3471E-3B73-4EC4-A125-1F1460EB98CB}" type="presParOf" srcId="{2BBDA42C-9256-49DE-B8E7-6844FE3ED876}" destId="{F4DAF867-2E2F-4214-924B-AF41A7DE98CA}" srcOrd="1" destOrd="0" presId="urn:microsoft.com/office/officeart/2005/8/layout/hList7"/>
    <dgm:cxn modelId="{C3131D22-BC44-471C-9965-E5AB3EABCEC0}" type="presParOf" srcId="{2BBDA42C-9256-49DE-B8E7-6844FE3ED876}" destId="{2C651CD8-C04B-4097-AB14-9FB9B396EAEF}" srcOrd="2" destOrd="0" presId="urn:microsoft.com/office/officeart/2005/8/layout/hList7"/>
    <dgm:cxn modelId="{191BED7F-4C99-4793-99BD-77778B1C2EB2}" type="presParOf" srcId="{2BBDA42C-9256-49DE-B8E7-6844FE3ED876}" destId="{14524CDC-3959-4B82-A6C8-0AD579D8C9E5}" srcOrd="3" destOrd="0" presId="urn:microsoft.com/office/officeart/2005/8/layout/hList7"/>
    <dgm:cxn modelId="{EDBA7CA1-72C6-4438-872D-11AA6075B6F4}" type="presParOf" srcId="{94ED514D-3B7A-4EE6-8EAA-99BC2BF7D811}" destId="{5FC66D4E-09FB-4187-9C07-21D877227F4B}" srcOrd="3" destOrd="0" presId="urn:microsoft.com/office/officeart/2005/8/layout/hList7"/>
    <dgm:cxn modelId="{4484AD01-BC48-4301-AAA2-BB1AD3A6DF24}" type="presParOf" srcId="{94ED514D-3B7A-4EE6-8EAA-99BC2BF7D811}" destId="{BE13896F-D183-4FF6-A85B-8EA5E91E5756}" srcOrd="4" destOrd="0" presId="urn:microsoft.com/office/officeart/2005/8/layout/hList7"/>
    <dgm:cxn modelId="{805FFD08-00D5-4D64-98F6-E617A7F7A1F3}" type="presParOf" srcId="{BE13896F-D183-4FF6-A85B-8EA5E91E5756}" destId="{F4ECFCFB-C50A-4EFE-B0B4-0A4A82C8F4F0}" srcOrd="0" destOrd="0" presId="urn:microsoft.com/office/officeart/2005/8/layout/hList7"/>
    <dgm:cxn modelId="{1506E3F7-CAFD-4066-BCF2-E132981ED276}" type="presParOf" srcId="{BE13896F-D183-4FF6-A85B-8EA5E91E5756}" destId="{CC58209C-B040-4EA0-93F5-90CA6BCCFB66}" srcOrd="1" destOrd="0" presId="urn:microsoft.com/office/officeart/2005/8/layout/hList7"/>
    <dgm:cxn modelId="{B53218A1-AA24-4B3F-9ACE-572D306F61B9}" type="presParOf" srcId="{BE13896F-D183-4FF6-A85B-8EA5E91E5756}" destId="{3F65D0DF-EBE7-4744-ABFB-AE2019E67887}" srcOrd="2" destOrd="0" presId="urn:microsoft.com/office/officeart/2005/8/layout/hList7"/>
    <dgm:cxn modelId="{4881E705-E9C1-4ECE-A961-D086D0BA3AFE}" type="presParOf" srcId="{BE13896F-D183-4FF6-A85B-8EA5E91E5756}" destId="{9CBD76B5-458A-4DBA-BCCB-2FBFF4915EAC}" srcOrd="3" destOrd="0" presId="urn:microsoft.com/office/officeart/2005/8/layout/hList7"/>
    <dgm:cxn modelId="{21FE97E6-5126-4AB7-AF1A-98586A12D972}" type="presParOf" srcId="{94ED514D-3B7A-4EE6-8EAA-99BC2BF7D811}" destId="{D7B371DB-DC96-4A29-8440-F110B68F91C1}" srcOrd="5" destOrd="0" presId="urn:microsoft.com/office/officeart/2005/8/layout/hList7"/>
    <dgm:cxn modelId="{32E32669-528F-44F2-9B77-24DE301120B6}" type="presParOf" srcId="{94ED514D-3B7A-4EE6-8EAA-99BC2BF7D811}" destId="{FBE900E3-CAD5-4FF5-941B-AB3725885F7B}" srcOrd="6" destOrd="0" presId="urn:microsoft.com/office/officeart/2005/8/layout/hList7"/>
    <dgm:cxn modelId="{83A698D5-01B0-4852-9ABC-0B4EAA0FD744}" type="presParOf" srcId="{FBE900E3-CAD5-4FF5-941B-AB3725885F7B}" destId="{DB436C78-6AB4-438F-8DB4-60C2BA0576EB}" srcOrd="0" destOrd="0" presId="urn:microsoft.com/office/officeart/2005/8/layout/hList7"/>
    <dgm:cxn modelId="{530D4E7B-5EE2-451C-8498-46CDF0C0F215}" type="presParOf" srcId="{FBE900E3-CAD5-4FF5-941B-AB3725885F7B}" destId="{D9B7A10D-A66A-47D2-9227-EC7C7C0A6D85}" srcOrd="1" destOrd="0" presId="urn:microsoft.com/office/officeart/2005/8/layout/hList7"/>
    <dgm:cxn modelId="{B78C20A3-114D-4C77-B510-6DD2CFEAA368}" type="presParOf" srcId="{FBE900E3-CAD5-4FF5-941B-AB3725885F7B}" destId="{88B8F1DD-1F9F-4CA8-8A96-6077E64EC266}" srcOrd="2" destOrd="0" presId="urn:microsoft.com/office/officeart/2005/8/layout/hList7"/>
    <dgm:cxn modelId="{295B19B9-3DA6-441B-8ACD-4A422D3699E2}" type="presParOf" srcId="{FBE900E3-CAD5-4FF5-941B-AB3725885F7B}" destId="{23E52E37-C84C-4888-9518-A30A746BFF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D05D9-DE24-44CF-B34B-9AD870C0B32D}">
      <dsp:nvSpPr>
        <dsp:cNvPr id="0" name=""/>
        <dsp:cNvSpPr/>
      </dsp:nvSpPr>
      <dsp:spPr>
        <a:xfrm>
          <a:off x="2571" y="0"/>
          <a:ext cx="2695551" cy="38142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400" kern="1200" dirty="0"/>
            <a:t>ان تحدد الطالبة وظيفة الغشاء الخلوي </a:t>
          </a:r>
          <a:endParaRPr lang="en-US" sz="2400" kern="1200" dirty="0"/>
        </a:p>
      </dsp:txBody>
      <dsp:txXfrm>
        <a:off x="2571" y="1525712"/>
        <a:ext cx="2695551" cy="1525712"/>
      </dsp:txXfrm>
    </dsp:sp>
    <dsp:sp modelId="{462F991C-6A1B-4D3A-B879-9BF540515FE9}">
      <dsp:nvSpPr>
        <dsp:cNvPr id="0" name=""/>
        <dsp:cNvSpPr/>
      </dsp:nvSpPr>
      <dsp:spPr>
        <a:xfrm>
          <a:off x="715269" y="228856"/>
          <a:ext cx="1270155" cy="12701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4DA46-4B10-4DDD-9F2B-CECEF5E9DC66}">
      <dsp:nvSpPr>
        <dsp:cNvPr id="0" name=""/>
        <dsp:cNvSpPr/>
      </dsp:nvSpPr>
      <dsp:spPr>
        <a:xfrm>
          <a:off x="2778989" y="0"/>
          <a:ext cx="2695551" cy="38142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400" kern="1200" dirty="0"/>
            <a:t>ان تحدد الطالبة اهمية النفاذية الاختيارية للغشاء الخلوي </a:t>
          </a:r>
          <a:endParaRPr lang="en-US" sz="2400" kern="1200" dirty="0"/>
        </a:p>
      </dsp:txBody>
      <dsp:txXfrm>
        <a:off x="2778989" y="1525712"/>
        <a:ext cx="2695551" cy="1525712"/>
      </dsp:txXfrm>
    </dsp:sp>
    <dsp:sp modelId="{14524CDC-3959-4B82-A6C8-0AD579D8C9E5}">
      <dsp:nvSpPr>
        <dsp:cNvPr id="0" name=""/>
        <dsp:cNvSpPr/>
      </dsp:nvSpPr>
      <dsp:spPr>
        <a:xfrm>
          <a:off x="3491688" y="228856"/>
          <a:ext cx="1270155" cy="127015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CFCFB-C50A-4EFE-B0B4-0A4A82C8F4F0}">
      <dsp:nvSpPr>
        <dsp:cNvPr id="0" name=""/>
        <dsp:cNvSpPr/>
      </dsp:nvSpPr>
      <dsp:spPr>
        <a:xfrm>
          <a:off x="5555408" y="0"/>
          <a:ext cx="2695551" cy="38142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400" kern="1200" dirty="0"/>
            <a:t>ان تحدد الطالبة تركيب الغشاء الخلوي </a:t>
          </a:r>
          <a:r>
            <a:rPr lang="en-US" sz="2400" kern="1200" dirty="0"/>
            <a:t> </a:t>
          </a:r>
        </a:p>
      </dsp:txBody>
      <dsp:txXfrm>
        <a:off x="5555408" y="1525712"/>
        <a:ext cx="2695551" cy="1525712"/>
      </dsp:txXfrm>
    </dsp:sp>
    <dsp:sp modelId="{9CBD76B5-458A-4DBA-BCCB-2FBFF4915EAC}">
      <dsp:nvSpPr>
        <dsp:cNvPr id="0" name=""/>
        <dsp:cNvSpPr/>
      </dsp:nvSpPr>
      <dsp:spPr>
        <a:xfrm>
          <a:off x="6268106" y="228856"/>
          <a:ext cx="1270155" cy="12701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36C78-6AB4-438F-8DB4-60C2BA0576EB}">
      <dsp:nvSpPr>
        <dsp:cNvPr id="0" name=""/>
        <dsp:cNvSpPr/>
      </dsp:nvSpPr>
      <dsp:spPr>
        <a:xfrm>
          <a:off x="8331826" y="0"/>
          <a:ext cx="2695551" cy="38142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400" kern="1200" dirty="0"/>
            <a:t>ان</a:t>
          </a:r>
          <a:r>
            <a:rPr lang="ar-AE" sz="2400" kern="1200" baseline="0" dirty="0"/>
            <a:t> تحدد الطالبة ما هو المقصود بالنموذج الفسيفسائي المائع </a:t>
          </a:r>
          <a:endParaRPr lang="en-US" sz="2400" kern="1200" dirty="0"/>
        </a:p>
      </dsp:txBody>
      <dsp:txXfrm>
        <a:off x="8331826" y="1525712"/>
        <a:ext cx="2695551" cy="1525712"/>
      </dsp:txXfrm>
    </dsp:sp>
    <dsp:sp modelId="{23E52E37-C84C-4888-9518-A30A746BFFB7}">
      <dsp:nvSpPr>
        <dsp:cNvPr id="0" name=""/>
        <dsp:cNvSpPr/>
      </dsp:nvSpPr>
      <dsp:spPr>
        <a:xfrm>
          <a:off x="9044524" y="228856"/>
          <a:ext cx="1270155" cy="127015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48DE6-148E-453F-B687-9F249502B755}">
      <dsp:nvSpPr>
        <dsp:cNvPr id="0" name=""/>
        <dsp:cNvSpPr/>
      </dsp:nvSpPr>
      <dsp:spPr>
        <a:xfrm>
          <a:off x="441197" y="3051424"/>
          <a:ext cx="10147554" cy="57214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ar-AE" sz="54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القسم 2 </a:t>
            </a:r>
            <a:br>
              <a:rPr lang="ar-AE" sz="54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ar-AE" sz="54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الغشاء البلازمي </a:t>
            </a:r>
            <a:endParaRPr lang="en-US" sz="54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2187" y="5367338"/>
            <a:ext cx="3774194" cy="9895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 lang="en-US" sz="3200" b="1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3EDF606-8733-4A6A-A67D-B7DC5C35A2BF}"/>
              </a:ext>
            </a:extLst>
          </p:cNvPr>
          <p:cNvSpPr/>
          <p:nvPr/>
        </p:nvSpPr>
        <p:spPr>
          <a:xfrm>
            <a:off x="6480313" y="662610"/>
            <a:ext cx="4837044" cy="1073426"/>
          </a:xfrm>
          <a:prstGeom prst="wedgeRectCallout">
            <a:avLst>
              <a:gd name="adj1" fmla="val -21929"/>
              <a:gd name="adj2" fmla="val 494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ان تركيب الغشاء البلازمي يتحكم في :</a:t>
            </a:r>
            <a:endParaRPr lang="en-US" sz="3200" b="1" dirty="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9D973BE5-A32C-4A73-AC59-85591B8827D8}"/>
              </a:ext>
            </a:extLst>
          </p:cNvPr>
          <p:cNvSpPr/>
          <p:nvPr/>
        </p:nvSpPr>
        <p:spPr>
          <a:xfrm>
            <a:off x="4359967" y="960783"/>
            <a:ext cx="2107095" cy="49033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13EBD2-21F1-4DDB-AF3A-B3C780FA0874}"/>
              </a:ext>
            </a:extLst>
          </p:cNvPr>
          <p:cNvSpPr/>
          <p:nvPr/>
        </p:nvSpPr>
        <p:spPr>
          <a:xfrm>
            <a:off x="265044" y="589722"/>
            <a:ext cx="4081672" cy="12324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كمية المواد التي تدخل الى الخلية وتخرج منها</a:t>
            </a:r>
            <a:endParaRPr lang="en-US" sz="2800" b="1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02A2F7C-5DA0-47A9-BC0B-35BFA46C98E3}"/>
              </a:ext>
            </a:extLst>
          </p:cNvPr>
          <p:cNvSpPr/>
          <p:nvPr/>
        </p:nvSpPr>
        <p:spPr>
          <a:xfrm>
            <a:off x="8653670" y="1736036"/>
            <a:ext cx="490330" cy="954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BDC025-5E1C-4CB5-ACBA-4D641A7F784C}"/>
              </a:ext>
            </a:extLst>
          </p:cNvPr>
          <p:cNvSpPr/>
          <p:nvPr/>
        </p:nvSpPr>
        <p:spPr>
          <a:xfrm>
            <a:off x="6467062" y="2809462"/>
            <a:ext cx="4850295" cy="123245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توقيت دخول وخروج المواد والطريقة التي يتم بها ذلك </a:t>
            </a:r>
            <a:endParaRPr lang="en-US" sz="2800" b="1" dirty="0"/>
          </a:p>
        </p:txBody>
      </p:sp>
      <p:pic>
        <p:nvPicPr>
          <p:cNvPr id="4098" name="Picture 2" descr="ظافر القرني on Twitter: &quot;يحيط الغشاء البلازمي الخلية ويفصل محتواها عن  البيئة الخارجية، يتكون من طبقتين من الدهون المفسرة؛ يحتوي الغشاء على  بروتينات ناقلة وبعضا من الكولسترول لتوفير السيولة له، كذلك توجد">
            <a:extLst>
              <a:ext uri="{FF2B5EF4-FFF2-40B4-BE49-F238E27FC236}">
                <a16:creationId xmlns:a16="http://schemas.microsoft.com/office/drawing/2014/main" id="{9191C0D3-6740-4B6E-8709-847E8E96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2" y="2213114"/>
            <a:ext cx="5204239" cy="3863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3687F9-073A-4664-83CB-3BCC18D94060}"/>
              </a:ext>
            </a:extLst>
          </p:cNvPr>
          <p:cNvSpPr/>
          <p:nvPr/>
        </p:nvSpPr>
        <p:spPr>
          <a:xfrm>
            <a:off x="3352799" y="675860"/>
            <a:ext cx="5738192" cy="927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تركيب الغشاء البلازمي</a:t>
            </a:r>
            <a:endParaRPr lang="en-US" sz="3600" b="1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C246B1B8-6D1A-43CC-B2EB-2EE3F4DADD78}"/>
              </a:ext>
            </a:extLst>
          </p:cNvPr>
          <p:cNvSpPr/>
          <p:nvPr/>
        </p:nvSpPr>
        <p:spPr>
          <a:xfrm>
            <a:off x="2486438" y="1736032"/>
            <a:ext cx="6944138" cy="75537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تتكون معظم جزيئات الغشاء البلازمي من الدهون </a:t>
            </a:r>
            <a:endParaRPr lang="en-US" sz="2800" b="1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979E472-3641-460C-BBF1-EE9F892E9538}"/>
              </a:ext>
            </a:extLst>
          </p:cNvPr>
          <p:cNvSpPr/>
          <p:nvPr/>
        </p:nvSpPr>
        <p:spPr>
          <a:xfrm>
            <a:off x="7407965" y="2756452"/>
            <a:ext cx="2994992" cy="927652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ما هي الدهون ؟؟</a:t>
            </a:r>
            <a:endParaRPr lang="en-US" sz="4000" b="1" dirty="0"/>
          </a:p>
        </p:txBody>
      </p:sp>
      <p:pic>
        <p:nvPicPr>
          <p:cNvPr id="5122" name="Picture 2" descr="سؤال لولبي ....ما معنى أن يكون السؤال لولبياً...وهل لديك سؤالاً لولبياً  بمفهومك ؟">
            <a:extLst>
              <a:ext uri="{FF2B5EF4-FFF2-40B4-BE49-F238E27FC236}">
                <a16:creationId xmlns:a16="http://schemas.microsoft.com/office/drawing/2014/main" id="{3F4B5798-6644-40B3-BC85-4729CF3F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30" y="2587489"/>
            <a:ext cx="2395330" cy="1779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6112455F-624D-4016-B7C6-687156CBC4FF}"/>
              </a:ext>
            </a:extLst>
          </p:cNvPr>
          <p:cNvSpPr/>
          <p:nvPr/>
        </p:nvSpPr>
        <p:spPr>
          <a:xfrm>
            <a:off x="649357" y="4366594"/>
            <a:ext cx="10137913" cy="1464364"/>
          </a:xfrm>
          <a:prstGeom prst="horizontalScroll">
            <a:avLst/>
          </a:prstGeom>
          <a:solidFill>
            <a:srgbClr val="F165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الدهون: عبارة عن جزيئات كبيرة مكونة من جليسيرول وثلاثة احماض دهنية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26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فوائد وأضرار الدهون المشبعة والغير مشبعة بالتفصيل | معلومة ثقافية">
            <a:extLst>
              <a:ext uri="{FF2B5EF4-FFF2-40B4-BE49-F238E27FC236}">
                <a16:creationId xmlns:a16="http://schemas.microsoft.com/office/drawing/2014/main" id="{5F5C29CC-A95A-4FE3-AAF3-A082CB570A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الدهون الثلاثية | دنيتي | الصحة">
            <a:extLst>
              <a:ext uri="{FF2B5EF4-FFF2-40B4-BE49-F238E27FC236}">
                <a16:creationId xmlns:a16="http://schemas.microsoft.com/office/drawing/2014/main" id="{1AA9B30F-2358-4510-A19C-18A07473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48" y="723900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الدهون المفيدة والدهون الضارة في ضبط كوليسترول الدم | بوابة المعرفة">
            <a:extLst>
              <a:ext uri="{FF2B5EF4-FFF2-40B4-BE49-F238E27FC236}">
                <a16:creationId xmlns:a16="http://schemas.microsoft.com/office/drawing/2014/main" id="{ACA7BC9A-43E3-4D35-8BA0-51E9614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723900"/>
            <a:ext cx="6824870" cy="31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0D2F99C8-DA41-444A-96E3-A20F8B5CAA02}"/>
              </a:ext>
            </a:extLst>
          </p:cNvPr>
          <p:cNvSpPr/>
          <p:nvPr/>
        </p:nvSpPr>
        <p:spPr>
          <a:xfrm>
            <a:off x="6096000" y="4344227"/>
            <a:ext cx="5910469" cy="1323561"/>
          </a:xfrm>
          <a:prstGeom prst="flowChartProcess">
            <a:avLst/>
          </a:prstGeom>
          <a:solidFill>
            <a:srgbClr val="F165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ان معظم الغشاء البلازمي يتكون من دهون فسفورية </a:t>
            </a:r>
            <a:endParaRPr lang="en-US" sz="2800" b="1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CC752E5D-B15E-4712-93E4-15DDAA8D5966}"/>
              </a:ext>
            </a:extLst>
          </p:cNvPr>
          <p:cNvSpPr/>
          <p:nvPr/>
        </p:nvSpPr>
        <p:spPr>
          <a:xfrm>
            <a:off x="3578086" y="4748421"/>
            <a:ext cx="2517913" cy="583095"/>
          </a:xfrm>
          <a:prstGeom prst="leftArrow">
            <a:avLst/>
          </a:prstGeom>
          <a:solidFill>
            <a:srgbClr val="5D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F24667-B178-42A7-AC5C-C6823D7A312C}"/>
              </a:ext>
            </a:extLst>
          </p:cNvPr>
          <p:cNvSpPr/>
          <p:nvPr/>
        </p:nvSpPr>
        <p:spPr>
          <a:xfrm>
            <a:off x="185531" y="3856382"/>
            <a:ext cx="3379304" cy="278875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هل تتذكرين ما هي الدهون الفسفورية 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307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73074CD7-7A2D-46B2-98B3-59464D584D45}"/>
              </a:ext>
            </a:extLst>
          </p:cNvPr>
          <p:cNvSpPr/>
          <p:nvPr/>
        </p:nvSpPr>
        <p:spPr>
          <a:xfrm>
            <a:off x="6798365" y="1152939"/>
            <a:ext cx="4863548" cy="95415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الدهون الفسفورية تتكون من :</a:t>
            </a:r>
            <a:endParaRPr lang="en-US" sz="36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0564E2-52EA-4A5D-9617-8E89E00D59A3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5221357" y="1152939"/>
            <a:ext cx="1577008" cy="477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2C1303-1CF9-49EE-8E8F-2AC1953EE1FA}"/>
              </a:ext>
            </a:extLst>
          </p:cNvPr>
          <p:cNvSpPr/>
          <p:nvPr/>
        </p:nvSpPr>
        <p:spPr>
          <a:xfrm>
            <a:off x="742122" y="669234"/>
            <a:ext cx="4439478" cy="96740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سلسلة اساسية من الجليسرول </a:t>
            </a:r>
            <a:endParaRPr lang="en-US" sz="32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832037-8696-460C-89CF-BF93CF8EFDE4}"/>
              </a:ext>
            </a:extLst>
          </p:cNvPr>
          <p:cNvSpPr/>
          <p:nvPr/>
        </p:nvSpPr>
        <p:spPr>
          <a:xfrm>
            <a:off x="742122" y="2107096"/>
            <a:ext cx="4439478" cy="9674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سلسلتين من الاحماض الدهنية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959832-C081-4898-85B8-93EC138BB0AD}"/>
              </a:ext>
            </a:extLst>
          </p:cNvPr>
          <p:cNvSpPr/>
          <p:nvPr/>
        </p:nvSpPr>
        <p:spPr>
          <a:xfrm>
            <a:off x="742122" y="3452191"/>
            <a:ext cx="4439478" cy="96740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مجموعة فوسفات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D88656-7516-448D-BFD4-A2B62371A13E}"/>
              </a:ext>
            </a:extLst>
          </p:cNvPr>
          <p:cNvCxnSpPr>
            <a:stCxn id="2" idx="1"/>
          </p:cNvCxnSpPr>
          <p:nvPr/>
        </p:nvCxnSpPr>
        <p:spPr>
          <a:xfrm flipH="1">
            <a:off x="5221357" y="1630018"/>
            <a:ext cx="1577008" cy="9607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210D8C-534A-4A96-B223-E28FEAD3B2BA}"/>
              </a:ext>
            </a:extLst>
          </p:cNvPr>
          <p:cNvCxnSpPr>
            <a:stCxn id="2" idx="1"/>
          </p:cNvCxnSpPr>
          <p:nvPr/>
        </p:nvCxnSpPr>
        <p:spPr>
          <a:xfrm flipH="1">
            <a:off x="5221357" y="1630018"/>
            <a:ext cx="1577008" cy="2305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شبكة علوم الأحياء - مقدمة علم الحياة_الباب الثالث">
            <a:extLst>
              <a:ext uri="{FF2B5EF4-FFF2-40B4-BE49-F238E27FC236}">
                <a16:creationId xmlns:a16="http://schemas.microsoft.com/office/drawing/2014/main" id="{6893F1E6-F26C-490C-91C3-599EE57D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2358887"/>
            <a:ext cx="5562808" cy="42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C4E46A7-7138-4F0C-8FC0-CF3822218F3A}"/>
              </a:ext>
            </a:extLst>
          </p:cNvPr>
          <p:cNvSpPr/>
          <p:nvPr/>
        </p:nvSpPr>
        <p:spPr>
          <a:xfrm>
            <a:off x="135627" y="4545496"/>
            <a:ext cx="6140995" cy="1961321"/>
          </a:xfrm>
          <a:prstGeom prst="wedgeEllipseCallout">
            <a:avLst/>
          </a:prstGeom>
          <a:solidFill>
            <a:srgbClr val="F165C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يتكون الغشاء البلازمي من طبقة دهون فوسفورية مزدوجة والتي تترتب فيها الطبقتان من الدهون الفسفورية ذيلا مقابل ذيل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81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خلية - ويكيبيديا">
            <a:extLst>
              <a:ext uri="{FF2B5EF4-FFF2-40B4-BE49-F238E27FC236}">
                <a16:creationId xmlns:a16="http://schemas.microsoft.com/office/drawing/2014/main" id="{64BE642D-C6A9-4561-A018-755B67E8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0" y="115128"/>
            <a:ext cx="8066018" cy="3782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44CC4F64-2BE2-4075-8130-4F797E110D00}"/>
              </a:ext>
            </a:extLst>
          </p:cNvPr>
          <p:cNvSpPr/>
          <p:nvPr/>
        </p:nvSpPr>
        <p:spPr>
          <a:xfrm>
            <a:off x="8494642" y="566530"/>
            <a:ext cx="3101009" cy="1577009"/>
          </a:xfrm>
          <a:prstGeom prst="flowChartAlternateProcess">
            <a:avLst/>
          </a:prstGeom>
          <a:solidFill>
            <a:srgbClr val="5D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لماذا يترتب الغشاء البلازمي بهذا الشكل باعتقادك 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32FEF37-435A-495E-9F7A-BB0BF72C0278}"/>
              </a:ext>
            </a:extLst>
          </p:cNvPr>
          <p:cNvSpPr/>
          <p:nvPr/>
        </p:nvSpPr>
        <p:spPr>
          <a:xfrm>
            <a:off x="9594572" y="2156792"/>
            <a:ext cx="901148" cy="117944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5B77DA-D91E-4769-BBB4-05D7CFDF0C93}"/>
              </a:ext>
            </a:extLst>
          </p:cNvPr>
          <p:cNvSpPr/>
          <p:nvPr/>
        </p:nvSpPr>
        <p:spPr>
          <a:xfrm>
            <a:off x="8620537" y="3349488"/>
            <a:ext cx="2849218" cy="12457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حتى تستطيع الخلية ان تتواجد في البيئة السائلة </a:t>
            </a:r>
            <a:endParaRPr lang="en-US" sz="2800" b="1" dirty="0"/>
          </a:p>
        </p:txBody>
      </p:sp>
      <p:pic>
        <p:nvPicPr>
          <p:cNvPr id="11266" name="Picture 2" descr="ألوان الوطن | &quot;بقى بيطهر ويلطّف&quot;.. التطور الطبيعي لكريم الحلاقة">
            <a:extLst>
              <a:ext uri="{FF2B5EF4-FFF2-40B4-BE49-F238E27FC236}">
                <a16:creationId xmlns:a16="http://schemas.microsoft.com/office/drawing/2014/main" id="{8EC975F6-36E6-4D79-BBB9-64775CF0D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99" y="4027004"/>
            <a:ext cx="5905500" cy="270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EE6EB10-DE5C-482F-AA4C-066579D79C8F}"/>
              </a:ext>
            </a:extLst>
          </p:cNvPr>
          <p:cNvSpPr/>
          <p:nvPr/>
        </p:nvSpPr>
        <p:spPr>
          <a:xfrm>
            <a:off x="6027357" y="5174973"/>
            <a:ext cx="1895061" cy="4108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DAD19A-7971-483C-A7A0-ED5619F0B27F}"/>
              </a:ext>
            </a:extLst>
          </p:cNvPr>
          <p:cNvSpPr/>
          <p:nvPr/>
        </p:nvSpPr>
        <p:spPr>
          <a:xfrm>
            <a:off x="7869306" y="4810539"/>
            <a:ext cx="3101009" cy="15770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الراس قطبي (محب للماء ) بسبب مجموعة الفوسفات وينجذب للماء لان الماء قطبي ايضا  </a:t>
            </a:r>
            <a:endParaRPr lang="en-US" sz="2400" b="1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82C4E80-C82B-4BA4-8128-758207F118CF}"/>
              </a:ext>
            </a:extLst>
          </p:cNvPr>
          <p:cNvSpPr/>
          <p:nvPr/>
        </p:nvSpPr>
        <p:spPr>
          <a:xfrm>
            <a:off x="66261" y="4161183"/>
            <a:ext cx="2027582" cy="2572577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الذيلان كارهان للماء لانهما غير قطبيان ويتنافران مع الماء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84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خلية - ويكيبيديا">
            <a:extLst>
              <a:ext uri="{FF2B5EF4-FFF2-40B4-BE49-F238E27FC236}">
                <a16:creationId xmlns:a16="http://schemas.microsoft.com/office/drawing/2014/main" id="{C44F8DAC-B30F-41EB-ADE8-A31456A2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2" y="658468"/>
            <a:ext cx="8066018" cy="3782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3B07309-71C6-4F6D-A727-B0FEECE4E7C1}"/>
              </a:ext>
            </a:extLst>
          </p:cNvPr>
          <p:cNvSpPr/>
          <p:nvPr/>
        </p:nvSpPr>
        <p:spPr>
          <a:xfrm>
            <a:off x="8507896" y="834887"/>
            <a:ext cx="3405808" cy="160351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دائما تكون رؤؤس الدهون الفسفورية مواجهة للبيئة السائلة داخل الخلية وخارجها </a:t>
            </a:r>
            <a:endParaRPr lang="en-US" sz="2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E6222A-6C98-4FA3-A6CD-14196C33B93D}"/>
              </a:ext>
            </a:extLst>
          </p:cNvPr>
          <p:cNvSpPr/>
          <p:nvPr/>
        </p:nvSpPr>
        <p:spPr>
          <a:xfrm>
            <a:off x="145773" y="4585253"/>
            <a:ext cx="2199861" cy="18553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ذيول الاحماض الدهنية تكون الجزء الداخلي من الغشاء البلازمي</a:t>
            </a:r>
            <a:endParaRPr lang="en-US" sz="2400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B43E11-9818-4A87-8CAE-D0C3B3700601}"/>
              </a:ext>
            </a:extLst>
          </p:cNvPr>
          <p:cNvCxnSpPr>
            <a:cxnSpLocks/>
          </p:cNvCxnSpPr>
          <p:nvPr/>
        </p:nvCxnSpPr>
        <p:spPr>
          <a:xfrm flipV="1">
            <a:off x="503583" y="3429001"/>
            <a:ext cx="675860" cy="1156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D07830-BCAF-4934-B281-962712FE67D4}"/>
              </a:ext>
            </a:extLst>
          </p:cNvPr>
          <p:cNvSpPr/>
          <p:nvPr/>
        </p:nvSpPr>
        <p:spPr>
          <a:xfrm>
            <a:off x="8507896" y="3604591"/>
            <a:ext cx="3538331" cy="1298713"/>
          </a:xfrm>
          <a:prstGeom prst="roundRect">
            <a:avLst/>
          </a:prstGeom>
          <a:solidFill>
            <a:srgbClr val="F165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تعد هذه البنية المزدوجة ضرورية في تكوين الغشاء البلازمي واداء وظيفته ,فسري ذلك ؟</a:t>
            </a:r>
            <a:endParaRPr lang="en-US" sz="2400" b="1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B2396FF-8066-4F9C-B223-630FB142FD46}"/>
              </a:ext>
            </a:extLst>
          </p:cNvPr>
          <p:cNvCxnSpPr>
            <a:stCxn id="9" idx="2"/>
          </p:cNvCxnSpPr>
          <p:nvPr/>
        </p:nvCxnSpPr>
        <p:spPr>
          <a:xfrm rot="5400000">
            <a:off x="8484706" y="3945834"/>
            <a:ext cx="834887" cy="274982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6F4F74C-E49A-4C83-9CA1-5B891EAC5786}"/>
              </a:ext>
            </a:extLst>
          </p:cNvPr>
          <p:cNvSpPr/>
          <p:nvPr/>
        </p:nvSpPr>
        <p:spPr>
          <a:xfrm>
            <a:off x="3498574" y="4704522"/>
            <a:ext cx="3988905" cy="16817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حتى تبقى الرؤوس القطبية اكثر قربا من جزيئات الماء والذيول بعيدا عنها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86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F4E4463E-E7B8-4EE2-B235-EAD20FA18FAA}"/>
              </a:ext>
            </a:extLst>
          </p:cNvPr>
          <p:cNvSpPr/>
          <p:nvPr/>
        </p:nvSpPr>
        <p:spPr>
          <a:xfrm>
            <a:off x="596348" y="768626"/>
            <a:ext cx="10866782" cy="1099931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ان الموادالذائبة في الماء لن تمو بسهولة لان وسط الغشاء غير قطبي فيفصل الغشاء البلازمي البيئة الداخلية للخلية عن خارجها </a:t>
            </a:r>
            <a:endParaRPr lang="en-US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E69ECC-EED1-4588-BFB8-1026F2F28D60}"/>
              </a:ext>
            </a:extLst>
          </p:cNvPr>
          <p:cNvSpPr/>
          <p:nvPr/>
        </p:nvSpPr>
        <p:spPr>
          <a:xfrm>
            <a:off x="3776870" y="2133600"/>
            <a:ext cx="4863548" cy="7553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مكونات اخرى للغشاء البلازمي </a:t>
            </a:r>
            <a:endParaRPr lang="en-US" sz="32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74940E-6454-4BF3-A53D-E71E468E10A6}"/>
              </a:ext>
            </a:extLst>
          </p:cNvPr>
          <p:cNvCxnSpPr>
            <a:stCxn id="3" idx="2"/>
          </p:cNvCxnSpPr>
          <p:nvPr/>
        </p:nvCxnSpPr>
        <p:spPr>
          <a:xfrm>
            <a:off x="6208644" y="2888974"/>
            <a:ext cx="3518452" cy="755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742431-1020-42ED-893D-1611DE70EF88}"/>
              </a:ext>
            </a:extLst>
          </p:cNvPr>
          <p:cNvCxnSpPr>
            <a:cxnSpLocks/>
          </p:cNvCxnSpPr>
          <p:nvPr/>
        </p:nvCxnSpPr>
        <p:spPr>
          <a:xfrm>
            <a:off x="6203681" y="2888974"/>
            <a:ext cx="0" cy="967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3ACC1A-511B-45B5-BA01-FCEC4531660D}"/>
              </a:ext>
            </a:extLst>
          </p:cNvPr>
          <p:cNvCxnSpPr>
            <a:stCxn id="3" idx="2"/>
          </p:cNvCxnSpPr>
          <p:nvPr/>
        </p:nvCxnSpPr>
        <p:spPr>
          <a:xfrm flipH="1">
            <a:off x="3008243" y="2888974"/>
            <a:ext cx="3200401" cy="755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8C2CC04-7DA5-4CB9-A73C-CC9271790449}"/>
              </a:ext>
            </a:extLst>
          </p:cNvPr>
          <p:cNvSpPr/>
          <p:nvPr/>
        </p:nvSpPr>
        <p:spPr>
          <a:xfrm>
            <a:off x="8716623" y="3723860"/>
            <a:ext cx="2451648" cy="583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الكوليسترول</a:t>
            </a:r>
            <a:endParaRPr lang="en-US" sz="3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4548F-A8D0-4BBB-8F7C-EA5E6AC0C168}"/>
              </a:ext>
            </a:extLst>
          </p:cNvPr>
          <p:cNvSpPr/>
          <p:nvPr/>
        </p:nvSpPr>
        <p:spPr>
          <a:xfrm>
            <a:off x="5008507" y="3909392"/>
            <a:ext cx="2451645" cy="583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الكربوهيدرات 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5744B9-782A-4FB7-8392-180C2D4B9BF6}"/>
              </a:ext>
            </a:extLst>
          </p:cNvPr>
          <p:cNvSpPr/>
          <p:nvPr/>
        </p:nvSpPr>
        <p:spPr>
          <a:xfrm>
            <a:off x="2083070" y="3750364"/>
            <a:ext cx="1850345" cy="583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البروتينات </a:t>
            </a:r>
            <a:endParaRPr lang="en-US" sz="3200" b="1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C4161C7-B4E9-411D-8014-5376533ED4D0}"/>
              </a:ext>
            </a:extLst>
          </p:cNvPr>
          <p:cNvSpPr/>
          <p:nvPr/>
        </p:nvSpPr>
        <p:spPr>
          <a:xfrm>
            <a:off x="9617769" y="4293704"/>
            <a:ext cx="649356" cy="95415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A8C6CE-0574-46F6-9AEC-61A787EC2B83}"/>
              </a:ext>
            </a:extLst>
          </p:cNvPr>
          <p:cNvSpPr/>
          <p:nvPr/>
        </p:nvSpPr>
        <p:spPr>
          <a:xfrm>
            <a:off x="8398568" y="5247861"/>
            <a:ext cx="3087757" cy="1391478"/>
          </a:xfrm>
          <a:prstGeom prst="rect">
            <a:avLst/>
          </a:prstGeom>
          <a:solidFill>
            <a:srgbClr val="F165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/>
              <a:t>اهميته :</a:t>
            </a:r>
          </a:p>
          <a:p>
            <a:pPr algn="ctr"/>
            <a:r>
              <a:rPr lang="ar-AE" sz="2000" b="1" dirty="0"/>
              <a:t>1- منع التصاق ذيول الاحماض الدهنية </a:t>
            </a:r>
          </a:p>
          <a:p>
            <a:pPr algn="ctr"/>
            <a:r>
              <a:rPr lang="ar-AE" sz="2000" b="1" dirty="0"/>
              <a:t>2- ميوعة الغشاء البلازمي </a:t>
            </a:r>
            <a:endParaRPr lang="en-US" sz="2000" b="1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A9670AE-1B6C-4012-9701-865F30DB2578}"/>
              </a:ext>
            </a:extLst>
          </p:cNvPr>
          <p:cNvSpPr/>
          <p:nvPr/>
        </p:nvSpPr>
        <p:spPr>
          <a:xfrm>
            <a:off x="5909651" y="4492488"/>
            <a:ext cx="649356" cy="9541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29BD0F-80C0-478F-A520-618D26805CA0}"/>
              </a:ext>
            </a:extLst>
          </p:cNvPr>
          <p:cNvSpPr/>
          <p:nvPr/>
        </p:nvSpPr>
        <p:spPr>
          <a:xfrm>
            <a:off x="3366052" y="5446643"/>
            <a:ext cx="4817167" cy="1258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/>
              <a:t>اهميته :</a:t>
            </a:r>
          </a:p>
          <a:p>
            <a:pPr algn="ctr"/>
            <a:r>
              <a:rPr lang="ar-AE" sz="2000" b="1" dirty="0"/>
              <a:t>تحديد خصائص الخلية ومساعدة الخلية في تحديد الاشارات الكيميائية مثل مقاومة الامراض ومهاجمة الخلايا الضارة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41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3FAA1C7-C3F5-4947-91EE-D64648145B5F}"/>
              </a:ext>
            </a:extLst>
          </p:cNvPr>
          <p:cNvSpPr/>
          <p:nvPr/>
        </p:nvSpPr>
        <p:spPr>
          <a:xfrm>
            <a:off x="6811617" y="4353340"/>
            <a:ext cx="5380383" cy="10336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لانه غير قطبي ويتنافر مع الماء </a:t>
            </a:r>
            <a:endParaRPr lang="en-US" sz="3200" b="1" dirty="0"/>
          </a:p>
        </p:txBody>
      </p:sp>
      <p:pic>
        <p:nvPicPr>
          <p:cNvPr id="4" name="Picture 3" descr="خلية - ويكيبيديا">
            <a:extLst>
              <a:ext uri="{FF2B5EF4-FFF2-40B4-BE49-F238E27FC236}">
                <a16:creationId xmlns:a16="http://schemas.microsoft.com/office/drawing/2014/main" id="{671089BD-C3A4-4763-A980-D4FDE3CD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249202"/>
            <a:ext cx="8066018" cy="3782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0C2FD4-68C4-46A2-8381-0562A71B3CB2}"/>
              </a:ext>
            </a:extLst>
          </p:cNvPr>
          <p:cNvCxnSpPr>
            <a:cxnSpLocks/>
          </p:cNvCxnSpPr>
          <p:nvPr/>
        </p:nvCxnSpPr>
        <p:spPr>
          <a:xfrm flipH="1">
            <a:off x="5618923" y="1172817"/>
            <a:ext cx="3260034" cy="868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E4B9DE9-1F21-4655-9447-4AE6E556D580}"/>
              </a:ext>
            </a:extLst>
          </p:cNvPr>
          <p:cNvSpPr/>
          <p:nvPr/>
        </p:nvSpPr>
        <p:spPr>
          <a:xfrm>
            <a:off x="8892210" y="490330"/>
            <a:ext cx="3101008" cy="13649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حددي موقع جزيئات الكوليسترول 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F8D557-60DB-406F-9F87-C8139C713263}"/>
              </a:ext>
            </a:extLst>
          </p:cNvPr>
          <p:cNvSpPr/>
          <p:nvPr/>
        </p:nvSpPr>
        <p:spPr>
          <a:xfrm>
            <a:off x="9097618" y="2040835"/>
            <a:ext cx="2690191" cy="10270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لماذا تتواجد بين الذيول ؟</a:t>
            </a:r>
            <a:endParaRPr lang="en-US" sz="2400" b="1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B5C617B-0F95-44BD-B4CB-099D36128529}"/>
              </a:ext>
            </a:extLst>
          </p:cNvPr>
          <p:cNvSpPr/>
          <p:nvPr/>
        </p:nvSpPr>
        <p:spPr>
          <a:xfrm>
            <a:off x="9992139" y="3067880"/>
            <a:ext cx="781878" cy="129208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Hydrophobic [Comic] | Nerdy jokes, Biology jokes, Chemistry jokes">
            <a:extLst>
              <a:ext uri="{FF2B5EF4-FFF2-40B4-BE49-F238E27FC236}">
                <a16:creationId xmlns:a16="http://schemas.microsoft.com/office/drawing/2014/main" id="{1E87F9EB-7E08-4E3F-B420-F658AFCE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4679"/>
            <a:ext cx="5715000" cy="2533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079DABBB-5649-4FD8-8AFC-1EE88565C189}"/>
              </a:ext>
            </a:extLst>
          </p:cNvPr>
          <p:cNvSpPr/>
          <p:nvPr/>
        </p:nvSpPr>
        <p:spPr>
          <a:xfrm>
            <a:off x="3750365" y="689113"/>
            <a:ext cx="4704522" cy="104692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بروتينات الغشاء الخلوي </a:t>
            </a:r>
            <a:endParaRPr lang="en-US" sz="32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B0B655-32BF-4471-BE59-556446DB7A94}"/>
              </a:ext>
            </a:extLst>
          </p:cNvPr>
          <p:cNvCxnSpPr>
            <a:stCxn id="2" idx="2"/>
          </p:cNvCxnSpPr>
          <p:nvPr/>
        </p:nvCxnSpPr>
        <p:spPr>
          <a:xfrm>
            <a:off x="6102626" y="1736035"/>
            <a:ext cx="4326835" cy="795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8B302E-67D1-4858-904E-B69B87825E75}"/>
              </a:ext>
            </a:extLst>
          </p:cNvPr>
          <p:cNvCxnSpPr>
            <a:stCxn id="2" idx="2"/>
          </p:cNvCxnSpPr>
          <p:nvPr/>
        </p:nvCxnSpPr>
        <p:spPr>
          <a:xfrm flipH="1">
            <a:off x="6096000" y="1736035"/>
            <a:ext cx="6626" cy="1431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661084-FA58-4DE1-86EB-E0880D067455}"/>
              </a:ext>
            </a:extLst>
          </p:cNvPr>
          <p:cNvCxnSpPr>
            <a:stCxn id="2" idx="2"/>
          </p:cNvCxnSpPr>
          <p:nvPr/>
        </p:nvCxnSpPr>
        <p:spPr>
          <a:xfrm flipH="1">
            <a:off x="2186609" y="1736035"/>
            <a:ext cx="3916017" cy="1139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F40D4D7-4953-4C9F-8E09-EC920E743873}"/>
              </a:ext>
            </a:extLst>
          </p:cNvPr>
          <p:cNvSpPr/>
          <p:nvPr/>
        </p:nvSpPr>
        <p:spPr>
          <a:xfrm>
            <a:off x="9409043" y="2637184"/>
            <a:ext cx="2451653" cy="2650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b="1" u="sng" dirty="0">
                <a:solidFill>
                  <a:srgbClr val="00B050"/>
                </a:solidFill>
              </a:rPr>
              <a:t>المستقبلات :</a:t>
            </a:r>
          </a:p>
          <a:p>
            <a:pPr algn="ctr"/>
            <a:r>
              <a:rPr lang="ar-AE" sz="3200" b="1" dirty="0"/>
              <a:t>تتواجد على السطح الخارجي وترسل اشارات الى داخل الخلية </a:t>
            </a:r>
            <a:endParaRPr lang="en-US" sz="3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F69ABE-33C1-4F5E-A71E-52965395FE88}"/>
              </a:ext>
            </a:extLst>
          </p:cNvPr>
          <p:cNvSpPr/>
          <p:nvPr/>
        </p:nvSpPr>
        <p:spPr>
          <a:xfrm>
            <a:off x="5029199" y="3260035"/>
            <a:ext cx="2451653" cy="3419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b="1" u="sng" dirty="0">
                <a:solidFill>
                  <a:srgbClr val="00B0F0"/>
                </a:solidFill>
              </a:rPr>
              <a:t>مرتبطة بالسطح الداخلي</a:t>
            </a:r>
            <a:r>
              <a:rPr lang="ar-AE" sz="3200" b="1" dirty="0">
                <a:solidFill>
                  <a:srgbClr val="00B0F0"/>
                </a:solidFill>
              </a:rPr>
              <a:t>:</a:t>
            </a:r>
          </a:p>
          <a:p>
            <a:pPr algn="ctr"/>
            <a:r>
              <a:rPr lang="ar-AE" sz="3200" b="1" dirty="0"/>
              <a:t>لها اهمية في الدعم الخلوي الداخلي </a:t>
            </a:r>
          </a:p>
          <a:p>
            <a:pPr algn="ctr"/>
            <a:r>
              <a:rPr lang="ar-AE" sz="3200" b="1" dirty="0"/>
              <a:t>ويعطي الخلية شكلها الخاص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44FA42-D743-4B08-9C8A-DB42D99B6691}"/>
              </a:ext>
            </a:extLst>
          </p:cNvPr>
          <p:cNvSpPr/>
          <p:nvPr/>
        </p:nvSpPr>
        <p:spPr>
          <a:xfrm>
            <a:off x="1093304" y="3034748"/>
            <a:ext cx="2451653" cy="3419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u="sng" dirty="0">
                <a:solidFill>
                  <a:srgbClr val="FF0000"/>
                </a:solidFill>
              </a:rPr>
              <a:t>تخترق كامل الغشاء البلازمي: </a:t>
            </a:r>
          </a:p>
          <a:p>
            <a:pPr algn="ctr"/>
            <a:r>
              <a:rPr lang="ar-AE" sz="2800" dirty="0"/>
              <a:t>تكون قنوات تدخل من خلالهابعض المواد الى الخلية وتخرج منهافتساهم في النفاذية الاختيارية </a:t>
            </a:r>
          </a:p>
        </p:txBody>
      </p:sp>
    </p:spTree>
    <p:extLst>
      <p:ext uri="{BB962C8B-B14F-4D97-AF65-F5344CB8AC3E}">
        <p14:creationId xmlns:p14="http://schemas.microsoft.com/office/powerpoint/2010/main" val="7845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خلية - ويكيبيديا">
            <a:extLst>
              <a:ext uri="{FF2B5EF4-FFF2-40B4-BE49-F238E27FC236}">
                <a16:creationId xmlns:a16="http://schemas.microsoft.com/office/drawing/2014/main" id="{007D1216-6759-4287-AED8-7662AA85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22" y="728871"/>
            <a:ext cx="7964556" cy="5035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9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392" y="702156"/>
            <a:ext cx="4136582" cy="8969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48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الاهداف </a:t>
            </a:r>
            <a:endParaRPr lang="en-US" sz="48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2" descr="SmartArt timeline">
            <a:extLst>
              <a:ext uri="{FF2B5EF4-FFF2-40B4-BE49-F238E27FC236}">
                <a16:creationId xmlns:a16="http://schemas.microsoft.com/office/drawing/2014/main" id="{3482D096-AEF7-42A2-9733-8437ACF54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492897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0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2F161D-77A8-4A74-B714-56B23367E050}"/>
              </a:ext>
            </a:extLst>
          </p:cNvPr>
          <p:cNvSpPr/>
          <p:nvPr/>
        </p:nvSpPr>
        <p:spPr>
          <a:xfrm>
            <a:off x="4585252" y="2001081"/>
            <a:ext cx="3021496" cy="7901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الغشاء الخلوي</a:t>
            </a:r>
            <a:endParaRPr lang="en-US" sz="3200" b="1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411DAFD-5A7C-44B3-B02A-FC0187F0EECF}"/>
              </a:ext>
            </a:extLst>
          </p:cNvPr>
          <p:cNvSpPr/>
          <p:nvPr/>
        </p:nvSpPr>
        <p:spPr>
          <a:xfrm>
            <a:off x="3882887" y="238539"/>
            <a:ext cx="4214191" cy="9011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اكملي مخطط المفاهيم التالي </a:t>
            </a:r>
            <a:endParaRPr lang="en-US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E1FFF-9DCB-4210-BC66-BB6A0CB00964}"/>
              </a:ext>
            </a:extLst>
          </p:cNvPr>
          <p:cNvSpPr/>
          <p:nvPr/>
        </p:nvSpPr>
        <p:spPr>
          <a:xfrm>
            <a:off x="8097078" y="4359965"/>
            <a:ext cx="2345635" cy="871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00FF25-E027-4EAF-A118-71CAA07F09D4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6096000" y="2791276"/>
            <a:ext cx="0" cy="6377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F647FD-88A1-4268-B79C-38730778C924}"/>
              </a:ext>
            </a:extLst>
          </p:cNvPr>
          <p:cNvCxnSpPr/>
          <p:nvPr/>
        </p:nvCxnSpPr>
        <p:spPr>
          <a:xfrm flipH="1">
            <a:off x="3207026" y="3429000"/>
            <a:ext cx="59899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AB652A-1293-45A3-AD03-DA1E3F4B0310}"/>
              </a:ext>
            </a:extLst>
          </p:cNvPr>
          <p:cNvCxnSpPr/>
          <p:nvPr/>
        </p:nvCxnSpPr>
        <p:spPr>
          <a:xfrm>
            <a:off x="9197009" y="3429000"/>
            <a:ext cx="0" cy="930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78A33E-5BDD-4E7C-B928-7A28B5B53A8C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930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922E4B-C323-4B94-B8B1-82E17DB0B370}"/>
              </a:ext>
            </a:extLst>
          </p:cNvPr>
          <p:cNvCxnSpPr>
            <a:cxnSpLocks/>
          </p:cNvCxnSpPr>
          <p:nvPr/>
        </p:nvCxnSpPr>
        <p:spPr>
          <a:xfrm>
            <a:off x="3207026" y="3429000"/>
            <a:ext cx="0" cy="930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9DAE7C-C519-4E64-8199-C31C48CA77A8}"/>
              </a:ext>
            </a:extLst>
          </p:cNvPr>
          <p:cNvSpPr/>
          <p:nvPr/>
        </p:nvSpPr>
        <p:spPr>
          <a:xfrm>
            <a:off x="4923182" y="4384775"/>
            <a:ext cx="2345635" cy="871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DD279C-B651-4CD5-8CF3-E2B1333B803D}"/>
              </a:ext>
            </a:extLst>
          </p:cNvPr>
          <p:cNvSpPr/>
          <p:nvPr/>
        </p:nvSpPr>
        <p:spPr>
          <a:xfrm>
            <a:off x="2133600" y="4359965"/>
            <a:ext cx="2345635" cy="87125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919CBD-E504-4306-A456-DE06A975F913}"/>
              </a:ext>
            </a:extLst>
          </p:cNvPr>
          <p:cNvCxnSpPr>
            <a:stCxn id="6" idx="2"/>
          </p:cNvCxnSpPr>
          <p:nvPr/>
        </p:nvCxnSpPr>
        <p:spPr>
          <a:xfrm>
            <a:off x="9269896" y="5231221"/>
            <a:ext cx="669234" cy="321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6BEE60-B17A-4566-8946-28E1F7E4FB1B}"/>
              </a:ext>
            </a:extLst>
          </p:cNvPr>
          <p:cNvCxnSpPr>
            <a:stCxn id="6" idx="2"/>
          </p:cNvCxnSpPr>
          <p:nvPr/>
        </p:nvCxnSpPr>
        <p:spPr>
          <a:xfrm flipH="1">
            <a:off x="8560904" y="5231221"/>
            <a:ext cx="708992" cy="347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BA4FDB9-6518-4BC9-8864-C789719945D8}"/>
              </a:ext>
            </a:extLst>
          </p:cNvPr>
          <p:cNvSpPr/>
          <p:nvPr/>
        </p:nvSpPr>
        <p:spPr>
          <a:xfrm>
            <a:off x="9269895" y="5579165"/>
            <a:ext cx="2756452" cy="7686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4F30DF-5ADB-4C12-BAAA-90F5A13BC73F}"/>
              </a:ext>
            </a:extLst>
          </p:cNvPr>
          <p:cNvSpPr/>
          <p:nvPr/>
        </p:nvSpPr>
        <p:spPr>
          <a:xfrm>
            <a:off x="6440556" y="5589030"/>
            <a:ext cx="2756452" cy="7686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4F832F-C11C-4C28-9F79-846F7571917C}"/>
              </a:ext>
            </a:extLst>
          </p:cNvPr>
          <p:cNvSpPr/>
          <p:nvPr/>
        </p:nvSpPr>
        <p:spPr>
          <a:xfrm>
            <a:off x="2170044" y="5316513"/>
            <a:ext cx="2001078" cy="54503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418BE5-37A5-4AA0-938D-1FD1E72E5582}"/>
              </a:ext>
            </a:extLst>
          </p:cNvPr>
          <p:cNvSpPr/>
          <p:nvPr/>
        </p:nvSpPr>
        <p:spPr>
          <a:xfrm>
            <a:off x="2343978" y="6074428"/>
            <a:ext cx="2001078" cy="54503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86872DE-C1AB-4134-AE52-BC2726A214AC}"/>
              </a:ext>
            </a:extLst>
          </p:cNvPr>
          <p:cNvSpPr/>
          <p:nvPr/>
        </p:nvSpPr>
        <p:spPr>
          <a:xfrm>
            <a:off x="593036" y="5708647"/>
            <a:ext cx="1921565" cy="54503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6A748229-59DF-4988-8AF1-733281E19792}"/>
              </a:ext>
            </a:extLst>
          </p:cNvPr>
          <p:cNvSpPr/>
          <p:nvPr/>
        </p:nvSpPr>
        <p:spPr>
          <a:xfrm>
            <a:off x="742125" y="1268971"/>
            <a:ext cx="11284220" cy="54499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دهون –دهون فسفورية –كولسترول –كربوهيدرات –بروتينات – مستقبلات –تخترق الغشاء –ملتصقة بالسطح الداخلي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26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8" grpId="0" animBg="1"/>
      <p:bldP spid="20" grpId="0" animBg="1"/>
      <p:bldP spid="25" grpId="0" animBg="1"/>
      <p:bldP spid="27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2F161D-77A8-4A74-B714-56B23367E050}"/>
              </a:ext>
            </a:extLst>
          </p:cNvPr>
          <p:cNvSpPr/>
          <p:nvPr/>
        </p:nvSpPr>
        <p:spPr>
          <a:xfrm>
            <a:off x="4585252" y="2001081"/>
            <a:ext cx="3021496" cy="7901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الغشاء الخلوي</a:t>
            </a:r>
            <a:endParaRPr lang="en-US" sz="3200" b="1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411DAFD-5A7C-44B3-B02A-FC0187F0EECF}"/>
              </a:ext>
            </a:extLst>
          </p:cNvPr>
          <p:cNvSpPr/>
          <p:nvPr/>
        </p:nvSpPr>
        <p:spPr>
          <a:xfrm>
            <a:off x="3882887" y="238539"/>
            <a:ext cx="4214191" cy="9011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اكملي مخطط المفاهيم التالي </a:t>
            </a:r>
            <a:endParaRPr lang="en-US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E1FFF-9DCB-4210-BC66-BB6A0CB00964}"/>
              </a:ext>
            </a:extLst>
          </p:cNvPr>
          <p:cNvSpPr/>
          <p:nvPr/>
        </p:nvSpPr>
        <p:spPr>
          <a:xfrm>
            <a:off x="8097078" y="4359965"/>
            <a:ext cx="2345635" cy="871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دهون</a:t>
            </a:r>
            <a:endParaRPr lang="en-US" sz="40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00FF25-E027-4EAF-A118-71CAA07F09D4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6096000" y="2791276"/>
            <a:ext cx="0" cy="6377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F647FD-88A1-4268-B79C-38730778C924}"/>
              </a:ext>
            </a:extLst>
          </p:cNvPr>
          <p:cNvCxnSpPr/>
          <p:nvPr/>
        </p:nvCxnSpPr>
        <p:spPr>
          <a:xfrm flipH="1">
            <a:off x="3207026" y="3429000"/>
            <a:ext cx="59899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AB652A-1293-45A3-AD03-DA1E3F4B0310}"/>
              </a:ext>
            </a:extLst>
          </p:cNvPr>
          <p:cNvCxnSpPr/>
          <p:nvPr/>
        </p:nvCxnSpPr>
        <p:spPr>
          <a:xfrm>
            <a:off x="9197009" y="3429000"/>
            <a:ext cx="0" cy="930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78A33E-5BDD-4E7C-B928-7A28B5B53A8C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930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922E4B-C323-4B94-B8B1-82E17DB0B370}"/>
              </a:ext>
            </a:extLst>
          </p:cNvPr>
          <p:cNvCxnSpPr>
            <a:cxnSpLocks/>
          </p:cNvCxnSpPr>
          <p:nvPr/>
        </p:nvCxnSpPr>
        <p:spPr>
          <a:xfrm>
            <a:off x="3207026" y="3429000"/>
            <a:ext cx="0" cy="930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9DAE7C-C519-4E64-8199-C31C48CA77A8}"/>
              </a:ext>
            </a:extLst>
          </p:cNvPr>
          <p:cNvSpPr/>
          <p:nvPr/>
        </p:nvSpPr>
        <p:spPr>
          <a:xfrm>
            <a:off x="4923182" y="4384775"/>
            <a:ext cx="2345635" cy="871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كربوهيدرات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DD279C-B651-4CD5-8CF3-E2B1333B803D}"/>
              </a:ext>
            </a:extLst>
          </p:cNvPr>
          <p:cNvSpPr/>
          <p:nvPr/>
        </p:nvSpPr>
        <p:spPr>
          <a:xfrm>
            <a:off x="2133600" y="4359965"/>
            <a:ext cx="2345635" cy="87125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بروتينات</a:t>
            </a:r>
            <a:endParaRPr lang="en-US" sz="36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919CBD-E504-4306-A456-DE06A975F913}"/>
              </a:ext>
            </a:extLst>
          </p:cNvPr>
          <p:cNvCxnSpPr>
            <a:stCxn id="6" idx="2"/>
          </p:cNvCxnSpPr>
          <p:nvPr/>
        </p:nvCxnSpPr>
        <p:spPr>
          <a:xfrm>
            <a:off x="9269896" y="5231221"/>
            <a:ext cx="669234" cy="321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6BEE60-B17A-4566-8946-28E1F7E4FB1B}"/>
              </a:ext>
            </a:extLst>
          </p:cNvPr>
          <p:cNvCxnSpPr>
            <a:stCxn id="6" idx="2"/>
          </p:cNvCxnSpPr>
          <p:nvPr/>
        </p:nvCxnSpPr>
        <p:spPr>
          <a:xfrm flipH="1">
            <a:off x="8560904" y="5231221"/>
            <a:ext cx="708992" cy="347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BA4FDB9-6518-4BC9-8864-C789719945D8}"/>
              </a:ext>
            </a:extLst>
          </p:cNvPr>
          <p:cNvSpPr/>
          <p:nvPr/>
        </p:nvSpPr>
        <p:spPr>
          <a:xfrm>
            <a:off x="9269895" y="5579165"/>
            <a:ext cx="2756452" cy="7686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دهون فسفورية</a:t>
            </a:r>
            <a:endParaRPr lang="en-US" sz="2800" b="1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4F30DF-5ADB-4C12-BAAA-90F5A13BC73F}"/>
              </a:ext>
            </a:extLst>
          </p:cNvPr>
          <p:cNvSpPr/>
          <p:nvPr/>
        </p:nvSpPr>
        <p:spPr>
          <a:xfrm>
            <a:off x="6440556" y="5589030"/>
            <a:ext cx="2756452" cy="7686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كولسترول</a:t>
            </a:r>
            <a:endParaRPr lang="en-US" sz="2800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4F832F-C11C-4C28-9F79-846F7571917C}"/>
              </a:ext>
            </a:extLst>
          </p:cNvPr>
          <p:cNvSpPr/>
          <p:nvPr/>
        </p:nvSpPr>
        <p:spPr>
          <a:xfrm>
            <a:off x="2170044" y="5316513"/>
            <a:ext cx="2001078" cy="54503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/>
              <a:t>مستقبلات</a:t>
            </a:r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418BE5-37A5-4AA0-938D-1FD1E72E5582}"/>
              </a:ext>
            </a:extLst>
          </p:cNvPr>
          <p:cNvSpPr/>
          <p:nvPr/>
        </p:nvSpPr>
        <p:spPr>
          <a:xfrm>
            <a:off x="2343978" y="6074428"/>
            <a:ext cx="2001078" cy="54503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/>
              <a:t>تخترق الغشاء</a:t>
            </a:r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86872DE-C1AB-4134-AE52-BC2726A214AC}"/>
              </a:ext>
            </a:extLst>
          </p:cNvPr>
          <p:cNvSpPr/>
          <p:nvPr/>
        </p:nvSpPr>
        <p:spPr>
          <a:xfrm>
            <a:off x="593036" y="5708647"/>
            <a:ext cx="1921565" cy="54503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/>
              <a:t>ملتصقة بالسطح الداخلي</a:t>
            </a:r>
            <a:endParaRPr lang="en-US" dirty="0"/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6A748229-59DF-4988-8AF1-733281E19792}"/>
              </a:ext>
            </a:extLst>
          </p:cNvPr>
          <p:cNvSpPr/>
          <p:nvPr/>
        </p:nvSpPr>
        <p:spPr>
          <a:xfrm>
            <a:off x="742125" y="1268971"/>
            <a:ext cx="11284220" cy="54499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دهون –دهون فسفورية –كولسترول –كربوهيدرات –بروتينات – مستقبلات –تخترق الغشاء –ملتصقة بالسطح الداخلي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4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BECF5A5-B80F-4D3F-8728-9441EC5F6E43}"/>
              </a:ext>
            </a:extLst>
          </p:cNvPr>
          <p:cNvSpPr/>
          <p:nvPr/>
        </p:nvSpPr>
        <p:spPr>
          <a:xfrm>
            <a:off x="3478695" y="622850"/>
            <a:ext cx="5234609" cy="74212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لنشاهد هذا الفيديو 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13F5E-247B-4FB3-9F36-88BB27CE1A94}"/>
              </a:ext>
            </a:extLst>
          </p:cNvPr>
          <p:cNvSpPr txBox="1"/>
          <p:nvPr/>
        </p:nvSpPr>
        <p:spPr>
          <a:xfrm>
            <a:off x="2067341" y="3075057"/>
            <a:ext cx="772601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ar-AE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B327A0-6102-4A1C-A777-765C2406C243}"/>
              </a:ext>
            </a:extLst>
          </p:cNvPr>
          <p:cNvSpPr/>
          <p:nvPr/>
        </p:nvSpPr>
        <p:spPr>
          <a:xfrm>
            <a:off x="3241340" y="3244334"/>
            <a:ext cx="281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</a:t>
            </a:r>
            <a:endParaRPr lang="ar-A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DC3DB-F06A-4C72-B8C8-77ADC36DE5F3}"/>
              </a:ext>
            </a:extLst>
          </p:cNvPr>
          <p:cNvSpPr/>
          <p:nvPr/>
        </p:nvSpPr>
        <p:spPr>
          <a:xfrm>
            <a:off x="3241340" y="3244334"/>
            <a:ext cx="570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https://www.youtube.com/watch?v=tm3OjFtf9MI&amp;t=48s</a:t>
            </a:r>
          </a:p>
        </p:txBody>
      </p:sp>
    </p:spTree>
    <p:extLst>
      <p:ext uri="{BB962C8B-B14F-4D97-AF65-F5344CB8AC3E}">
        <p14:creationId xmlns:p14="http://schemas.microsoft.com/office/powerpoint/2010/main" val="1147867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1DB0BA3-8F06-4EED-86F1-A5D83E84715B}"/>
              </a:ext>
            </a:extLst>
          </p:cNvPr>
          <p:cNvSpPr/>
          <p:nvPr/>
        </p:nvSpPr>
        <p:spPr>
          <a:xfrm>
            <a:off x="3763617" y="649357"/>
            <a:ext cx="4465982" cy="755374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ماذا لاحظتي في الفيديو </a:t>
            </a:r>
            <a:endParaRPr lang="en-US" sz="3600" b="1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41D40611-549A-49E8-AC87-62F56B08EF6F}"/>
              </a:ext>
            </a:extLst>
          </p:cNvPr>
          <p:cNvSpPr/>
          <p:nvPr/>
        </p:nvSpPr>
        <p:spPr>
          <a:xfrm>
            <a:off x="6785113" y="1842052"/>
            <a:ext cx="4929809" cy="75537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/>
              <a:t>هل دهون الغشاء وبروتيناته ثابتة في مكانها ام تتحرك؟</a:t>
            </a:r>
            <a:endParaRPr lang="en-US" sz="2400" b="1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0CD35BA-C440-43A8-BE1A-512B982656DB}"/>
              </a:ext>
            </a:extLst>
          </p:cNvPr>
          <p:cNvSpPr/>
          <p:nvPr/>
        </p:nvSpPr>
        <p:spPr>
          <a:xfrm>
            <a:off x="755374" y="3273287"/>
            <a:ext cx="8680174" cy="1457739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/>
              <a:t>تتحرك الدهون الفسفورية على الجانبين داخل الغشاء البروتينات ايضا وهذا ما يسمى بالنموذج الفسيفسائي المائع حيث تتحرك المكونات باستمرار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271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18F8E-628F-4C6F-AC53-6EA1E179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4" y="557420"/>
            <a:ext cx="11072191" cy="630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32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DC700-785A-4CE9-A34D-59E69662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تمارين لعلاج عدم الاتزان - موضوع">
            <a:extLst>
              <a:ext uri="{FF2B5EF4-FFF2-40B4-BE49-F238E27FC236}">
                <a16:creationId xmlns:a16="http://schemas.microsoft.com/office/drawing/2014/main" id="{A40C83F7-DDC2-4C2C-B188-3734057D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6" y="754546"/>
            <a:ext cx="60007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الاتزان الداخلي في الانسان - YouTube">
            <a:extLst>
              <a:ext uri="{FF2B5EF4-FFF2-40B4-BE49-F238E27FC236}">
                <a16:creationId xmlns:a16="http://schemas.microsoft.com/office/drawing/2014/main" id="{FA9F5A23-D125-4176-A78D-9E648CE2F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13" y="305297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021B81-D9BF-4376-941D-7A65AAB58A0D}"/>
              </a:ext>
            </a:extLst>
          </p:cNvPr>
          <p:cNvSpPr/>
          <p:nvPr/>
        </p:nvSpPr>
        <p:spPr>
          <a:xfrm>
            <a:off x="6546574" y="754546"/>
            <a:ext cx="4651513" cy="213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ما هو الاتزان الداخلي ؟؟</a:t>
            </a:r>
            <a:endParaRPr lang="en-US" sz="4800" b="1" dirty="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40FD6F59-365D-42DB-AB9A-8C200F61EB57}"/>
              </a:ext>
            </a:extLst>
          </p:cNvPr>
          <p:cNvSpPr/>
          <p:nvPr/>
        </p:nvSpPr>
        <p:spPr>
          <a:xfrm>
            <a:off x="5049078" y="4704522"/>
            <a:ext cx="1583635" cy="59634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624158-B91E-40F1-9094-59AD91259E2E}"/>
              </a:ext>
            </a:extLst>
          </p:cNvPr>
          <p:cNvSpPr/>
          <p:nvPr/>
        </p:nvSpPr>
        <p:spPr>
          <a:xfrm>
            <a:off x="233156" y="3969027"/>
            <a:ext cx="4484618" cy="25129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/>
              <a:t>المحافظة على اتزان البيئة الداخلية للكائنات الحية وهي ضرورية لبقاء الخلية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107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BC816829-453C-43C8-BBCD-8A2F1A7E7BAB}"/>
              </a:ext>
            </a:extLst>
          </p:cNvPr>
          <p:cNvSpPr/>
          <p:nvPr/>
        </p:nvSpPr>
        <p:spPr>
          <a:xfrm>
            <a:off x="2617304" y="728870"/>
            <a:ext cx="6957391" cy="121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اكتبي امثلة على الاتزان الداخلي على شريحة بادلت 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7A172-CF9F-4747-81C6-4293D4C46C6D}"/>
              </a:ext>
            </a:extLst>
          </p:cNvPr>
          <p:cNvSpPr txBox="1"/>
          <p:nvPr/>
        </p:nvSpPr>
        <p:spPr>
          <a:xfrm>
            <a:off x="397565" y="3247647"/>
            <a:ext cx="11661913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https://padlet.com/israadabbagh/oitkls2849xy2699</a:t>
            </a:r>
          </a:p>
        </p:txBody>
      </p:sp>
    </p:spTree>
    <p:extLst>
      <p:ext uri="{BB962C8B-B14F-4D97-AF65-F5344CB8AC3E}">
        <p14:creationId xmlns:p14="http://schemas.microsoft.com/office/powerpoint/2010/main" val="236716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DA5A-5359-46C4-84AA-4A1307448C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ar-AE" sz="44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ما هو التركيب المسؤول بشكل اساسي عن الاتزان الداخلي ؟</a:t>
            </a:r>
            <a:endParaRPr lang="en-US" sz="44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5BA7142-D2A0-4159-B295-DA0CFEA3A744}"/>
              </a:ext>
            </a:extLst>
          </p:cNvPr>
          <p:cNvSpPr/>
          <p:nvPr/>
        </p:nvSpPr>
        <p:spPr>
          <a:xfrm>
            <a:off x="9422296" y="1717990"/>
            <a:ext cx="1046922" cy="186009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5C470F-C97E-4E55-B446-E0F1A3142714}"/>
              </a:ext>
            </a:extLst>
          </p:cNvPr>
          <p:cNvSpPr/>
          <p:nvPr/>
        </p:nvSpPr>
        <p:spPr>
          <a:xfrm>
            <a:off x="7633253" y="3690731"/>
            <a:ext cx="4320208" cy="12589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الغشاء البلازمي 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EBC95B-C2D7-46DC-8789-F41FB07DA572}"/>
              </a:ext>
            </a:extLst>
          </p:cNvPr>
          <p:cNvCxnSpPr>
            <a:cxnSpLocks/>
          </p:cNvCxnSpPr>
          <p:nvPr/>
        </p:nvCxnSpPr>
        <p:spPr>
          <a:xfrm flipH="1" flipV="1">
            <a:off x="5817705" y="2548124"/>
            <a:ext cx="2027584" cy="1463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E297D84-9143-45E6-8383-40EB7A46A540}"/>
              </a:ext>
            </a:extLst>
          </p:cNvPr>
          <p:cNvSpPr/>
          <p:nvPr/>
        </p:nvSpPr>
        <p:spPr>
          <a:xfrm>
            <a:off x="620950" y="2226759"/>
            <a:ext cx="5196755" cy="5698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7030A0"/>
                </a:solidFill>
              </a:rPr>
              <a:t>حاجز رقيق و مرن يفصل بين الخلية وبيئتها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5085E-53B7-485B-ACA9-4448E6CE1C6D}"/>
              </a:ext>
            </a:extLst>
          </p:cNvPr>
          <p:cNvSpPr/>
          <p:nvPr/>
        </p:nvSpPr>
        <p:spPr>
          <a:xfrm>
            <a:off x="581192" y="3331878"/>
            <a:ext cx="5196755" cy="988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rgbClr val="00B050"/>
                </a:solidFill>
              </a:rPr>
              <a:t>يسمح بدخول المواد المغذية اليها وخروج الفضلات والمواد الاخرى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6AEBFD-1A7B-4FF0-8426-75B25D2FD2C3}"/>
              </a:ext>
            </a:extLst>
          </p:cNvPr>
          <p:cNvCxnSpPr>
            <a:stCxn id="6" idx="2"/>
          </p:cNvCxnSpPr>
          <p:nvPr/>
        </p:nvCxnSpPr>
        <p:spPr>
          <a:xfrm flipH="1" flipV="1">
            <a:off x="5883965" y="4068417"/>
            <a:ext cx="1749288" cy="251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5905FB-4F89-4451-AA47-34A7192E48D9}"/>
              </a:ext>
            </a:extLst>
          </p:cNvPr>
          <p:cNvSpPr/>
          <p:nvPr/>
        </p:nvSpPr>
        <p:spPr>
          <a:xfrm>
            <a:off x="384313" y="4850296"/>
            <a:ext cx="6785113" cy="146397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كل الخلايا بدائية النواة وحقيقية النواة لها غشاء بلازمي يفصلها عن البيئات السائلة التي تتواجد فيها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467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متعة العلم - ( النفاذية الاختيارية ) - إن أسس النفاذية... | Facebook">
            <a:extLst>
              <a:ext uri="{FF2B5EF4-FFF2-40B4-BE49-F238E27FC236}">
                <a16:creationId xmlns:a16="http://schemas.microsoft.com/office/drawing/2014/main" id="{7C5BB4F7-ACD7-4BDB-904B-5B921B7A1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92" y="2563051"/>
            <a:ext cx="7737613" cy="29498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B96E12-A929-420A-B575-EF9D8E078A65}"/>
              </a:ext>
            </a:extLst>
          </p:cNvPr>
          <p:cNvSpPr/>
          <p:nvPr/>
        </p:nvSpPr>
        <p:spPr>
          <a:xfrm>
            <a:off x="3445564" y="675861"/>
            <a:ext cx="5300870" cy="689113"/>
          </a:xfrm>
          <a:prstGeom prst="roundRect">
            <a:avLst/>
          </a:prstGeom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ماذا تلاحظين من الصورة ؟</a:t>
            </a:r>
            <a:endParaRPr lang="en-US" sz="4000" b="1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68A47096-42FC-4E0A-A16A-F1CDD04FD0FA}"/>
              </a:ext>
            </a:extLst>
          </p:cNvPr>
          <p:cNvSpPr/>
          <p:nvPr/>
        </p:nvSpPr>
        <p:spPr>
          <a:xfrm>
            <a:off x="2445026" y="1468502"/>
            <a:ext cx="7301948" cy="789749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هل كل  المواد تستطيع الدخول والخروج من الخلية بسهولة ؟ 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7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B7A76E-6E0E-4F4D-9327-2737B28AED56}"/>
              </a:ext>
            </a:extLst>
          </p:cNvPr>
          <p:cNvSpPr/>
          <p:nvPr/>
        </p:nvSpPr>
        <p:spPr>
          <a:xfrm>
            <a:off x="3061252" y="596347"/>
            <a:ext cx="5512904" cy="10734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ماهي خاصية الغشاء الخلوي الاساسية؟</a:t>
            </a:r>
            <a:endParaRPr lang="en-US" sz="3200" b="1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601B85B-B09D-48CD-BE95-F069BD9D38D3}"/>
              </a:ext>
            </a:extLst>
          </p:cNvPr>
          <p:cNvSpPr/>
          <p:nvPr/>
        </p:nvSpPr>
        <p:spPr>
          <a:xfrm>
            <a:off x="5300870" y="1669773"/>
            <a:ext cx="967408" cy="107342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049AD7-00C2-4811-AF48-DFF6271C37CD}"/>
              </a:ext>
            </a:extLst>
          </p:cNvPr>
          <p:cNvSpPr/>
          <p:nvPr/>
        </p:nvSpPr>
        <p:spPr>
          <a:xfrm>
            <a:off x="3061252" y="2743199"/>
            <a:ext cx="5327374" cy="10734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النفاذية الاختيارية </a:t>
            </a:r>
            <a:endParaRPr lang="en-US" sz="4000" b="1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ABC2D8A6-B15F-4A49-AC31-0CB2CDD98250}"/>
              </a:ext>
            </a:extLst>
          </p:cNvPr>
          <p:cNvSpPr/>
          <p:nvPr/>
        </p:nvSpPr>
        <p:spPr>
          <a:xfrm>
            <a:off x="1152939" y="3816625"/>
            <a:ext cx="9329530" cy="265043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تسمح بمرور بعض المواد عبر غشاء الخلية وتمنع مرور الاخرى بناء على حجمها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136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{D6AF0749-5E1D-4854-B3CB-5806AAF9A72F}tf67061901_win32</Template>
  <TotalTime>227</TotalTime>
  <Words>571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Franklin Gothic Book</vt:lpstr>
      <vt:lpstr>Franklin Gothic Demi</vt:lpstr>
      <vt:lpstr>Gill Sans MT</vt:lpstr>
      <vt:lpstr>Wingdings 2</vt:lpstr>
      <vt:lpstr>DividendVTI</vt:lpstr>
      <vt:lpstr>القسم 2  الغشاء البلازمي </vt:lpstr>
      <vt:lpstr>الاهداف </vt:lpstr>
      <vt:lpstr>PowerPoint Presentation</vt:lpstr>
      <vt:lpstr>PowerPoint Presentation</vt:lpstr>
      <vt:lpstr>PowerPoint Presentation</vt:lpstr>
      <vt:lpstr>PowerPoint Presentation</vt:lpstr>
      <vt:lpstr>ما هو التركيب المسؤول بشكل اساسي عن الاتزان الداخلي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القسم 2  الغشاء البلازمي </dc:title>
  <dc:creator>Israa Nazar</dc:creator>
  <cp:lastModifiedBy>LENOVO</cp:lastModifiedBy>
  <cp:revision>4</cp:revision>
  <dcterms:created xsi:type="dcterms:W3CDTF">2020-09-04T16:01:39Z</dcterms:created>
  <dcterms:modified xsi:type="dcterms:W3CDTF">2020-10-03T20:50:45Z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