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2"/>
  </p:notesMasterIdLst>
  <p:sldIdLst>
    <p:sldId id="387" r:id="rId5"/>
    <p:sldId id="380" r:id="rId6"/>
    <p:sldId id="332" r:id="rId7"/>
    <p:sldId id="347" r:id="rId8"/>
    <p:sldId id="437" r:id="rId9"/>
    <p:sldId id="435" r:id="rId10"/>
    <p:sldId id="434" r:id="rId11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dad hab" initials="wh" lastIdx="1" clrIdx="0">
    <p:extLst>
      <p:ext uri="{19B8F6BF-5375-455C-9EA6-DF929625EA0E}">
        <p15:presenceInfo xmlns:p15="http://schemas.microsoft.com/office/powerpoint/2012/main" userId="82ba76c8b50d5f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800000"/>
    <a:srgbClr val="FF6699"/>
    <a:srgbClr val="FFFF67"/>
    <a:srgbClr val="FF99CC"/>
    <a:srgbClr val="FFCCFF"/>
    <a:srgbClr val="FFE7F8"/>
    <a:srgbClr val="990099"/>
    <a:srgbClr val="E26F18"/>
    <a:srgbClr val="00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34" autoAdjust="0"/>
    <p:restoredTop sz="94669" autoAdjust="0"/>
  </p:normalViewPr>
  <p:slideViewPr>
    <p:cSldViewPr>
      <p:cViewPr varScale="1">
        <p:scale>
          <a:sx n="50" d="100"/>
          <a:sy n="50" d="100"/>
        </p:scale>
        <p:origin x="72" y="16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F1C1D-1EF5-4AFC-A0AF-6FC3CCE58280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9FAAF-76CA-47F2-A254-94B8055BB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6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9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8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9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2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8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6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9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6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1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8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9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emf"/><Relationship Id="rId5" Type="http://schemas.openxmlformats.org/officeDocument/2006/relationships/image" Target="../media/image13.png"/><Relationship Id="rId10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emf"/><Relationship Id="rId5" Type="http://schemas.openxmlformats.org/officeDocument/2006/relationships/image" Target="../media/image13.png"/><Relationship Id="rId10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5B2547-407F-47BF-A397-817D56967218}"/>
              </a:ext>
            </a:extLst>
          </p:cNvPr>
          <p:cNvSpPr/>
          <p:nvPr/>
        </p:nvSpPr>
        <p:spPr>
          <a:xfrm>
            <a:off x="2475649" y="841376"/>
            <a:ext cx="2430380" cy="406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solidFill>
                  <a:srgbClr val="FFFFFF"/>
                </a:solidFill>
                <a:latin typeface="+mj-lt"/>
                <a:ea typeface="+mj-ea"/>
                <a:cs typeface="(AH) Manal Black" pitchFamily="2" charset="-78"/>
              </a:rPr>
              <a:t>نواتج</a:t>
            </a:r>
            <a:r>
              <a:rPr lang="en-US" sz="4800" b="1" dirty="0">
                <a:solidFill>
                  <a:srgbClr val="FFFFFF"/>
                </a:solidFill>
                <a:latin typeface="+mj-lt"/>
                <a:ea typeface="+mj-ea"/>
                <a:cs typeface="(AH) Manal Black" pitchFamily="2" charset="-78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+mj-lt"/>
                <a:ea typeface="+mj-ea"/>
                <a:cs typeface="(AH) Manal Black" pitchFamily="2" charset="-78"/>
              </a:rPr>
              <a:t>التعلم</a:t>
            </a:r>
            <a:endParaRPr lang="en-US" sz="4800" b="1" dirty="0">
              <a:solidFill>
                <a:srgbClr val="FFFFFF"/>
              </a:solidFill>
              <a:latin typeface="+mj-lt"/>
              <a:ea typeface="+mj-ea"/>
              <a:cs typeface="(AH) Manal Black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6772F7-5AF6-4969-B8BB-15D71283D49C}"/>
              </a:ext>
            </a:extLst>
          </p:cNvPr>
          <p:cNvSpPr txBox="1"/>
          <p:nvPr/>
        </p:nvSpPr>
        <p:spPr>
          <a:xfrm>
            <a:off x="5638801" y="326983"/>
            <a:ext cx="4426623" cy="4889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algn="r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Courier New" panose="02070309020205020404" pitchFamily="49" charset="0"/>
              <a:cs typeface="(AH) Manal Black" pitchFamily="2" charset="-78"/>
            </a:endParaRPr>
          </a:p>
          <a:p>
            <a:pPr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ar-AE" sz="3600" dirty="0">
                <a:latin typeface="Courier New" panose="02070309020205020404" pitchFamily="49" charset="0"/>
                <a:cs typeface="(AH) Manal Black" pitchFamily="2" charset="-78"/>
              </a:rPr>
              <a:t>1.</a:t>
            </a:r>
            <a:r>
              <a:rPr lang="en-US" sz="3600" dirty="0" err="1">
                <a:latin typeface="Courier New" panose="02070309020205020404" pitchFamily="49" charset="0"/>
                <a:cs typeface="(AH) Manal Black" pitchFamily="2" charset="-78"/>
              </a:rPr>
              <a:t>ينفذ</a:t>
            </a:r>
            <a:r>
              <a:rPr lang="ar-AE" sz="3600" dirty="0">
                <a:latin typeface="Courier New" panose="02070309020205020404" pitchFamily="49" charset="0"/>
                <a:cs typeface="(AH) Manal Black" pitchFamily="2" charset="-78"/>
              </a:rPr>
              <a:t> الـمتعلم </a:t>
            </a:r>
            <a:r>
              <a:rPr lang="en-US" sz="3600" dirty="0" err="1">
                <a:latin typeface="Courier New" panose="02070309020205020404" pitchFamily="49" charset="0"/>
                <a:cs typeface="(AH) Manal Black" pitchFamily="2" charset="-78"/>
              </a:rPr>
              <a:t>التعليمات</a:t>
            </a:r>
            <a:r>
              <a:rPr lang="en-US" sz="3600" dirty="0">
                <a:latin typeface="Courier New" panose="02070309020205020404" pitchFamily="49" charset="0"/>
                <a:cs typeface="(AH) Manal Black" pitchFamily="2" charset="-78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(AH) Manal Black" pitchFamily="2" charset="-78"/>
              </a:rPr>
              <a:t>المطلوبة</a:t>
            </a:r>
            <a:r>
              <a:rPr lang="ar-AE" sz="3600" dirty="0">
                <a:latin typeface="Courier New" panose="02070309020205020404" pitchFamily="49" charset="0"/>
                <a:cs typeface="(AH) Manal Black" pitchFamily="2" charset="-78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(AH) Manal Black" pitchFamily="2" charset="-78"/>
              </a:rPr>
              <a:t>منه</a:t>
            </a:r>
            <a:r>
              <a:rPr lang="ar-AE" sz="3600" dirty="0">
                <a:latin typeface="Courier New" panose="02070309020205020404" pitchFamily="49" charset="0"/>
                <a:cs typeface="(AH) Manal Black" pitchFamily="2" charset="-78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(AH) Manal Black" pitchFamily="2" charset="-78"/>
              </a:rPr>
              <a:t>بصورةصحيحة</a:t>
            </a:r>
            <a:r>
              <a:rPr lang="ar-AE" sz="3600" dirty="0">
                <a:latin typeface="Courier New" panose="02070309020205020404" pitchFamily="49" charset="0"/>
                <a:cs typeface="(AH) Manal Black" pitchFamily="2" charset="-78"/>
              </a:rPr>
              <a:t>.</a:t>
            </a:r>
            <a:endParaRPr lang="en-US" sz="3600" dirty="0">
              <a:latin typeface="Courier New" panose="02070309020205020404" pitchFamily="49" charset="0"/>
              <a:cs typeface="(AH) Manal Black" pitchFamily="2" charset="-78"/>
            </a:endParaRPr>
          </a:p>
          <a:p>
            <a:pPr algn="r" defTabSz="914400" rtl="1">
              <a:lnSpc>
                <a:spcPct val="90000"/>
              </a:lnSpc>
              <a:spcAft>
                <a:spcPts val="600"/>
              </a:spcAft>
            </a:pPr>
            <a:endParaRPr lang="ar-AE" sz="3600" dirty="0">
              <a:latin typeface="Courier New" panose="02070309020205020404" pitchFamily="49" charset="0"/>
              <a:cs typeface="(AH) Manal Black" pitchFamily="2" charset="-78"/>
            </a:endParaRPr>
          </a:p>
          <a:p>
            <a:pPr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ar-AE" sz="3600" dirty="0">
                <a:latin typeface="Courier New" panose="02070309020205020404" pitchFamily="49" charset="0"/>
                <a:cs typeface="(AH) Manal Black" pitchFamily="2" charset="-78"/>
              </a:rPr>
              <a:t>2.</a:t>
            </a:r>
            <a:r>
              <a:rPr lang="en-US" sz="3600" dirty="0">
                <a:latin typeface="Courier New" panose="02070309020205020404" pitchFamily="49" charset="0"/>
                <a:cs typeface="(AH) Manal Black" pitchFamily="2" charset="-78"/>
              </a:rPr>
              <a:t> </a:t>
            </a:r>
            <a:r>
              <a:rPr lang="en-US" sz="3600" dirty="0" err="1">
                <a:latin typeface="Courier New" panose="02070309020205020404" pitchFamily="49" charset="0"/>
                <a:cs typeface="(AH) Manal Black" pitchFamily="2" charset="-78"/>
              </a:rPr>
              <a:t>يُرَتِّبُ</a:t>
            </a:r>
            <a:r>
              <a:rPr lang="ar-AE" sz="3600" dirty="0">
                <a:latin typeface="Courier New" panose="02070309020205020404" pitchFamily="49" charset="0"/>
                <a:cs typeface="(AH) Manal Black" pitchFamily="2" charset="-78"/>
              </a:rPr>
              <a:t> الـمتعلم </a:t>
            </a:r>
            <a:r>
              <a:rPr lang="en-US" sz="3600" dirty="0" err="1">
                <a:latin typeface="Courier New" panose="02070309020205020404" pitchFamily="49" charset="0"/>
                <a:cs typeface="(AH) Manal Black" pitchFamily="2" charset="-78"/>
              </a:rPr>
              <a:t>صُوَرًا</a:t>
            </a:r>
            <a:r>
              <a:rPr lang="en-US" sz="3600" dirty="0">
                <a:latin typeface="Courier New" panose="02070309020205020404" pitchFamily="49" charset="0"/>
                <a:cs typeface="(AH) Manal Black" pitchFamily="2" charset="-78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(AH) Manal Black" pitchFamily="2" charset="-78"/>
              </a:rPr>
              <a:t>لخُطُواتٍ</a:t>
            </a:r>
            <a:r>
              <a:rPr lang="ar-AE" sz="3600" dirty="0">
                <a:latin typeface="Courier New" panose="02070309020205020404" pitchFamily="49" charset="0"/>
                <a:cs typeface="(AH) Manal Black" pitchFamily="2" charset="-78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(AH) Manal Black" pitchFamily="2" charset="-78"/>
              </a:rPr>
              <a:t>وَفْقَ</a:t>
            </a:r>
            <a:r>
              <a:rPr lang="ar-AE" sz="3600" dirty="0">
                <a:latin typeface="Courier New" panose="02070309020205020404" pitchFamily="49" charset="0"/>
                <a:cs typeface="(AH) Manal Black" pitchFamily="2" charset="-78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(AH) Manal Black" pitchFamily="2" charset="-78"/>
              </a:rPr>
              <a:t>ترْتيبٍ</a:t>
            </a:r>
            <a:r>
              <a:rPr lang="ar-AE" sz="3600" dirty="0">
                <a:latin typeface="Courier New" panose="02070309020205020404" pitchFamily="49" charset="0"/>
                <a:cs typeface="(AH) Manal Black" pitchFamily="2" charset="-78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(AH) Manal Black" pitchFamily="2" charset="-78"/>
              </a:rPr>
              <a:t>زَمَنِيٍّ</a:t>
            </a:r>
            <a:r>
              <a:rPr lang="ar-AE" sz="3600" dirty="0">
                <a:latin typeface="Courier New" panose="02070309020205020404" pitchFamily="49" charset="0"/>
                <a:cs typeface="(AH) Manal Black" pitchFamily="2" charset="-78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(AH) Manal Black" pitchFamily="2" charset="-78"/>
              </a:rPr>
              <a:t>يراهُ</a:t>
            </a:r>
            <a:r>
              <a:rPr lang="ar-AE" sz="3600" dirty="0">
                <a:latin typeface="Courier New" panose="02070309020205020404" pitchFamily="49" charset="0"/>
                <a:cs typeface="(AH) Manal Black" pitchFamily="2" charset="-78"/>
              </a:rPr>
              <a:t> منطقيًا </a:t>
            </a:r>
            <a:r>
              <a:rPr lang="en-US" sz="3600" dirty="0" err="1">
                <a:latin typeface="Courier New" panose="02070309020205020404" pitchFamily="49" charset="0"/>
                <a:cs typeface="(AH) Manal Black" pitchFamily="2" charset="-78"/>
              </a:rPr>
              <a:t>بعْدَ</a:t>
            </a:r>
            <a:r>
              <a:rPr lang="ar-AE" sz="3600" dirty="0">
                <a:latin typeface="Courier New" panose="02070309020205020404" pitchFamily="49" charset="0"/>
                <a:cs typeface="(AH) Manal Black" pitchFamily="2" charset="-78"/>
              </a:rPr>
              <a:t> مشاهدته لفلم</a:t>
            </a:r>
            <a:r>
              <a:rPr lang="en-US" sz="3600" dirty="0">
                <a:latin typeface="Courier New" panose="02070309020205020404" pitchFamily="49" charset="0"/>
                <a:cs typeface="(AH) Manal Black" pitchFamily="2" charset="-78"/>
              </a:rPr>
              <a:t>ا</a:t>
            </a:r>
            <a:r>
              <a:rPr lang="ar-AE" sz="3600" dirty="0">
                <a:latin typeface="Courier New" panose="02070309020205020404" pitchFamily="49" charset="0"/>
                <a:cs typeface="(AH) Manal Black" pitchFamily="2" charset="-78"/>
              </a:rPr>
              <a:t> إ</a:t>
            </a:r>
            <a:r>
              <a:rPr lang="en-US" sz="3600" dirty="0" err="1">
                <a:latin typeface="Courier New" panose="02070309020205020404" pitchFamily="49" charset="0"/>
                <a:cs typeface="(AH) Manal Black" pitchFamily="2" charset="-78"/>
              </a:rPr>
              <a:t>ِرْشادِّيًّا</a:t>
            </a:r>
            <a:r>
              <a:rPr lang="en-US" sz="3600" dirty="0">
                <a:latin typeface="Courier New" panose="02070309020205020404" pitchFamily="49" charset="0"/>
                <a:cs typeface="(AH) Manal Black" pitchFamily="2" charset="-78"/>
              </a:rPr>
              <a:t> .</a:t>
            </a:r>
          </a:p>
          <a:p>
            <a:pPr indent="-228600" algn="r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Courier New" panose="02070309020205020404" pitchFamily="49" charset="0"/>
              <a:cs typeface="(AH) Manal Black" pitchFamily="2" charset="-78"/>
            </a:endParaRPr>
          </a:p>
        </p:txBody>
      </p:sp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CD0C92C6-95B1-460D-BBA5-078B9A26D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3" name="صورة 10">
            <a:extLst>
              <a:ext uri="{FF2B5EF4-FFF2-40B4-BE49-F238E27FC236}">
                <a16:creationId xmlns:a16="http://schemas.microsoft.com/office/drawing/2014/main" id="{20618EFD-CA5A-418B-BDFA-540F43472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716" y1="12425" x2="59232" y2="13026"/>
                        <a14:foregroundMark x1="51549" y1="14429" x2="47831" y2="65932"/>
                        <a14:foregroundMark x1="14994" y1="47695" x2="87608" y2="51102"/>
                        <a14:foregroundMark x1="41140" y1="87174" x2="37794" y2="15832"/>
                        <a14:foregroundMark x1="20322" y1="75952" x2="40644" y2="36273"/>
                        <a14:foregroundMark x1="84634" y1="65130" x2="41140" y2="54509"/>
                        <a14:foregroundMark x1="77943" y1="25050" x2="22305" y2="464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91" y="1800912"/>
            <a:ext cx="7053392" cy="4540875"/>
          </a:xfrm>
          <a:prstGeom prst="rect">
            <a:avLst/>
          </a:prstGeom>
        </p:spPr>
      </p:pic>
      <p:pic>
        <p:nvPicPr>
          <p:cNvPr id="15" name="Picture 14" descr="A picture containing object, towel, food&#10;&#10;Description automatically generated">
            <a:extLst>
              <a:ext uri="{FF2B5EF4-FFF2-40B4-BE49-F238E27FC236}">
                <a16:creationId xmlns:a16="http://schemas.microsoft.com/office/drawing/2014/main" id="{477D731F-88F4-45BE-B6F7-56784F7119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40" b="23200" l="8400" r="93600">
                        <a14:foregroundMark x1="90800" y1="15680" x2="87400" y2="12800"/>
                        <a14:foregroundMark x1="87800" y1="13440" x2="90200" y2="20320"/>
                        <a14:foregroundMark x1="14800" y1="12640" x2="8400" y2="21120"/>
                        <a14:foregroundMark x1="93600" y1="18400" x2="91400" y2="12480"/>
                        <a14:foregroundMark x1="92400" y1="14560" x2="93600" y2="148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1" t="7729" b="75073"/>
          <a:stretch/>
        </p:blipFill>
        <p:spPr>
          <a:xfrm flipH="1">
            <a:off x="6737767" y="987512"/>
            <a:ext cx="3269975" cy="9836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446FA49-4D44-459C-8EC1-D4F9E64BB91A}"/>
              </a:ext>
            </a:extLst>
          </p:cNvPr>
          <p:cNvSpPr/>
          <p:nvPr/>
        </p:nvSpPr>
        <p:spPr>
          <a:xfrm>
            <a:off x="7377811" y="1109197"/>
            <a:ext cx="258692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4050" b="1" dirty="0">
                <a:latin typeface="Calibri" panose="020F0502020204030204" pitchFamily="34" charset="0"/>
                <a:cs typeface="Calibri" panose="020F0502020204030204" pitchFamily="34" charset="0"/>
              </a:rPr>
              <a:t>عنوان الدرس:</a:t>
            </a:r>
            <a:endParaRPr lang="ar-AE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9B4E08-505D-4FB9-B593-B849DC95307D}"/>
              </a:ext>
            </a:extLst>
          </p:cNvPr>
          <p:cNvSpPr/>
          <p:nvPr/>
        </p:nvSpPr>
        <p:spPr>
          <a:xfrm>
            <a:off x="3806405" y="3713558"/>
            <a:ext cx="373485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4050" b="1" dirty="0"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الصدق طريق الجنة</a:t>
            </a:r>
            <a:endParaRPr lang="ar-AE" sz="3600" b="1" dirty="0"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9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78B3A5-9432-4347-8584-00C3C69D97C2}"/>
              </a:ext>
            </a:extLst>
          </p:cNvPr>
          <p:cNvSpPr/>
          <p:nvPr/>
        </p:nvSpPr>
        <p:spPr>
          <a:xfrm>
            <a:off x="561961" y="2161011"/>
            <a:ext cx="3943352" cy="2427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AE" sz="6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(AH) Manal Black" pitchFamily="2" charset="-78"/>
              </a:rPr>
              <a:t>أهداف الدرس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(AH) Manal Black" pitchFamily="2" charset="-78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C14B43D-9856-4247-9B25-6019FC1511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6" t="9807" r="2" b="21263"/>
          <a:stretch/>
        </p:blipFill>
        <p:spPr>
          <a:xfrm>
            <a:off x="4082800" y="0"/>
            <a:ext cx="8076543" cy="701040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EE661E-6109-4478-9431-908A20789F8C}"/>
              </a:ext>
            </a:extLst>
          </p:cNvPr>
          <p:cNvSpPr/>
          <p:nvPr/>
        </p:nvSpPr>
        <p:spPr>
          <a:xfrm>
            <a:off x="5867400" y="2326751"/>
            <a:ext cx="496597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AE" sz="3200" b="1" dirty="0">
                <a:latin typeface="Calibri" panose="020F0502020204030204" pitchFamily="34" charset="0"/>
                <a:cs typeface="Calibri" panose="020F0502020204030204" pitchFamily="34" charset="0"/>
              </a:rPr>
              <a:t>1.المقارنة بين الصادق و الكاذب من حيث المفهوم و الجزاء.</a:t>
            </a:r>
          </a:p>
          <a:p>
            <a:pPr algn="r" rtl="1">
              <a:spcAft>
                <a:spcPts val="600"/>
              </a:spcAft>
            </a:pPr>
            <a:r>
              <a:rPr lang="ar-AE" sz="3200" b="1" dirty="0">
                <a:latin typeface="Calibri" panose="020F0502020204030204" pitchFamily="34" charset="0"/>
                <a:cs typeface="Calibri" panose="020F0502020204030204" pitchFamily="34" charset="0"/>
              </a:rPr>
              <a:t>2.التحلي بالصدق </a:t>
            </a:r>
            <a:r>
              <a:rPr lang="ar-AE" sz="3200" b="1">
                <a:latin typeface="Calibri" panose="020F0502020204030204" pitchFamily="34" charset="0"/>
                <a:cs typeface="Calibri" panose="020F0502020204030204" pitchFamily="34" charset="0"/>
              </a:rPr>
              <a:t>و الالتزام به .</a:t>
            </a:r>
            <a:endParaRPr lang="ar-AE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spcAft>
                <a:spcPts val="600"/>
              </a:spcAft>
            </a:pPr>
            <a:endParaRPr lang="ar-AE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477BA3F-3F3A-4BDD-B191-27667316FC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8"/>
          <a:stretch/>
        </p:blipFill>
        <p:spPr>
          <a:xfrm>
            <a:off x="672509" y="3324335"/>
            <a:ext cx="3873137" cy="302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5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93B2E3-93C0-43C4-8711-86EE6F9B8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94" t="33072" r="36698" b="10653"/>
          <a:stretch/>
        </p:blipFill>
        <p:spPr>
          <a:xfrm>
            <a:off x="304800" y="83025"/>
            <a:ext cx="10820400" cy="7176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C7AEA3-2661-40EA-89DE-97C10DD9C777}"/>
              </a:ext>
            </a:extLst>
          </p:cNvPr>
          <p:cNvSpPr txBox="1"/>
          <p:nvPr/>
        </p:nvSpPr>
        <p:spPr>
          <a:xfrm>
            <a:off x="1676400" y="1371600"/>
            <a:ext cx="1761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>
                <a:solidFill>
                  <a:srgbClr val="FF0000"/>
                </a:solidFill>
              </a:rPr>
              <a:t>الله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نت حقاً ذك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93A262-C149-4460-93F0-F0FC0DAF5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788" y="1486574"/>
            <a:ext cx="2449142" cy="2172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E51EE2-73AC-49FA-BF94-732AE86B7F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75" t="46850" r="37670" b="37503"/>
          <a:stretch/>
        </p:blipFill>
        <p:spPr>
          <a:xfrm>
            <a:off x="2272794" y="4068760"/>
            <a:ext cx="7312130" cy="1686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2E6F1D-9C45-44F7-B668-4BCBE0CACB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52" t="18170" r="35453" b="73869"/>
          <a:stretch/>
        </p:blipFill>
        <p:spPr>
          <a:xfrm>
            <a:off x="6745584" y="571217"/>
            <a:ext cx="2758346" cy="915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AA1399-EE55-4F7D-988B-24C9761C53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95" t="40809" r="50680" b="52805"/>
          <a:stretch/>
        </p:blipFill>
        <p:spPr>
          <a:xfrm>
            <a:off x="4658914" y="3251057"/>
            <a:ext cx="2449142" cy="8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5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2963F5A1-A708-4EB0-B14C-71DDAEE2D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06135" y="-1256357"/>
            <a:ext cx="1214609" cy="35091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6377EF-8367-4458-B298-3B8A298585C5}"/>
              </a:ext>
            </a:extLst>
          </p:cNvPr>
          <p:cNvSpPr txBox="1"/>
          <p:nvPr/>
        </p:nvSpPr>
        <p:spPr>
          <a:xfrm>
            <a:off x="8227746" y="190803"/>
            <a:ext cx="23408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300" b="1" dirty="0">
                <a:solidFill>
                  <a:schemeClr val="bg1"/>
                </a:solidFill>
              </a:rPr>
              <a:t>التقييم الختامي</a:t>
            </a:r>
            <a:endParaRPr lang="en-US" sz="3300" b="1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9DBE50F-F1B4-4BF3-8C7B-096205140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1" b="24472"/>
          <a:stretch/>
        </p:blipFill>
        <p:spPr bwMode="auto">
          <a:xfrm>
            <a:off x="2997816" y="4719352"/>
            <a:ext cx="6196369" cy="203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F7BC545-CF18-4134-91AC-E96CF38A3EAC}"/>
              </a:ext>
            </a:extLst>
          </p:cNvPr>
          <p:cNvSpPr txBox="1"/>
          <p:nvPr/>
        </p:nvSpPr>
        <p:spPr>
          <a:xfrm>
            <a:off x="6987540" y="190803"/>
            <a:ext cx="39090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300" b="1" dirty="0">
                <a:solidFill>
                  <a:schemeClr val="bg1"/>
                </a:solidFill>
              </a:rPr>
              <a:t>استراتيجية لقطة الشاشة</a:t>
            </a:r>
            <a:endParaRPr lang="en-US" sz="33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618824-549F-4C41-8925-660997ED06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528" t="32281" r="21472" b="24900"/>
          <a:stretch/>
        </p:blipFill>
        <p:spPr>
          <a:xfrm>
            <a:off x="4608138" y="876633"/>
            <a:ext cx="2518523" cy="2035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3AD4D6-9224-4D52-88D7-F3352CB20C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67" t="32281" r="15000" b="17391"/>
          <a:stretch/>
        </p:blipFill>
        <p:spPr>
          <a:xfrm>
            <a:off x="7297998" y="876634"/>
            <a:ext cx="2773105" cy="20118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91FDD6-2351-488F-B195-72FBE58E07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0" t="32281" r="15000" b="18873"/>
          <a:stretch/>
        </p:blipFill>
        <p:spPr>
          <a:xfrm>
            <a:off x="1752600" y="3049178"/>
            <a:ext cx="2855537" cy="1722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6202C3-A9F2-47CF-8F66-6CF555F89C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603" t="33834" r="14166" b="20356"/>
          <a:stretch/>
        </p:blipFill>
        <p:spPr>
          <a:xfrm>
            <a:off x="4720478" y="3001974"/>
            <a:ext cx="2518523" cy="17224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385807-A9E9-4A7B-ABB3-79FD14E911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69" t="34238" r="15953" b="20446"/>
          <a:stretch/>
        </p:blipFill>
        <p:spPr>
          <a:xfrm>
            <a:off x="7351342" y="3023052"/>
            <a:ext cx="2719760" cy="17224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D9CEC0-F1EC-4934-A2BA-39AFDF28712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000" t="32092" r="25974" b="18874"/>
          <a:stretch/>
        </p:blipFill>
        <p:spPr>
          <a:xfrm>
            <a:off x="1752599" y="954676"/>
            <a:ext cx="2719760" cy="1855762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E7B92A1D-4430-4063-ACEE-48811FF728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pic>
        <p:nvPicPr>
          <p:cNvPr id="26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050B37C0-80EE-4CA6-876D-A67366405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39873" y="-1586024"/>
            <a:ext cx="2035799" cy="504638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7B7332F-467F-4A14-9467-03C425E39AA5}"/>
              </a:ext>
            </a:extLst>
          </p:cNvPr>
          <p:cNvSpPr txBox="1"/>
          <p:nvPr/>
        </p:nvSpPr>
        <p:spPr>
          <a:xfrm>
            <a:off x="8263031" y="565864"/>
            <a:ext cx="404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dirty="0">
                <a:solidFill>
                  <a:schemeClr val="bg1"/>
                </a:solidFill>
              </a:rPr>
              <a:t>نشاط صفحة 32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3908E6-03BB-41BF-A486-ACD397622C7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3" b="9704"/>
          <a:stretch/>
        </p:blipFill>
        <p:spPr>
          <a:xfrm>
            <a:off x="1824557" y="1480570"/>
            <a:ext cx="9418162" cy="450079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8DF280-8673-4EF0-B2BE-89CA4067E35F}"/>
              </a:ext>
            </a:extLst>
          </p:cNvPr>
          <p:cNvCxnSpPr>
            <a:cxnSpLocks/>
          </p:cNvCxnSpPr>
          <p:nvPr/>
        </p:nvCxnSpPr>
        <p:spPr>
          <a:xfrm flipH="1">
            <a:off x="3953915" y="3205102"/>
            <a:ext cx="2047596" cy="2269831"/>
          </a:xfrm>
          <a:prstGeom prst="line">
            <a:avLst/>
          </a:prstGeom>
          <a:ln w="571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B23256-5531-487F-AFD0-BC535DC87261}"/>
              </a:ext>
            </a:extLst>
          </p:cNvPr>
          <p:cNvCxnSpPr>
            <a:cxnSpLocks/>
          </p:cNvCxnSpPr>
          <p:nvPr/>
        </p:nvCxnSpPr>
        <p:spPr>
          <a:xfrm flipH="1">
            <a:off x="3932595" y="4325031"/>
            <a:ext cx="2090235" cy="0"/>
          </a:xfrm>
          <a:prstGeom prst="line">
            <a:avLst/>
          </a:prstGeom>
          <a:ln w="571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2DEFBF7-21E2-4B28-968E-772BB0ABD4FD}"/>
              </a:ext>
            </a:extLst>
          </p:cNvPr>
          <p:cNvCxnSpPr>
            <a:cxnSpLocks/>
          </p:cNvCxnSpPr>
          <p:nvPr/>
        </p:nvCxnSpPr>
        <p:spPr>
          <a:xfrm>
            <a:off x="4025908" y="3151852"/>
            <a:ext cx="1987411" cy="2243105"/>
          </a:xfrm>
          <a:prstGeom prst="line">
            <a:avLst/>
          </a:prstGeom>
          <a:ln w="571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69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2963F5A1-A708-4EB0-B14C-71DDAEE2D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06135" y="-1256357"/>
            <a:ext cx="1214609" cy="35091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6377EF-8367-4458-B298-3B8A298585C5}"/>
              </a:ext>
            </a:extLst>
          </p:cNvPr>
          <p:cNvSpPr txBox="1"/>
          <p:nvPr/>
        </p:nvSpPr>
        <p:spPr>
          <a:xfrm>
            <a:off x="8227746" y="190803"/>
            <a:ext cx="23408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300" b="1" dirty="0">
                <a:solidFill>
                  <a:schemeClr val="bg1"/>
                </a:solidFill>
              </a:rPr>
              <a:t>التقييم الختامي</a:t>
            </a:r>
            <a:endParaRPr lang="en-US" sz="3300" b="1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9DBE50F-F1B4-4BF3-8C7B-096205140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1" b="24472"/>
          <a:stretch/>
        </p:blipFill>
        <p:spPr bwMode="auto">
          <a:xfrm>
            <a:off x="2997816" y="4719352"/>
            <a:ext cx="6196369" cy="203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1F95D245-186E-45DE-AB93-A6D15AB63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74696" y="-1787795"/>
            <a:ext cx="1214609" cy="4572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F7BC545-CF18-4134-91AC-E96CF38A3EAC}"/>
              </a:ext>
            </a:extLst>
          </p:cNvPr>
          <p:cNvSpPr txBox="1"/>
          <p:nvPr/>
        </p:nvSpPr>
        <p:spPr>
          <a:xfrm>
            <a:off x="6987540" y="190803"/>
            <a:ext cx="39090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300" b="1" dirty="0">
                <a:solidFill>
                  <a:schemeClr val="bg1"/>
                </a:solidFill>
              </a:rPr>
              <a:t>استراتيجية لقطة الشاشة</a:t>
            </a:r>
            <a:endParaRPr lang="en-US" sz="33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618824-549F-4C41-8925-660997ED06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528" t="32281" r="21472" b="24900"/>
          <a:stretch/>
        </p:blipFill>
        <p:spPr>
          <a:xfrm>
            <a:off x="4608138" y="876633"/>
            <a:ext cx="2518523" cy="2035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3AD4D6-9224-4D52-88D7-F3352CB20C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67" t="32281" r="15000" b="17391"/>
          <a:stretch/>
        </p:blipFill>
        <p:spPr>
          <a:xfrm>
            <a:off x="7297998" y="876634"/>
            <a:ext cx="2773105" cy="20118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91FDD6-2351-488F-B195-72FBE58E07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0" t="32281" r="15000" b="18873"/>
          <a:stretch/>
        </p:blipFill>
        <p:spPr>
          <a:xfrm>
            <a:off x="1752600" y="3049178"/>
            <a:ext cx="2855537" cy="1722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6202C3-A9F2-47CF-8F66-6CF555F89C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603" t="33834" r="14166" b="20356"/>
          <a:stretch/>
        </p:blipFill>
        <p:spPr>
          <a:xfrm>
            <a:off x="4720478" y="3001974"/>
            <a:ext cx="2518523" cy="17224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385807-A9E9-4A7B-ABB3-79FD14E911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69" t="34238" r="15953" b="20446"/>
          <a:stretch/>
        </p:blipFill>
        <p:spPr>
          <a:xfrm>
            <a:off x="7351342" y="3023052"/>
            <a:ext cx="2719760" cy="17224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D9CEC0-F1EC-4934-A2BA-39AFDF28712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000" t="32092" r="25974" b="18874"/>
          <a:stretch/>
        </p:blipFill>
        <p:spPr>
          <a:xfrm>
            <a:off x="1752599" y="954676"/>
            <a:ext cx="2719760" cy="1855762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E7B92A1D-4430-4063-ACEE-48811FF728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pic>
        <p:nvPicPr>
          <p:cNvPr id="23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2831A39E-933F-47D5-A821-7BAC41391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96558" y="-1742710"/>
            <a:ext cx="1722427" cy="50463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CCE1D8-AF54-4F39-88D4-7DBE9393314E}"/>
              </a:ext>
            </a:extLst>
          </p:cNvPr>
          <p:cNvSpPr txBox="1"/>
          <p:nvPr/>
        </p:nvSpPr>
        <p:spPr>
          <a:xfrm>
            <a:off x="8053924" y="396994"/>
            <a:ext cx="404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dirty="0">
                <a:solidFill>
                  <a:schemeClr val="bg1"/>
                </a:solidFill>
              </a:rPr>
              <a:t>نشاط صفحة 33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22B28B-860F-4025-B8F6-2FAA2DD1FA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3110" y="1262731"/>
            <a:ext cx="9168414" cy="493270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E57A070-598C-4C06-A0E5-18944FD4D925}"/>
              </a:ext>
            </a:extLst>
          </p:cNvPr>
          <p:cNvSpPr/>
          <p:nvPr/>
        </p:nvSpPr>
        <p:spPr>
          <a:xfrm>
            <a:off x="1887734" y="2377626"/>
            <a:ext cx="7152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357D37-5C04-4435-9F8E-A3281642661D}"/>
              </a:ext>
            </a:extLst>
          </p:cNvPr>
          <p:cNvSpPr/>
          <p:nvPr/>
        </p:nvSpPr>
        <p:spPr>
          <a:xfrm>
            <a:off x="1887734" y="3030705"/>
            <a:ext cx="631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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5EF06C-D1D4-4168-AA85-CB2B7D0C47C3}"/>
              </a:ext>
            </a:extLst>
          </p:cNvPr>
          <p:cNvSpPr/>
          <p:nvPr/>
        </p:nvSpPr>
        <p:spPr>
          <a:xfrm>
            <a:off x="1916719" y="3845228"/>
            <a:ext cx="7152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6AF918-4DD5-41FF-8B32-CDE6962FA5BE}"/>
              </a:ext>
            </a:extLst>
          </p:cNvPr>
          <p:cNvSpPr/>
          <p:nvPr/>
        </p:nvSpPr>
        <p:spPr>
          <a:xfrm>
            <a:off x="1929412" y="4548680"/>
            <a:ext cx="631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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607209-5A0B-4017-88FD-C1BCBD19130A}"/>
              </a:ext>
            </a:extLst>
          </p:cNvPr>
          <p:cNvSpPr/>
          <p:nvPr/>
        </p:nvSpPr>
        <p:spPr>
          <a:xfrm>
            <a:off x="1887734" y="5252132"/>
            <a:ext cx="7152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79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F400D8D-A3BD-44CD-B64B-BCA0EB2D5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" y="-9936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6377EF-8367-4458-B298-3B8A298585C5}"/>
              </a:ext>
            </a:extLst>
          </p:cNvPr>
          <p:cNvSpPr txBox="1"/>
          <p:nvPr/>
        </p:nvSpPr>
        <p:spPr>
          <a:xfrm>
            <a:off x="8011849" y="1033263"/>
            <a:ext cx="23408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300" b="1" dirty="0">
                <a:solidFill>
                  <a:schemeClr val="bg1"/>
                </a:solidFill>
              </a:rPr>
              <a:t>التقييم الختامي</a:t>
            </a:r>
            <a:endParaRPr lang="en-US" sz="33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176FD5-02C4-4F93-919E-6E4E90EA305E}"/>
              </a:ext>
            </a:extLst>
          </p:cNvPr>
          <p:cNvSpPr txBox="1"/>
          <p:nvPr/>
        </p:nvSpPr>
        <p:spPr>
          <a:xfrm>
            <a:off x="6497684" y="1582475"/>
            <a:ext cx="39090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300" b="1" dirty="0">
                <a:solidFill>
                  <a:schemeClr val="bg1"/>
                </a:solidFill>
              </a:rPr>
              <a:t>استراتيجية التفكير الناقد</a:t>
            </a:r>
            <a:endParaRPr lang="en-US" sz="3300" b="1" dirty="0">
              <a:solidFill>
                <a:schemeClr val="bg1"/>
              </a:solidFill>
            </a:endParaRPr>
          </a:p>
        </p:txBody>
      </p:sp>
      <p:pic>
        <p:nvPicPr>
          <p:cNvPr id="20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1F95D245-186E-45DE-AB93-A6D15AB6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2688" y="-851779"/>
            <a:ext cx="1954041" cy="457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35CCAC-4220-4EFB-B76A-4370D82A2097}"/>
              </a:ext>
            </a:extLst>
          </p:cNvPr>
          <p:cNvSpPr txBox="1"/>
          <p:nvPr/>
        </p:nvSpPr>
        <p:spPr>
          <a:xfrm>
            <a:off x="7980750" y="1053441"/>
            <a:ext cx="2584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000" dirty="0">
                <a:solidFill>
                  <a:schemeClr val="bg1"/>
                </a:solidFill>
              </a:rPr>
              <a:t>بطاقة خروج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522DB7-3909-4A3F-8C2E-60F68ED44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771" y="2162461"/>
            <a:ext cx="9041203" cy="34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92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ECE557D7B3644B8A75411CD5C21BEE" ma:contentTypeVersion="0" ma:contentTypeDescription="Create a new document." ma:contentTypeScope="" ma:versionID="a77ce7bff925c7b0edc26c0ab635024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57CE4E5-045A-44CA-BB8A-C5C225DA39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46B7B3-E504-4801-9CEF-D9DFE6FF48FA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82A2D1B-B8D2-4BE1-8995-8144289AD6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761</TotalTime>
  <Words>87</Words>
  <Application>Microsoft Office PowerPoint</Application>
  <PresentationFormat>شاشة عريضة</PresentationFormat>
  <Paragraphs>25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Shaikha Khamis Salem Abdullah Al Badi</dc:creator>
  <cp:lastModifiedBy>حمود حاتم الناصر</cp:lastModifiedBy>
  <cp:revision>74</cp:revision>
  <dcterms:created xsi:type="dcterms:W3CDTF">2020-04-13T19:36:25Z</dcterms:created>
  <dcterms:modified xsi:type="dcterms:W3CDTF">2021-02-24T03:05:52Z</dcterms:modified>
</cp:coreProperties>
</file>