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375" r:id="rId5"/>
    <p:sldId id="256" r:id="rId6"/>
    <p:sldId id="3369" r:id="rId7"/>
    <p:sldId id="3346" r:id="rId8"/>
    <p:sldId id="3347" r:id="rId9"/>
    <p:sldId id="3370" r:id="rId10"/>
    <p:sldId id="3371" r:id="rId11"/>
    <p:sldId id="3372" r:id="rId12"/>
    <p:sldId id="3373" r:id="rId13"/>
    <p:sldId id="3374" r:id="rId14"/>
    <p:sldId id="3349" r:id="rId15"/>
    <p:sldId id="3355" r:id="rId16"/>
    <p:sldId id="3357" r:id="rId17"/>
    <p:sldId id="3358" r:id="rId18"/>
    <p:sldId id="3359" r:id="rId19"/>
    <p:sldId id="3360" r:id="rId20"/>
    <p:sldId id="3361" r:id="rId21"/>
    <p:sldId id="3362" r:id="rId22"/>
    <p:sldId id="3351" r:id="rId23"/>
    <p:sldId id="3365" r:id="rId24"/>
    <p:sldId id="3363" r:id="rId25"/>
    <p:sldId id="3364" r:id="rId26"/>
    <p:sldId id="3366" r:id="rId27"/>
    <p:sldId id="3376" r:id="rId28"/>
    <p:sldId id="3368" r:id="rId29"/>
    <p:sldId id="334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ديانا رومان" initials="در" lastIdx="4" clrIdx="0">
    <p:extLst>
      <p:ext uri="{19B8F6BF-5375-455C-9EA6-DF929625EA0E}">
        <p15:presenceInfo xmlns:p15="http://schemas.microsoft.com/office/powerpoint/2012/main" userId="S::diana.roman@moe.gov.ae::81f725c5-bcba-4bb6-bf72-90443dd95e8d" providerId="AD"/>
      </p:ext>
    </p:extLst>
  </p:cmAuthor>
  <p:cmAuthor id="2" name="Julia Krasny" initials="JK" lastIdx="10" clrIdx="1">
    <p:extLst>
      <p:ext uri="{19B8F6BF-5375-455C-9EA6-DF929625EA0E}">
        <p15:presenceInfo xmlns:p15="http://schemas.microsoft.com/office/powerpoint/2012/main" userId="S::Julia.Krasny@moe.gov.ae::66e15fa2-c340-4818-b698-a8200a73d50c" providerId="AD"/>
      </p:ext>
    </p:extLst>
  </p:cmAuthor>
  <p:cmAuthor id="3" name="روبيرت بوتشينز" initials="روبيرت" lastIdx="2" clrIdx="2">
    <p:extLst>
      <p:ext uri="{19B8F6BF-5375-455C-9EA6-DF929625EA0E}">
        <p15:presenceInfo xmlns:p15="http://schemas.microsoft.com/office/powerpoint/2012/main" userId="S::robert.butchins@moe.gov.ae::0d13b953-c440-4489-9e5a-584909992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690"/>
  </p:normalViewPr>
  <p:slideViewPr>
    <p:cSldViewPr snapToGrid="0">
      <p:cViewPr varScale="1">
        <p:scale>
          <a:sx n="68" d="100"/>
          <a:sy n="6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3T00:56:17.624" idx="3">
    <p:pos x="10" y="10"/>
    <p:text>All other slides the text is centered except this one. 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3716F-EA0B-3248-BFC8-8587194934CC}" type="datetimeFigureOut">
              <a:rPr lang="en-AE" smtClean="0"/>
              <a:t>10/13/2021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B9464-C7BD-0F44-9644-33187C39C8F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3972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C523-B136-4190-ACB5-391182787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E922B-D848-4AE0-89C0-054DA4DAE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E8755-498F-4510-BFF3-488423E5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D99A7-FA04-4C2B-8813-925E7908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BE50C-C8AC-42E1-9E09-948818E8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081A-87A8-4018-A5C3-B40406D0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B015C-B54B-4696-9667-06E390669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1E43-4D53-469A-8BF3-3A78ECE1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55A47-5DD8-4741-9521-CBD0015C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41D57-E840-4266-B361-3693B9FE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Login - Ministry of Education">
            <a:extLst>
              <a:ext uri="{FF2B5EF4-FFF2-40B4-BE49-F238E27FC236}">
                <a16:creationId xmlns:a16="http://schemas.microsoft.com/office/drawing/2014/main" id="{DA8B877A-48FB-4149-BCBF-496579A0B4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دليل رحلات المدرسة الإماراتية">
            <a:extLst>
              <a:ext uri="{FF2B5EF4-FFF2-40B4-BE49-F238E27FC236}">
                <a16:creationId xmlns:a16="http://schemas.microsoft.com/office/drawing/2014/main" id="{B989E547-5A87-4550-840E-2E75A9AC3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2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3641EC-C94B-4E21-8E21-6B18DCF49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222D7-F0A2-4E50-9A1D-2C6E87B2B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8D9CC-B4FC-4AD5-9409-D695B58F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0B4C-381C-4DE5-A0FE-00FB1FCD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11E59-76DB-4EBA-A18B-EB8AA920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Login - Ministry of Education">
            <a:extLst>
              <a:ext uri="{FF2B5EF4-FFF2-40B4-BE49-F238E27FC236}">
                <a16:creationId xmlns:a16="http://schemas.microsoft.com/office/drawing/2014/main" id="{298AC16A-D1A3-4D97-AF8F-B670CE5B1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دليل رحلات المدرسة الإماراتية">
            <a:extLst>
              <a:ext uri="{FF2B5EF4-FFF2-40B4-BE49-F238E27FC236}">
                <a16:creationId xmlns:a16="http://schemas.microsoft.com/office/drawing/2014/main" id="{651BF9F8-E687-41BE-A65F-2F02BAFB8F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1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FB15-AAD9-4B23-8DC1-51D90D3A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000"/>
            <a:ext cx="10515600" cy="81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5057-AC02-43A6-AA76-A9BFC6CA4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D594D-64FA-4E9F-B468-F28FC89A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F5F0-1C5E-4D98-894A-1939F02E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31E63-A385-4198-BA7B-684EDC2D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Login - Ministry of Education">
            <a:extLst>
              <a:ext uri="{FF2B5EF4-FFF2-40B4-BE49-F238E27FC236}">
                <a16:creationId xmlns:a16="http://schemas.microsoft.com/office/drawing/2014/main" id="{297F17EB-C90E-43E8-B9C0-3000722A1D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دليل رحلات المدرسة الإماراتية">
            <a:extLst>
              <a:ext uri="{FF2B5EF4-FFF2-40B4-BE49-F238E27FC236}">
                <a16:creationId xmlns:a16="http://schemas.microsoft.com/office/drawing/2014/main" id="{69E6D91B-14EA-47C1-8F85-1CB5EFDAD1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9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EB24-4CE1-4FDC-8970-23E03465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7024F-8BB2-47C5-948D-7F8C6335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D2A1C-34DA-4215-AD2D-428CA1B1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F160D-854A-452B-92E8-384A05C4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F682-F3A6-48FD-9004-86FA3EDA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Login - Ministry of Education">
            <a:extLst>
              <a:ext uri="{FF2B5EF4-FFF2-40B4-BE49-F238E27FC236}">
                <a16:creationId xmlns:a16="http://schemas.microsoft.com/office/drawing/2014/main" id="{B02B5C25-9567-45A5-8BF8-F192415C5B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دليل رحلات المدرسة الإماراتية">
            <a:extLst>
              <a:ext uri="{FF2B5EF4-FFF2-40B4-BE49-F238E27FC236}">
                <a16:creationId xmlns:a16="http://schemas.microsoft.com/office/drawing/2014/main" id="{7B5F0E66-A22D-4600-9885-47AF762937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8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5AD7-D633-4E53-A211-BB0D26E4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F2A2-1E7C-4F55-88C2-D7E5F1E3C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D7C0E-5479-43AE-96EC-BBAB25FB8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20E6F-EEBB-4D9C-B96C-FF12E1D9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25E33-B5A2-4C47-B03A-41AEEFB9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C964A-225F-4FF2-B40F-13D02888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Login - Ministry of Education">
            <a:extLst>
              <a:ext uri="{FF2B5EF4-FFF2-40B4-BE49-F238E27FC236}">
                <a16:creationId xmlns:a16="http://schemas.microsoft.com/office/drawing/2014/main" id="{7A373F89-829D-4779-AF5B-680B3F513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دليل رحلات المدرسة الإماراتية">
            <a:extLst>
              <a:ext uri="{FF2B5EF4-FFF2-40B4-BE49-F238E27FC236}">
                <a16:creationId xmlns:a16="http://schemas.microsoft.com/office/drawing/2014/main" id="{FBFD33F6-0B39-411F-9C55-DB8C754A3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0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1514-AEFA-4F64-BCB9-031F731F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EBA78-01E4-4245-AF47-45B112B4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1E81A-67DE-4E00-80D8-00CAE7E29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733D7-F516-45AF-891F-82B4627E0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70D71-9E3A-44FB-8F74-AEA20F097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C449B-15CD-4AEB-B08D-5CC329EF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93888-E8B8-4F6B-89F0-F3F78039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15A36-07B4-47A3-9784-83E4A33C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Login - Ministry of Education">
            <a:extLst>
              <a:ext uri="{FF2B5EF4-FFF2-40B4-BE49-F238E27FC236}">
                <a16:creationId xmlns:a16="http://schemas.microsoft.com/office/drawing/2014/main" id="{1D9CB7B2-933A-4686-B605-82204D77E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دليل رحلات المدرسة الإماراتية">
            <a:extLst>
              <a:ext uri="{FF2B5EF4-FFF2-40B4-BE49-F238E27FC236}">
                <a16:creationId xmlns:a16="http://schemas.microsoft.com/office/drawing/2014/main" id="{EDDC39A4-CF3A-4296-9186-F4F994FD33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205E-AD12-4926-A581-2B8F6D9C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85883-6C44-485A-9680-3A1DF9E0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A2A43-0CF8-43DA-AFBE-2E23C014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97AD1-E833-431B-9A20-EE9FD502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Login - Ministry of Education">
            <a:extLst>
              <a:ext uri="{FF2B5EF4-FFF2-40B4-BE49-F238E27FC236}">
                <a16:creationId xmlns:a16="http://schemas.microsoft.com/office/drawing/2014/main" id="{EECC862C-C490-4D88-99F2-03A40329F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دليل رحلات المدرسة الإماراتية">
            <a:extLst>
              <a:ext uri="{FF2B5EF4-FFF2-40B4-BE49-F238E27FC236}">
                <a16:creationId xmlns:a16="http://schemas.microsoft.com/office/drawing/2014/main" id="{250AF846-686C-4405-B0AF-C1A1D328D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3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06EF2-C14D-429F-8C9A-B8503F82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782DF-2EF9-41DE-958F-F1011382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8F2F1-0430-4C29-B793-21E35AB0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Login - Ministry of Education">
            <a:extLst>
              <a:ext uri="{FF2B5EF4-FFF2-40B4-BE49-F238E27FC236}">
                <a16:creationId xmlns:a16="http://schemas.microsoft.com/office/drawing/2014/main" id="{01C3E9CB-9879-4CA6-A279-54AEC649E4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دليل رحلات المدرسة الإماراتية">
            <a:extLst>
              <a:ext uri="{FF2B5EF4-FFF2-40B4-BE49-F238E27FC236}">
                <a16:creationId xmlns:a16="http://schemas.microsoft.com/office/drawing/2014/main" id="{581F0A47-E07F-4B47-B434-A3D4748174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0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12536-3ABC-4290-8711-175FB0CB0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CC46F-42ED-46B4-88B3-D9EDEA9B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109BF-C31E-4531-8220-5278387BC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5F15C-161D-44D5-9C32-C2C9C964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A4C6D-4508-4335-87C2-6ECAB80B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E91C1-F61B-4228-BB53-AF480B0D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Login - Ministry of Education">
            <a:extLst>
              <a:ext uri="{FF2B5EF4-FFF2-40B4-BE49-F238E27FC236}">
                <a16:creationId xmlns:a16="http://schemas.microsoft.com/office/drawing/2014/main" id="{8951AF34-91CB-476E-B321-B2E96B97FE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دليل رحلات المدرسة الإماراتية">
            <a:extLst>
              <a:ext uri="{FF2B5EF4-FFF2-40B4-BE49-F238E27FC236}">
                <a16:creationId xmlns:a16="http://schemas.microsoft.com/office/drawing/2014/main" id="{D4DE3931-A4ED-408E-A1F4-B507369A26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3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2FC6-3ED0-4980-A856-4A5378F0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8E898-F48E-40C6-9617-632C2E186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7E30F-F851-4185-B6D6-7BB1E2196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32119-B9B2-4E92-9484-CC1307B0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53DC4-4C93-417D-8F6A-EFABEA86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19856-9F9C-4267-AB56-54470990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Login - Ministry of Education">
            <a:extLst>
              <a:ext uri="{FF2B5EF4-FFF2-40B4-BE49-F238E27FC236}">
                <a16:creationId xmlns:a16="http://schemas.microsoft.com/office/drawing/2014/main" id="{DC6535F4-D250-4411-B5B8-9D04AC92EA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2" y="136525"/>
            <a:ext cx="1724025" cy="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دليل رحلات المدرسة الإماراتية">
            <a:extLst>
              <a:ext uri="{FF2B5EF4-FFF2-40B4-BE49-F238E27FC236}">
                <a16:creationId xmlns:a16="http://schemas.microsoft.com/office/drawing/2014/main" id="{2B4243EE-CD9E-4385-9E29-7BBB70269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36525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6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2CB74-7227-4F84-A4E6-23D1082A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F13C0-846D-45EB-B942-8E1118359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413D0-3DCF-462E-9126-B4E93D961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19A0-0EEA-4BF1-8366-B9BADD2E7D6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AE665-9892-4E1A-BF54-053A1232D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92B4-E4CA-4D38-8FE5-18B4D4808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9B77-7994-421A-84D9-76322152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ndydax.deviantart.com/art/Park-Background-287438679" TargetMode="External"/><Relationship Id="rId7" Type="http://schemas.openxmlformats.org/officeDocument/2006/relationships/hyperlink" Target="https://www.goodfreephotos.com/vector-images/meat-leg-fleischkeule-vector-file.png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commons.wikimedia.org/wiki/File:Cartoon_Border_Collie.png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meat-leg-fleischkeule-vector-file.png.php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wood-plank-vector-graphics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commons.wikimedia.org/wiki/File:Cartoon_Border_Collie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t.wikipedia.org/wiki/Vaizdas:Dog_silhouette.sv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wood-plank-vector-graphics" TargetMode="External"/><Relationship Id="rId11" Type="http://schemas.openxmlformats.org/officeDocument/2006/relationships/comments" Target="../comments/comment1.xml"/><Relationship Id="rId5" Type="http://schemas.openxmlformats.org/officeDocument/2006/relationships/image" Target="../media/image15.png"/><Relationship Id="rId10" Type="http://schemas.openxmlformats.org/officeDocument/2006/relationships/hyperlink" Target="https://www.goodfreephotos.com/vector-images/meat-leg-fleischkeule-vector-file.png.php" TargetMode="External"/><Relationship Id="rId4" Type="http://schemas.openxmlformats.org/officeDocument/2006/relationships/hyperlink" Target="https://commons.wikimedia.org/wiki/File:Cartoon_Border_Collie.png" TargetMode="Externa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t.wikipedia.org/wiki/Vaizdas:Dog_silhouette.sv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pixabay.com/en/ham-meat-pork-pig-leg-bone-shank-40023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wood-plank-vector-graphics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s://www.goodfreephotos.com/vector-images/meat-leg-fleischkeule-vector-file.png.php" TargetMode="External"/><Relationship Id="rId4" Type="http://schemas.openxmlformats.org/officeDocument/2006/relationships/hyperlink" Target="https://commons.wikimedia.org/wiki/File:Cartoon_Border_Collie.png" TargetMode="Externa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t.wikipedia.org/wiki/Vaizdas:Dog_silhouette.sv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www.goodfreephotos.com/vector-images/meat-leg-fleischkeule-vector-file.png.php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wood-plank-vector-graphics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hyperlink" Target="https://pixabay.com/en/ham-meat-pork-pig-leg-bone-shank-40023/" TargetMode="External"/><Relationship Id="rId4" Type="http://schemas.openxmlformats.org/officeDocument/2006/relationships/hyperlink" Target="https://commons.wikimedia.org/wiki/File:Cartoon_Border_Collie.png" TargetMode="Externa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t.wikipedia.org/wiki/Vaizdas:Dog_silhouette.sv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www.goodfreephotos.com/vector-images/meat-leg-fleischkeule-vector-file.png.php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wood-plank-vector-graphics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hyperlink" Target="https://pixabay.com/en/ham-meat-pork-pig-leg-bone-shank-40023/" TargetMode="External"/><Relationship Id="rId4" Type="http://schemas.openxmlformats.org/officeDocument/2006/relationships/hyperlink" Target="https://commons.wikimedia.org/wiki/File:Cartoon_Border_Collie.png" TargetMode="Externa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t.wikipedia.org/wiki/Vaizdas:Dog_silhouette.sv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wood-plank-vector-graphics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commons.wikimedia.org/wiki/File:Cartoon_Border_Collie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lt.wikipedia.org/wiki/Vaizdas:Dog_silhouette.sv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svg.org/wood-plank-vector-graphics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commons.wikimedia.org/wiki/File:Cartoon_Border_Collie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toon_Border_Colli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toon_Border_Colli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toon_Border_Colli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toon_Border_Colli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toon_Border_Colli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t.wikipedia.org/wiki/Vaizdas:Dog_silhouette.sv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freesvg.org/wood-plank-vector-graphic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ndydax.deviantart.com/art/Park-Background-287438679" TargetMode="External"/><Relationship Id="rId7" Type="http://schemas.openxmlformats.org/officeDocument/2006/relationships/hyperlink" Target="https://openclipart.org/detail/209621/food-meat-by-glitch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ommons.wikimedia.org/wiki/File:Cartoon_Border_Collie.pn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toon_Border_Collie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t.wikipedia.org/wiki/Vaizdas:Dog_silhouette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7557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45273/coloured-wooden-p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65B8-E19B-0D43-8CA9-1F3DE36B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C25967B-17A5-5048-B54B-270FE5A00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111" cy="6858000"/>
          </a:xfrm>
        </p:spPr>
      </p:pic>
    </p:spTree>
    <p:extLst>
      <p:ext uri="{BB962C8B-B14F-4D97-AF65-F5344CB8AC3E}">
        <p14:creationId xmlns:p14="http://schemas.microsoft.com/office/powerpoint/2010/main" val="380305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7C80-0164-0842-9019-AE570350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greedy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816F-3E02-4340-BFF1-B00308D7D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25" y="5745634"/>
            <a:ext cx="10515600" cy="4727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ITC Avant Garde Std Bk" panose="020B0502020202020204" pitchFamily="34" charset="77"/>
              </a:rPr>
              <a:t>having a big desire or appetite for food.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70263-0689-1846-83D2-7BE9B9607A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4"/>
            <a:ext cx="1943686" cy="1000170"/>
          </a:xfrm>
          <a:prstGeom prst="rect">
            <a:avLst/>
          </a:prstGeom>
        </p:spPr>
      </p:pic>
      <p:pic>
        <p:nvPicPr>
          <p:cNvPr id="1026" name="Picture 2" descr="Greedy Stock Illustrations – 2,380 Greedy Stock Illustrations, Vectors &amp;  Clipart - Dreamstime">
            <a:extLst>
              <a:ext uri="{FF2B5EF4-FFF2-40B4-BE49-F238E27FC236}">
                <a16:creationId xmlns:a16="http://schemas.microsoft.com/office/drawing/2014/main" id="{A9ED201E-9854-5943-A546-F85C11ED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7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77369F-5289-9A44-A636-137BCCFA7457}"/>
              </a:ext>
            </a:extLst>
          </p:cNvPr>
          <p:cNvSpPr/>
          <p:nvPr/>
        </p:nvSpPr>
        <p:spPr>
          <a:xfrm>
            <a:off x="5128549" y="694125"/>
            <a:ext cx="6623184" cy="948266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8F6D3F6-D91A-DC42-A417-54666FE8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2726"/>
            <a:ext cx="12192000" cy="6827520"/>
          </a:xfrm>
          <a:prstGeom prst="rect">
            <a:avLst/>
          </a:prstGeom>
        </p:spPr>
      </p:pic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0D9784-B52E-7040-9EBD-D1373D50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92840" y="3183391"/>
            <a:ext cx="2885270" cy="2980484"/>
          </a:xfrm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F615A304-A401-0D4C-A4C2-3F1462104751}"/>
              </a:ext>
            </a:extLst>
          </p:cNvPr>
          <p:cNvSpPr/>
          <p:nvPr/>
        </p:nvSpPr>
        <p:spPr>
          <a:xfrm>
            <a:off x="5128549" y="661858"/>
            <a:ext cx="6623184" cy="948266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5353398" y="812825"/>
            <a:ext cx="6173485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AE" sz="3600" dirty="0">
                <a:latin typeface="ITC Avant Garde Std Bk" panose="020B0502020202020204" pitchFamily="34" charset="77"/>
              </a:rPr>
              <a:t>The </a:t>
            </a:r>
            <a:r>
              <a:rPr lang="en-AE" sz="3600" b="1" dirty="0">
                <a:latin typeface="ITC Avant Garde Std Bk" panose="020B0502020202020204" pitchFamily="34" charset="77"/>
              </a:rPr>
              <a:t>dog</a:t>
            </a:r>
            <a:r>
              <a:rPr lang="en-AE" sz="3600" dirty="0">
                <a:latin typeface="ITC Avant Garde Std Bk" panose="020B0502020202020204" pitchFamily="34" charset="77"/>
              </a:rPr>
              <a:t> carried the </a:t>
            </a:r>
            <a:r>
              <a:rPr lang="en-AE" sz="3600" b="1" dirty="0">
                <a:latin typeface="ITC Avant Garde Std Bk" panose="020B0502020202020204" pitchFamily="34" charset="77"/>
              </a:rPr>
              <a:t>meat</a:t>
            </a:r>
            <a:r>
              <a:rPr lang="en-AE" sz="3600" dirty="0">
                <a:latin typeface="ITC Avant Garde Std Bk" panose="020B0502020202020204" pitchFamily="34" charset="77"/>
              </a:rPr>
              <a:t>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BBEF534-1F16-7D49-B099-2C7042C44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21206">
            <a:off x="8248701" y="3923312"/>
            <a:ext cx="1228911" cy="9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3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green, plant&#10;&#10;Description automatically generated">
            <a:extLst>
              <a:ext uri="{FF2B5EF4-FFF2-40B4-BE49-F238E27FC236}">
                <a16:creationId xmlns:a16="http://schemas.microsoft.com/office/drawing/2014/main" id="{4976DE62-B724-6B4C-BE1F-9D380E3A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77369F-5289-9A44-A636-137BCCFA7457}"/>
              </a:ext>
            </a:extLst>
          </p:cNvPr>
          <p:cNvSpPr/>
          <p:nvPr/>
        </p:nvSpPr>
        <p:spPr>
          <a:xfrm>
            <a:off x="4746893" y="580570"/>
            <a:ext cx="6623184" cy="948266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0D9784-B52E-7040-9EBD-D1373D50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946856">
            <a:off x="9312777" y="2267259"/>
            <a:ext cx="2849665" cy="2943704"/>
          </a:xfrm>
        </p:spPr>
      </p:pic>
      <p:pic>
        <p:nvPicPr>
          <p:cNvPr id="12" name="Picture 11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719791A2-1FB6-B74C-9E81-6E13AD37F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453004">
            <a:off x="2844792" y="1583904"/>
            <a:ext cx="8505233" cy="6819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5707521" y="715466"/>
            <a:ext cx="4701928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AE" sz="3600" dirty="0">
                <a:latin typeface="ITC Avant Garde Std Bk" panose="020B0502020202020204" pitchFamily="34" charset="77"/>
              </a:rPr>
              <a:t>He crossed a </a:t>
            </a:r>
            <a:r>
              <a:rPr lang="en-AE" sz="3600" b="1" dirty="0">
                <a:latin typeface="ITC Avant Garde Std Bk" panose="020B0502020202020204" pitchFamily="34" charset="77"/>
              </a:rPr>
              <a:t>plank</a:t>
            </a:r>
            <a:r>
              <a:rPr lang="en-AE" sz="3600" dirty="0">
                <a:latin typeface="ITC Avant Garde Std Bk" panose="020B0502020202020204" pitchFamily="34" charset="77"/>
              </a:rPr>
              <a:t>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5E9C1D2-31F9-6C46-B7CB-AC817E4E9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21206">
            <a:off x="9348898" y="2822900"/>
            <a:ext cx="1228911" cy="9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green, plant&#10;&#10;Description automatically generated">
            <a:extLst>
              <a:ext uri="{FF2B5EF4-FFF2-40B4-BE49-F238E27FC236}">
                <a16:creationId xmlns:a16="http://schemas.microsoft.com/office/drawing/2014/main" id="{4976DE62-B724-6B4C-BE1F-9D380E3A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77369F-5289-9A44-A636-137BCCFA7457}"/>
              </a:ext>
            </a:extLst>
          </p:cNvPr>
          <p:cNvSpPr/>
          <p:nvPr/>
        </p:nvSpPr>
        <p:spPr>
          <a:xfrm>
            <a:off x="4746893" y="580570"/>
            <a:ext cx="6623184" cy="948266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bg1">
              <a:alpha val="75113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0D9784-B52E-7040-9EBD-D1373D50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946856">
            <a:off x="7008097" y="1808276"/>
            <a:ext cx="2849665" cy="294370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5957732" y="715549"/>
            <a:ext cx="4950394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AE" sz="3600" dirty="0">
                <a:latin typeface="ITC Avant Garde Std Bk" panose="020B0502020202020204" pitchFamily="34" charset="77"/>
              </a:rPr>
              <a:t>He saw another </a:t>
            </a:r>
            <a:r>
              <a:rPr lang="en-AE" sz="3600" b="1" dirty="0">
                <a:latin typeface="ITC Avant Garde Std Bk" panose="020B0502020202020204" pitchFamily="34" charset="77"/>
              </a:rPr>
              <a:t>dog</a:t>
            </a:r>
            <a:r>
              <a:rPr lang="en-AE" sz="3600" dirty="0">
                <a:latin typeface="ITC Avant Garde Std Bk" panose="020B0502020202020204" pitchFamily="34" charset="77"/>
              </a:rPr>
              <a:t>.</a:t>
            </a:r>
          </a:p>
        </p:txBody>
      </p:sp>
      <p:pic>
        <p:nvPicPr>
          <p:cNvPr id="12" name="Picture 11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719791A2-1FB6-B74C-9E81-6E13AD37F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453004">
            <a:off x="2607125" y="1365420"/>
            <a:ext cx="8505233" cy="6819521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48E459A-AB9E-7C48-AB39-093DA8C49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2853300">
            <a:off x="5556674" y="5098470"/>
            <a:ext cx="1654383" cy="163944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9467F17-B382-294C-99E3-88A2BA3A5C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021206">
            <a:off x="7019542" y="2370599"/>
            <a:ext cx="1228911" cy="9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5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green, plant&#10;&#10;Description automatically generated">
            <a:extLst>
              <a:ext uri="{FF2B5EF4-FFF2-40B4-BE49-F238E27FC236}">
                <a16:creationId xmlns:a16="http://schemas.microsoft.com/office/drawing/2014/main" id="{4976DE62-B724-6B4C-BE1F-9D380E3A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77369F-5289-9A44-A636-137BCCFA7457}"/>
              </a:ext>
            </a:extLst>
          </p:cNvPr>
          <p:cNvSpPr/>
          <p:nvPr/>
        </p:nvSpPr>
        <p:spPr>
          <a:xfrm>
            <a:off x="4746893" y="580570"/>
            <a:ext cx="6623184" cy="948266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bg1">
              <a:alpha val="7395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0D9784-B52E-7040-9EBD-D1373D50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946856">
            <a:off x="7008097" y="1808276"/>
            <a:ext cx="2849665" cy="294370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5781052" y="696684"/>
            <a:ext cx="4613764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AE" sz="3600" dirty="0">
                <a:latin typeface="ITC Avant Garde Std Bk" panose="020B0502020202020204" pitchFamily="34" charset="77"/>
              </a:rPr>
              <a:t>He saw more </a:t>
            </a:r>
            <a:r>
              <a:rPr lang="en-AE" sz="3600" b="1" dirty="0">
                <a:latin typeface="ITC Avant Garde Std Bk" panose="020B0502020202020204" pitchFamily="34" charset="77"/>
              </a:rPr>
              <a:t>meat</a:t>
            </a:r>
            <a:r>
              <a:rPr lang="en-AE" sz="3600" dirty="0">
                <a:latin typeface="ITC Avant Garde Std Bk" panose="020B0502020202020204" pitchFamily="34" charset="77"/>
              </a:rPr>
              <a:t>.</a:t>
            </a:r>
          </a:p>
        </p:txBody>
      </p:sp>
      <p:pic>
        <p:nvPicPr>
          <p:cNvPr id="12" name="Picture 11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719791A2-1FB6-B74C-9E81-6E13AD37F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453004">
            <a:off x="2631799" y="1365419"/>
            <a:ext cx="8505233" cy="6819521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48E459A-AB9E-7C48-AB39-093DA8C49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2853300">
            <a:off x="5556674" y="5098470"/>
            <a:ext cx="1654383" cy="163944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6A498A8-2A9E-0946-9035-D73E8A8C56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2021206">
            <a:off x="7044217" y="2380947"/>
            <a:ext cx="1228911" cy="94826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63A62D4-C4C8-3746-8CDF-2E3D309356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116041" y="5447366"/>
            <a:ext cx="665011" cy="5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green, plant&#10;&#10;Description automatically generated">
            <a:extLst>
              <a:ext uri="{FF2B5EF4-FFF2-40B4-BE49-F238E27FC236}">
                <a16:creationId xmlns:a16="http://schemas.microsoft.com/office/drawing/2014/main" id="{4976DE62-B724-6B4C-BE1F-9D380E3A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77369F-5289-9A44-A636-137BCCFA7457}"/>
              </a:ext>
            </a:extLst>
          </p:cNvPr>
          <p:cNvSpPr/>
          <p:nvPr/>
        </p:nvSpPr>
        <p:spPr>
          <a:xfrm>
            <a:off x="4746893" y="580570"/>
            <a:ext cx="6623184" cy="948266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bg1">
              <a:alpha val="7627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0D9784-B52E-7040-9EBD-D1373D50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182762">
            <a:off x="6034721" y="2209078"/>
            <a:ext cx="2239206" cy="2313100"/>
          </a:xfrm>
        </p:spPr>
      </p:pic>
      <p:pic>
        <p:nvPicPr>
          <p:cNvPr id="12" name="Picture 11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719791A2-1FB6-B74C-9E81-6E13AD37F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453004">
            <a:off x="2901707" y="1688198"/>
            <a:ext cx="8505233" cy="6819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5183768" y="758924"/>
            <a:ext cx="6186309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AE" sz="3600" dirty="0">
                <a:latin typeface="ITC Avant Garde Std Bk" panose="020B0502020202020204" pitchFamily="34" charset="77"/>
              </a:rPr>
              <a:t>He tried to eat more </a:t>
            </a:r>
            <a:r>
              <a:rPr lang="en-AE" sz="3600" b="1" dirty="0">
                <a:latin typeface="ITC Avant Garde Std Bk" panose="020B0502020202020204" pitchFamily="34" charset="77"/>
              </a:rPr>
              <a:t>meat</a:t>
            </a:r>
            <a:r>
              <a:rPr lang="en-AE" sz="3600" dirty="0">
                <a:latin typeface="ITC Avant Garde Std Bk" panose="020B0502020202020204" pitchFamily="34" charset="77"/>
              </a:rPr>
              <a:t>.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48E459A-AB9E-7C48-AB39-093DA8C49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2853300">
            <a:off x="3959308" y="5369770"/>
            <a:ext cx="1390953" cy="137838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374FE7B-866F-AC49-82C1-75799D4121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545812" y="5533379"/>
            <a:ext cx="665011" cy="52558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129BD3B-F6F5-6047-994E-C90A94A691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21206">
            <a:off x="4914565" y="3439763"/>
            <a:ext cx="1228911" cy="9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8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green, plant&#10;&#10;Description automatically generated">
            <a:extLst>
              <a:ext uri="{FF2B5EF4-FFF2-40B4-BE49-F238E27FC236}">
                <a16:creationId xmlns:a16="http://schemas.microsoft.com/office/drawing/2014/main" id="{4976DE62-B724-6B4C-BE1F-9D380E3A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77369F-5289-9A44-A636-137BCCFA7457}"/>
              </a:ext>
            </a:extLst>
          </p:cNvPr>
          <p:cNvSpPr/>
          <p:nvPr/>
        </p:nvSpPr>
        <p:spPr>
          <a:xfrm>
            <a:off x="4746893" y="580570"/>
            <a:ext cx="6623184" cy="948266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bg1">
              <a:alpha val="75383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0D9784-B52E-7040-9EBD-D1373D50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182762">
            <a:off x="6034721" y="2209078"/>
            <a:ext cx="2239206" cy="2313100"/>
          </a:xfrm>
        </p:spPr>
      </p:pic>
      <p:pic>
        <p:nvPicPr>
          <p:cNvPr id="12" name="Picture 11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719791A2-1FB6-B74C-9E81-6E13AD37F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453004">
            <a:off x="2901707" y="1688197"/>
            <a:ext cx="8505233" cy="6819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4903242" y="742036"/>
            <a:ext cx="6466835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AE" sz="3600" dirty="0">
                <a:latin typeface="ITC Avant Garde Std Bk" panose="020B0502020202020204" pitchFamily="34" charset="77"/>
              </a:rPr>
              <a:t>The meat fell into the </a:t>
            </a:r>
            <a:r>
              <a:rPr lang="en-AE" sz="3600" b="1" dirty="0">
                <a:latin typeface="ITC Avant Garde Std Bk" panose="020B0502020202020204" pitchFamily="34" charset="77"/>
              </a:rPr>
              <a:t>water</a:t>
            </a:r>
            <a:r>
              <a:rPr lang="en-AE" sz="3600" dirty="0">
                <a:latin typeface="ITC Avant Garde Std Bk" panose="020B0502020202020204" pitchFamily="34" charset="77"/>
              </a:rPr>
              <a:t>.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48E459A-AB9E-7C48-AB39-093DA8C49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2853300">
            <a:off x="4492030" y="5286427"/>
            <a:ext cx="1390953" cy="137838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6E04963-EA93-C540-A4A0-378B1D69D9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968021" y="5436211"/>
            <a:ext cx="665011" cy="52558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2F1484D-49F8-1C41-BD8D-550A96989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21206">
            <a:off x="1959135" y="5888245"/>
            <a:ext cx="895944" cy="6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9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green, plant&#10;&#10;Description automatically generated">
            <a:extLst>
              <a:ext uri="{FF2B5EF4-FFF2-40B4-BE49-F238E27FC236}">
                <a16:creationId xmlns:a16="http://schemas.microsoft.com/office/drawing/2014/main" id="{4976DE62-B724-6B4C-BE1F-9D380E3A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77369F-5289-9A44-A636-137BCCFA7457}"/>
              </a:ext>
            </a:extLst>
          </p:cNvPr>
          <p:cNvSpPr/>
          <p:nvPr/>
        </p:nvSpPr>
        <p:spPr>
          <a:xfrm>
            <a:off x="4082446" y="599606"/>
            <a:ext cx="7287631" cy="929229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bg1"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0D9784-B52E-7040-9EBD-D1373D50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182762">
            <a:off x="6034721" y="2209078"/>
            <a:ext cx="2239206" cy="2313100"/>
          </a:xfrm>
        </p:spPr>
      </p:pic>
      <p:pic>
        <p:nvPicPr>
          <p:cNvPr id="12" name="Picture 11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719791A2-1FB6-B74C-9E81-6E13AD37F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453004">
            <a:off x="2901707" y="1688197"/>
            <a:ext cx="8505233" cy="6819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4427151" y="832842"/>
            <a:ext cx="6942926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AE" sz="3600" dirty="0">
                <a:latin typeface="ITC Avant Garde Std Bk" panose="020B0502020202020204" pitchFamily="34" charset="77"/>
              </a:rPr>
              <a:t>The other dog was a </a:t>
            </a:r>
            <a:r>
              <a:rPr lang="en-AE" sz="3600" b="1" dirty="0">
                <a:latin typeface="ITC Avant Garde Std Bk" panose="020B0502020202020204" pitchFamily="34" charset="77"/>
              </a:rPr>
              <a:t>shadow</a:t>
            </a:r>
            <a:r>
              <a:rPr lang="en-AE" sz="3600" dirty="0">
                <a:latin typeface="ITC Avant Garde Std Bk" panose="020B0502020202020204" pitchFamily="34" charset="77"/>
              </a:rPr>
              <a:t>.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48E459A-AB9E-7C48-AB39-093DA8C49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2853300">
            <a:off x="4492030" y="5286427"/>
            <a:ext cx="1390953" cy="13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1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green, plant&#10;&#10;Description automatically generated">
            <a:extLst>
              <a:ext uri="{FF2B5EF4-FFF2-40B4-BE49-F238E27FC236}">
                <a16:creationId xmlns:a16="http://schemas.microsoft.com/office/drawing/2014/main" id="{4976DE62-B724-6B4C-BE1F-9D380E3A7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77369F-5289-9A44-A636-137BCCFA7457}"/>
              </a:ext>
            </a:extLst>
          </p:cNvPr>
          <p:cNvSpPr/>
          <p:nvPr/>
        </p:nvSpPr>
        <p:spPr>
          <a:xfrm>
            <a:off x="4746893" y="580570"/>
            <a:ext cx="6623184" cy="948266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bg1">
              <a:alpha val="7116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0D9784-B52E-7040-9EBD-D1373D50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1569">
            <a:off x="505700" y="2200264"/>
            <a:ext cx="2239206" cy="2313100"/>
          </a:xfrm>
        </p:spPr>
      </p:pic>
      <p:pic>
        <p:nvPicPr>
          <p:cNvPr id="12" name="Picture 11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719791A2-1FB6-B74C-9E81-6E13AD37F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453004">
            <a:off x="2453695" y="1604853"/>
            <a:ext cx="8505233" cy="6819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3D503-BFCD-BD44-AB12-BB11B4A6DE16}"/>
              </a:ext>
            </a:extLst>
          </p:cNvPr>
          <p:cNvSpPr txBox="1"/>
          <p:nvPr/>
        </p:nvSpPr>
        <p:spPr>
          <a:xfrm>
            <a:off x="5398215" y="752486"/>
            <a:ext cx="5825634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AE" sz="3600" dirty="0">
                <a:latin typeface="ITC Avant Garde Std Bk" panose="020B0502020202020204" pitchFamily="34" charset="77"/>
              </a:rPr>
              <a:t>The dog lost both </a:t>
            </a:r>
            <a:r>
              <a:rPr lang="en-AE" sz="3600" b="1" dirty="0">
                <a:latin typeface="ITC Avant Garde Std Bk" panose="020B0502020202020204" pitchFamily="34" charset="77"/>
              </a:rPr>
              <a:t>meats</a:t>
            </a:r>
            <a:r>
              <a:rPr lang="en-AE" sz="3600" dirty="0">
                <a:latin typeface="ITC Avant Garde Std Bk" panose="020B0502020202020204" pitchFamily="34" charset="77"/>
              </a:rPr>
              <a:t>.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48E459A-AB9E-7C48-AB39-093DA8C49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2853300">
            <a:off x="4492030" y="5286427"/>
            <a:ext cx="1390953" cy="13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12E0-6EC7-4FDB-BEFC-5E50DEBB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42625"/>
            <a:ext cx="10515600" cy="81468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ITC Avant Garde Std Bk" panose="020B0502020202020204" pitchFamily="34" charset="77"/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D8A5A-609C-6149-B6BC-6D09B7D40622}"/>
              </a:ext>
            </a:extLst>
          </p:cNvPr>
          <p:cNvSpPr txBox="1"/>
          <p:nvPr/>
        </p:nvSpPr>
        <p:spPr>
          <a:xfrm>
            <a:off x="779489" y="2050947"/>
            <a:ext cx="96897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4400" b="1" dirty="0">
                <a:latin typeface="ITC Avant Garde Std Bk" panose="020B0502020202020204" pitchFamily="34" charset="77"/>
              </a:rPr>
              <a:t>Question 1:</a:t>
            </a:r>
          </a:p>
          <a:p>
            <a:endParaRPr lang="en-AE" sz="4400" dirty="0">
              <a:latin typeface="ITC Avant Garde Std Bk" panose="020B0502020202020204" pitchFamily="34" charset="77"/>
            </a:endParaRPr>
          </a:p>
          <a:p>
            <a:r>
              <a:rPr lang="en-AE" sz="4400" dirty="0">
                <a:latin typeface="ITC Avant Garde Std Bk" panose="020B0502020202020204" pitchFamily="34" charset="77"/>
              </a:rPr>
              <a:t>What did you learn from the story?</a:t>
            </a:r>
          </a:p>
          <a:p>
            <a:endParaRPr lang="en-AE" dirty="0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85BB48B-5A14-E14E-B06B-EF332598C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06730" y="3877516"/>
            <a:ext cx="2885270" cy="298048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EEA045-7CA0-FF43-888F-99C0868A06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3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A4B419-F0CD-40BE-A1DA-8ACD33D72D3D}"/>
              </a:ext>
            </a:extLst>
          </p:cNvPr>
          <p:cNvSpPr/>
          <p:nvPr/>
        </p:nvSpPr>
        <p:spPr>
          <a:xfrm>
            <a:off x="0" y="1595341"/>
            <a:ext cx="12192000" cy="416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TC Avant Garde Std Bk" panose="020B0502020202020204" pitchFamily="34" charset="77"/>
              </a:rPr>
              <a:t>English Language</a:t>
            </a:r>
          </a:p>
          <a:p>
            <a:pPr algn="ctr"/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ITC Avant Garde Std Bk" panose="020B0502020202020204" pitchFamily="34" charset="77"/>
              <a:cs typeface="Calibri"/>
            </a:endParaRPr>
          </a:p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ITC Avant Garde Std Bk" panose="020B0502020202020204" pitchFamily="34" charset="77"/>
                <a:cs typeface="Calibri"/>
              </a:rPr>
              <a:t>Reading and Writing task</a:t>
            </a:r>
          </a:p>
          <a:p>
            <a:pPr algn="ctr"/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latin typeface="ITC Avant Garde Std Bk" panose="020B0502020202020204" pitchFamily="34" charset="77"/>
              <a:cs typeface="Calibri"/>
            </a:endParaRPr>
          </a:p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ITC Avant Garde Std Bk" panose="020B0502020202020204" pitchFamily="34" charset="77"/>
              </a:rPr>
              <a:t> Level – 1.1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latin typeface="ITC Avant Garde Std Bk" panose="020B0502020202020204" pitchFamily="34" charset="77"/>
              <a:cs typeface="Calibri"/>
            </a:endParaRPr>
          </a:p>
          <a:p>
            <a:pPr algn="ctr"/>
            <a:endParaRPr lang="en-US" sz="4400" b="1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893A6-947F-4B41-AAD1-0F900592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832" y="125246"/>
            <a:ext cx="903768" cy="1000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7E7DA-B462-48B1-AB3E-35D258909C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0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12E0-6EC7-4FDB-BEFC-5E50DEBB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42625"/>
            <a:ext cx="10515600" cy="81468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ITC Avant Garde Std Bk" panose="020B0502020202020204" pitchFamily="34" charset="77"/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D8A5A-609C-6149-B6BC-6D09B7D40622}"/>
              </a:ext>
            </a:extLst>
          </p:cNvPr>
          <p:cNvSpPr txBox="1"/>
          <p:nvPr/>
        </p:nvSpPr>
        <p:spPr>
          <a:xfrm>
            <a:off x="524656" y="2042405"/>
            <a:ext cx="106729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4400" b="1" dirty="0">
                <a:latin typeface="ITC Avant Garde Std Bk" panose="020B0502020202020204" pitchFamily="34" charset="77"/>
              </a:rPr>
              <a:t>Question 2:</a:t>
            </a:r>
          </a:p>
          <a:p>
            <a:endParaRPr lang="en-AE" sz="4400" dirty="0">
              <a:latin typeface="ITC Avant Garde Std Bk" panose="020B0502020202020204" pitchFamily="34" charset="77"/>
            </a:endParaRPr>
          </a:p>
          <a:p>
            <a:r>
              <a:rPr lang="en-AE" sz="4400" dirty="0">
                <a:latin typeface="ITC Avant Garde Std Bk" panose="020B0502020202020204" pitchFamily="34" charset="77"/>
              </a:rPr>
              <a:t>What did the dog carry in his mouth?</a:t>
            </a:r>
          </a:p>
          <a:p>
            <a:endParaRPr lang="en-AE" sz="4400" dirty="0">
              <a:latin typeface="ITC Avant Garde Std Bk" panose="020B0502020202020204" pitchFamily="34" charset="77"/>
            </a:endParaRPr>
          </a:p>
          <a:p>
            <a:endParaRPr lang="en-AE" dirty="0"/>
          </a:p>
        </p:txBody>
      </p:sp>
      <p:pic>
        <p:nvPicPr>
          <p:cNvPr id="4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8FF5DF4-7747-1841-9DDA-DA0C294F5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06730" y="3877516"/>
            <a:ext cx="2885270" cy="298048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764BCA-C640-8A40-A379-539A4DDA53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12E0-6EC7-4FDB-BEFC-5E50DEBB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42625"/>
            <a:ext cx="10515600" cy="81468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ITC Avant Garde Std Bk" panose="020B0502020202020204" pitchFamily="34" charset="77"/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D8A5A-609C-6149-B6BC-6D09B7D40622}"/>
              </a:ext>
            </a:extLst>
          </p:cNvPr>
          <p:cNvSpPr txBox="1"/>
          <p:nvPr/>
        </p:nvSpPr>
        <p:spPr>
          <a:xfrm>
            <a:off x="753534" y="2012425"/>
            <a:ext cx="90762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4400" b="1" dirty="0">
                <a:latin typeface="ITC Avant Garde Std Bk" panose="020B0502020202020204" pitchFamily="34" charset="77"/>
              </a:rPr>
              <a:t>Question 3:</a:t>
            </a:r>
          </a:p>
          <a:p>
            <a:endParaRPr lang="en-AE" sz="4400" dirty="0">
              <a:latin typeface="ITC Avant Garde Std Bk" panose="020B0502020202020204" pitchFamily="34" charset="77"/>
            </a:endParaRPr>
          </a:p>
          <a:p>
            <a:r>
              <a:rPr lang="en-AE" sz="4400" dirty="0">
                <a:latin typeface="ITC Avant Garde Std Bk" panose="020B0502020202020204" pitchFamily="34" charset="77"/>
              </a:rPr>
              <a:t>What did the dog walk across?</a:t>
            </a:r>
          </a:p>
          <a:p>
            <a:endParaRPr lang="en-AE" dirty="0"/>
          </a:p>
        </p:txBody>
      </p:sp>
      <p:pic>
        <p:nvPicPr>
          <p:cNvPr id="4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8AD7E8-7E13-474A-9BF4-10D96766C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06730" y="3877516"/>
            <a:ext cx="2885270" cy="298048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ADC8D-20C2-E740-B3D6-D0DCA1138F1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3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12E0-6EC7-4FDB-BEFC-5E50DEBB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42625"/>
            <a:ext cx="10515600" cy="81468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ITC Avant Garde Std Bk" panose="020B0502020202020204" pitchFamily="34" charset="77"/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D8A5A-609C-6149-B6BC-6D09B7D40622}"/>
              </a:ext>
            </a:extLst>
          </p:cNvPr>
          <p:cNvSpPr txBox="1"/>
          <p:nvPr/>
        </p:nvSpPr>
        <p:spPr>
          <a:xfrm>
            <a:off x="753534" y="1890117"/>
            <a:ext cx="98145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4400" b="1" dirty="0">
                <a:latin typeface="ITC Avant Garde Std Bk" panose="020B0502020202020204" pitchFamily="34" charset="77"/>
              </a:rPr>
              <a:t>Question 4:</a:t>
            </a:r>
          </a:p>
          <a:p>
            <a:endParaRPr lang="en-AE" sz="4400" dirty="0">
              <a:latin typeface="ITC Avant Garde Std Bk" panose="020B0502020202020204" pitchFamily="34" charset="77"/>
            </a:endParaRPr>
          </a:p>
          <a:p>
            <a:r>
              <a:rPr lang="en-GB" sz="4400" dirty="0">
                <a:latin typeface="ITC Avant Garde Std Bk" panose="020B0502020202020204" pitchFamily="34" charset="77"/>
                <a:ea typeface="Arial" panose="020B0604020202020204" pitchFamily="34" charset="0"/>
              </a:rPr>
              <a:t>How did the dog feel when he lost both meats?</a:t>
            </a:r>
            <a:endParaRPr lang="en-AE" sz="6000" dirty="0">
              <a:latin typeface="ITC Avant Garde Std Bk" panose="020B0502020202020204" pitchFamily="34" charset="77"/>
              <a:ea typeface="Arial" panose="020B0604020202020204" pitchFamily="34" charset="0"/>
            </a:endParaRPr>
          </a:p>
          <a:p>
            <a:endParaRPr lang="en-AE" dirty="0"/>
          </a:p>
        </p:txBody>
      </p:sp>
      <p:pic>
        <p:nvPicPr>
          <p:cNvPr id="4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9E1571B-AFA4-9747-B37F-21E691153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1110" y="3727854"/>
            <a:ext cx="2885270" cy="298048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41A87E-4231-D64B-A997-1C24360686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9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12E0-6EC7-4FDB-BEFC-5E50DEBB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42625"/>
            <a:ext cx="10515600" cy="81468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ITC Avant Garde Std Bk" panose="020B0502020202020204" pitchFamily="34" charset="77"/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D8A5A-609C-6149-B6BC-6D09B7D40622}"/>
              </a:ext>
            </a:extLst>
          </p:cNvPr>
          <p:cNvSpPr txBox="1"/>
          <p:nvPr/>
        </p:nvSpPr>
        <p:spPr>
          <a:xfrm>
            <a:off x="1102084" y="1918655"/>
            <a:ext cx="96472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4400" b="1" dirty="0">
                <a:latin typeface="ITC Avant Garde Std Bk" panose="020B0502020202020204" pitchFamily="34" charset="77"/>
              </a:rPr>
              <a:t>Question 5:</a:t>
            </a:r>
          </a:p>
          <a:p>
            <a:endParaRPr lang="en-AE" sz="4400" dirty="0">
              <a:latin typeface="ITC Avant Garde Std Bk" panose="020B0502020202020204" pitchFamily="34" charset="77"/>
            </a:endParaRPr>
          </a:p>
          <a:p>
            <a:r>
              <a:rPr lang="en-AE" sz="4400" dirty="0">
                <a:latin typeface="ITC Avant Garde Std Bk" panose="020B0502020202020204" pitchFamily="34" charset="77"/>
              </a:rPr>
              <a:t>Why did the dog lose both meats?</a:t>
            </a:r>
          </a:p>
        </p:txBody>
      </p:sp>
      <p:pic>
        <p:nvPicPr>
          <p:cNvPr id="4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0A3F7EB-7D4D-294B-996D-8FA876358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06730" y="3877516"/>
            <a:ext cx="2885270" cy="298048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5AD11B-8E6F-3944-8F0B-664AB2220D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12E0-6EC7-4FDB-BEFC-5E50DEBB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42625"/>
            <a:ext cx="10515600" cy="81468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ITC Avant Garde Std Bk" panose="020B0502020202020204" pitchFamily="34" charset="77"/>
              </a:rPr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D8A5A-609C-6149-B6BC-6D09B7D40622}"/>
              </a:ext>
            </a:extLst>
          </p:cNvPr>
          <p:cNvSpPr txBox="1"/>
          <p:nvPr/>
        </p:nvSpPr>
        <p:spPr>
          <a:xfrm>
            <a:off x="1102084" y="1918655"/>
            <a:ext cx="10515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4400" b="1" dirty="0">
                <a:latin typeface="ITC Avant Garde Std Bk" panose="020B0502020202020204" pitchFamily="34" charset="77"/>
              </a:rPr>
              <a:t>Question 6: Reflection</a:t>
            </a:r>
          </a:p>
          <a:p>
            <a:endParaRPr lang="en-AE" sz="4400" dirty="0">
              <a:latin typeface="ITC Avant Garde Std Bk" panose="020B0502020202020204" pitchFamily="34" charset="77"/>
            </a:endParaRPr>
          </a:p>
          <a:p>
            <a:r>
              <a:rPr lang="en-GB" sz="2400" dirty="0">
                <a:latin typeface="ITC Avant Garde Std Md" panose="020B0602020202020204" pitchFamily="34" charset="77"/>
              </a:rPr>
              <a:t>I think that question ______ was difficult because ______________.</a:t>
            </a:r>
            <a:endParaRPr lang="en-AE" sz="2400" dirty="0">
              <a:latin typeface="ITC Avant Garde Std Md" panose="020B0602020202020204" pitchFamily="34" charset="77"/>
            </a:endParaRPr>
          </a:p>
          <a:p>
            <a:r>
              <a:rPr lang="en-AE" sz="2400" dirty="0">
                <a:latin typeface="ITC Avant Garde Std Md" panose="020B0602020202020204" pitchFamily="34" charset="77"/>
              </a:rPr>
              <a:t> </a:t>
            </a:r>
          </a:p>
          <a:p>
            <a:r>
              <a:rPr lang="en-GB" sz="2400" dirty="0">
                <a:latin typeface="ITC Avant Garde Std Md" panose="020B0602020202020204" pitchFamily="34" charset="77"/>
              </a:rPr>
              <a:t> </a:t>
            </a:r>
            <a:endParaRPr lang="en-AE" sz="2400" dirty="0">
              <a:latin typeface="ITC Avant Garde Std Md" panose="020B0602020202020204" pitchFamily="34" charset="77"/>
            </a:endParaRPr>
          </a:p>
          <a:p>
            <a:r>
              <a:rPr lang="en-GB" sz="2400" dirty="0">
                <a:latin typeface="ITC Avant Garde Std Md" panose="020B0602020202020204" pitchFamily="34" charset="77"/>
              </a:rPr>
              <a:t>I like question ______ because _____________________________.</a:t>
            </a:r>
            <a:endParaRPr lang="en-AE" sz="2400" dirty="0">
              <a:latin typeface="ITC Avant Garde Std Md" panose="020B060202020202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AD11B-8E6F-3944-8F0B-664AB2220D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  <p:pic>
        <p:nvPicPr>
          <p:cNvPr id="11" name="Picture 10" descr="Question Mark, Question">
            <a:extLst>
              <a:ext uri="{FF2B5EF4-FFF2-40B4-BE49-F238E27FC236}">
                <a16:creationId xmlns:a16="http://schemas.microsoft.com/office/drawing/2014/main" id="{8D946E3A-FAB7-47B7-A61C-61EF1A1BC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479" y="1686354"/>
            <a:ext cx="871855" cy="1294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375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E96E4-B098-4958-866A-BB8622D5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ITC Avant Garde Std Bk" panose="020B0502020202020204" pitchFamily="34" charset="77"/>
                <a:cs typeface="Times New Roman" panose="02020603050405020304" pitchFamily="18" charset="0"/>
              </a:rPr>
              <a:t>Glossary</a:t>
            </a:r>
            <a:endParaRPr lang="en-US" dirty="0">
              <a:solidFill>
                <a:srgbClr val="FFFFFF"/>
              </a:solidFill>
              <a:latin typeface="ITC Avant Garde Std Bk" panose="020B0502020202020204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دليل رحلات المدرسة الإماراتية">
            <a:extLst>
              <a:ext uri="{FF2B5EF4-FFF2-40B4-BE49-F238E27FC236}">
                <a16:creationId xmlns:a16="http://schemas.microsoft.com/office/drawing/2014/main" id="{92D319C4-529A-4BD0-BF95-3543A58D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5" y="130873"/>
            <a:ext cx="625848" cy="6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C76364-2020-B54E-B42A-60E7CFEE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ITC Avant Garde Std Bk" panose="020B0502020202020204" pitchFamily="34" charset="77"/>
              </a:rPr>
              <a:t>Shadow - </a:t>
            </a:r>
            <a:r>
              <a:rPr lang="en-AE" sz="2000" dirty="0">
                <a:solidFill>
                  <a:srgbClr val="000000"/>
                </a:solidFill>
                <a:latin typeface="ITC Avant Garde Std Bk" panose="020B0502020202020204" pitchFamily="34" charset="77"/>
                <a:ea typeface="Calibri" panose="020F0502020204030204" pitchFamily="34" charset="0"/>
              </a:rPr>
              <a:t>A shadow is the dark shape made when something blocks light</a:t>
            </a:r>
            <a:r>
              <a:rPr lang="en-US" sz="2000" dirty="0">
                <a:solidFill>
                  <a:srgbClr val="000000"/>
                </a:solidFill>
                <a:latin typeface="ITC Avant Garde Std Bk" panose="020B0502020202020204" pitchFamily="34" charset="77"/>
                <a:ea typeface="Calibri" panose="020F0502020204030204" pitchFamily="34" charset="0"/>
              </a:rPr>
              <a:t>.</a:t>
            </a:r>
            <a:r>
              <a:rPr lang="en-AE" sz="2000" dirty="0">
                <a:latin typeface="ITC Avant Garde Std Bk" panose="020B0502020202020204" pitchFamily="34" charset="77"/>
              </a:rPr>
              <a:t> </a:t>
            </a:r>
            <a:endParaRPr lang="en-AE" sz="2400" dirty="0">
              <a:latin typeface="ITC Avant Garde Std Bk" panose="020B0502020202020204" pitchFamily="34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AE" sz="2400" dirty="0">
              <a:latin typeface="ITC Avant Garde Std Bk" panose="020B0502020202020204" pitchFamily="34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AE" sz="2400" dirty="0">
              <a:latin typeface="ITC Avant Garde Std Bk" panose="020B0502020202020204" pitchFamily="34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E" sz="2400" b="1" dirty="0">
                <a:latin typeface="ITC Avant Garde Std Bk" panose="020B0502020202020204" pitchFamily="34" charset="77"/>
              </a:rPr>
              <a:t>Plank - </a:t>
            </a:r>
            <a:r>
              <a:rPr lang="en-US" sz="2000" dirty="0">
                <a:latin typeface="ITC Avant Garde Std Bk" panose="020B0502020202020204" pitchFamily="34" charset="77"/>
              </a:rPr>
              <a:t>a long, thin, flat piece of wood.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ITC Avant Garde Std Bk" panose="020B0502020202020204" pitchFamily="34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ITC Avant Garde Std Bk" panose="020B0502020202020204" pitchFamily="34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ITC Avant Garde Std Bk" panose="020B0502020202020204" pitchFamily="34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ITC Avant Garde Std Bk" panose="020B0502020202020204" pitchFamily="34" charset="77"/>
              </a:rPr>
              <a:t>Greedy - </a:t>
            </a:r>
            <a:r>
              <a:rPr lang="en-US" sz="2000" dirty="0">
                <a:latin typeface="ITC Avant Garde Std Bk" panose="020B0502020202020204" pitchFamily="34" charset="77"/>
              </a:rPr>
              <a:t>having a big desire or appetite for food.</a:t>
            </a:r>
            <a:endParaRPr lang="en-US" sz="2400" b="1" dirty="0">
              <a:latin typeface="ITC Avant Garde Std Bk" panose="020B0502020202020204" pitchFamily="34" charset="77"/>
            </a:endParaRPr>
          </a:p>
        </p:txBody>
      </p:sp>
      <p:pic>
        <p:nvPicPr>
          <p:cNvPr id="11" name="Picture 10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76682C97-0E84-0047-9161-0915C5533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53004">
            <a:off x="7302381" y="2979323"/>
            <a:ext cx="3786147" cy="303574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F06D5F98-D5A5-9D49-AB29-110E2E42E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84159" y="1910418"/>
            <a:ext cx="1390953" cy="1378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F246EE-48C1-5747-8438-C59A55BBDAC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67" y="127911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1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rgbClr val="B68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9A9C566-91CF-477C-8B42-7868BF140C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42397"/>
            <a:ext cx="7047923" cy="29689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D09D5F-7A7B-8841-86E0-E67F2FC535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246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977369F-5289-9A44-A636-137BCCFA7457}"/>
              </a:ext>
            </a:extLst>
          </p:cNvPr>
          <p:cNvSpPr/>
          <p:nvPr/>
        </p:nvSpPr>
        <p:spPr>
          <a:xfrm>
            <a:off x="5128549" y="694125"/>
            <a:ext cx="6623184" cy="948266"/>
          </a:xfrm>
          <a:prstGeom prst="wedgeRoundRectCallout">
            <a:avLst>
              <a:gd name="adj1" fmla="val -30037"/>
              <a:gd name="adj2" fmla="val 1089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8F6D3F6-D91A-DC42-A417-54666FE8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2726"/>
            <a:ext cx="12192000" cy="6827520"/>
          </a:xfrm>
          <a:prstGeom prst="rect">
            <a:avLst/>
          </a:prstGeom>
        </p:spPr>
      </p:pic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0D9784-B52E-7040-9EBD-D1373D50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92840" y="3183391"/>
            <a:ext cx="2885270" cy="2980484"/>
          </a:xfr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A81150D-62FD-EF4F-986C-795E7B7C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80056" y="4284243"/>
            <a:ext cx="648533" cy="389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6A6768-AC36-B044-8869-7D9C39109894}"/>
              </a:ext>
            </a:extLst>
          </p:cNvPr>
          <p:cNvSpPr txBox="1"/>
          <p:nvPr/>
        </p:nvSpPr>
        <p:spPr>
          <a:xfrm>
            <a:off x="1168978" y="2690948"/>
            <a:ext cx="9854044" cy="984885"/>
          </a:xfrm>
          <a:prstGeom prst="rect">
            <a:avLst/>
          </a:prstGeom>
          <a:solidFill>
            <a:schemeClr val="bg1">
              <a:alpha val="3937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ITC Avant Garde Std Bk" panose="020B0502020202020204" pitchFamily="34" charset="77"/>
                <a:ea typeface="Tahoma" panose="020B0604030504040204" pitchFamily="34" charset="0"/>
              </a:rPr>
              <a:t>Project title: </a:t>
            </a:r>
            <a:r>
              <a:rPr lang="en-US" sz="4000" dirty="0">
                <a:latin typeface="ITC Avant Garde Std Bk" panose="020B0502020202020204" pitchFamily="34" charset="77"/>
                <a:ea typeface="Tahoma" panose="020B0604030504040204" pitchFamily="34" charset="0"/>
              </a:rPr>
              <a:t>The Dog and the Shadow</a:t>
            </a:r>
          </a:p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4470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84014-BF2A-4644-A13C-954B1F91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09" y="2716718"/>
            <a:ext cx="3197013" cy="142456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ITC Avant Garde Std Bk" panose="020B0502020202020204" pitchFamily="34" charset="77"/>
                <a:cs typeface="Times New Roman"/>
              </a:rPr>
              <a:t>Learning Objectives</a:t>
            </a:r>
            <a:endParaRPr lang="en-US" sz="4800" dirty="0">
              <a:solidFill>
                <a:schemeClr val="bg1"/>
              </a:solidFill>
              <a:latin typeface="ITC Avant Garde Std Bk" panose="020B0502020202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FE483-C321-43E7-BB94-53AD85B3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Read and understand the story.</a:t>
            </a:r>
          </a:p>
          <a:p>
            <a:pPr>
              <a:lnSpc>
                <a:spcPct val="100000"/>
              </a:lnSpc>
            </a:pPr>
            <a:endParaRPr lang="en-US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Understand words in the story.</a:t>
            </a:r>
          </a:p>
          <a:p>
            <a:pPr>
              <a:lnSpc>
                <a:spcPct val="100000"/>
              </a:lnSpc>
            </a:pPr>
            <a:endParaRPr lang="en-US" dirty="0">
              <a:latin typeface="ITC Avant Garde Std Bk" panose="020B0502020202020204" pitchFamily="34" charset="77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ITC Avant Garde Std Bk" panose="020B0502020202020204" pitchFamily="34" charset="77"/>
              </a:rPr>
              <a:t>Understand the meaning of the story.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0F7FDF-6E82-6241-B9FD-30C56B07CE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17" y="0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0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E96E4-B098-4958-866A-BB8622D5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ITC Avant Garde Std Bk" panose="020B0502020202020204" pitchFamily="34" charset="77"/>
                <a:cs typeface="Times New Roman" panose="02020603050405020304" pitchFamily="18" charset="0"/>
              </a:rPr>
              <a:t>Key</a:t>
            </a:r>
            <a:br>
              <a:rPr lang="en-US" b="1" dirty="0">
                <a:solidFill>
                  <a:srgbClr val="FFFFFF"/>
                </a:solidFill>
                <a:latin typeface="ITC Avant Garde Std Bk" panose="020B0502020202020204" pitchFamily="34" charset="77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FF"/>
                </a:solidFill>
                <a:latin typeface="ITC Avant Garde Std Bk" panose="020B0502020202020204" pitchFamily="34" charset="77"/>
                <a:cs typeface="Times New Roman" panose="02020603050405020304" pitchFamily="18" charset="0"/>
              </a:rPr>
              <a:t>Words</a:t>
            </a:r>
            <a:endParaRPr lang="en-US" dirty="0">
              <a:solidFill>
                <a:srgbClr val="FFFFFF"/>
              </a:solidFill>
              <a:latin typeface="ITC Avant Garde Std Bk" panose="020B0502020202020204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C76364-2020-B54E-B42A-60E7CFEE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719" y="641615"/>
            <a:ext cx="7289799" cy="553349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ITC Avant Garde Std Bk" panose="020B0502020202020204" pitchFamily="34" charset="77"/>
              </a:rPr>
              <a:t>dog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ITC Avant Garde Std Bk" panose="020B0502020202020204" pitchFamily="34" charset="77"/>
              </a:rPr>
              <a:t>shadow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ITC Avant Garde Std Bk" panose="020B0502020202020204" pitchFamily="34" charset="77"/>
              </a:rPr>
              <a:t>water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ITC Avant Garde Std Bk" panose="020B0502020202020204" pitchFamily="34" charset="77"/>
              </a:rPr>
              <a:t>plank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ITC Avant Garde Std Bk" panose="020B0502020202020204" pitchFamily="34" charset="77"/>
              </a:rPr>
              <a:t>greedy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B16EFC-AA59-AC44-9A4B-5C868D8F2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266" y="19823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0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7C80-0164-0842-9019-AE570350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dog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816F-3E02-4340-BFF1-B00308D7D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843" y="5745634"/>
            <a:ext cx="10515600" cy="4727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ITC Avant Garde Std Bk" panose="020B0502020202020204" pitchFamily="34" charset="77"/>
              </a:rPr>
              <a:t>a furry animal with four legs, a pointed nose, and a tail.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4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654F706-652C-074F-8ECD-408D38914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4538" y="1690686"/>
            <a:ext cx="3568500" cy="3686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670263-0689-1846-83D2-7BE9B9607A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4"/>
            <a:ext cx="1943686" cy="10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7C80-0164-0842-9019-AE570350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shadow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816F-3E02-4340-BFF1-B00308D7D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843" y="5509268"/>
            <a:ext cx="10515600" cy="4727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E" dirty="0">
                <a:solidFill>
                  <a:srgbClr val="000000"/>
                </a:solidFill>
                <a:latin typeface="ITC Avant Garde Std Bk" panose="020B0502020202020204" pitchFamily="34" charset="77"/>
                <a:ea typeface="Calibri" panose="020F0502020204030204" pitchFamily="34" charset="0"/>
              </a:rPr>
              <a:t>A shadow is the dark shape made when something blocks light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70263-0689-1846-83D2-7BE9B9607A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4"/>
            <a:ext cx="1943686" cy="100017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00B8C186-A89B-AF48-A494-2AD467C09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60598" y="2006563"/>
            <a:ext cx="2870804" cy="28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2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7C80-0164-0842-9019-AE570350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816F-3E02-4340-BFF1-B00308D7D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924" y="5509268"/>
            <a:ext cx="10515600" cy="472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clear liquid that has no taste or smell.</a:t>
            </a:r>
            <a:endParaRPr lang="en-AE" dirty="0">
              <a:latin typeface="ITC Avant Garde Std Bk" panose="020B0502020202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70263-0689-1846-83D2-7BE9B9607A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4"/>
            <a:ext cx="1943686" cy="100017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7C0C8F9-6D7E-3C4E-91EA-472A73C6E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31926" y="1896762"/>
            <a:ext cx="2128147" cy="30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6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7C80-0164-0842-9019-AE570350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plank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816F-3E02-4340-BFF1-B00308D7D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152" y="5745634"/>
            <a:ext cx="10515600" cy="4727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ITC Avant Garde Std Bk" panose="020B0502020202020204" pitchFamily="34" charset="77"/>
              </a:rPr>
              <a:t>a long, thin, flat piece of wood.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70263-0689-1846-83D2-7BE9B9607A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4"/>
            <a:ext cx="1943686" cy="1000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B2FFE-A977-B64F-8A7A-EE19C836F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63152" y="2069060"/>
            <a:ext cx="4568739" cy="30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D5AF4C96FC943BE69E732BE0FA005" ma:contentTypeVersion="8" ma:contentTypeDescription="Create a new document." ma:contentTypeScope="" ma:versionID="27d439100007d6a86a7b82b53d8e9704">
  <xsd:schema xmlns:xsd="http://www.w3.org/2001/XMLSchema" xmlns:xs="http://www.w3.org/2001/XMLSchema" xmlns:p="http://schemas.microsoft.com/office/2006/metadata/properties" xmlns:ns2="455863f0-e14f-49a8-93b4-4b9a31439012" xmlns:ns3="2f846768-5a33-4038-a2a9-6275ea70022c" targetNamespace="http://schemas.microsoft.com/office/2006/metadata/properties" ma:root="true" ma:fieldsID="64cb01e68832f298a633521dca2fc9ea" ns2:_="" ns3:_="">
    <xsd:import namespace="455863f0-e14f-49a8-93b4-4b9a31439012"/>
    <xsd:import namespace="2f846768-5a33-4038-a2a9-6275ea7002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63f0-e14f-49a8-93b4-4b9a314390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46768-5a33-4038-a2a9-6275ea700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BE0A56-45A4-4DEC-8325-3EC354DCC1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387BBB-A76B-40E6-BB38-096C69E8BBB2}">
  <ds:schemaRefs>
    <ds:schemaRef ds:uri="0fee6dc2-b879-451a-b601-efaaa54c60b7"/>
    <ds:schemaRef ds:uri="http://schemas.microsoft.com/office/2006/metadata/properties"/>
    <ds:schemaRef ds:uri="http://schemas.microsoft.com/office/infopath/2007/PartnerControls"/>
    <ds:schemaRef ds:uri="a783c597-3efa-4cdf-8799-3c365b924ed7"/>
  </ds:schemaRefs>
</ds:datastoreItem>
</file>

<file path=customXml/itemProps3.xml><?xml version="1.0" encoding="utf-8"?>
<ds:datastoreItem xmlns:ds="http://schemas.openxmlformats.org/officeDocument/2006/customXml" ds:itemID="{F7D00ED7-DF09-4E53-8193-9F576CFED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863f0-e14f-49a8-93b4-4b9a31439012"/>
    <ds:schemaRef ds:uri="2f846768-5a33-4038-a2a9-6275ea700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278</Words>
  <Application>Microsoft Office PowerPoint</Application>
  <PresentationFormat>Widescreen</PresentationFormat>
  <Paragraphs>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ITC Avant Garde Std Bk</vt:lpstr>
      <vt:lpstr>ITC Avant Garde Std Md</vt:lpstr>
      <vt:lpstr>Office Theme</vt:lpstr>
      <vt:lpstr>PowerPoint Presentation</vt:lpstr>
      <vt:lpstr>PowerPoint Presentation</vt:lpstr>
      <vt:lpstr>PowerPoint Presentation</vt:lpstr>
      <vt:lpstr>Learning Objectives</vt:lpstr>
      <vt:lpstr>Key Words</vt:lpstr>
      <vt:lpstr>dog</vt:lpstr>
      <vt:lpstr>shadow</vt:lpstr>
      <vt:lpstr>water</vt:lpstr>
      <vt:lpstr>plank</vt:lpstr>
      <vt:lpstr>greedy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Questions</vt:lpstr>
      <vt:lpstr>Questions</vt:lpstr>
      <vt:lpstr>Questions</vt:lpstr>
      <vt:lpstr>Questions</vt:lpstr>
      <vt:lpstr>Questions</vt:lpstr>
      <vt:lpstr>Glossary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Abdelrahman Rashed</dc:creator>
  <cp:lastModifiedBy>عائشه محمد الزحمى</cp:lastModifiedBy>
  <cp:revision>56</cp:revision>
  <dcterms:created xsi:type="dcterms:W3CDTF">2020-04-19T11:36:14Z</dcterms:created>
  <dcterms:modified xsi:type="dcterms:W3CDTF">2021-10-13T17:21:21Z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0x010100A60D5AF4C96FC943BE69E732BE0FA005</vt:lpwstr>
  </property>
</Properties>
</file>