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947" r:id="rId2"/>
    <p:sldId id="399" r:id="rId3"/>
    <p:sldId id="400" r:id="rId4"/>
    <p:sldId id="917" r:id="rId5"/>
    <p:sldId id="939" r:id="rId6"/>
    <p:sldId id="929" r:id="rId7"/>
    <p:sldId id="918" r:id="rId8"/>
    <p:sldId id="387" r:id="rId9"/>
    <p:sldId id="913" r:id="rId10"/>
    <p:sldId id="944" r:id="rId11"/>
    <p:sldId id="922" r:id="rId12"/>
    <p:sldId id="946" r:id="rId13"/>
    <p:sldId id="948" r:id="rId14"/>
    <p:sldId id="949" r:id="rId15"/>
    <p:sldId id="941" r:id="rId16"/>
    <p:sldId id="942" r:id="rId17"/>
    <p:sldId id="343" r:id="rId18"/>
    <p:sldId id="811" r:id="rId19"/>
    <p:sldId id="94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70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4D795-E0EB-451D-86D0-3648E5F46818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4402E-185C-4450-9DFE-E66FB35F9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26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1F61-4BC5-4760-8C6D-A1A8AA80A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DB708-1D49-4B3E-AACF-759290626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A89C0-FE48-4A1F-9529-A88C82BD6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F18C4-78F1-4295-991B-3CF676B1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FE4C4-400E-4C11-B681-0F80E03DB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9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F67E1-91D1-470E-A5A2-DCECC865F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88C10-E5AD-42BA-B5DF-01E5C55F0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2BFA6-0871-44CE-A6A1-FA59A910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8845-5B38-40BB-BA3D-B586E891C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4CE2C-54E2-49FF-B12E-5046E48F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8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1E4B22-1D00-488E-B1E2-7A597359D2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5F30E-34A6-4E76-B174-E44C64CB6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F97B2-1149-4B8C-8A2F-98DE8F76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95D51-9FB6-4453-8675-AEF568410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ABA32-9F4F-482C-B337-E2E21FB4B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0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C31C-DF2A-4603-AA73-8E3FDC361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FEF7D-A93D-428C-BBB2-DEE485A88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9CD66-FF10-4DB6-840B-9211AE31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FB33-C730-47F5-BD93-CE99A1A81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693C2-7404-4719-BC35-62772B8A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92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C2B12-FD30-43A8-88E2-B64F22CCF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DA045-B169-47AF-B76B-4008BB57D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394F4-0B0A-45FC-932D-AD087BEB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1E5F3-EBC8-4900-BC61-068C8E006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4C159-B3A6-4FB5-90A6-65917B645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6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303B0-37BC-4B56-BB0F-EE34AD41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EBA80-E5E2-46B6-AA42-15F113C1DE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20E0D-46C0-434D-A178-DF1098F16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2573F-5D18-4018-A61F-268992B42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FB2D3-C1EF-4074-B04C-033B9DAEE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7C455-89C7-4591-B6F6-36260E86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3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A89C9-F8DC-49E1-A36C-293CA80A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3E8FA-D209-4CAC-B43B-70B1BF8A4D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4D3115-E963-483C-A2AE-58B7A997B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2A413-D2F5-40A7-AB52-E0235C5F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201B8A-2CEF-4E13-A7FD-EB51FC13D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92B0B-61FE-4738-86DB-42C011499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AEAB1-E4E9-4C11-908D-ED7CB782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C14D9-2AE0-47D9-B5A4-63CF1963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36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43278-4174-4982-9FB2-38413B51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105FBD-4D38-4C1D-B6CC-6730ED92F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95B3B-7AF9-4730-B75A-530B0546F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E0508-8BEA-4BED-96CF-F25184976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95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BC5393-755A-436B-BD7B-A20373489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E53DF-5148-4730-9613-23F08B93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285F71-8987-49EE-9B7B-3065250AB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2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73BAE-6224-4745-BB8E-E6270BC49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91AF0-697B-462E-86A5-762C85CE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E858E-684D-4505-A1E9-BC109A09E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DC171-2A57-4627-9FB2-9EE2BCBFE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7AF50-9B4F-4A7B-B1C1-8888D826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DF706-4C27-4695-8909-8A1DFE88C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8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CC4D3-8380-4F4F-BB17-EBF9223B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AA5299-ADB1-49EC-B872-D5E91915A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31E6-D6E8-4356-9248-0F367AAB8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D2909-FB1D-4E04-AA9C-E7654DA7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61903-616E-4A6E-98EC-146EB44F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71192-F6E1-4E06-B566-B0CC1D186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0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108256-8B2E-4877-892A-3AE94200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5B321-564F-4B2C-A671-95FA7164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3B8C3-05CB-4C20-A12A-DC37DD8F9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94E11-23AE-4E43-B252-FF618301FF56}" type="datetimeFigureOut">
              <a:rPr lang="en-US" smtClean="0"/>
              <a:t>9/25/2021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27B59-E3B6-49F6-B1E4-E00C4DB86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B1494-0579-43C6-AE1F-0C21D5CBC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microsoft.com/office/2007/relationships/hdphoto" Target="../media/hdphoto11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microsoft.com/office/2007/relationships/hdphoto" Target="../media/hdphoto11.wdp"/><Relationship Id="rId7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fif"/><Relationship Id="rId5" Type="http://schemas.microsoft.com/office/2007/relationships/hdphoto" Target="../media/hdphoto12.wdp"/><Relationship Id="rId4" Type="http://schemas.openxmlformats.org/officeDocument/2006/relationships/image" Target="../media/image42.pn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f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microsoft.com/office/2007/relationships/hdphoto" Target="../media/hdphoto13.wdp"/><Relationship Id="rId10" Type="http://schemas.microsoft.com/office/2007/relationships/hdphoto" Target="../media/hdphoto11.wdp"/><Relationship Id="rId4" Type="http://schemas.openxmlformats.org/officeDocument/2006/relationships/image" Target="../media/image47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f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15.jfif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f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jpe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6.jpeg"/><Relationship Id="rId5" Type="http://schemas.openxmlformats.org/officeDocument/2006/relationships/image" Target="../media/image23.png"/><Relationship Id="rId10" Type="http://schemas.microsoft.com/office/2007/relationships/hdphoto" Target="../media/hdphoto7.wdp"/><Relationship Id="rId4" Type="http://schemas.openxmlformats.org/officeDocument/2006/relationships/image" Target="../media/image22.gi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9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خلفية سبو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" y="0"/>
            <a:ext cx="12194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49112" y="590204"/>
            <a:ext cx="1029924" cy="1045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383E2-813A-491A-AF71-B3A45FCD3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948" y="590204"/>
            <a:ext cx="38033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AE" altLang="en-US" sz="2400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مدرسة الشارقة الدولية الخاصة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AE" altLang="en-US" sz="2400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المادة :اللغة العربية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AE" altLang="en-US" sz="2400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الصف: الثاني الابتدائي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39219" y="1966119"/>
            <a:ext cx="6705600" cy="29857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ar-EG" sz="6000" b="1" dirty="0">
                <a:solidFill>
                  <a:srgbClr val="FF7C80"/>
                </a:solidFill>
                <a:latin typeface="Aharoni" panose="02010803020104030203" pitchFamily="2" charset="-79"/>
              </a:rPr>
              <a:t>اليوم</a:t>
            </a:r>
            <a:r>
              <a:rPr lang="ar-EG" sz="6600" b="1" dirty="0">
                <a:latin typeface="Aharoni" panose="02010803020104030203" pitchFamily="2" charset="-79"/>
              </a:rPr>
              <a:t>:</a:t>
            </a:r>
            <a:r>
              <a:rPr lang="ar-AE" sz="6600" b="1" dirty="0">
                <a:latin typeface="Aharoni" panose="02010803020104030203" pitchFamily="2" charset="-79"/>
              </a:rPr>
              <a:t>      </a:t>
            </a:r>
            <a:r>
              <a:rPr lang="ar-SA" sz="6600" b="1" dirty="0">
                <a:solidFill>
                  <a:schemeClr val="bg1"/>
                </a:solidFill>
                <a:latin typeface="Aharoni" panose="02010803020104030203" pitchFamily="2" charset="-79"/>
              </a:rPr>
              <a:t>الأحـد</a:t>
            </a:r>
            <a:endParaRPr lang="ar-AE" sz="6600" b="1" dirty="0">
              <a:solidFill>
                <a:schemeClr val="bg1"/>
              </a:solidFill>
              <a:latin typeface="Aharoni" panose="02010803020104030203" pitchFamily="2" charset="-79"/>
            </a:endParaRPr>
          </a:p>
          <a:p>
            <a:pPr marL="0" indent="0" algn="r">
              <a:buFont typeface="Wingdings 3" charset="2"/>
              <a:buNone/>
            </a:pPr>
            <a:r>
              <a:rPr lang="en-US" sz="6000" b="1" dirty="0">
                <a:solidFill>
                  <a:schemeClr val="bg1"/>
                </a:solidFill>
                <a:latin typeface="Aharoni" panose="02010803020104030203" pitchFamily="2" charset="-79"/>
              </a:rPr>
              <a:t>2021 /9/26</a:t>
            </a:r>
            <a:r>
              <a:rPr lang="ar-EG" sz="6000" b="1" dirty="0">
                <a:solidFill>
                  <a:srgbClr val="FF7C80"/>
                </a:solidFill>
                <a:latin typeface="Aharoni" panose="02010803020104030203" pitchFamily="2" charset="-79"/>
              </a:rPr>
              <a:t>ال</a:t>
            </a:r>
            <a:r>
              <a:rPr lang="ar-AE" sz="6000" b="1" dirty="0">
                <a:solidFill>
                  <a:srgbClr val="FF7C80"/>
                </a:solidFill>
                <a:latin typeface="Aharoni" panose="02010803020104030203" pitchFamily="2" charset="-79"/>
              </a:rPr>
              <a:t>تاريخ</a:t>
            </a:r>
            <a:r>
              <a:rPr lang="ar-EG" sz="6000" b="1" dirty="0">
                <a:latin typeface="Aharoni" panose="02010803020104030203" pitchFamily="2" charset="-79"/>
              </a:rPr>
              <a:t>:</a:t>
            </a:r>
            <a:r>
              <a:rPr lang="ar-AE" sz="6000" b="1" dirty="0">
                <a:latin typeface="Aharoni" panose="02010803020104030203" pitchFamily="2" charset="-79"/>
              </a:rPr>
              <a:t>   </a:t>
            </a:r>
            <a:r>
              <a:rPr lang="ar-EG" sz="6000" b="1" dirty="0">
                <a:latin typeface="Aharoni" panose="02010803020104030203" pitchFamily="2" charset="-79"/>
              </a:rPr>
              <a:t> </a:t>
            </a:r>
            <a:r>
              <a:rPr lang="en-US" sz="6000" b="1" dirty="0">
                <a:latin typeface="Aharoni" panose="02010803020104030203" pitchFamily="2" charset="-79"/>
              </a:rPr>
              <a:t>             </a:t>
            </a:r>
            <a:r>
              <a:rPr lang="ar-AE" sz="6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</a:rPr>
              <a:t>ا</a:t>
            </a:r>
            <a:r>
              <a:rPr lang="ar-AE" sz="6000" b="1" dirty="0">
                <a:solidFill>
                  <a:srgbClr val="FF7C80"/>
                </a:solidFill>
                <a:latin typeface="Aharoni" panose="02010803020104030203" pitchFamily="2" charset="-79"/>
              </a:rPr>
              <a:t>لمادة</a:t>
            </a:r>
            <a:r>
              <a:rPr lang="ar-AE" sz="6000" b="1" dirty="0">
                <a:latin typeface="Aharoni" panose="02010803020104030203" pitchFamily="2" charset="-79"/>
              </a:rPr>
              <a:t> :</a:t>
            </a:r>
            <a:r>
              <a:rPr lang="ar-EG" sz="6600" b="1" dirty="0">
                <a:solidFill>
                  <a:schemeClr val="bg1"/>
                </a:solidFill>
                <a:latin typeface="Aharoni" panose="02010803020104030203" pitchFamily="2" charset="-79"/>
              </a:rPr>
              <a:t>اللغة العربية</a:t>
            </a:r>
            <a:endParaRPr lang="ar-EG" sz="6000" b="1" dirty="0">
              <a:solidFill>
                <a:schemeClr val="bg1"/>
              </a:solidFill>
              <a:latin typeface="Aharoni" panose="02010803020104030203" pitchFamily="2" charset="-79"/>
            </a:endParaRPr>
          </a:p>
          <a:p>
            <a:pPr marL="0" indent="0" algn="r">
              <a:buFont typeface="Wingdings 3" charset="2"/>
              <a:buNone/>
            </a:pPr>
            <a:endParaRPr lang="en-GB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4" descr="رسائل ملهمة للوطن وإسعاد المواطن - ملاحق - حصاد العام - حصاد العام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0" t="37333" r="13280" b="33112"/>
          <a:stretch/>
        </p:blipFill>
        <p:spPr bwMode="auto">
          <a:xfrm>
            <a:off x="612965" y="561537"/>
            <a:ext cx="2566654" cy="114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clock&#10;&#10;Description automatically generated">
            <a:extLst>
              <a:ext uri="{FF2B5EF4-FFF2-40B4-BE49-F238E27FC236}">
                <a16:creationId xmlns:a16="http://schemas.microsoft.com/office/drawing/2014/main" id="{0597C45A-C22D-4067-BC9B-0D5732C6B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8750" l="1750" r="96500">
                        <a14:foregroundMark x1="27000" y1="23250" x2="65750" y2="63750"/>
                        <a14:foregroundMark x1="69750" y1="39750" x2="34000" y2="72250"/>
                        <a14:foregroundMark x1="34000" y1="72250" x2="20000" y2="74250"/>
                        <a14:foregroundMark x1="20000" y1="74250" x2="13500" y2="62500"/>
                        <a14:foregroundMark x1="13500" y1="62500" x2="15500" y2="50750"/>
                        <a14:foregroundMark x1="16000" y1="50500" x2="11000" y2="39000"/>
                        <a14:foregroundMark x1="2750" y1="49750" x2="2750" y2="49750"/>
                        <a14:foregroundMark x1="47250" y1="27750" x2="60000" y2="28000"/>
                        <a14:foregroundMark x1="60000" y1="28000" x2="96250" y2="55750"/>
                        <a14:foregroundMark x1="47250" y1="5250" x2="47250" y2="5250"/>
                        <a14:foregroundMark x1="51500" y1="87000" x2="38250" y2="85250"/>
                        <a14:foregroundMark x1="38250" y1="85250" x2="37750" y2="84750"/>
                        <a14:foregroundMark x1="44750" y1="96000" x2="44750" y2="96000"/>
                        <a14:foregroundMark x1="17250" y1="31000" x2="11750" y2="27500"/>
                        <a14:foregroundMark x1="28750" y1="14250" x2="42250" y2="16250"/>
                        <a14:foregroundMark x1="42250" y1="16250" x2="55250" y2="15250"/>
                        <a14:foregroundMark x1="55250" y1="15250" x2="69750" y2="18000"/>
                        <a14:foregroundMark x1="45750" y1="33500" x2="37500" y2="44500"/>
                        <a14:foregroundMark x1="37500" y1="44500" x2="36000" y2="49500"/>
                        <a14:foregroundMark x1="38750" y1="41000" x2="28000" y2="33500"/>
                        <a14:foregroundMark x1="28000" y1="33500" x2="27750" y2="33000"/>
                        <a14:foregroundMark x1="86250" y1="29500" x2="81250" y2="33500"/>
                        <a14:foregroundMark x1="82750" y1="63250" x2="68500" y2="84750"/>
                        <a14:foregroundMark x1="68500" y1="84750" x2="68750" y2="84750"/>
                        <a14:foregroundMark x1="30500" y1="83500" x2="30500" y2="83500"/>
                        <a14:foregroundMark x1="11500" y1="79750" x2="16000" y2="84750"/>
                        <a14:foregroundMark x1="10750" y1="77500" x2="4500" y2="66000"/>
                        <a14:foregroundMark x1="4500" y1="66000" x2="1750" y2="50000"/>
                        <a14:foregroundMark x1="49250" y1="98750" x2="49250" y2="98750"/>
                        <a14:foregroundMark x1="49750" y1="95000" x2="67000" y2="43750"/>
                        <a14:foregroundMark x1="67000" y1="43750" x2="78750" y2="34750"/>
                        <a14:foregroundMark x1="78750" y1="34750" x2="81000" y2="35750"/>
                        <a14:foregroundMark x1="96500" y1="37250" x2="89250" y2="26750"/>
                        <a14:foregroundMark x1="89250" y1="26750" x2="89250" y2="26750"/>
                        <a14:foregroundMark x1="84500" y1="16000" x2="71500" y2="7250"/>
                        <a14:foregroundMark x1="94750" y1="67750" x2="90250" y2="76250"/>
                        <a14:foregroundMark x1="83750" y1="85250" x2="77250" y2="89750"/>
                        <a14:foregroundMark x1="28000" y1="5500" x2="27000" y2="11500"/>
                        <a14:foregroundMark x1="25750" y1="7250" x2="19000" y2="12750"/>
                        <a14:foregroundMark x1="15500" y1="14500" x2="9000" y2="23750"/>
                        <a14:foregroundMark x1="52000" y1="65500" x2="45750" y2="20250"/>
                        <a14:foregroundMark x1="41250" y1="20500" x2="19000" y2="26500"/>
                        <a14:foregroundMark x1="28000" y1="13250" x2="43250" y2="10750"/>
                        <a14:foregroundMark x1="43250" y1="10750" x2="55250" y2="11750"/>
                        <a14:foregroundMark x1="39500" y1="2000" x2="39500" y2="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" y="136126"/>
            <a:ext cx="1272209" cy="1272209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0A37A6D-06F7-4198-B293-F2CF8FD12B7A}"/>
              </a:ext>
            </a:extLst>
          </p:cNvPr>
          <p:cNvSpPr/>
          <p:nvPr/>
        </p:nvSpPr>
        <p:spPr>
          <a:xfrm rot="3288722" flipV="1">
            <a:off x="822710" y="197412"/>
            <a:ext cx="460389" cy="70940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A83231-9F0F-4014-BB02-9098FBB0204F}"/>
              </a:ext>
            </a:extLst>
          </p:cNvPr>
          <p:cNvSpPr txBox="1"/>
          <p:nvPr/>
        </p:nvSpPr>
        <p:spPr>
          <a:xfrm>
            <a:off x="338349" y="518590"/>
            <a:ext cx="283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5</a:t>
            </a:r>
            <a:endParaRPr lang="en-US" sz="11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51FB66-A998-47C2-B4E6-7B9B3DFEB210}"/>
              </a:ext>
            </a:extLst>
          </p:cNvPr>
          <p:cNvSpPr txBox="1"/>
          <p:nvPr/>
        </p:nvSpPr>
        <p:spPr>
          <a:xfrm>
            <a:off x="236961" y="918121"/>
            <a:ext cx="1045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Minutes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961FD5-D3CB-4351-AFEA-2A62CE30EF11}"/>
              </a:ext>
            </a:extLst>
          </p:cNvPr>
          <p:cNvSpPr/>
          <p:nvPr/>
        </p:nvSpPr>
        <p:spPr>
          <a:xfrm>
            <a:off x="9754101" y="42520"/>
            <a:ext cx="242887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ar-AE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فيديو تعليمي</a:t>
            </a:r>
            <a:endParaRPr lang="ar-A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اقسام الكلمة">
            <a:hlinkClick r:id="" action="ppaction://media"/>
            <a:extLst>
              <a:ext uri="{FF2B5EF4-FFF2-40B4-BE49-F238E27FC236}">
                <a16:creationId xmlns:a16="http://schemas.microsoft.com/office/drawing/2014/main" id="{841EE238-9E47-4F27-B7DE-200CC21805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4472" y="864116"/>
            <a:ext cx="10571474" cy="513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4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030150E-8463-424E-A0B2-3F6C86445531}"/>
              </a:ext>
            </a:extLst>
          </p:cNvPr>
          <p:cNvSpPr txBox="1"/>
          <p:nvPr/>
        </p:nvSpPr>
        <p:spPr>
          <a:xfrm>
            <a:off x="3399890" y="4920847"/>
            <a:ext cx="85797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b="1" dirty="0">
                <a:solidFill>
                  <a:srgbClr val="FF0000"/>
                </a:solidFill>
                <a:cs typeface="Calibri" panose="020F0502020204030204" pitchFamily="34" charset="0"/>
              </a:rPr>
              <a:t>الآن يا أصدقائي هيا وضحوا لي الاسم في الجمل السابقة على ماذا يدل ؟</a:t>
            </a:r>
          </a:p>
        </p:txBody>
      </p:sp>
      <p:sp>
        <p:nvSpPr>
          <p:cNvPr id="47" name="Flowchart: Process 46">
            <a:extLst>
              <a:ext uri="{FF2B5EF4-FFF2-40B4-BE49-F238E27FC236}">
                <a16:creationId xmlns:a16="http://schemas.microsoft.com/office/drawing/2014/main" id="{D5C45A0C-014E-4102-85DE-C2078F90E439}"/>
              </a:ext>
            </a:extLst>
          </p:cNvPr>
          <p:cNvSpPr/>
          <p:nvPr/>
        </p:nvSpPr>
        <p:spPr>
          <a:xfrm>
            <a:off x="2892602" y="5338126"/>
            <a:ext cx="151571" cy="167496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5DE4F48-D8BE-492F-B6CB-1973D7FF3E59}"/>
              </a:ext>
            </a:extLst>
          </p:cNvPr>
          <p:cNvSpPr/>
          <p:nvPr/>
        </p:nvSpPr>
        <p:spPr>
          <a:xfrm>
            <a:off x="1188439" y="4920847"/>
            <a:ext cx="1348446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ar-AE" sz="5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مكان </a:t>
            </a:r>
          </a:p>
        </p:txBody>
      </p:sp>
      <p:sp>
        <p:nvSpPr>
          <p:cNvPr id="49" name="Flowchart: Process 48">
            <a:extLst>
              <a:ext uri="{FF2B5EF4-FFF2-40B4-BE49-F238E27FC236}">
                <a16:creationId xmlns:a16="http://schemas.microsoft.com/office/drawing/2014/main" id="{6483C607-054E-4421-BDD5-6D277F705222}"/>
              </a:ext>
            </a:extLst>
          </p:cNvPr>
          <p:cNvSpPr/>
          <p:nvPr/>
        </p:nvSpPr>
        <p:spPr>
          <a:xfrm>
            <a:off x="2844123" y="5922902"/>
            <a:ext cx="151571" cy="167496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107A720-58C8-4F40-96F8-E3239C49BBA2}"/>
              </a:ext>
            </a:extLst>
          </p:cNvPr>
          <p:cNvSpPr/>
          <p:nvPr/>
        </p:nvSpPr>
        <p:spPr>
          <a:xfrm>
            <a:off x="1231925" y="5659511"/>
            <a:ext cx="1577676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ar-AE" sz="5000" b="1" dirty="0">
                <a:latin typeface="Calibri" panose="020F0502020204030204" pitchFamily="34" charset="0"/>
                <a:cs typeface="Calibri" panose="020F0502020204030204" pitchFamily="34" charset="0"/>
              </a:rPr>
              <a:t>انسان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82F99-EC54-418A-8C80-55DE20E36D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2" t="39587" r="17647" b="13890"/>
          <a:stretch/>
        </p:blipFill>
        <p:spPr>
          <a:xfrm>
            <a:off x="71919" y="46676"/>
            <a:ext cx="12120081" cy="473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7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7" grpId="0" animBg="1"/>
      <p:bldP spid="48" grpId="0"/>
      <p:bldP spid="49" grpId="0" animBg="1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flower, game&#10;&#10;Description automatically generated">
            <a:extLst>
              <a:ext uri="{FF2B5EF4-FFF2-40B4-BE49-F238E27FC236}">
                <a16:creationId xmlns:a16="http://schemas.microsoft.com/office/drawing/2014/main" id="{3EFCBF7B-9C9C-4399-BD79-54518FCE5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5"/>
          <a:stretch/>
        </p:blipFill>
        <p:spPr>
          <a:xfrm>
            <a:off x="-852856" y="0"/>
            <a:ext cx="2237218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030150E-8463-424E-A0B2-3F6C86445531}"/>
              </a:ext>
            </a:extLst>
          </p:cNvPr>
          <p:cNvSpPr txBox="1"/>
          <p:nvPr/>
        </p:nvSpPr>
        <p:spPr>
          <a:xfrm>
            <a:off x="6474792" y="4920847"/>
            <a:ext cx="57172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500" b="1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الآن يا أصدقائي هيا وضحوا لي الاسم في الجمل السابقة على ماذا يدل ؟</a:t>
            </a:r>
          </a:p>
        </p:txBody>
      </p:sp>
      <p:sp>
        <p:nvSpPr>
          <p:cNvPr id="47" name="Flowchart: Process 46">
            <a:extLst>
              <a:ext uri="{FF2B5EF4-FFF2-40B4-BE49-F238E27FC236}">
                <a16:creationId xmlns:a16="http://schemas.microsoft.com/office/drawing/2014/main" id="{D5C45A0C-014E-4102-85DE-C2078F90E439}"/>
              </a:ext>
            </a:extLst>
          </p:cNvPr>
          <p:cNvSpPr/>
          <p:nvPr/>
        </p:nvSpPr>
        <p:spPr>
          <a:xfrm>
            <a:off x="6050505" y="4990390"/>
            <a:ext cx="151571" cy="167496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5DE4F48-D8BE-492F-B6CB-1973D7FF3E59}"/>
              </a:ext>
            </a:extLst>
          </p:cNvPr>
          <p:cNvSpPr/>
          <p:nvPr/>
        </p:nvSpPr>
        <p:spPr>
          <a:xfrm>
            <a:off x="4744092" y="4595646"/>
            <a:ext cx="122341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ar-AE" sz="5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نبات</a:t>
            </a:r>
          </a:p>
        </p:txBody>
      </p:sp>
      <p:sp>
        <p:nvSpPr>
          <p:cNvPr id="49" name="Flowchart: Process 48">
            <a:extLst>
              <a:ext uri="{FF2B5EF4-FFF2-40B4-BE49-F238E27FC236}">
                <a16:creationId xmlns:a16="http://schemas.microsoft.com/office/drawing/2014/main" id="{6483C607-054E-4421-BDD5-6D277F705222}"/>
              </a:ext>
            </a:extLst>
          </p:cNvPr>
          <p:cNvSpPr/>
          <p:nvPr/>
        </p:nvSpPr>
        <p:spPr>
          <a:xfrm>
            <a:off x="6050505" y="6083135"/>
            <a:ext cx="151571" cy="167496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107A720-58C8-4F40-96F8-E3239C49BBA2}"/>
              </a:ext>
            </a:extLst>
          </p:cNvPr>
          <p:cNvSpPr/>
          <p:nvPr/>
        </p:nvSpPr>
        <p:spPr>
          <a:xfrm>
            <a:off x="4647911" y="5688391"/>
            <a:ext cx="1319593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ar-AE" sz="5000" b="1" dirty="0">
                <a:latin typeface="Calibri" panose="020F0502020204030204" pitchFamily="34" charset="0"/>
                <a:cs typeface="Calibri" panose="020F0502020204030204" pitchFamily="34" charset="0"/>
              </a:rPr>
              <a:t>جماد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872FA4-5C39-495C-AFAB-DC9C79EAC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63" t="37655" r="10658" b="20408"/>
          <a:stretch/>
        </p:blipFill>
        <p:spPr>
          <a:xfrm>
            <a:off x="1381423" y="0"/>
            <a:ext cx="10810577" cy="406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7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7" grpId="0" animBg="1"/>
      <p:bldP spid="48" grpId="0"/>
      <p:bldP spid="49" grpId="0" animBg="1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691" t="15625" r="21168" b="22516"/>
          <a:stretch/>
        </p:blipFill>
        <p:spPr>
          <a:xfrm>
            <a:off x="504092" y="457200"/>
            <a:ext cx="11207262" cy="64008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100646" y="2860430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شادي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4" name="Oval 3"/>
          <p:cNvSpPr/>
          <p:nvPr/>
        </p:nvSpPr>
        <p:spPr>
          <a:xfrm>
            <a:off x="4489938" y="2754491"/>
            <a:ext cx="1512277" cy="67450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شَجَرَةٌ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2713892" y="2754490"/>
            <a:ext cx="1512277" cy="70381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شارِعٌ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808892" y="2754490"/>
            <a:ext cx="1512277" cy="6745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شَوْكَةٌ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7" name="Oval 6"/>
          <p:cNvSpPr/>
          <p:nvPr/>
        </p:nvSpPr>
        <p:spPr>
          <a:xfrm>
            <a:off x="6195646" y="2930768"/>
            <a:ext cx="1811216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شَمْبانْزي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8" name="Oval 7"/>
          <p:cNvSpPr/>
          <p:nvPr/>
        </p:nvSpPr>
        <p:spPr>
          <a:xfrm>
            <a:off x="8147538" y="3657600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حَمَد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6342184" y="3692768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حِصانٌ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360984" y="3692768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حُمْص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96307" y="3692768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حَديقَةٌ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44061" y="3692769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حائِطٌ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100645" y="4621819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كَريم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195646" y="4615959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كَلْبٌ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0983" y="4615960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كَرَزٌ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96306" y="4615960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كَهْفٌ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44061" y="4615960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كُرسي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31982" y="5539149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مِلْعَـقَةٌ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602521" y="5539149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مَلْعَبٌ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431321" y="5539149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مَوْزٌ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195646" y="5539150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ماعِزٌ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088922" y="5476139"/>
            <a:ext cx="1512277" cy="52753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>
                <a:latin typeface="Simplified Arabic" panose="02020603050405020304" pitchFamily="18" charset="-78"/>
                <a:cs typeface="Simplified Arabic" panose="02020603050405020304" pitchFamily="18" charset="-78"/>
              </a:rPr>
              <a:t>مَرْيَم</a:t>
            </a:r>
            <a:endParaRPr lang="en-US" sz="32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483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7476" t="18990" r="23331" b="22196"/>
          <a:stretch/>
        </p:blipFill>
        <p:spPr>
          <a:xfrm>
            <a:off x="164123" y="410308"/>
            <a:ext cx="11301046" cy="634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2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F04A0FD-B22C-4442-BF71-DE28630DC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93792"/>
              </p:ext>
            </p:extLst>
          </p:nvPr>
        </p:nvGraphicFramePr>
        <p:xfrm>
          <a:off x="92765" y="112294"/>
          <a:ext cx="7626577" cy="66213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05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1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864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ar-AE" sz="2400" b="1" dirty="0"/>
                        <a:t>اسْمُ إِنْسان</a:t>
                      </a:r>
                      <a:endParaRPr lang="en-US" sz="2400" b="1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ar-AE" sz="2400" b="1" dirty="0">
                          <a:latin typeface="AIGDT" panose="00000400000000000000" pitchFamily="2" charset="2"/>
                        </a:rPr>
                        <a:t>................  تُمارس هِوايةْ الّرسم</a:t>
                      </a:r>
                      <a:r>
                        <a:rPr lang="ar-AE" sz="2400" dirty="0">
                          <a:latin typeface="AIGDT" panose="00000400000000000000" pitchFamily="2" charset="2"/>
                        </a:rPr>
                        <a:t>.</a:t>
                      </a:r>
                      <a:endParaRPr lang="en-US" sz="2400" dirty="0">
                        <a:latin typeface="AIGDT" panose="00000400000000000000" pitchFamily="2" charset="2"/>
                      </a:endParaRPr>
                    </a:p>
                  </a:txBody>
                  <a:tcPr marL="121920" marR="12192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6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400" b="1" dirty="0"/>
                        <a:t>اسْمُ حَيوان</a:t>
                      </a:r>
                      <a:endParaRPr lang="en-US" sz="2400" b="1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ar-AE" sz="2400" b="1" kern="1200" dirty="0">
                          <a:solidFill>
                            <a:schemeClr val="tx1"/>
                          </a:solidFill>
                          <a:latin typeface="AIGDT" panose="00000400000000000000" pitchFamily="2" charset="2"/>
                          <a:ea typeface="+mn-ea"/>
                          <a:cs typeface="+mn-cs"/>
                        </a:rPr>
                        <a:t>أُحِبُّ تَرْبِيَةَ .......................في الْبَيْتَ.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IGDT" panose="00000400000000000000" pitchFamily="2" charset="2"/>
                        <a:ea typeface="+mn-ea"/>
                        <a:cs typeface="+mn-cs"/>
                      </a:endParaRPr>
                    </a:p>
                  </a:txBody>
                  <a:tcPr marL="121920" marR="12192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67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400" b="1" dirty="0"/>
                        <a:t>اسْمُ نَبات</a:t>
                      </a:r>
                      <a:endParaRPr lang="en-US" sz="2400" b="1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ar-AE" sz="2400" b="1" kern="1200" dirty="0">
                          <a:solidFill>
                            <a:schemeClr val="tx1"/>
                          </a:solidFill>
                          <a:latin typeface="AIGDT" panose="00000400000000000000" pitchFamily="2" charset="2"/>
                          <a:ea typeface="+mn-ea"/>
                          <a:cs typeface="+mn-cs"/>
                        </a:rPr>
                        <a:t>.............. مِنَ الخُضْرَواتِ التي أَتَناوَلُها دائِمًا.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IGDT" panose="00000400000000000000" pitchFamily="2" charset="2"/>
                        <a:ea typeface="+mn-ea"/>
                        <a:cs typeface="+mn-cs"/>
                      </a:endParaRPr>
                    </a:p>
                  </a:txBody>
                  <a:tcPr marL="121920" marR="12192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86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400" b="1" dirty="0"/>
                        <a:t>اسْمُ جَماد</a:t>
                      </a:r>
                      <a:endParaRPr lang="en-US" sz="2400" b="1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ar-AE" sz="2400" b="1" kern="1200" dirty="0">
                          <a:solidFill>
                            <a:schemeClr val="tx1"/>
                          </a:solidFill>
                          <a:latin typeface="AIGDT" panose="00000400000000000000" pitchFamily="2" charset="2"/>
                          <a:ea typeface="+mn-ea"/>
                          <a:cs typeface="+mn-cs"/>
                        </a:rPr>
                        <a:t>وَضَعْتُ .............. عَلى الطّاوِلَةَ 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IGDT" panose="00000400000000000000" pitchFamily="2" charset="2"/>
                        <a:ea typeface="+mn-ea"/>
                        <a:cs typeface="+mn-cs"/>
                      </a:endParaRPr>
                    </a:p>
                  </a:txBody>
                  <a:tcPr marL="121920" marR="12192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86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2400" b="1" dirty="0"/>
                        <a:t>اسْمُ مَكان</a:t>
                      </a:r>
                      <a:endParaRPr lang="en-US" sz="2400" b="1" dirty="0"/>
                    </a:p>
                  </a:txBody>
                  <a:tcPr marL="121920" marR="12192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ar-AE" sz="2400" b="1" kern="1200" dirty="0">
                          <a:solidFill>
                            <a:schemeClr val="tx1"/>
                          </a:solidFill>
                          <a:latin typeface="AIGDT" panose="00000400000000000000" pitchFamily="2" charset="2"/>
                          <a:ea typeface="+mn-ea"/>
                          <a:cs typeface="+mn-cs"/>
                        </a:rPr>
                        <a:t>أَذْهَبُ كُلَّ صَباحٍ إِلى .......................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AIGDT" panose="00000400000000000000" pitchFamily="2" charset="2"/>
                        <a:ea typeface="+mn-ea"/>
                        <a:cs typeface="+mn-cs"/>
                      </a:endParaRPr>
                    </a:p>
                  </a:txBody>
                  <a:tcPr marL="121920" marR="12192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8A37836A-9BEE-42ED-9D05-042BB7AF2791}"/>
              </a:ext>
            </a:extLst>
          </p:cNvPr>
          <p:cNvGrpSpPr/>
          <p:nvPr/>
        </p:nvGrpSpPr>
        <p:grpSpPr>
          <a:xfrm>
            <a:off x="7845804" y="0"/>
            <a:ext cx="4859316" cy="6858000"/>
            <a:chOff x="7845804" y="0"/>
            <a:chExt cx="4859316" cy="6858000"/>
          </a:xfrm>
        </p:grpSpPr>
        <p:pic>
          <p:nvPicPr>
            <p:cNvPr id="5" name="Picture 4" descr="A close up of a map&#10;&#10;Description automatically generated">
              <a:extLst>
                <a:ext uri="{FF2B5EF4-FFF2-40B4-BE49-F238E27FC236}">
                  <a16:creationId xmlns:a16="http://schemas.microsoft.com/office/drawing/2014/main" id="{5F10DC0A-2AAA-4960-8EB9-4D02E4C37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804" y="0"/>
              <a:ext cx="4859316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BE11B6-906B-4934-99B3-6B8364B9E019}"/>
                </a:ext>
              </a:extLst>
            </p:cNvPr>
            <p:cNvSpPr/>
            <p:nvPr/>
          </p:nvSpPr>
          <p:spPr>
            <a:xfrm>
              <a:off x="7972264" y="1596543"/>
              <a:ext cx="4606395" cy="3631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AE" sz="4600" b="1" dirty="0">
                  <a:latin typeface="Calibri" panose="020F0502020204030204" pitchFamily="34" charset="0"/>
                  <a:cs typeface="Calibri" panose="020F0502020204030204" pitchFamily="34" charset="0"/>
                </a:rPr>
                <a:t>املأ الفراغ بكلمات</a:t>
              </a:r>
            </a:p>
            <a:p>
              <a:pPr algn="ctr"/>
              <a:r>
                <a:rPr lang="ar-AE" sz="4600" b="1" dirty="0">
                  <a:latin typeface="Calibri" panose="020F0502020204030204" pitchFamily="34" charset="0"/>
                  <a:cs typeface="Calibri" panose="020F0502020204030204" pitchFamily="34" charset="0"/>
                </a:rPr>
                <a:t>تحتوي على اسم </a:t>
              </a:r>
            </a:p>
            <a:p>
              <a:pPr algn="ctr"/>
              <a:r>
                <a:rPr lang="ar-AE" sz="4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انسان / حيوان / نبات / </a:t>
              </a:r>
            </a:p>
            <a:p>
              <a:pPr algn="ctr"/>
              <a:r>
                <a:rPr lang="ar-AE" sz="4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جماد / بلاد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B04112-70CA-4540-9996-66F2432F00BE}"/>
              </a:ext>
            </a:extLst>
          </p:cNvPr>
          <p:cNvGrpSpPr/>
          <p:nvPr/>
        </p:nvGrpSpPr>
        <p:grpSpPr>
          <a:xfrm>
            <a:off x="9364063" y="5407048"/>
            <a:ext cx="1331923" cy="1272209"/>
            <a:chOff x="75684" y="136126"/>
            <a:chExt cx="1331923" cy="1272209"/>
          </a:xfrm>
        </p:grpSpPr>
        <p:pic>
          <p:nvPicPr>
            <p:cNvPr id="8" name="Picture 7" descr="A close up of a clock&#10;&#10;Description automatically generated">
              <a:extLst>
                <a:ext uri="{FF2B5EF4-FFF2-40B4-BE49-F238E27FC236}">
                  <a16:creationId xmlns:a16="http://schemas.microsoft.com/office/drawing/2014/main" id="{418E287B-CF10-457B-B9B4-48E4144B8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00" b="98750" l="1750" r="96500">
                          <a14:foregroundMark x1="27000" y1="23250" x2="65750" y2="63750"/>
                          <a14:foregroundMark x1="69750" y1="39750" x2="34000" y2="72250"/>
                          <a14:foregroundMark x1="34000" y1="72250" x2="20000" y2="74250"/>
                          <a14:foregroundMark x1="20000" y1="74250" x2="13500" y2="62500"/>
                          <a14:foregroundMark x1="13500" y1="62500" x2="15500" y2="50750"/>
                          <a14:foregroundMark x1="16000" y1="50500" x2="11000" y2="39000"/>
                          <a14:foregroundMark x1="2750" y1="49750" x2="2750" y2="49750"/>
                          <a14:foregroundMark x1="47250" y1="27750" x2="60000" y2="28000"/>
                          <a14:foregroundMark x1="60000" y1="28000" x2="96250" y2="55750"/>
                          <a14:foregroundMark x1="47250" y1="5250" x2="47250" y2="5250"/>
                          <a14:foregroundMark x1="51500" y1="87000" x2="38250" y2="85250"/>
                          <a14:foregroundMark x1="38250" y1="85250" x2="37750" y2="84750"/>
                          <a14:foregroundMark x1="44750" y1="96000" x2="44750" y2="96000"/>
                          <a14:foregroundMark x1="17250" y1="31000" x2="11750" y2="27500"/>
                          <a14:foregroundMark x1="28750" y1="14250" x2="42250" y2="16250"/>
                          <a14:foregroundMark x1="42250" y1="16250" x2="55250" y2="15250"/>
                          <a14:foregroundMark x1="55250" y1="15250" x2="69750" y2="18000"/>
                          <a14:foregroundMark x1="45750" y1="33500" x2="37500" y2="44500"/>
                          <a14:foregroundMark x1="37500" y1="44500" x2="36000" y2="49500"/>
                          <a14:foregroundMark x1="38750" y1="41000" x2="28000" y2="33500"/>
                          <a14:foregroundMark x1="28000" y1="33500" x2="27750" y2="33000"/>
                          <a14:foregroundMark x1="86250" y1="29500" x2="81250" y2="33500"/>
                          <a14:foregroundMark x1="82750" y1="63250" x2="68500" y2="84750"/>
                          <a14:foregroundMark x1="68500" y1="84750" x2="68750" y2="84750"/>
                          <a14:foregroundMark x1="30500" y1="83500" x2="30500" y2="83500"/>
                          <a14:foregroundMark x1="11500" y1="79750" x2="16000" y2="84750"/>
                          <a14:foregroundMark x1="10750" y1="77500" x2="4500" y2="66000"/>
                          <a14:foregroundMark x1="4500" y1="66000" x2="1750" y2="50000"/>
                          <a14:foregroundMark x1="49250" y1="98750" x2="49250" y2="98750"/>
                          <a14:foregroundMark x1="49750" y1="95000" x2="67000" y2="43750"/>
                          <a14:foregroundMark x1="67000" y1="43750" x2="78750" y2="34750"/>
                          <a14:foregroundMark x1="78750" y1="34750" x2="81000" y2="35750"/>
                          <a14:foregroundMark x1="96500" y1="37250" x2="89250" y2="26750"/>
                          <a14:foregroundMark x1="89250" y1="26750" x2="89250" y2="26750"/>
                          <a14:foregroundMark x1="84500" y1="16000" x2="71500" y2="7250"/>
                          <a14:foregroundMark x1="94750" y1="67750" x2="90250" y2="76250"/>
                          <a14:foregroundMark x1="83750" y1="85250" x2="77250" y2="89750"/>
                          <a14:foregroundMark x1="28000" y1="5500" x2="27000" y2="11500"/>
                          <a14:foregroundMark x1="25750" y1="7250" x2="19000" y2="12750"/>
                          <a14:foregroundMark x1="15500" y1="14500" x2="9000" y2="23750"/>
                          <a14:foregroundMark x1="52000" y1="65500" x2="45750" y2="20250"/>
                          <a14:foregroundMark x1="41250" y1="20500" x2="19000" y2="26500"/>
                          <a14:foregroundMark x1="28000" y1="13250" x2="43250" y2="10750"/>
                          <a14:foregroundMark x1="43250" y1="10750" x2="55250" y2="11750"/>
                          <a14:foregroundMark x1="39500" y1="2000" x2="39500" y2="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84" y="136126"/>
              <a:ext cx="1272209" cy="1272209"/>
            </a:xfrm>
            <a:prstGeom prst="rect">
              <a:avLst/>
            </a:prstGeom>
          </p:spPr>
        </p:pic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9F5BE90C-6D5A-4585-A027-39D409485720}"/>
                </a:ext>
              </a:extLst>
            </p:cNvPr>
            <p:cNvSpPr/>
            <p:nvPr/>
          </p:nvSpPr>
          <p:spPr>
            <a:xfrm rot="3288722" flipV="1">
              <a:off x="822710" y="197412"/>
              <a:ext cx="460389" cy="7094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DA3F06-A39E-4699-A777-406FF8FD009B}"/>
                </a:ext>
              </a:extLst>
            </p:cNvPr>
            <p:cNvSpPr txBox="1"/>
            <p:nvPr/>
          </p:nvSpPr>
          <p:spPr>
            <a:xfrm>
              <a:off x="338349" y="518590"/>
              <a:ext cx="2835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b="1" dirty="0">
                  <a:solidFill>
                    <a:srgbClr val="FF0000"/>
                  </a:solidFill>
                </a:rPr>
                <a:t>3</a:t>
              </a:r>
              <a:endParaRPr lang="en-U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9468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FBCE8A-C203-45B8-A019-0D1035BCD5BA}"/>
              </a:ext>
            </a:extLst>
          </p:cNvPr>
          <p:cNvSpPr/>
          <p:nvPr/>
        </p:nvSpPr>
        <p:spPr>
          <a:xfrm>
            <a:off x="1876462" y="125899"/>
            <a:ext cx="961833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ar-AE" sz="3200" b="1" dirty="0">
                <a:solidFill>
                  <a:srgbClr val="FF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استخرج من الصورة التالية اسم انسان / حيوان / نبات / مكان / جماد ؟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DAD8F8-8FF5-4EE9-9853-D462B3831837}"/>
              </a:ext>
            </a:extLst>
          </p:cNvPr>
          <p:cNvGrpSpPr/>
          <p:nvPr/>
        </p:nvGrpSpPr>
        <p:grpSpPr>
          <a:xfrm>
            <a:off x="216361" y="147854"/>
            <a:ext cx="1331923" cy="1272209"/>
            <a:chOff x="75684" y="136126"/>
            <a:chExt cx="1331923" cy="1272209"/>
          </a:xfrm>
        </p:grpSpPr>
        <p:pic>
          <p:nvPicPr>
            <p:cNvPr id="7" name="Picture 6" descr="A close up of a clock&#10;&#10;Description automatically generated">
              <a:extLst>
                <a:ext uri="{FF2B5EF4-FFF2-40B4-BE49-F238E27FC236}">
                  <a16:creationId xmlns:a16="http://schemas.microsoft.com/office/drawing/2014/main" id="{2D0DD31D-A21C-411B-ABAA-3D934C657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00" b="98750" l="1750" r="96500">
                          <a14:foregroundMark x1="27000" y1="23250" x2="65750" y2="63750"/>
                          <a14:foregroundMark x1="69750" y1="39750" x2="34000" y2="72250"/>
                          <a14:foregroundMark x1="34000" y1="72250" x2="20000" y2="74250"/>
                          <a14:foregroundMark x1="20000" y1="74250" x2="13500" y2="62500"/>
                          <a14:foregroundMark x1="13500" y1="62500" x2="15500" y2="50750"/>
                          <a14:foregroundMark x1="16000" y1="50500" x2="11000" y2="39000"/>
                          <a14:foregroundMark x1="2750" y1="49750" x2="2750" y2="49750"/>
                          <a14:foregroundMark x1="47250" y1="27750" x2="60000" y2="28000"/>
                          <a14:foregroundMark x1="60000" y1="28000" x2="96250" y2="55750"/>
                          <a14:foregroundMark x1="47250" y1="5250" x2="47250" y2="5250"/>
                          <a14:foregroundMark x1="51500" y1="87000" x2="38250" y2="85250"/>
                          <a14:foregroundMark x1="38250" y1="85250" x2="37750" y2="84750"/>
                          <a14:foregroundMark x1="44750" y1="96000" x2="44750" y2="96000"/>
                          <a14:foregroundMark x1="17250" y1="31000" x2="11750" y2="27500"/>
                          <a14:foregroundMark x1="28750" y1="14250" x2="42250" y2="16250"/>
                          <a14:foregroundMark x1="42250" y1="16250" x2="55250" y2="15250"/>
                          <a14:foregroundMark x1="55250" y1="15250" x2="69750" y2="18000"/>
                          <a14:foregroundMark x1="45750" y1="33500" x2="37500" y2="44500"/>
                          <a14:foregroundMark x1="37500" y1="44500" x2="36000" y2="49500"/>
                          <a14:foregroundMark x1="38750" y1="41000" x2="28000" y2="33500"/>
                          <a14:foregroundMark x1="28000" y1="33500" x2="27750" y2="33000"/>
                          <a14:foregroundMark x1="86250" y1="29500" x2="81250" y2="33500"/>
                          <a14:foregroundMark x1="82750" y1="63250" x2="68500" y2="84750"/>
                          <a14:foregroundMark x1="68500" y1="84750" x2="68750" y2="84750"/>
                          <a14:foregroundMark x1="30500" y1="83500" x2="30500" y2="83500"/>
                          <a14:foregroundMark x1="11500" y1="79750" x2="16000" y2="84750"/>
                          <a14:foregroundMark x1="10750" y1="77500" x2="4500" y2="66000"/>
                          <a14:foregroundMark x1="4500" y1="66000" x2="1750" y2="50000"/>
                          <a14:foregroundMark x1="49250" y1="98750" x2="49250" y2="98750"/>
                          <a14:foregroundMark x1="49750" y1="95000" x2="67000" y2="43750"/>
                          <a14:foregroundMark x1="67000" y1="43750" x2="78750" y2="34750"/>
                          <a14:foregroundMark x1="78750" y1="34750" x2="81000" y2="35750"/>
                          <a14:foregroundMark x1="96500" y1="37250" x2="89250" y2="26750"/>
                          <a14:foregroundMark x1="89250" y1="26750" x2="89250" y2="26750"/>
                          <a14:foregroundMark x1="84500" y1="16000" x2="71500" y2="7250"/>
                          <a14:foregroundMark x1="94750" y1="67750" x2="90250" y2="76250"/>
                          <a14:foregroundMark x1="83750" y1="85250" x2="77250" y2="89750"/>
                          <a14:foregroundMark x1="28000" y1="5500" x2="27000" y2="11500"/>
                          <a14:foregroundMark x1="25750" y1="7250" x2="19000" y2="12750"/>
                          <a14:foregroundMark x1="15500" y1="14500" x2="9000" y2="23750"/>
                          <a14:foregroundMark x1="52000" y1="65500" x2="45750" y2="20250"/>
                          <a14:foregroundMark x1="41250" y1="20500" x2="19000" y2="26500"/>
                          <a14:foregroundMark x1="28000" y1="13250" x2="43250" y2="10750"/>
                          <a14:foregroundMark x1="43250" y1="10750" x2="55250" y2="11750"/>
                          <a14:foregroundMark x1="39500" y1="2000" x2="39500" y2="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84" y="136126"/>
              <a:ext cx="1272209" cy="1272209"/>
            </a:xfrm>
            <a:prstGeom prst="rect">
              <a:avLst/>
            </a:prstGeom>
          </p:spPr>
        </p:pic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41E0A67C-F762-43E3-B290-222BC3D57FC5}"/>
                </a:ext>
              </a:extLst>
            </p:cNvPr>
            <p:cNvSpPr/>
            <p:nvPr/>
          </p:nvSpPr>
          <p:spPr>
            <a:xfrm rot="3288722" flipV="1">
              <a:off x="822710" y="197412"/>
              <a:ext cx="460389" cy="709404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8493C3-62DE-441C-BE73-0581C764B603}"/>
                </a:ext>
              </a:extLst>
            </p:cNvPr>
            <p:cNvSpPr txBox="1"/>
            <p:nvPr/>
          </p:nvSpPr>
          <p:spPr>
            <a:xfrm>
              <a:off x="338349" y="518590"/>
              <a:ext cx="2835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3200" b="1" dirty="0">
                  <a:solidFill>
                    <a:srgbClr val="FF0000"/>
                  </a:solidFill>
                </a:rPr>
                <a:t>3</a:t>
              </a:r>
              <a:endParaRPr lang="en-US" sz="1100" b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E157DE-1FF4-4C88-B1C4-9B8CC7A34491}"/>
                </a:ext>
              </a:extLst>
            </p:cNvPr>
            <p:cNvSpPr txBox="1"/>
            <p:nvPr/>
          </p:nvSpPr>
          <p:spPr>
            <a:xfrm>
              <a:off x="236961" y="918121"/>
              <a:ext cx="1045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Minutes</a:t>
              </a:r>
            </a:p>
          </p:txBody>
        </p:sp>
      </p:grpSp>
      <p:pic>
        <p:nvPicPr>
          <p:cNvPr id="12" name="Picture 11" descr="A picture containing holding, skiing, clock&#10;&#10;Description automatically generated">
            <a:extLst>
              <a:ext uri="{FF2B5EF4-FFF2-40B4-BE49-F238E27FC236}">
                <a16:creationId xmlns:a16="http://schemas.microsoft.com/office/drawing/2014/main" id="{296F1261-EA0B-45AD-915D-B63337810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68" b="91853" l="9744" r="89776">
                        <a14:foregroundMark x1="50799" y1="8466" x2="46486" y2="7668"/>
                        <a14:foregroundMark x1="47923" y1="18211" x2="45048" y2="25719"/>
                        <a14:foregroundMark x1="45048" y1="25719" x2="45048" y2="32907"/>
                        <a14:foregroundMark x1="47444" y1="30192" x2="59425" y2="26837"/>
                        <a14:foregroundMark x1="38179" y1="91853" x2="38339" y2="90735"/>
                        <a14:foregroundMark x1="37859" y1="90735" x2="36741" y2="83387"/>
                        <a14:foregroundMark x1="36741" y1="83387" x2="38179" y2="79393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1747" y="5072098"/>
            <a:ext cx="1852388" cy="18546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714AA6-D988-4462-93DA-23CFE434025D}"/>
              </a:ext>
            </a:extLst>
          </p:cNvPr>
          <p:cNvGrpSpPr/>
          <p:nvPr/>
        </p:nvGrpSpPr>
        <p:grpSpPr>
          <a:xfrm>
            <a:off x="1219200" y="929848"/>
            <a:ext cx="9835662" cy="5700813"/>
            <a:chOff x="1383566" y="1056620"/>
            <a:chExt cx="9525065" cy="5647326"/>
          </a:xfrm>
        </p:grpSpPr>
        <p:pic>
          <p:nvPicPr>
            <p:cNvPr id="5" name="Picture 4" descr="A picture containing table, colorful&#10;&#10;Description automatically generated">
              <a:extLst>
                <a:ext uri="{FF2B5EF4-FFF2-40B4-BE49-F238E27FC236}">
                  <a16:creationId xmlns:a16="http://schemas.microsoft.com/office/drawing/2014/main" id="{86902F9C-6D9D-4E29-A7BA-BD4BAD67B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51"/>
            <a:stretch/>
          </p:blipFill>
          <p:spPr>
            <a:xfrm>
              <a:off x="1383566" y="1056620"/>
              <a:ext cx="9525065" cy="5647326"/>
            </a:xfrm>
            <a:prstGeom prst="rect">
              <a:avLst/>
            </a:prstGeom>
          </p:spPr>
        </p:pic>
        <p:pic>
          <p:nvPicPr>
            <p:cNvPr id="2050" name="Picture 2" descr="صور قطة كرتون , شاهدوا قطط رسوم جرافيك رائعة - صور حب">
              <a:extLst>
                <a:ext uri="{FF2B5EF4-FFF2-40B4-BE49-F238E27FC236}">
                  <a16:creationId xmlns:a16="http://schemas.microsoft.com/office/drawing/2014/main" id="{BF577F6C-2049-4F42-B603-A60816F73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4231" y="5550568"/>
              <a:ext cx="902354" cy="107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كلب صغير لطيف الكرتون صورة, كلب لطيف, كلب سعيد, ناقلات الكلب PNG ...">
              <a:extLst>
                <a:ext uri="{FF2B5EF4-FFF2-40B4-BE49-F238E27FC236}">
                  <a16:creationId xmlns:a16="http://schemas.microsoft.com/office/drawing/2014/main" id="{ED82F87B-6506-473D-BF4F-A09F635CC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177" y="5689659"/>
              <a:ext cx="981075" cy="981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Duck Cartoon Images, Stock Photos &amp; Vectors | Shutterstock">
              <a:extLst>
                <a:ext uri="{FF2B5EF4-FFF2-40B4-BE49-F238E27FC236}">
                  <a16:creationId xmlns:a16="http://schemas.microsoft.com/office/drawing/2014/main" id="{F6C62206-8B0A-4C3A-869A-2DFA093B4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390" y="4223948"/>
              <a:ext cx="465220" cy="735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1864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0" b="95479" l="6494" r="90673">
                        <a14:foregroundMark x1="30460" y1="6117" x2="24675" y2="4876"/>
                        <a14:foregroundMark x1="72609" y1="3457" x2="72609" y2="3457"/>
                        <a14:foregroundMark x1="34238" y1="52216" x2="47816" y2="32624"/>
                        <a14:foregroundMark x1="35891" y1="18794" x2="58678" y2="37766"/>
                        <a14:foregroundMark x1="58678" y1="37766" x2="65525" y2="52482"/>
                        <a14:foregroundMark x1="65525" y1="52482" x2="52774" y2="17730"/>
                        <a14:foregroundMark x1="52774" y1="17730" x2="54664" y2="15514"/>
                        <a14:foregroundMark x1="47816" y1="18972" x2="27391" y2="29965"/>
                        <a14:foregroundMark x1="60567" y1="20656" x2="71783" y2="40426"/>
                        <a14:foregroundMark x1="70366" y1="38741" x2="80165" y2="40691"/>
                        <a14:foregroundMark x1="80165" y1="40691" x2="86541" y2="46543"/>
                        <a14:foregroundMark x1="86541" y1="46543" x2="87721" y2="48936"/>
                        <a14:foregroundMark x1="87249" y1="49202" x2="86659" y2="69947"/>
                        <a14:foregroundMark x1="90791" y1="56294" x2="90791" y2="56294"/>
                        <a14:foregroundMark x1="90437" y1="56294" x2="90437" y2="46365"/>
                        <a14:foregroundMark x1="90201" y1="42287" x2="86423" y2="37323"/>
                        <a14:foregroundMark x1="41322" y1="45922" x2="21370" y2="66312"/>
                        <a14:foregroundMark x1="21370" y1="66312" x2="16529" y2="58954"/>
                        <a14:foregroundMark x1="16529" y1="58954" x2="18536" y2="52482"/>
                        <a14:foregroundMark x1="19008" y1="48582" x2="21251" y2="35727"/>
                        <a14:foregroundMark x1="14404" y1="35106" x2="11098" y2="37589"/>
                        <a14:foregroundMark x1="11098" y1="37589" x2="8383" y2="41667"/>
                        <a14:foregroundMark x1="14168" y1="68972" x2="80165" y2="84663"/>
                        <a14:foregroundMark x1="80165" y1="84663" x2="53483" y2="87855"/>
                        <a14:foregroundMark x1="53483" y1="87855" x2="30933" y2="87145"/>
                        <a14:foregroundMark x1="33648" y1="95656" x2="52184" y2="94858"/>
                        <a14:foregroundMark x1="52184" y1="94238" x2="6494" y2="83954"/>
                        <a14:foregroundMark x1="6494" y1="83954" x2="13813" y2="81826"/>
                        <a14:foregroundMark x1="51358" y1="21454" x2="42503" y2="17376"/>
                        <a14:foregroundMark x1="42503" y1="17376" x2="41322" y2="16135"/>
                        <a14:foregroundMark x1="41086" y1="16135" x2="32822" y2="21277"/>
                        <a14:foregroundMark x1="32822" y1="21277" x2="26919" y2="28989"/>
                        <a14:foregroundMark x1="26919" y1="28989" x2="26682" y2="39362"/>
                        <a14:foregroundMark x1="26682" y1="39628" x2="61157" y2="55053"/>
                        <a14:foregroundMark x1="61157" y1="55053" x2="73318" y2="66933"/>
                        <a14:foregroundMark x1="84298" y1="54521" x2="44510" y2="74911"/>
                        <a14:foregroundMark x1="79929" y1="61436" x2="82999" y2="84043"/>
                        <a14:foregroundMark x1="82999" y1="84043" x2="82881" y2="84220"/>
                        <a14:foregroundMark x1="74498" y1="90426" x2="55726" y2="94238"/>
                        <a14:foregroundMark x1="25266" y1="3280" x2="25266" y2="3280"/>
                        <a14:foregroundMark x1="73081" y1="3280" x2="73081" y2="3280"/>
                        <a14:foregroundMark x1="76623" y1="9220" x2="76623" y2="9220"/>
                        <a14:foregroundMark x1="76623" y1="9220" x2="76623" y2="9220"/>
                        <a14:foregroundMark x1="28217" y1="93262" x2="36954" y2="94060"/>
                        <a14:foregroundMark x1="45336" y1="94060" x2="46163" y2="94060"/>
                        <a14:foregroundMark x1="48406" y1="94238" x2="53483" y2="94858"/>
                        <a14:foregroundMark x1="54309" y1="94858" x2="67414" y2="94858"/>
                        <a14:foregroundMark x1="49469" y1="26773" x2="49233" y2="22429"/>
                        <a14:foregroundMark x1="50767" y1="10195" x2="50767" y2="10195"/>
                        <a14:foregroundMark x1="50767" y1="10195" x2="50767" y2="1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6" y="-131363"/>
            <a:ext cx="5616678" cy="7025772"/>
          </a:xfrm>
          <a:prstGeom prst="rect">
            <a:avLst/>
          </a:prstGeom>
        </p:spPr>
      </p:pic>
      <p:pic>
        <p:nvPicPr>
          <p:cNvPr id="6" name="applause3">
            <a:hlinkClick r:id="" action="ppaction://media"/>
            <a:extLst>
              <a:ext uri="{FF2B5EF4-FFF2-40B4-BE49-F238E27FC236}">
                <a16:creationId xmlns:a16="http://schemas.microsoft.com/office/drawing/2014/main" id="{9FC1B616-1D8E-4C60-927D-4A97E1C10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600" y="5896488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7C7F724-106C-4130-BA3F-5DE5FD0F2BE9}"/>
              </a:ext>
            </a:extLst>
          </p:cNvPr>
          <p:cNvGrpSpPr/>
          <p:nvPr/>
        </p:nvGrpSpPr>
        <p:grpSpPr>
          <a:xfrm>
            <a:off x="6075387" y="19002"/>
            <a:ext cx="6100571" cy="6827281"/>
            <a:chOff x="6075387" y="19002"/>
            <a:chExt cx="6100571" cy="6827281"/>
          </a:xfrm>
        </p:grpSpPr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B0A4736A-36AD-4E76-8D31-B9F4D085B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9421" y="19002"/>
              <a:ext cx="5986537" cy="6827281"/>
            </a:xfrm>
            <a:prstGeom prst="rect">
              <a:avLst/>
            </a:prstGeom>
          </p:spPr>
        </p:pic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D6C8FFC-DCFE-485D-8B1F-0BF35EA68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387" y="4040056"/>
              <a:ext cx="1870025" cy="15162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9D6070-8736-41B6-9EB5-8D2C7D6EF41B}"/>
                </a:ext>
              </a:extLst>
            </p:cNvPr>
            <p:cNvSpPr txBox="1"/>
            <p:nvPr/>
          </p:nvSpPr>
          <p:spPr>
            <a:xfrm>
              <a:off x="7768773" y="4447887"/>
              <a:ext cx="27760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5400" b="1" dirty="0">
                  <a:solidFill>
                    <a:srgbClr val="C00000"/>
                  </a:solidFill>
                </a:rPr>
                <a:t>رائــعــون</a:t>
              </a:r>
              <a:endParaRPr lang="en-US" sz="5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272BA5-774E-4A77-A9FF-C52DF808450F}"/>
                </a:ext>
              </a:extLst>
            </p:cNvPr>
            <p:cNvSpPr txBox="1"/>
            <p:nvPr/>
          </p:nvSpPr>
          <p:spPr>
            <a:xfrm>
              <a:off x="6173379" y="27046"/>
              <a:ext cx="486288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3600" b="1" dirty="0">
                  <a:solidFill>
                    <a:srgbClr val="EC435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استراتيجية الدقيقة الواحدة:</a:t>
              </a:r>
              <a:endParaRPr lang="ar-AE" sz="3600" b="1" dirty="0">
                <a:solidFill>
                  <a:srgbClr val="1BBAB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0B71E6F-9D2A-4B2D-84CB-6FC08B33A4EA}"/>
              </a:ext>
            </a:extLst>
          </p:cNvPr>
          <p:cNvSpPr txBox="1"/>
          <p:nvPr/>
        </p:nvSpPr>
        <p:spPr>
          <a:xfrm>
            <a:off x="1255674" y="2643290"/>
            <a:ext cx="4403005" cy="27853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500" b="1" dirty="0">
                <a:latin typeface="Calibri" panose="020F0502020204030204" pitchFamily="34" charset="0"/>
                <a:cs typeface="Calibri" panose="020F0502020204030204" pitchFamily="34" charset="0"/>
              </a:rPr>
              <a:t>في دقيقة واحدة أكتب أكبر عدد من الكلمات التي تحتوي على </a:t>
            </a:r>
          </a:p>
          <a:p>
            <a:pPr algn="ctr"/>
            <a:r>
              <a:rPr lang="ar-AE" sz="35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اسم انسان ، حيوان ، نبات ، جماد ، مكان ، بلاد </a:t>
            </a:r>
          </a:p>
        </p:txBody>
      </p:sp>
      <p:pic>
        <p:nvPicPr>
          <p:cNvPr id="16" name="Picture 15" descr="A close up of a clock&#10;&#10;Description automatically generated">
            <a:extLst>
              <a:ext uri="{FF2B5EF4-FFF2-40B4-BE49-F238E27FC236}">
                <a16:creationId xmlns:a16="http://schemas.microsoft.com/office/drawing/2014/main" id="{98A4CD2C-F520-4BF1-A880-FD7033327B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98750" l="1750" r="96500">
                        <a14:foregroundMark x1="27000" y1="23250" x2="65750" y2="63750"/>
                        <a14:foregroundMark x1="69750" y1="39750" x2="34000" y2="72250"/>
                        <a14:foregroundMark x1="34000" y1="72250" x2="20000" y2="74250"/>
                        <a14:foregroundMark x1="20000" y1="74250" x2="13500" y2="62500"/>
                        <a14:foregroundMark x1="13500" y1="62500" x2="15500" y2="50750"/>
                        <a14:foregroundMark x1="16000" y1="50500" x2="11000" y2="39000"/>
                        <a14:foregroundMark x1="2750" y1="49750" x2="2750" y2="49750"/>
                        <a14:foregroundMark x1="47250" y1="27750" x2="60000" y2="28000"/>
                        <a14:foregroundMark x1="60000" y1="28000" x2="96250" y2="55750"/>
                        <a14:foregroundMark x1="47250" y1="5250" x2="47250" y2="5250"/>
                        <a14:foregroundMark x1="51500" y1="87000" x2="38250" y2="85250"/>
                        <a14:foregroundMark x1="38250" y1="85250" x2="37750" y2="84750"/>
                        <a14:foregroundMark x1="44750" y1="96000" x2="44750" y2="96000"/>
                        <a14:foregroundMark x1="17250" y1="31000" x2="11750" y2="27500"/>
                        <a14:foregroundMark x1="28750" y1="14250" x2="42250" y2="16250"/>
                        <a14:foregroundMark x1="42250" y1="16250" x2="55250" y2="15250"/>
                        <a14:foregroundMark x1="55250" y1="15250" x2="69750" y2="18000"/>
                        <a14:foregroundMark x1="45750" y1="33500" x2="37500" y2="44500"/>
                        <a14:foregroundMark x1="37500" y1="44500" x2="36000" y2="49500"/>
                        <a14:foregroundMark x1="38750" y1="41000" x2="28000" y2="33500"/>
                        <a14:foregroundMark x1="28000" y1="33500" x2="27750" y2="33000"/>
                        <a14:foregroundMark x1="86250" y1="29500" x2="81250" y2="33500"/>
                        <a14:foregroundMark x1="82750" y1="63250" x2="68500" y2="84750"/>
                        <a14:foregroundMark x1="68500" y1="84750" x2="68750" y2="84750"/>
                        <a14:foregroundMark x1="30500" y1="83500" x2="30500" y2="83500"/>
                        <a14:foregroundMark x1="11500" y1="79750" x2="16000" y2="84750"/>
                        <a14:foregroundMark x1="10750" y1="77500" x2="4500" y2="66000"/>
                        <a14:foregroundMark x1="4500" y1="66000" x2="1750" y2="50000"/>
                        <a14:foregroundMark x1="49250" y1="98750" x2="49250" y2="98750"/>
                        <a14:foregroundMark x1="49750" y1="95000" x2="67000" y2="43750"/>
                        <a14:foregroundMark x1="67000" y1="43750" x2="78750" y2="34750"/>
                        <a14:foregroundMark x1="78750" y1="34750" x2="81000" y2="35750"/>
                        <a14:foregroundMark x1="96500" y1="37250" x2="89250" y2="26750"/>
                        <a14:foregroundMark x1="89250" y1="26750" x2="89250" y2="26750"/>
                        <a14:foregroundMark x1="84500" y1="16000" x2="71500" y2="7250"/>
                        <a14:foregroundMark x1="94750" y1="67750" x2="90250" y2="76250"/>
                        <a14:foregroundMark x1="83750" y1="85250" x2="77250" y2="89750"/>
                        <a14:foregroundMark x1="28000" y1="5500" x2="27000" y2="11500"/>
                        <a14:foregroundMark x1="25750" y1="7250" x2="19000" y2="12750"/>
                        <a14:foregroundMark x1="15500" y1="14500" x2="9000" y2="23750"/>
                        <a14:foregroundMark x1="52000" y1="65500" x2="45750" y2="20250"/>
                        <a14:foregroundMark x1="41250" y1="20500" x2="19000" y2="26500"/>
                        <a14:foregroundMark x1="28000" y1="13250" x2="43250" y2="10750"/>
                        <a14:foregroundMark x1="43250" y1="10750" x2="55250" y2="11750"/>
                        <a14:foregroundMark x1="39500" y1="2000" x2="39500" y2="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" y="136126"/>
            <a:ext cx="1272209" cy="1272209"/>
          </a:xfrm>
          <a:prstGeom prst="rect">
            <a:avLst/>
          </a:prstGeom>
        </p:spPr>
      </p:pic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695B89B5-74AC-45C1-A205-0719A4C7CBD4}"/>
              </a:ext>
            </a:extLst>
          </p:cNvPr>
          <p:cNvSpPr/>
          <p:nvPr/>
        </p:nvSpPr>
        <p:spPr>
          <a:xfrm rot="3288722" flipV="1">
            <a:off x="822710" y="197412"/>
            <a:ext cx="460389" cy="70940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68504-BD9E-4661-9080-6DD49043B053}"/>
              </a:ext>
            </a:extLst>
          </p:cNvPr>
          <p:cNvSpPr txBox="1"/>
          <p:nvPr/>
        </p:nvSpPr>
        <p:spPr>
          <a:xfrm>
            <a:off x="338349" y="518590"/>
            <a:ext cx="283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  <a:endParaRPr lang="en-US" sz="11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C0F027-E8D5-4009-A4CA-57C6D7FC6DF0}"/>
              </a:ext>
            </a:extLst>
          </p:cNvPr>
          <p:cNvSpPr txBox="1"/>
          <p:nvPr/>
        </p:nvSpPr>
        <p:spPr>
          <a:xfrm>
            <a:off x="236961" y="918121"/>
            <a:ext cx="1045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Minutes</a:t>
            </a:r>
          </a:p>
        </p:txBody>
      </p:sp>
    </p:spTree>
    <p:extLst>
      <p:ext uri="{BB962C8B-B14F-4D97-AF65-F5344CB8AC3E}">
        <p14:creationId xmlns:p14="http://schemas.microsoft.com/office/powerpoint/2010/main" val="185354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AF916FA-D19B-43BE-B5ED-43E2733AA894}"/>
              </a:ext>
            </a:extLst>
          </p:cNvPr>
          <p:cNvSpPr/>
          <p:nvPr/>
        </p:nvSpPr>
        <p:spPr>
          <a:xfrm>
            <a:off x="178932" y="123734"/>
            <a:ext cx="11834136" cy="6610531"/>
          </a:xfrm>
          <a:prstGeom prst="rect">
            <a:avLst/>
          </a:prstGeom>
          <a:solidFill>
            <a:schemeClr val="bg1"/>
          </a:solidFill>
          <a:ln w="57150">
            <a:solidFill>
              <a:srgbClr val="E9A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62909" y="-533400"/>
            <a:ext cx="6858000" cy="1790700"/>
          </a:xfrm>
          <a:prstGeom prst="rect">
            <a:avLst/>
          </a:prstGeom>
        </p:spPr>
        <p:txBody>
          <a:bodyPr vert="horz" lIns="68580" tIns="34290" rIns="68580" bIns="3429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ar-AE" sz="6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88BE4A-3C06-4200-BB9E-EBBB4A530C4D}"/>
              </a:ext>
            </a:extLst>
          </p:cNvPr>
          <p:cNvSpPr/>
          <p:nvPr/>
        </p:nvSpPr>
        <p:spPr>
          <a:xfrm>
            <a:off x="452379" y="291070"/>
            <a:ext cx="1500198" cy="5600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الشَّجَرَة</a:t>
            </a:r>
            <a:endParaRPr lang="ar-AE" sz="4500" b="1" dirty="0">
              <a:solidFill>
                <a:srgbClr val="C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E3B8B3-5813-4BA7-8D50-5D9D88D56606}"/>
              </a:ext>
            </a:extLst>
          </p:cNvPr>
          <p:cNvSpPr/>
          <p:nvPr/>
        </p:nvSpPr>
        <p:spPr>
          <a:xfrm>
            <a:off x="496803" y="1678664"/>
            <a:ext cx="1500198" cy="5600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الْغَزال</a:t>
            </a:r>
            <a:endParaRPr lang="ar-AE" sz="825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93EF62-B09E-476E-937F-9F6C9EF867CC}"/>
              </a:ext>
            </a:extLst>
          </p:cNvPr>
          <p:cNvSpPr/>
          <p:nvPr/>
        </p:nvSpPr>
        <p:spPr>
          <a:xfrm>
            <a:off x="489429" y="3094662"/>
            <a:ext cx="1500198" cy="5600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الهُّدهُد</a:t>
            </a:r>
            <a:endParaRPr lang="ar-AE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DDB5A5-290B-4F53-834B-DFD7639805E1}"/>
              </a:ext>
            </a:extLst>
          </p:cNvPr>
          <p:cNvSpPr/>
          <p:nvPr/>
        </p:nvSpPr>
        <p:spPr>
          <a:xfrm>
            <a:off x="489429" y="2388023"/>
            <a:ext cx="1500198" cy="5600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الْنَهَر</a:t>
            </a:r>
            <a:endParaRPr lang="ar-AE" sz="825" b="1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70A898-1AA6-4CAD-B3E6-DEB7B42CC94F}"/>
              </a:ext>
            </a:extLst>
          </p:cNvPr>
          <p:cNvSpPr/>
          <p:nvPr/>
        </p:nvSpPr>
        <p:spPr>
          <a:xfrm>
            <a:off x="489429" y="3804016"/>
            <a:ext cx="1500198" cy="5600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الْأرنَب</a:t>
            </a:r>
            <a:endParaRPr lang="ar-AE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3E089A-7EBE-4594-BCC4-18025ACC4A79}"/>
              </a:ext>
            </a:extLst>
          </p:cNvPr>
          <p:cNvSpPr/>
          <p:nvPr/>
        </p:nvSpPr>
        <p:spPr>
          <a:xfrm>
            <a:off x="489429" y="4513370"/>
            <a:ext cx="1500198" cy="5600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الْقنّفُذ</a:t>
            </a:r>
            <a:endParaRPr lang="ar-AE" sz="1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D0A09B-A4F2-4422-8555-ECD88EBA21A9}"/>
              </a:ext>
            </a:extLst>
          </p:cNvPr>
          <p:cNvSpPr/>
          <p:nvPr/>
        </p:nvSpPr>
        <p:spPr>
          <a:xfrm>
            <a:off x="496803" y="5232556"/>
            <a:ext cx="1500198" cy="5600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البُّندق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A83F1F-C86D-4BAA-AD2B-AD26B35B8810}"/>
              </a:ext>
            </a:extLst>
          </p:cNvPr>
          <p:cNvSpPr/>
          <p:nvPr/>
        </p:nvSpPr>
        <p:spPr>
          <a:xfrm>
            <a:off x="489429" y="5889189"/>
            <a:ext cx="1500198" cy="5600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الأَّزهارُ</a:t>
            </a:r>
            <a:endParaRPr lang="ar-AE" sz="36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7755139-78E7-48CD-B843-2174C3B24FD4}"/>
              </a:ext>
            </a:extLst>
          </p:cNvPr>
          <p:cNvGraphicFramePr>
            <a:graphicFrameLocks noGrp="1"/>
          </p:cNvGraphicFramePr>
          <p:nvPr/>
        </p:nvGraphicFramePr>
        <p:xfrm>
          <a:off x="1989627" y="291070"/>
          <a:ext cx="444084" cy="6216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084">
                  <a:extLst>
                    <a:ext uri="{9D8B030D-6E8A-4147-A177-3AD203B41FA5}">
                      <a16:colId xmlns:a16="http://schemas.microsoft.com/office/drawing/2014/main" val="1745617811"/>
                    </a:ext>
                  </a:extLst>
                </a:gridCol>
              </a:tblGrid>
              <a:tr h="690772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97816"/>
                  </a:ext>
                </a:extLst>
              </a:tr>
              <a:tr h="690772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039215"/>
                  </a:ext>
                </a:extLst>
              </a:tr>
              <a:tr h="690772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910808"/>
                  </a:ext>
                </a:extLst>
              </a:tr>
              <a:tr h="690772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252664"/>
                  </a:ext>
                </a:extLst>
              </a:tr>
              <a:tr h="690772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511699"/>
                  </a:ext>
                </a:extLst>
              </a:tr>
              <a:tr h="690772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438525"/>
                  </a:ext>
                </a:extLst>
              </a:tr>
              <a:tr h="690772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465025"/>
                  </a:ext>
                </a:extLst>
              </a:tr>
              <a:tr h="690772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788317"/>
                  </a:ext>
                </a:extLst>
              </a:tr>
              <a:tr h="690772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087759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9F861C2B-17F4-4BC0-B23E-4CF4FBB42D88}"/>
              </a:ext>
            </a:extLst>
          </p:cNvPr>
          <p:cNvSpPr/>
          <p:nvPr/>
        </p:nvSpPr>
        <p:spPr>
          <a:xfrm>
            <a:off x="489429" y="963268"/>
            <a:ext cx="1500198" cy="56007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السِّنجاب</a:t>
            </a:r>
            <a:endParaRPr lang="ar-AE" sz="3200" b="1" dirty="0">
              <a:solidFill>
                <a:srgbClr val="C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45A383C-F651-4F1D-9189-74F324D4C525}"/>
              </a:ext>
            </a:extLst>
          </p:cNvPr>
          <p:cNvSpPr/>
          <p:nvPr/>
        </p:nvSpPr>
        <p:spPr>
          <a:xfrm>
            <a:off x="4840663" y="212261"/>
            <a:ext cx="4007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5400" b="1" dirty="0">
                <a:latin typeface="Calibri" panose="020F0502020204030204" pitchFamily="34" charset="0"/>
                <a:cs typeface="Calibri" panose="020F0502020204030204" pitchFamily="34" charset="0"/>
              </a:rPr>
              <a:t>الصورة المخفية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A937D1-AF42-4E55-B669-F8DEA3D74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10246" r="14399" b="11224"/>
          <a:stretch/>
        </p:blipFill>
        <p:spPr>
          <a:xfrm>
            <a:off x="3811858" y="177499"/>
            <a:ext cx="1060083" cy="9233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15004D-1ABA-410A-A268-7194B0A3C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 t="10246" r="14399" b="11224"/>
          <a:stretch/>
        </p:blipFill>
        <p:spPr>
          <a:xfrm flipH="1">
            <a:off x="10350673" y="218801"/>
            <a:ext cx="1525042" cy="1328308"/>
          </a:xfrm>
          <a:prstGeom prst="rect">
            <a:avLst/>
          </a:prstGeom>
        </p:spPr>
      </p:pic>
      <p:pic>
        <p:nvPicPr>
          <p:cNvPr id="28" name="صورة 6">
            <a:extLst>
              <a:ext uri="{FF2B5EF4-FFF2-40B4-BE49-F238E27FC236}">
                <a16:creationId xmlns:a16="http://schemas.microsoft.com/office/drawing/2014/main" id="{CEE35285-05E7-4088-8DFF-9C754443F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3"/>
          <a:stretch/>
        </p:blipFill>
        <p:spPr>
          <a:xfrm>
            <a:off x="3378421" y="1345827"/>
            <a:ext cx="6689540" cy="5206678"/>
          </a:xfrm>
          <a:prstGeom prst="rect">
            <a:avLst/>
          </a:prstGeom>
        </p:spPr>
      </p:pic>
      <p:sp>
        <p:nvSpPr>
          <p:cNvPr id="50" name="Rectangle 36">
            <a:extLst>
              <a:ext uri="{FF2B5EF4-FFF2-40B4-BE49-F238E27FC236}">
                <a16:creationId xmlns:a16="http://schemas.microsoft.com/office/drawing/2014/main" id="{97EFE2A4-08B6-444F-8252-1B09ABF511D2}"/>
              </a:ext>
            </a:extLst>
          </p:cNvPr>
          <p:cNvSpPr/>
          <p:nvPr/>
        </p:nvSpPr>
        <p:spPr>
          <a:xfrm>
            <a:off x="7837089" y="1271851"/>
            <a:ext cx="2230872" cy="17907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36">
            <a:extLst>
              <a:ext uri="{FF2B5EF4-FFF2-40B4-BE49-F238E27FC236}">
                <a16:creationId xmlns:a16="http://schemas.microsoft.com/office/drawing/2014/main" id="{537B2B54-E193-45D1-ADD5-F0334FEE0D9F}"/>
              </a:ext>
            </a:extLst>
          </p:cNvPr>
          <p:cNvSpPr/>
          <p:nvPr/>
        </p:nvSpPr>
        <p:spPr>
          <a:xfrm>
            <a:off x="5606217" y="1279319"/>
            <a:ext cx="2230872" cy="17907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6">
            <a:extLst>
              <a:ext uri="{FF2B5EF4-FFF2-40B4-BE49-F238E27FC236}">
                <a16:creationId xmlns:a16="http://schemas.microsoft.com/office/drawing/2014/main" id="{84CBA1D6-194A-4A36-BAA2-975167F1C970}"/>
              </a:ext>
            </a:extLst>
          </p:cNvPr>
          <p:cNvSpPr/>
          <p:nvPr/>
        </p:nvSpPr>
        <p:spPr>
          <a:xfrm>
            <a:off x="3374543" y="1272132"/>
            <a:ext cx="2230872" cy="17907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6">
            <a:extLst>
              <a:ext uri="{FF2B5EF4-FFF2-40B4-BE49-F238E27FC236}">
                <a16:creationId xmlns:a16="http://schemas.microsoft.com/office/drawing/2014/main" id="{D5307CF3-37F5-438C-A2A2-712682AE3E98}"/>
              </a:ext>
            </a:extLst>
          </p:cNvPr>
          <p:cNvSpPr/>
          <p:nvPr/>
        </p:nvSpPr>
        <p:spPr>
          <a:xfrm>
            <a:off x="3375345" y="3062468"/>
            <a:ext cx="2230872" cy="1790700"/>
          </a:xfrm>
          <a:prstGeom prst="rect">
            <a:avLst/>
          </a:prstGeom>
          <a:solidFill>
            <a:srgbClr val="A2488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639E72-D8CC-439C-980F-A65ABA6142D1}"/>
              </a:ext>
            </a:extLst>
          </p:cNvPr>
          <p:cNvSpPr/>
          <p:nvPr/>
        </p:nvSpPr>
        <p:spPr>
          <a:xfrm>
            <a:off x="3375345" y="4816169"/>
            <a:ext cx="2230872" cy="1790700"/>
          </a:xfrm>
          <a:prstGeom prst="rect">
            <a:avLst/>
          </a:prstGeom>
          <a:solidFill>
            <a:srgbClr val="1BBABD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D4CB1D7-19C6-411E-962F-3A51B2B5A602}"/>
              </a:ext>
            </a:extLst>
          </p:cNvPr>
          <p:cNvSpPr/>
          <p:nvPr/>
        </p:nvSpPr>
        <p:spPr>
          <a:xfrm>
            <a:off x="7833211" y="3062468"/>
            <a:ext cx="2230872" cy="1790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9F72DAC-3DEF-4952-8692-FE2FBAA8378E}"/>
              </a:ext>
            </a:extLst>
          </p:cNvPr>
          <p:cNvSpPr/>
          <p:nvPr/>
        </p:nvSpPr>
        <p:spPr>
          <a:xfrm>
            <a:off x="7833211" y="4826664"/>
            <a:ext cx="2230872" cy="1790700"/>
          </a:xfrm>
          <a:prstGeom prst="rect">
            <a:avLst/>
          </a:prstGeom>
          <a:solidFill>
            <a:srgbClr val="EC435F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DE5D8D1-0F65-4ED0-9F93-57F75F6F4D46}"/>
              </a:ext>
            </a:extLst>
          </p:cNvPr>
          <p:cNvSpPr/>
          <p:nvPr/>
        </p:nvSpPr>
        <p:spPr>
          <a:xfrm>
            <a:off x="5595732" y="3068533"/>
            <a:ext cx="2230872" cy="1790700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362E33-8607-42A1-B424-FA8BAE1AD735}"/>
              </a:ext>
            </a:extLst>
          </p:cNvPr>
          <p:cNvSpPr/>
          <p:nvPr/>
        </p:nvSpPr>
        <p:spPr>
          <a:xfrm>
            <a:off x="5602339" y="4820963"/>
            <a:ext cx="2230872" cy="17907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3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29" grpId="0" animBg="1"/>
      <p:bldP spid="50" grpId="0" animBg="1"/>
      <p:bldP spid="30" grpId="0" animBg="1"/>
      <p:bldP spid="31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oy&#10;&#10;Description automatically generated">
            <a:extLst>
              <a:ext uri="{FF2B5EF4-FFF2-40B4-BE49-F238E27FC236}">
                <a16:creationId xmlns:a16="http://schemas.microsoft.com/office/drawing/2014/main" id="{95554382-C997-4A07-9B79-7DC00735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42" y="0"/>
            <a:ext cx="12304542" cy="7033846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1A26CC-A2DD-431E-BA1E-E195FD09B1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510"/>
          <a:stretch/>
        </p:blipFill>
        <p:spPr>
          <a:xfrm>
            <a:off x="6965588" y="313684"/>
            <a:ext cx="5029317" cy="36153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E3BA088-4C8B-4BB5-8AB8-085B6F6C6ED1}"/>
              </a:ext>
            </a:extLst>
          </p:cNvPr>
          <p:cNvSpPr/>
          <p:nvPr/>
        </p:nvSpPr>
        <p:spPr>
          <a:xfrm>
            <a:off x="7264032" y="1224759"/>
            <a:ext cx="35044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800" b="1" dirty="0">
                <a:latin typeface="Calibri" panose="020F0502020204030204" pitchFamily="34" charset="0"/>
                <a:cs typeface="Calibri" panose="020F0502020204030204" pitchFamily="34" charset="0"/>
              </a:rPr>
              <a:t>ما هو شعورك تجاه الدرس؟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565F0D-9DF3-4D54-BA17-890B0333F18D}"/>
              </a:ext>
            </a:extLst>
          </p:cNvPr>
          <p:cNvSpPr/>
          <p:nvPr/>
        </p:nvSpPr>
        <p:spPr>
          <a:xfrm>
            <a:off x="7502878" y="2777141"/>
            <a:ext cx="30267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800" b="1" dirty="0">
                <a:latin typeface="Calibri" panose="020F0502020204030204" pitchFamily="34" charset="0"/>
                <a:cs typeface="Calibri" panose="020F0502020204030204" pitchFamily="34" charset="0"/>
              </a:rPr>
              <a:t>ماذا تعلمت من الدرس؟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A7DDF3-A9E4-44F4-A559-11BF7C32E4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313" b="97188" l="7813" r="93750">
                        <a14:foregroundMark x1="8594" y1="75938" x2="8438" y2="82708"/>
                        <a14:foregroundMark x1="85000" y1="75729" x2="85000" y2="75729"/>
                        <a14:foregroundMark x1="87500" y1="78542" x2="92188" y2="84271"/>
                        <a14:foregroundMark x1="92188" y1="84271" x2="91719" y2="90833"/>
                        <a14:foregroundMark x1="88438" y1="93021" x2="88438" y2="93021"/>
                        <a14:foregroundMark x1="87656" y1="93333" x2="79531" y2="93333"/>
                        <a14:foregroundMark x1="79531" y1="93229" x2="80781" y2="90521"/>
                        <a14:foregroundMark x1="7813" y1="93021" x2="7813" y2="93021"/>
                        <a14:foregroundMark x1="93750" y1="93229" x2="93750" y2="9322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655"/>
          <a:stretch/>
        </p:blipFill>
        <p:spPr>
          <a:xfrm>
            <a:off x="6986388" y="3959437"/>
            <a:ext cx="5029317" cy="1997612"/>
          </a:xfrm>
          <a:prstGeom prst="rect">
            <a:avLst/>
          </a:prstGeom>
        </p:spPr>
      </p:pic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C84C42-0E4A-4F96-B3B5-935EC0BFBE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1165418" y="985721"/>
            <a:ext cx="4754881" cy="44660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38C215-F96E-4B40-BDCD-76CA2F883A0D}"/>
              </a:ext>
            </a:extLst>
          </p:cNvPr>
          <p:cNvSpPr/>
          <p:nvPr/>
        </p:nvSpPr>
        <p:spPr>
          <a:xfrm>
            <a:off x="7311214" y="4449830"/>
            <a:ext cx="3454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2800" b="1" dirty="0">
                <a:latin typeface="Calibri" panose="020F0502020204030204" pitchFamily="34" charset="0"/>
                <a:cs typeface="Calibri" panose="020F0502020204030204" pitchFamily="34" charset="0"/>
              </a:rPr>
              <a:t>ما الذي أعجبك في الحصة؟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78EA05-3DEF-4DB1-AD1E-1877A37B8F66}"/>
              </a:ext>
            </a:extLst>
          </p:cNvPr>
          <p:cNvSpPr/>
          <p:nvPr/>
        </p:nvSpPr>
        <p:spPr>
          <a:xfrm>
            <a:off x="1588139" y="2639760"/>
            <a:ext cx="36875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5400" b="1" dirty="0">
                <a:latin typeface="Calibri" panose="020F0502020204030204" pitchFamily="34" charset="0"/>
                <a:cs typeface="Calibri" panose="020F0502020204030204" pitchFamily="34" charset="0"/>
              </a:rPr>
              <a:t>بطاقة خروج</a:t>
            </a:r>
          </a:p>
          <a:p>
            <a:pPr algn="ctr"/>
            <a:r>
              <a:rPr lang="ar-AE" sz="5400" b="1" dirty="0">
                <a:latin typeface="Calibri" panose="020F0502020204030204" pitchFamily="34" charset="0"/>
                <a:cs typeface="Calibri" panose="020F0502020204030204" pitchFamily="34" charset="0"/>
              </a:rPr>
              <a:t>من الحصة</a:t>
            </a: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DEB9C1-B847-4C6B-AB5D-C5298A3DB6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74" b="98691" l="5142" r="94149">
                        <a14:foregroundMark x1="59043" y1="22095" x2="47872" y2="17021"/>
                        <a14:foregroundMark x1="43085" y1="10966" x2="43085" y2="10966"/>
                        <a14:foregroundMark x1="43794" y1="10966" x2="54255" y2="10966"/>
                        <a14:foregroundMark x1="54255" y1="10966" x2="30142" y2="9984"/>
                        <a14:foregroundMark x1="30142" y1="9984" x2="67730" y2="10966"/>
                        <a14:foregroundMark x1="67730" y1="10966" x2="69504" y2="10966"/>
                        <a14:foregroundMark x1="69504" y1="10966" x2="68617" y2="8838"/>
                        <a14:foregroundMark x1="28546" y1="9984" x2="29433" y2="10966"/>
                        <a14:foregroundMark x1="27837" y1="9984" x2="27837" y2="9984"/>
                        <a14:foregroundMark x1="45390" y1="36170" x2="49468" y2="68412"/>
                        <a14:foregroundMark x1="41312" y1="52209" x2="59043" y2="56301"/>
                        <a14:foregroundMark x1="59043" y1="56301" x2="57447" y2="48282"/>
                        <a14:foregroundMark x1="57447" y1="48282" x2="57447" y2="48282"/>
                        <a14:foregroundMark x1="57447" y1="48282" x2="46277" y2="48282"/>
                        <a14:foregroundMark x1="46277" y1="48282" x2="38121" y2="45172"/>
                        <a14:foregroundMark x1="46986" y1="45172" x2="60638" y2="45172"/>
                        <a14:foregroundMark x1="60638" y1="45172" x2="59752" y2="63339"/>
                        <a14:foregroundMark x1="59043" y1="50245" x2="39007" y2="57283"/>
                        <a14:foregroundMark x1="27837" y1="86579" x2="25355" y2="98691"/>
                        <a14:foregroundMark x1="5319" y1="27987" x2="5319" y2="27987"/>
                        <a14:foregroundMark x1="94149" y1="26023" x2="94149" y2="26023"/>
                        <a14:foregroundMark x1="65426" y1="8838" x2="27837" y2="6874"/>
                        <a14:foregroundMark x1="71099" y1="89525" x2="72695" y2="7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089" y="5577097"/>
            <a:ext cx="1861695" cy="147786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AEFE00C-442C-4DD6-9838-1C8257FC5B85}"/>
              </a:ext>
            </a:extLst>
          </p:cNvPr>
          <p:cNvSpPr/>
          <p:nvPr/>
        </p:nvSpPr>
        <p:spPr>
          <a:xfrm>
            <a:off x="10867030" y="921053"/>
            <a:ext cx="806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ar-AE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59A74B-6239-48E3-9AA1-644785B705FC}"/>
              </a:ext>
            </a:extLst>
          </p:cNvPr>
          <p:cNvSpPr/>
          <p:nvPr/>
        </p:nvSpPr>
        <p:spPr>
          <a:xfrm>
            <a:off x="10849565" y="2666986"/>
            <a:ext cx="806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AE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9EC343C-27D1-4D93-BD54-7D12A6E43978}"/>
              </a:ext>
            </a:extLst>
          </p:cNvPr>
          <p:cNvSpPr/>
          <p:nvPr/>
        </p:nvSpPr>
        <p:spPr>
          <a:xfrm>
            <a:off x="10908217" y="4376768"/>
            <a:ext cx="8065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ar-AE" sz="7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9E01ED8F-9214-4AFF-8B71-07F14ECDDC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42" y="0"/>
            <a:ext cx="938638" cy="86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71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airplane, man, plane&#10;&#10;Description automatically generated">
            <a:extLst>
              <a:ext uri="{FF2B5EF4-FFF2-40B4-BE49-F238E27FC236}">
                <a16:creationId xmlns:a16="http://schemas.microsoft.com/office/drawing/2014/main" id="{0C025071-0395-45CE-8340-02EC40D5B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336" y="0"/>
            <a:ext cx="3863340" cy="6858000"/>
          </a:xfrm>
          <a:prstGeom prst="rect">
            <a:avLst/>
          </a:prstGeom>
        </p:spPr>
      </p:pic>
      <p:pic>
        <p:nvPicPr>
          <p:cNvPr id="4" name="UNITED ARAB EMIRATES NATIONAL ANTHEM - 'Ishy Bilady' عيشي بلادي - النشيد الوطني الاماراتي">
            <a:hlinkClick r:id="" action="ppaction://media"/>
            <a:extLst>
              <a:ext uri="{FF2B5EF4-FFF2-40B4-BE49-F238E27FC236}">
                <a16:creationId xmlns:a16="http://schemas.microsoft.com/office/drawing/2014/main" id="{4C8920B6-D91F-43CB-8F94-9C9BFE0E6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5149" y="1592053"/>
            <a:ext cx="8092661" cy="4552122"/>
          </a:xfrm>
          <a:prstGeom prst="rect">
            <a:avLst/>
          </a:prstGeom>
        </p:spPr>
      </p:pic>
      <p:pic>
        <p:nvPicPr>
          <p:cNvPr id="7" name="Picture 6" descr="A picture containing clothing, wearing, dress, woman&#10;&#10;Description automatically generated">
            <a:extLst>
              <a:ext uri="{FF2B5EF4-FFF2-40B4-BE49-F238E27FC236}">
                <a16:creationId xmlns:a16="http://schemas.microsoft.com/office/drawing/2014/main" id="{FB5E1AF5-840C-47D0-8A46-2D699038F1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05"/>
          <a:stretch/>
        </p:blipFill>
        <p:spPr>
          <a:xfrm>
            <a:off x="-773870" y="0"/>
            <a:ext cx="379487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3A5180-A120-4AF3-B827-D97F5FFE3459}"/>
              </a:ext>
            </a:extLst>
          </p:cNvPr>
          <p:cNvGrpSpPr/>
          <p:nvPr/>
        </p:nvGrpSpPr>
        <p:grpSpPr>
          <a:xfrm>
            <a:off x="5050827" y="140619"/>
            <a:ext cx="4217159" cy="1146412"/>
            <a:chOff x="7751928" y="95534"/>
            <a:chExt cx="4217159" cy="11464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07213B-09D2-48CC-8821-8BBD831446B5}"/>
                </a:ext>
              </a:extLst>
            </p:cNvPr>
            <p:cNvSpPr txBox="1"/>
            <p:nvPr/>
          </p:nvSpPr>
          <p:spPr>
            <a:xfrm>
              <a:off x="8085018" y="290079"/>
              <a:ext cx="30796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r-AE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السلام الوطني</a:t>
              </a:r>
              <a:endParaRPr lang="en-US" sz="4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 descr="A close up of a sign&#10;&#10;Description automatically generated">
              <a:extLst>
                <a:ext uri="{FF2B5EF4-FFF2-40B4-BE49-F238E27FC236}">
                  <a16:creationId xmlns:a16="http://schemas.microsoft.com/office/drawing/2014/main" id="{DE577D37-F268-47A6-9273-BE7840B4B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4707" y="230176"/>
              <a:ext cx="689055" cy="890900"/>
            </a:xfrm>
            <a:prstGeom prst="rect">
              <a:avLst/>
            </a:prstGeom>
          </p:spPr>
        </p:pic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C53BE4FD-1F2E-4EB4-919C-CEC79B64B909}"/>
                </a:ext>
              </a:extLst>
            </p:cNvPr>
            <p:cNvSpPr/>
            <p:nvPr/>
          </p:nvSpPr>
          <p:spPr>
            <a:xfrm>
              <a:off x="7751928" y="95534"/>
              <a:ext cx="4217159" cy="1146412"/>
            </a:xfrm>
            <a:prstGeom prst="flowChartAlternateProcess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BB8C39E-2963-424A-9BC9-B262B93981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 t="23913" r="28011" b="42825"/>
          <a:stretch/>
        </p:blipFill>
        <p:spPr>
          <a:xfrm>
            <a:off x="11297810" y="6082510"/>
            <a:ext cx="785142" cy="6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9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BC733EBF-DA3D-4479-9B27-B15A355D2CB4}"/>
              </a:ext>
            </a:extLst>
          </p:cNvPr>
          <p:cNvSpPr/>
          <p:nvPr/>
        </p:nvSpPr>
        <p:spPr>
          <a:xfrm>
            <a:off x="5054994" y="4235632"/>
            <a:ext cx="2254478" cy="1517123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" name="Picture 50" descr="A close up of a clip&#10;&#10;Description automatically generated">
            <a:extLst>
              <a:ext uri="{FF2B5EF4-FFF2-40B4-BE49-F238E27FC236}">
                <a16:creationId xmlns:a16="http://schemas.microsoft.com/office/drawing/2014/main" id="{8F5715CB-9C88-44E7-9E0D-84B2E17BB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509206" y="5641753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50C20E3-D6F4-4480-B5E8-483EE5148C07}"/>
              </a:ext>
            </a:extLst>
          </p:cNvPr>
          <p:cNvSpPr/>
          <p:nvPr/>
        </p:nvSpPr>
        <p:spPr>
          <a:xfrm>
            <a:off x="1240903" y="4231774"/>
            <a:ext cx="2254478" cy="1517123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 descr="A close up of a clip&#10;&#10;Description automatically generated">
            <a:extLst>
              <a:ext uri="{FF2B5EF4-FFF2-40B4-BE49-F238E27FC236}">
                <a16:creationId xmlns:a16="http://schemas.microsoft.com/office/drawing/2014/main" id="{F3F39B34-E96C-43ED-B8C5-23F1DE09B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95115" y="5637895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D813A67-1EAF-4D2D-AACC-0D5327D59FB9}"/>
              </a:ext>
            </a:extLst>
          </p:cNvPr>
          <p:cNvSpPr/>
          <p:nvPr/>
        </p:nvSpPr>
        <p:spPr>
          <a:xfrm>
            <a:off x="1214179" y="1392340"/>
            <a:ext cx="2254478" cy="1517123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Picture 46" descr="A close up of a clip&#10;&#10;Description automatically generated">
            <a:extLst>
              <a:ext uri="{FF2B5EF4-FFF2-40B4-BE49-F238E27FC236}">
                <a16:creationId xmlns:a16="http://schemas.microsoft.com/office/drawing/2014/main" id="{F025BCDD-5410-45DD-87FA-5DF4DC99D6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68391" y="2798461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AA6548-3E67-40CA-B39D-EC0A96A1036D}"/>
              </a:ext>
            </a:extLst>
          </p:cNvPr>
          <p:cNvSpPr/>
          <p:nvPr/>
        </p:nvSpPr>
        <p:spPr>
          <a:xfrm>
            <a:off x="5131313" y="1373199"/>
            <a:ext cx="2254478" cy="1517123"/>
          </a:xfrm>
          <a:prstGeom prst="rect">
            <a:avLst/>
          </a:prstGeom>
          <a:noFill/>
          <a:ln w="38100">
            <a:solidFill>
              <a:srgbClr val="E0B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 descr="A close up of a clip&#10;&#10;Description automatically generated">
            <a:extLst>
              <a:ext uri="{FF2B5EF4-FFF2-40B4-BE49-F238E27FC236}">
                <a16:creationId xmlns:a16="http://schemas.microsoft.com/office/drawing/2014/main" id="{46ED4CB0-FC4C-47FA-98F1-98EB1EB83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585525" y="2779320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6743C78-77B7-45D6-A608-F7B17A39891F}"/>
              </a:ext>
            </a:extLst>
          </p:cNvPr>
          <p:cNvSpPr/>
          <p:nvPr/>
        </p:nvSpPr>
        <p:spPr>
          <a:xfrm>
            <a:off x="8916113" y="1381070"/>
            <a:ext cx="2254478" cy="1517123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 descr="A close up of a clip&#10;&#10;Description automatically generated">
            <a:extLst>
              <a:ext uri="{FF2B5EF4-FFF2-40B4-BE49-F238E27FC236}">
                <a16:creationId xmlns:a16="http://schemas.microsoft.com/office/drawing/2014/main" id="{7B3EBB21-6B84-4BEC-A4B7-F31C2BE42F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70325" y="2787191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759D93E1-2798-4514-A8EE-917ECF83DD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9275057" y="1415095"/>
            <a:ext cx="1483011" cy="1446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32A8F-FB9C-4AC7-8D49-377DB8B3D819}"/>
              </a:ext>
            </a:extLst>
          </p:cNvPr>
          <p:cNvSpPr txBox="1"/>
          <p:nvPr/>
        </p:nvSpPr>
        <p:spPr>
          <a:xfrm>
            <a:off x="3103400" y="2656373"/>
            <a:ext cx="463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8CA8C-FFB3-456B-A5C1-073B4223DD4F}"/>
              </a:ext>
            </a:extLst>
          </p:cNvPr>
          <p:cNvSpPr txBox="1"/>
          <p:nvPr/>
        </p:nvSpPr>
        <p:spPr>
          <a:xfrm>
            <a:off x="8755746" y="2952108"/>
            <a:ext cx="2093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الالتزام بالوقت المحدد للحصص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5AE80-55EF-4A79-8A40-A92012EC5489}"/>
              </a:ext>
            </a:extLst>
          </p:cNvPr>
          <p:cNvSpPr txBox="1"/>
          <p:nvPr/>
        </p:nvSpPr>
        <p:spPr>
          <a:xfrm>
            <a:off x="7012424" y="2740736"/>
            <a:ext cx="463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7200" b="1" dirty="0">
                <a:solidFill>
                  <a:schemeClr val="bg1"/>
                </a:solidFill>
              </a:rPr>
              <a:t>2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F0398-E6CA-4A9F-9D7D-FC6DE19E57AC}"/>
              </a:ext>
            </a:extLst>
          </p:cNvPr>
          <p:cNvSpPr txBox="1"/>
          <p:nvPr/>
        </p:nvSpPr>
        <p:spPr>
          <a:xfrm>
            <a:off x="4855441" y="3138391"/>
            <a:ext cx="2093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التفاعل الإيجابي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F4AC8-5108-491E-A705-1D1C4F5F69EF}"/>
              </a:ext>
            </a:extLst>
          </p:cNvPr>
          <p:cNvSpPr txBox="1"/>
          <p:nvPr/>
        </p:nvSpPr>
        <p:spPr>
          <a:xfrm>
            <a:off x="10840276" y="2749484"/>
            <a:ext cx="463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EB0869-E002-4BD7-8F44-152B8075FB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1581575" y="1441422"/>
            <a:ext cx="1503917" cy="13507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3C07C9-F0EC-4F24-8541-542ACF9D3A34}"/>
              </a:ext>
            </a:extLst>
          </p:cNvPr>
          <p:cNvSpPr txBox="1"/>
          <p:nvPr/>
        </p:nvSpPr>
        <p:spPr>
          <a:xfrm>
            <a:off x="946417" y="3004550"/>
            <a:ext cx="209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عدم مقاطعة المعلم بأي شكل واتباع التعليمات</a:t>
            </a:r>
            <a:r>
              <a:rPr lang="en-US" sz="2000" b="1" dirty="0"/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2E0660-1100-448F-9282-0D7D86146CF1}"/>
              </a:ext>
            </a:extLst>
          </p:cNvPr>
          <p:cNvSpPr txBox="1"/>
          <p:nvPr/>
        </p:nvSpPr>
        <p:spPr>
          <a:xfrm>
            <a:off x="6949284" y="5542039"/>
            <a:ext cx="338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41D91F-88F9-4BEC-83B8-AB9E7B453D5F}"/>
              </a:ext>
            </a:extLst>
          </p:cNvPr>
          <p:cNvSpPr txBox="1"/>
          <p:nvPr/>
        </p:nvSpPr>
        <p:spPr>
          <a:xfrm>
            <a:off x="997083" y="5843181"/>
            <a:ext cx="2093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عدم فتح الكاميرا أو تصوير الشاشة</a:t>
            </a:r>
            <a:endParaRPr lang="en-US" sz="2000" b="1" dirty="0"/>
          </a:p>
        </p:txBody>
      </p:sp>
      <p:pic>
        <p:nvPicPr>
          <p:cNvPr id="27" name="صورة 10">
            <a:extLst>
              <a:ext uri="{FF2B5EF4-FFF2-40B4-BE49-F238E27FC236}">
                <a16:creationId xmlns:a16="http://schemas.microsoft.com/office/drawing/2014/main" id="{BE1FE0D5-6844-4128-B033-0124E99706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77" y="4393095"/>
            <a:ext cx="1235549" cy="12355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C07CE5-3169-477B-8306-4B5850F5D96E}"/>
              </a:ext>
            </a:extLst>
          </p:cNvPr>
          <p:cNvSpPr txBox="1"/>
          <p:nvPr/>
        </p:nvSpPr>
        <p:spPr>
          <a:xfrm>
            <a:off x="4839954" y="5855254"/>
            <a:ext cx="1955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000" b="1" dirty="0"/>
              <a:t>عدم فتح المايكرفون بدون إذن المعلمة</a:t>
            </a:r>
            <a:endParaRPr lang="en-US" sz="2000" b="1" dirty="0"/>
          </a:p>
        </p:txBody>
      </p:sp>
      <p:pic>
        <p:nvPicPr>
          <p:cNvPr id="35" name="صورة 11">
            <a:extLst>
              <a:ext uri="{FF2B5EF4-FFF2-40B4-BE49-F238E27FC236}">
                <a16:creationId xmlns:a16="http://schemas.microsoft.com/office/drawing/2014/main" id="{B42FAFF8-ECC0-4061-838A-B662E9610C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472430" y="4283507"/>
            <a:ext cx="1419605" cy="135075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430D2-1477-4E27-8FDB-948DB3C1D662}"/>
              </a:ext>
            </a:extLst>
          </p:cNvPr>
          <p:cNvSpPr/>
          <p:nvPr/>
        </p:nvSpPr>
        <p:spPr>
          <a:xfrm>
            <a:off x="8871549" y="4280452"/>
            <a:ext cx="2254478" cy="1517123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A close up of a clip&#10;&#10;Description automatically generated">
            <a:extLst>
              <a:ext uri="{FF2B5EF4-FFF2-40B4-BE49-F238E27FC236}">
                <a16:creationId xmlns:a16="http://schemas.microsoft.com/office/drawing/2014/main" id="{C6143364-BF9A-4085-81FC-02058BAC2E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25761" y="5686573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D90121-1D09-4E35-9469-C2FB0405ED0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1"/>
          <a:stretch/>
        </p:blipFill>
        <p:spPr>
          <a:xfrm>
            <a:off x="9305609" y="4361007"/>
            <a:ext cx="1425955" cy="135058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7DC199-9404-4702-B5A4-723EEDA6CF56}"/>
              </a:ext>
            </a:extLst>
          </p:cNvPr>
          <p:cNvSpPr txBox="1"/>
          <p:nvPr/>
        </p:nvSpPr>
        <p:spPr>
          <a:xfrm>
            <a:off x="10823980" y="5614137"/>
            <a:ext cx="404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AFFD0A-BB16-490E-BB83-688B29F84E32}"/>
              </a:ext>
            </a:extLst>
          </p:cNvPr>
          <p:cNvSpPr txBox="1"/>
          <p:nvPr/>
        </p:nvSpPr>
        <p:spPr>
          <a:xfrm>
            <a:off x="8864127" y="5911371"/>
            <a:ext cx="1825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/>
              <a:t>الجلوس بشكل صحيح </a:t>
            </a:r>
            <a:endParaRPr lang="en-US" sz="24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6FCD5B-F782-4902-88A8-907A790FC3AB}"/>
              </a:ext>
            </a:extLst>
          </p:cNvPr>
          <p:cNvSpPr txBox="1"/>
          <p:nvPr/>
        </p:nvSpPr>
        <p:spPr>
          <a:xfrm>
            <a:off x="3069875" y="5530033"/>
            <a:ext cx="338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55" name="Picture 54" descr="A picture containing table&#10;&#10;Description automatically generated">
            <a:extLst>
              <a:ext uri="{FF2B5EF4-FFF2-40B4-BE49-F238E27FC236}">
                <a16:creationId xmlns:a16="http://schemas.microsoft.com/office/drawing/2014/main" id="{60C7D60B-8BD4-4418-964D-05BDA5BEEB8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260" y="1499503"/>
            <a:ext cx="1229666" cy="1229666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BDE925B-54C1-4F8A-9FE8-D276B43F6BA3}"/>
              </a:ext>
            </a:extLst>
          </p:cNvPr>
          <p:cNvSpPr/>
          <p:nvPr/>
        </p:nvSpPr>
        <p:spPr>
          <a:xfrm>
            <a:off x="3196047" y="109467"/>
            <a:ext cx="55675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AE" sz="6000" b="1" dirty="0">
                <a:latin typeface="Calibri" panose="020F0502020204030204" pitchFamily="34" charset="0"/>
                <a:cs typeface="Calibri" panose="020F0502020204030204" pitchFamily="34" charset="0"/>
              </a:rPr>
              <a:t>قواعد التعلم عن بعد</a:t>
            </a:r>
          </a:p>
        </p:txBody>
      </p:sp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86472A-5A3F-488C-AA09-C3B666D76C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67" b="90000" l="10000" r="90500">
                        <a14:foregroundMark x1="26500" y1="9833" x2="26500" y2="9833"/>
                        <a14:foregroundMark x1="25667" y1="13500" x2="24333" y2="19833"/>
                        <a14:foregroundMark x1="90333" y1="55667" x2="90333" y2="55667"/>
                        <a14:foregroundMark x1="90333" y1="71833" x2="90333" y2="71833"/>
                        <a14:foregroundMark x1="90500" y1="24500" x2="90500" y2="24500"/>
                        <a14:foregroundMark x1="31500" y1="13667" x2="31500" y2="1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59" y="-94552"/>
            <a:ext cx="1788297" cy="17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13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9026B0F-ED14-4E8A-8A15-E64F460D5AEA}"/>
              </a:ext>
            </a:extLst>
          </p:cNvPr>
          <p:cNvSpPr txBox="1"/>
          <p:nvPr/>
        </p:nvSpPr>
        <p:spPr>
          <a:xfrm>
            <a:off x="6570537" y="2413459"/>
            <a:ext cx="50209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AE" sz="8000" b="1" dirty="0">
                <a:solidFill>
                  <a:srgbClr val="EC4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الوحدة الاولى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AFAED-E5F8-4C19-B85C-D3D831D00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09" t="19687" r="28246" b="6047"/>
          <a:stretch/>
        </p:blipFill>
        <p:spPr>
          <a:xfrm>
            <a:off x="483635" y="450377"/>
            <a:ext cx="6114464" cy="5882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771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stationary, table&#10;&#10;Description automatically generated">
            <a:extLst>
              <a:ext uri="{FF2B5EF4-FFF2-40B4-BE49-F238E27FC236}">
                <a16:creationId xmlns:a16="http://schemas.microsoft.com/office/drawing/2014/main" id="{EDE15856-4345-4F1C-8816-B1B727CA10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80" y="0"/>
            <a:ext cx="3856420" cy="68580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3A578A-2831-42CC-90F6-51D5C11BD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589703"/>
              </p:ext>
            </p:extLst>
          </p:nvPr>
        </p:nvGraphicFramePr>
        <p:xfrm>
          <a:off x="666771" y="1903859"/>
          <a:ext cx="8314006" cy="4304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3002">
                  <a:extLst>
                    <a:ext uri="{9D8B030D-6E8A-4147-A177-3AD203B41FA5}">
                      <a16:colId xmlns:a16="http://schemas.microsoft.com/office/drawing/2014/main" val="3083375209"/>
                    </a:ext>
                  </a:extLst>
                </a:gridCol>
                <a:gridCol w="1413738">
                  <a:extLst>
                    <a:ext uri="{9D8B030D-6E8A-4147-A177-3AD203B41FA5}">
                      <a16:colId xmlns:a16="http://schemas.microsoft.com/office/drawing/2014/main" val="269272167"/>
                    </a:ext>
                  </a:extLst>
                </a:gridCol>
                <a:gridCol w="1411935">
                  <a:extLst>
                    <a:ext uri="{9D8B030D-6E8A-4147-A177-3AD203B41FA5}">
                      <a16:colId xmlns:a16="http://schemas.microsoft.com/office/drawing/2014/main" val="1763812671"/>
                    </a:ext>
                  </a:extLst>
                </a:gridCol>
                <a:gridCol w="1411935">
                  <a:extLst>
                    <a:ext uri="{9D8B030D-6E8A-4147-A177-3AD203B41FA5}">
                      <a16:colId xmlns:a16="http://schemas.microsoft.com/office/drawing/2014/main" val="2524789110"/>
                    </a:ext>
                  </a:extLst>
                </a:gridCol>
                <a:gridCol w="1405624">
                  <a:extLst>
                    <a:ext uri="{9D8B030D-6E8A-4147-A177-3AD203B41FA5}">
                      <a16:colId xmlns:a16="http://schemas.microsoft.com/office/drawing/2014/main" val="2876988978"/>
                    </a:ext>
                  </a:extLst>
                </a:gridCol>
                <a:gridCol w="1277772">
                  <a:extLst>
                    <a:ext uri="{9D8B030D-6E8A-4147-A177-3AD203B41FA5}">
                      <a16:colId xmlns:a16="http://schemas.microsoft.com/office/drawing/2014/main" val="4250420877"/>
                    </a:ext>
                  </a:extLst>
                </a:gridCol>
              </a:tblGrid>
              <a:tr h="71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ب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ع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ل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5145" algn="ctr"/>
                        </a:tabLs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م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ي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877126"/>
                  </a:ext>
                </a:extLst>
              </a:tr>
              <a:tr h="71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ة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م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ط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</a:rPr>
                        <a:t>ا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</a:rPr>
                        <a:t>ف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س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05800"/>
                  </a:ext>
                </a:extLst>
              </a:tr>
              <a:tr h="71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خ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و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ر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ص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ت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411771"/>
                  </a:ext>
                </a:extLst>
              </a:tr>
              <a:tr h="71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ة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ر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ق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ب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خ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342335"/>
                  </a:ext>
                </a:extLst>
              </a:tr>
              <a:tr h="71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ح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ب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س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ت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د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139412"/>
                  </a:ext>
                </a:extLst>
              </a:tr>
              <a:tr h="712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ة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ل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و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ا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ط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4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م</a:t>
                      </a:r>
                      <a:endParaRPr lang="en-US" sz="4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154688"/>
                  </a:ext>
                </a:extLst>
              </a:tr>
            </a:tbl>
          </a:graphicData>
        </a:graphic>
      </p:graphicFrame>
      <p:pic>
        <p:nvPicPr>
          <p:cNvPr id="10" name="applause3">
            <a:hlinkClick r:id="" action="ppaction://media"/>
            <a:extLst>
              <a:ext uri="{FF2B5EF4-FFF2-40B4-BE49-F238E27FC236}">
                <a16:creationId xmlns:a16="http://schemas.microsoft.com/office/drawing/2014/main" id="{009AAB19-DC63-448F-88F3-1E0A1F099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364" y="202672"/>
            <a:ext cx="609600" cy="609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B7B4F5-A380-4492-B874-9A5A9B90B912}"/>
              </a:ext>
            </a:extLst>
          </p:cNvPr>
          <p:cNvSpPr/>
          <p:nvPr/>
        </p:nvSpPr>
        <p:spPr>
          <a:xfrm>
            <a:off x="9983153" y="1967701"/>
            <a:ext cx="175400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ar-AE" sz="9600" dirty="0">
                <a:solidFill>
                  <a:srgbClr val="C00000"/>
                </a:solidFill>
                <a:latin typeface="Calibri" panose="020F0502020204030204" pitchFamily="34" charset="0"/>
                <a:cs typeface="(AH) Manal Black" pitchFamily="2" charset="-78"/>
              </a:rPr>
              <a:t>لعبة</a:t>
            </a:r>
            <a:r>
              <a:rPr lang="ar-AE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D57D8E-F775-4180-BA28-83ADA5232D75}"/>
              </a:ext>
            </a:extLst>
          </p:cNvPr>
          <p:cNvSpPr/>
          <p:nvPr/>
        </p:nvSpPr>
        <p:spPr>
          <a:xfrm>
            <a:off x="2115406" y="1871860"/>
            <a:ext cx="5541333" cy="737661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5AE027-480B-44EA-99A3-E2F07DA37371}"/>
              </a:ext>
            </a:extLst>
          </p:cNvPr>
          <p:cNvSpPr/>
          <p:nvPr/>
        </p:nvSpPr>
        <p:spPr>
          <a:xfrm rot="16200000">
            <a:off x="3800409" y="228602"/>
            <a:ext cx="705239" cy="690132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367F8D-E914-4ECD-9683-F29ADE079847}"/>
              </a:ext>
            </a:extLst>
          </p:cNvPr>
          <p:cNvSpPr/>
          <p:nvPr/>
        </p:nvSpPr>
        <p:spPr>
          <a:xfrm>
            <a:off x="460710" y="567209"/>
            <a:ext cx="93923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4400" b="1" dirty="0">
                <a:latin typeface="Arial" panose="020B0604020202020204" pitchFamily="34" charset="0"/>
                <a:cs typeface="(AH) Manal Black" pitchFamily="2" charset="-78"/>
              </a:rPr>
              <a:t>أفكر و أحاول في إيجاد الكلمتان المختلفتان في اللعبة التالية: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38147D-1C22-4605-8495-7994C624C6BC}"/>
              </a:ext>
            </a:extLst>
          </p:cNvPr>
          <p:cNvSpPr/>
          <p:nvPr/>
        </p:nvSpPr>
        <p:spPr>
          <a:xfrm>
            <a:off x="9853027" y="2609521"/>
            <a:ext cx="2249334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ar-AE" sz="4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ar-AE" sz="4400" b="1" dirty="0">
                <a:latin typeface="Calibri" panose="020F0502020204030204" pitchFamily="34" charset="0"/>
                <a:cs typeface="Calibri" panose="020F0502020204030204" pitchFamily="34" charset="0"/>
              </a:rPr>
              <a:t>الكلمات</a:t>
            </a:r>
          </a:p>
          <a:p>
            <a:pPr algn="ctr"/>
            <a:r>
              <a:rPr lang="ar-AE" sz="4400" b="1" dirty="0">
                <a:latin typeface="Calibri" panose="020F0502020204030204" pitchFamily="34" charset="0"/>
                <a:cs typeface="Calibri" panose="020F0502020204030204" pitchFamily="34" charset="0"/>
              </a:rPr>
              <a:t> المتقاطعة</a:t>
            </a:r>
          </a:p>
        </p:txBody>
      </p:sp>
      <p:pic>
        <p:nvPicPr>
          <p:cNvPr id="31" name="Picture 30" descr="A picture containing crossword, text, fruit&#10;&#10;Description automatically generated">
            <a:extLst>
              <a:ext uri="{FF2B5EF4-FFF2-40B4-BE49-F238E27FC236}">
                <a16:creationId xmlns:a16="http://schemas.microsoft.com/office/drawing/2014/main" id="{B1A597EF-0174-4C05-822C-D7DEA78E71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9" r="45131" b="11895"/>
          <a:stretch/>
        </p:blipFill>
        <p:spPr>
          <a:xfrm>
            <a:off x="9571418" y="3519896"/>
            <a:ext cx="563217" cy="49070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0EF20FD-993D-4F26-9BC5-CEF744F90948}"/>
              </a:ext>
            </a:extLst>
          </p:cNvPr>
          <p:cNvSpPr/>
          <p:nvPr/>
        </p:nvSpPr>
        <p:spPr>
          <a:xfrm>
            <a:off x="10572646" y="122751"/>
            <a:ext cx="1619354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ar-AE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التهيئة: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9C0F13-B8B3-49B6-8BB6-E019E109A6A9}"/>
              </a:ext>
            </a:extLst>
          </p:cNvPr>
          <p:cNvSpPr/>
          <p:nvPr/>
        </p:nvSpPr>
        <p:spPr>
          <a:xfrm>
            <a:off x="688716" y="4046563"/>
            <a:ext cx="1355001" cy="7056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7C4569-7329-4364-B2AD-616B819796C5}"/>
              </a:ext>
            </a:extLst>
          </p:cNvPr>
          <p:cNvSpPr/>
          <p:nvPr/>
        </p:nvSpPr>
        <p:spPr>
          <a:xfrm>
            <a:off x="680419" y="1908674"/>
            <a:ext cx="1355001" cy="7056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159E02-EE0C-4CAE-8C7D-1B52E713E3D9}"/>
              </a:ext>
            </a:extLst>
          </p:cNvPr>
          <p:cNvSpPr/>
          <p:nvPr/>
        </p:nvSpPr>
        <p:spPr>
          <a:xfrm>
            <a:off x="683365" y="4774123"/>
            <a:ext cx="1355001" cy="7056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4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room&#10;&#10;Description automatically generated">
            <a:extLst>
              <a:ext uri="{FF2B5EF4-FFF2-40B4-BE49-F238E27FC236}">
                <a16:creationId xmlns:a16="http://schemas.microsoft.com/office/drawing/2014/main" id="{63BF9705-18F0-4E6E-B1F3-3C650880A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101" y="7998"/>
            <a:ext cx="4107325" cy="68500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F66DFB-4726-4871-8CDC-A14D1CC52D53}"/>
              </a:ext>
            </a:extLst>
          </p:cNvPr>
          <p:cNvSpPr/>
          <p:nvPr/>
        </p:nvSpPr>
        <p:spPr>
          <a:xfrm>
            <a:off x="4734614" y="372619"/>
            <a:ext cx="4817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ما الشي المشترك بين هذه الصور؟</a:t>
            </a: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A1246879-DF5E-4A97-A941-9C01FCD58F48}"/>
              </a:ext>
            </a:extLst>
          </p:cNvPr>
          <p:cNvSpPr/>
          <p:nvPr/>
        </p:nvSpPr>
        <p:spPr>
          <a:xfrm>
            <a:off x="9123451" y="5864551"/>
            <a:ext cx="151571" cy="167496"/>
          </a:xfrm>
          <a:prstGeom prst="flowChartProces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5ECD0B5-A0CB-445A-BE1C-9A4AB21D9EFB}"/>
              </a:ext>
            </a:extLst>
          </p:cNvPr>
          <p:cNvSpPr/>
          <p:nvPr/>
        </p:nvSpPr>
        <p:spPr>
          <a:xfrm>
            <a:off x="5877903" y="5279888"/>
            <a:ext cx="39536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9000" b="1" dirty="0">
                <a:latin typeface="Calibri" panose="020F0502020204030204" pitchFamily="34" charset="0"/>
                <a:cs typeface="Calibri" panose="020F0502020204030204" pitchFamily="34" charset="0"/>
              </a:rPr>
              <a:t>اسم </a:t>
            </a:r>
            <a:endParaRPr lang="ar-AE" sz="9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 descr="A close up of a horse&#10;&#10;Description automatically generated">
            <a:extLst>
              <a:ext uri="{FF2B5EF4-FFF2-40B4-BE49-F238E27FC236}">
                <a16:creationId xmlns:a16="http://schemas.microsoft.com/office/drawing/2014/main" id="{DA9C135D-16D0-484F-87DF-BE20D3553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326" y="2680645"/>
            <a:ext cx="2841395" cy="2714589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83C052-E691-4E15-825B-34CF826DA2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9" b="89352" l="4716" r="99307">
                        <a14:foregroundMark x1="16089" y1="6019" x2="18169" y2="10741"/>
                        <a14:foregroundMark x1="13315" y1="1759" x2="13037" y2="1574"/>
                        <a14:foregroundMark x1="39667" y1="28704" x2="25798" y2="28704"/>
                        <a14:foregroundMark x1="25798" y1="28333" x2="25798" y2="27130"/>
                        <a14:foregroundMark x1="25520" y1="27500" x2="29265" y2="26111"/>
                        <a14:foregroundMark x1="45492" y1="28148" x2="49792" y2="31019"/>
                        <a14:foregroundMark x1="49792" y1="31389" x2="53121" y2="26667"/>
                        <a14:foregroundMark x1="52288" y1="25463" x2="53398" y2="27315"/>
                        <a14:foregroundMark x1="53814" y1="25926" x2="55201" y2="27685"/>
                        <a14:foregroundMark x1="58114" y1="40000" x2="58114" y2="40463"/>
                        <a14:foregroundMark x1="58114" y1="38981" x2="53398" y2="37500"/>
                        <a14:foregroundMark x1="52288" y1="37315" x2="42441" y2="40463"/>
                        <a14:foregroundMark x1="42441" y1="40463" x2="41470" y2="40463"/>
                        <a14:foregroundMark x1="41193" y1="40185" x2="33287" y2="37500"/>
                        <a14:foregroundMark x1="33148" y1="37778" x2="23162" y2="37222"/>
                        <a14:foregroundMark x1="23162" y1="37222" x2="20943" y2="36574"/>
                        <a14:foregroundMark x1="20943" y1="36574" x2="16921" y2="34907"/>
                        <a14:foregroundMark x1="20111" y1="36481" x2="28017" y2="39444"/>
                        <a14:foregroundMark x1="28017" y1="39444" x2="28849" y2="39444"/>
                        <a14:foregroundMark x1="38696" y1="43241" x2="41748" y2="44907"/>
                        <a14:foregroundMark x1="54092" y1="39352" x2="63245" y2="36111"/>
                        <a14:foregroundMark x1="38974" y1="54074" x2="38974" y2="57037"/>
                        <a14:foregroundMark x1="35368" y1="49444" x2="34813" y2="45556"/>
                        <a14:foregroundMark x1="34813" y1="45556" x2="57698" y2="49444"/>
                        <a14:foregroundMark x1="50763" y1="60833" x2="43135" y2="56667"/>
                        <a14:foregroundMark x1="43135" y1="56667" x2="38696" y2="51296"/>
                        <a14:foregroundMark x1="38696" y1="51204" x2="30236" y2="50185"/>
                        <a14:foregroundMark x1="30236" y1="50185" x2="45492" y2="65370"/>
                        <a14:foregroundMark x1="92649" y1="74537" x2="94452" y2="80093"/>
                        <a14:foregroundMark x1="99445" y1="76852" x2="99445" y2="76852"/>
                        <a14:foregroundMark x1="72816" y1="88056" x2="68793" y2="88333"/>
                        <a14:foregroundMark x1="51040" y1="78426" x2="49376" y2="84630"/>
                        <a14:foregroundMark x1="49376" y1="84630" x2="49376" y2="84630"/>
                        <a14:foregroundMark x1="29820" y1="79907" x2="21637" y2="78426"/>
                        <a14:foregroundMark x1="21221" y1="78426" x2="9570" y2="75833"/>
                        <a14:foregroundMark x1="9570" y1="75648" x2="6241" y2="75648"/>
                        <a14:foregroundMark x1="8460" y1="75648" x2="21221" y2="75278"/>
                        <a14:foregroundMark x1="21221" y1="75278" x2="27739" y2="73148"/>
                        <a14:foregroundMark x1="26491" y1="71759" x2="29542" y2="69630"/>
                        <a14:foregroundMark x1="46463" y1="76667" x2="44521" y2="85463"/>
                        <a14:foregroundMark x1="44799" y1="89352" x2="46325" y2="88241"/>
                        <a14:foregroundMark x1="4716" y1="75556" x2="4716" y2="75556"/>
                        <a14:foregroundMark x1="20388" y1="72685" x2="28433" y2="69815"/>
                        <a14:foregroundMark x1="28433" y1="69815" x2="28571" y2="69815"/>
                        <a14:foregroundMark x1="28571" y1="69815" x2="32039" y2="68426"/>
                        <a14:foregroundMark x1="61720" y1="15648" x2="66990" y2="11204"/>
                        <a14:foregroundMark x1="66990" y1="11204" x2="71151" y2="15833"/>
                        <a14:foregroundMark x1="47573" y1="36296" x2="50069" y2="43241"/>
                        <a14:foregroundMark x1="50069" y1="43241" x2="49515" y2="59074"/>
                        <a14:foregroundMark x1="27323" y1="19722" x2="15395" y2="10185"/>
                        <a14:foregroundMark x1="33287" y1="35093" x2="33564" y2="40185"/>
                        <a14:foregroundMark x1="47573" y1="44259" x2="54369" y2="46111"/>
                        <a14:foregroundMark x1="50624" y1="58981" x2="48821" y2="66204"/>
                        <a14:foregroundMark x1="26214" y1="80926" x2="17060" y2="80093"/>
                        <a14:foregroundMark x1="8044" y1="8333" x2="8044" y2="8333"/>
                        <a14:foregroundMark x1="7906" y1="8889" x2="7906" y2="9352"/>
                        <a14:foregroundMark x1="7351" y1="8333" x2="7351" y2="9074"/>
                        <a14:foregroundMark x1="46602" y1="25926" x2="50485" y2="25926"/>
                        <a14:foregroundMark x1="78363" y1="7870" x2="77809" y2="10185"/>
                        <a14:foregroundMark x1="78502" y1="7870" x2="77809" y2="12778"/>
                        <a14:foregroundMark x1="31207" y1="67222" x2="30929" y2="67407"/>
                        <a14:backgroundMark x1="57143" y1="84815" x2="57143" y2="84815"/>
                        <a14:backgroundMark x1="59501" y1="85463" x2="58391" y2="84352"/>
                        <a14:backgroundMark x1="58391" y1="85000" x2="57975" y2="85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69"/>
          <a:stretch/>
        </p:blipFill>
        <p:spPr>
          <a:xfrm>
            <a:off x="10566573" y="1992572"/>
            <a:ext cx="1130374" cy="1559967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D8619C-E33A-4A19-BE48-A6F904480E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42" b="83646" l="11875" r="79479">
                        <a14:foregroundMark x1="11979" y1="65729" x2="11979" y2="65729"/>
                        <a14:foregroundMark x1="12083" y1="65729" x2="39792" y2="73646"/>
                        <a14:foregroundMark x1="40104" y1="73646" x2="48229" y2="77083"/>
                        <a14:foregroundMark x1="48229" y1="77083" x2="52292" y2="77083"/>
                        <a14:foregroundMark x1="45938" y1="83646" x2="45938" y2="83646"/>
                        <a14:foregroundMark x1="77604" y1="44688" x2="76875" y2="52188"/>
                        <a14:foregroundMark x1="79583" y1="48333" x2="79583" y2="48333"/>
                        <a14:foregroundMark x1="62396" y1="18542" x2="62396" y2="18542"/>
                      </a14:backgroundRemoval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96" t="12308" r="17863" b="13230"/>
          <a:stretch/>
        </p:blipFill>
        <p:spPr>
          <a:xfrm>
            <a:off x="9026136" y="1417717"/>
            <a:ext cx="973443" cy="984289"/>
          </a:xfrm>
          <a:prstGeom prst="rect">
            <a:avLst/>
          </a:prstGeom>
        </p:spPr>
      </p:pic>
      <p:pic>
        <p:nvPicPr>
          <p:cNvPr id="16" name="Picture 1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AFC0AC7A-D0FB-4DC3-AEE6-B82899D7178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0769" y1="26615" x2="30000" y2="26154"/>
                        <a14:foregroundMark x1="30000" y1="26000" x2="28462" y2="24308"/>
                        <a14:foregroundMark x1="28154" y1="24308" x2="27077" y2="24769"/>
                        <a14:foregroundMark x1="48615" y1="18308" x2="49385" y2="26462"/>
                        <a14:foregroundMark x1="68615" y1="19231" x2="67846" y2="27385"/>
                        <a14:foregroundMark x1="78462" y1="36000" x2="75692" y2="38462"/>
                        <a14:foregroundMark x1="68154" y1="48462" x2="65538" y2="56615"/>
                        <a14:foregroundMark x1="60615" y1="62000" x2="54462" y2="66000"/>
                        <a14:foregroundMark x1="54462" y1="66000" x2="52000" y2="66154"/>
                        <a14:foregroundMark x1="18154" y1="58769" x2="23231" y2="58615"/>
                        <a14:foregroundMark x1="22923" y1="43077" x2="15538" y2="44000"/>
                        <a14:foregroundMark x1="34615" y1="71692" x2="32615" y2="77538"/>
                        <a14:foregroundMark x1="48769" y1="74769" x2="47846" y2="81385"/>
                        <a14:foregroundMark x1="64308" y1="73385" x2="64462" y2="77385"/>
                        <a14:foregroundMark x1="64000" y1="77385" x2="64000" y2="77385"/>
                        <a14:foregroundMark x1="64000" y1="77538" x2="64000" y2="77538"/>
                        <a14:foregroundMark x1="64000" y1="78000" x2="64000" y2="78000"/>
                        <a14:foregroundMark x1="64000" y1="78000" x2="64000" y2="78000"/>
                        <a14:foregroundMark x1="64000" y1="78000" x2="64000" y2="78000"/>
                        <a14:foregroundMark x1="64000" y1="78000" x2="64000" y2="78000"/>
                        <a14:foregroundMark x1="64000" y1="78000" x2="64000" y2="78000"/>
                        <a14:foregroundMark x1="64000" y1="77538" x2="64000" y2="77538"/>
                        <a14:foregroundMark x1="64000" y1="77538" x2="64000" y2="77538"/>
                        <a14:foregroundMark x1="64000" y1="77538" x2="64000" y2="77538"/>
                        <a14:foregroundMark x1="64000" y1="77538" x2="64000" y2="77538"/>
                        <a14:foregroundMark x1="71692" y1="66923" x2="78769" y2="71077"/>
                        <a14:foregroundMark x1="76462" y1="50769" x2="83846" y2="50000"/>
                        <a14:foregroundMark x1="83846" y1="50000" x2="84000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829" y="1315784"/>
            <a:ext cx="1258642" cy="12586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41FDAD6-0E29-4CAF-8753-3B56CFCFA862}"/>
              </a:ext>
            </a:extLst>
          </p:cNvPr>
          <p:cNvSpPr/>
          <p:nvPr/>
        </p:nvSpPr>
        <p:spPr>
          <a:xfrm>
            <a:off x="10572646" y="122751"/>
            <a:ext cx="1619354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ar-AE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التهيئة:</a:t>
            </a:r>
          </a:p>
        </p:txBody>
      </p:sp>
      <p:pic>
        <p:nvPicPr>
          <p:cNvPr id="1026" name="Picture 2" descr="Lovepik- صورة PNG-401323450 id الرسومات بحث - صور ولد صغير">
            <a:extLst>
              <a:ext uri="{FF2B5EF4-FFF2-40B4-BE49-F238E27FC236}">
                <a16:creationId xmlns:a16="http://schemas.microsoft.com/office/drawing/2014/main" id="{B4D74284-A445-44E4-A539-B90DEE0B5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85" y="1775462"/>
            <a:ext cx="178117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een Tall Plant In Its Pot Clipart | i2Clipart - Royalty Free ...">
            <a:extLst>
              <a:ext uri="{FF2B5EF4-FFF2-40B4-BE49-F238E27FC236}">
                <a16:creationId xmlns:a16="http://schemas.microsoft.com/office/drawing/2014/main" id="{A5D93B18-1B21-45D8-8519-8A6883882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814" y="2936580"/>
            <a:ext cx="138112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ooden Chair Clipart | i2Clipart - Royalty Free Public Domain Clipart">
            <a:extLst>
              <a:ext uri="{FF2B5EF4-FFF2-40B4-BE49-F238E27FC236}">
                <a16:creationId xmlns:a16="http://schemas.microsoft.com/office/drawing/2014/main" id="{EB374864-E2AA-48D0-8035-A880A32C6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29" y="4011363"/>
            <a:ext cx="1200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02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D5B69D-62F7-4B82-A1AF-7C25A4D2079C}"/>
              </a:ext>
            </a:extLst>
          </p:cNvPr>
          <p:cNvGrpSpPr/>
          <p:nvPr/>
        </p:nvGrpSpPr>
        <p:grpSpPr>
          <a:xfrm>
            <a:off x="0" y="0"/>
            <a:ext cx="12168996" cy="6858000"/>
            <a:chOff x="0" y="0"/>
            <a:chExt cx="12168996" cy="6858000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A1EE5B77-A287-4B6A-B55A-5AB529CAF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22170" y="27835"/>
              <a:ext cx="6946826" cy="6814123"/>
            </a:xfrm>
            <a:prstGeom prst="rect">
              <a:avLst/>
            </a:prstGeom>
          </p:spPr>
        </p:pic>
        <p:pic>
          <p:nvPicPr>
            <p:cNvPr id="3" name="Picture 2" descr="A close up of a logo&#10;&#10;Description automatically generated">
              <a:extLst>
                <a:ext uri="{FF2B5EF4-FFF2-40B4-BE49-F238E27FC236}">
                  <a16:creationId xmlns:a16="http://schemas.microsoft.com/office/drawing/2014/main" id="{2806A1F3-3103-444D-8F77-A88456718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432239" cy="6858000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26D5A20-9FD7-4CD6-B3FD-0A084F40B2DA}"/>
              </a:ext>
            </a:extLst>
          </p:cNvPr>
          <p:cNvSpPr txBox="1"/>
          <p:nvPr/>
        </p:nvSpPr>
        <p:spPr>
          <a:xfrm>
            <a:off x="4636911" y="3116775"/>
            <a:ext cx="31037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AE" sz="8000" b="1" dirty="0">
                <a:latin typeface="Calibri" panose="020F0502020204030204" pitchFamily="34" charset="0"/>
                <a:cs typeface="Calibri" panose="020F0502020204030204" pitchFamily="34" charset="0"/>
              </a:rPr>
              <a:t>الاســـــــــــــــــم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FBF87F-653C-4155-B539-79BA2FF06685}"/>
              </a:ext>
            </a:extLst>
          </p:cNvPr>
          <p:cNvSpPr txBox="1"/>
          <p:nvPr/>
        </p:nvSpPr>
        <p:spPr>
          <a:xfrm>
            <a:off x="4589833" y="-21724"/>
            <a:ext cx="80201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AE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اعرف لغتك ... أحبها </a:t>
            </a:r>
          </a:p>
        </p:txBody>
      </p:sp>
    </p:spTree>
    <p:extLst>
      <p:ext uri="{BB962C8B-B14F-4D97-AF65-F5344CB8AC3E}">
        <p14:creationId xmlns:p14="http://schemas.microsoft.com/office/powerpoint/2010/main" val="323258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2D6CE-E4EC-44A6-A55C-EF92DF257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10"/>
          <a:stretch/>
        </p:blipFill>
        <p:spPr>
          <a:xfrm flipH="1">
            <a:off x="0" y="0"/>
            <a:ext cx="12192000" cy="68845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5B2547-407F-47BF-A397-817D56967218}"/>
              </a:ext>
            </a:extLst>
          </p:cNvPr>
          <p:cNvSpPr/>
          <p:nvPr/>
        </p:nvSpPr>
        <p:spPr>
          <a:xfrm>
            <a:off x="8480724" y="99771"/>
            <a:ext cx="37112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AE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سأتَعَلّم الْيوم: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6772F7-5AF6-4969-B8BB-15D71283D49C}"/>
              </a:ext>
            </a:extLst>
          </p:cNvPr>
          <p:cNvSpPr txBox="1"/>
          <p:nvPr/>
        </p:nvSpPr>
        <p:spPr>
          <a:xfrm>
            <a:off x="1285458" y="616859"/>
            <a:ext cx="10906539" cy="51398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endParaRPr lang="ar-AE" sz="5400" b="1" dirty="0">
              <a:solidFill>
                <a:srgbClr val="7030A0"/>
              </a:solidFill>
            </a:endParaRPr>
          </a:p>
          <a:p>
            <a:pPr marL="457200" indent="-457200" algn="r" rtl="1">
              <a:buFontTx/>
              <a:buChar char="-"/>
            </a:pPr>
            <a:r>
              <a:rPr lang="ar-AE" sz="5500" b="1" dirty="0">
                <a:solidFill>
                  <a:schemeClr val="accent5">
                    <a:lumMod val="50000"/>
                  </a:schemeClr>
                </a:solidFill>
              </a:rPr>
              <a:t>يميز المتعلم الاسماء والافعال والحروف </a:t>
            </a:r>
          </a:p>
          <a:p>
            <a:pPr marL="457200" indent="-457200" algn="r" rtl="1">
              <a:buFontTx/>
              <a:buChar char="-"/>
            </a:pPr>
            <a:endParaRPr lang="ar-AE" sz="55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 algn="r" rtl="1">
              <a:buFontTx/>
              <a:buChar char="-"/>
            </a:pPr>
            <a:r>
              <a:rPr lang="ar-AE" sz="5000" b="1" dirty="0">
                <a:solidFill>
                  <a:srgbClr val="FF0000"/>
                </a:solidFill>
              </a:rPr>
              <a:t>( التركيز على الاسم والفعل بالدرجة الاولى .)</a:t>
            </a:r>
          </a:p>
          <a:p>
            <a:pPr algn="r" rtl="1"/>
            <a:endParaRPr lang="ar-EG" sz="5000" b="1" dirty="0">
              <a:solidFill>
                <a:srgbClr val="FF0000"/>
              </a:solidFill>
            </a:endParaRPr>
          </a:p>
          <a:p>
            <a:pPr algn="r" rtl="1"/>
            <a:endParaRPr lang="ar-EG" sz="5400" dirty="0"/>
          </a:p>
        </p:txBody>
      </p:sp>
      <p:pic>
        <p:nvPicPr>
          <p:cNvPr id="11" name="Picture 10" descr="A picture containing object, lamp, mirror&#10;&#10;Description automatically generated">
            <a:extLst>
              <a:ext uri="{FF2B5EF4-FFF2-40B4-BE49-F238E27FC236}">
                <a16:creationId xmlns:a16="http://schemas.microsoft.com/office/drawing/2014/main" id="{69EBFBE4-2E72-43D9-81A1-2B1D4F6CA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0" b="93067" l="9793" r="89831">
                        <a14:foregroundMark x1="64783" y1="55333" x2="40301" y2="69067"/>
                        <a14:foregroundMark x1="46516" y1="72267" x2="41996" y2="23333"/>
                        <a14:foregroundMark x1="41996" y1="23333" x2="40113" y2="16800"/>
                        <a14:foregroundMark x1="40113" y1="16800" x2="82109" y2="68533"/>
                        <a14:foregroundMark x1="82109" y1="68533" x2="82298" y2="70533"/>
                        <a14:foregroundMark x1="84181" y1="64933" x2="47834" y2="83200"/>
                        <a14:foregroundMark x1="47834" y1="83200" x2="34275" y2="84400"/>
                        <a14:foregroundMark x1="32392" y1="84400" x2="25800" y2="80000"/>
                        <a14:foregroundMark x1="28060" y1="73867" x2="29567" y2="57733"/>
                        <a14:foregroundMark x1="29944" y1="57733" x2="28437" y2="36667"/>
                        <a14:foregroundMark x1="30508" y1="29733" x2="39736" y2="8133"/>
                        <a14:foregroundMark x1="40113" y1="4800" x2="40113" y2="4800"/>
                        <a14:foregroundMark x1="36911" y1="4800" x2="36911" y2="4800"/>
                        <a14:foregroundMark x1="47458" y1="93067" x2="47458" y2="93067"/>
                        <a14:backgroundMark x1="17326" y1="23867" x2="17326" y2="23867"/>
                        <a14:backgroundMark x1="15631" y1="26667" x2="12241" y2="31867"/>
                        <a14:backgroundMark x1="12994" y1="32133" x2="12994" y2="41067"/>
                        <a14:backgroundMark x1="12994" y1="41067" x2="13559" y2="49600"/>
                        <a14:backgroundMark x1="13559" y1="49600" x2="13559" y2="50000"/>
                        <a14:backgroundMark x1="13748" y1="50000" x2="10734" y2="62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411" y="-322165"/>
            <a:ext cx="1324354" cy="2292628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5FA5C6-A11C-4F56-BF9F-F646030B6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9" y="2880450"/>
            <a:ext cx="1510749" cy="1072632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7646BB-F573-47C4-B7D8-59900F6EC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4850" y="3484334"/>
            <a:ext cx="993913" cy="68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8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clock&#10;&#10;Description automatically generated">
            <a:extLst>
              <a:ext uri="{FF2B5EF4-FFF2-40B4-BE49-F238E27FC236}">
                <a16:creationId xmlns:a16="http://schemas.microsoft.com/office/drawing/2014/main" id="{0597C45A-C22D-4067-BC9B-0D5732C6B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98750" l="1750" r="96500">
                        <a14:foregroundMark x1="27000" y1="23250" x2="65750" y2="63750"/>
                        <a14:foregroundMark x1="69750" y1="39750" x2="34000" y2="72250"/>
                        <a14:foregroundMark x1="34000" y1="72250" x2="20000" y2="74250"/>
                        <a14:foregroundMark x1="20000" y1="74250" x2="13500" y2="62500"/>
                        <a14:foregroundMark x1="13500" y1="62500" x2="15500" y2="50750"/>
                        <a14:foregroundMark x1="16000" y1="50500" x2="11000" y2="39000"/>
                        <a14:foregroundMark x1="2750" y1="49750" x2="2750" y2="49750"/>
                        <a14:foregroundMark x1="47250" y1="27750" x2="60000" y2="28000"/>
                        <a14:foregroundMark x1="60000" y1="28000" x2="96250" y2="55750"/>
                        <a14:foregroundMark x1="47250" y1="5250" x2="47250" y2="5250"/>
                        <a14:foregroundMark x1="51500" y1="87000" x2="38250" y2="85250"/>
                        <a14:foregroundMark x1="38250" y1="85250" x2="37750" y2="84750"/>
                        <a14:foregroundMark x1="44750" y1="96000" x2="44750" y2="96000"/>
                        <a14:foregroundMark x1="17250" y1="31000" x2="11750" y2="27500"/>
                        <a14:foregroundMark x1="28750" y1="14250" x2="42250" y2="16250"/>
                        <a14:foregroundMark x1="42250" y1="16250" x2="55250" y2="15250"/>
                        <a14:foregroundMark x1="55250" y1="15250" x2="69750" y2="18000"/>
                        <a14:foregroundMark x1="45750" y1="33500" x2="37500" y2="44500"/>
                        <a14:foregroundMark x1="37500" y1="44500" x2="36000" y2="49500"/>
                        <a14:foregroundMark x1="38750" y1="41000" x2="28000" y2="33500"/>
                        <a14:foregroundMark x1="28000" y1="33500" x2="27750" y2="33000"/>
                        <a14:foregroundMark x1="86250" y1="29500" x2="81250" y2="33500"/>
                        <a14:foregroundMark x1="82750" y1="63250" x2="68500" y2="84750"/>
                        <a14:foregroundMark x1="68500" y1="84750" x2="68750" y2="84750"/>
                        <a14:foregroundMark x1="30500" y1="83500" x2="30500" y2="83500"/>
                        <a14:foregroundMark x1="11500" y1="79750" x2="16000" y2="84750"/>
                        <a14:foregroundMark x1="10750" y1="77500" x2="4500" y2="66000"/>
                        <a14:foregroundMark x1="4500" y1="66000" x2="1750" y2="50000"/>
                        <a14:foregroundMark x1="49250" y1="98750" x2="49250" y2="98750"/>
                        <a14:foregroundMark x1="49750" y1="95000" x2="67000" y2="43750"/>
                        <a14:foregroundMark x1="67000" y1="43750" x2="78750" y2="34750"/>
                        <a14:foregroundMark x1="78750" y1="34750" x2="81000" y2="35750"/>
                        <a14:foregroundMark x1="96500" y1="37250" x2="89250" y2="26750"/>
                        <a14:foregroundMark x1="89250" y1="26750" x2="89250" y2="26750"/>
                        <a14:foregroundMark x1="84500" y1="16000" x2="71500" y2="7250"/>
                        <a14:foregroundMark x1="94750" y1="67750" x2="90250" y2="76250"/>
                        <a14:foregroundMark x1="83750" y1="85250" x2="77250" y2="89750"/>
                        <a14:foregroundMark x1="28000" y1="5500" x2="27000" y2="11500"/>
                        <a14:foregroundMark x1="25750" y1="7250" x2="19000" y2="12750"/>
                        <a14:foregroundMark x1="15500" y1="14500" x2="9000" y2="23750"/>
                        <a14:foregroundMark x1="52000" y1="65500" x2="45750" y2="20250"/>
                        <a14:foregroundMark x1="41250" y1="20500" x2="19000" y2="26500"/>
                        <a14:foregroundMark x1="28000" y1="13250" x2="43250" y2="10750"/>
                        <a14:foregroundMark x1="43250" y1="10750" x2="55250" y2="11750"/>
                        <a14:foregroundMark x1="39500" y1="2000" x2="39500" y2="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4" y="136126"/>
            <a:ext cx="1272209" cy="1272209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0A37A6D-06F7-4198-B293-F2CF8FD12B7A}"/>
              </a:ext>
            </a:extLst>
          </p:cNvPr>
          <p:cNvSpPr/>
          <p:nvPr/>
        </p:nvSpPr>
        <p:spPr>
          <a:xfrm rot="3288722" flipV="1">
            <a:off x="822710" y="197412"/>
            <a:ext cx="460389" cy="70940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A83231-9F0F-4014-BB02-9098FBB0204F}"/>
              </a:ext>
            </a:extLst>
          </p:cNvPr>
          <p:cNvSpPr txBox="1"/>
          <p:nvPr/>
        </p:nvSpPr>
        <p:spPr>
          <a:xfrm>
            <a:off x="338349" y="518590"/>
            <a:ext cx="283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FF0000"/>
                </a:solidFill>
              </a:rPr>
              <a:t>5</a:t>
            </a:r>
            <a:endParaRPr lang="en-US" sz="11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51FB66-A998-47C2-B4E6-7B9B3DFEB210}"/>
              </a:ext>
            </a:extLst>
          </p:cNvPr>
          <p:cNvSpPr txBox="1"/>
          <p:nvPr/>
        </p:nvSpPr>
        <p:spPr>
          <a:xfrm>
            <a:off x="236961" y="918121"/>
            <a:ext cx="1045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Minutes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961FD5-D3CB-4351-AFEA-2A62CE30EF11}"/>
              </a:ext>
            </a:extLst>
          </p:cNvPr>
          <p:cNvSpPr/>
          <p:nvPr/>
        </p:nvSpPr>
        <p:spPr>
          <a:xfrm>
            <a:off x="9754101" y="42520"/>
            <a:ext cx="242887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ar-AE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فيديو تعليمي</a:t>
            </a:r>
            <a:endParaRPr lang="ar-AE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97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356</Words>
  <Application>Microsoft Office PowerPoint</Application>
  <PresentationFormat>شاشة عريضة</PresentationFormat>
  <Paragraphs>152</Paragraphs>
  <Slides>19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7" baseType="lpstr">
      <vt:lpstr>Aharoni</vt:lpstr>
      <vt:lpstr>AIGDT</vt:lpstr>
      <vt:lpstr>Arial</vt:lpstr>
      <vt:lpstr>Calibri</vt:lpstr>
      <vt:lpstr>Calibri Light</vt:lpstr>
      <vt:lpstr>Simplified Arabic</vt:lpstr>
      <vt:lpstr>Wingdings 3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عائشة عمر الحضرمي</dc:creator>
  <cp:lastModifiedBy>Khoulud Toufik Saab</cp:lastModifiedBy>
  <cp:revision>33</cp:revision>
  <dcterms:created xsi:type="dcterms:W3CDTF">2020-07-22T07:56:12Z</dcterms:created>
  <dcterms:modified xsi:type="dcterms:W3CDTF">2021-09-25T04:26:06Z</dcterms:modified>
</cp:coreProperties>
</file>