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96" r:id="rId3"/>
    <p:sldId id="286" r:id="rId4"/>
    <p:sldId id="256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57" r:id="rId13"/>
    <p:sldId id="258" r:id="rId14"/>
    <p:sldId id="287" r:id="rId15"/>
    <p:sldId id="259" r:id="rId16"/>
    <p:sldId id="272" r:id="rId17"/>
    <p:sldId id="261" r:id="rId18"/>
    <p:sldId id="288" r:id="rId19"/>
    <p:sldId id="289" r:id="rId20"/>
    <p:sldId id="290" r:id="rId21"/>
    <p:sldId id="292" r:id="rId22"/>
    <p:sldId id="295" r:id="rId23"/>
    <p:sldId id="265" r:id="rId24"/>
    <p:sldId id="266" r:id="rId25"/>
    <p:sldId id="267" r:id="rId26"/>
    <p:sldId id="268" r:id="rId27"/>
    <p:sldId id="269" r:id="rId28"/>
    <p:sldId id="270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78168-8F1E-451C-A884-ECFD5D7208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E572-3D94-4868-B72E-C98480A65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1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E914-899D-4E98-A6A8-9F2F399CCE2D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2566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8833" y="131197"/>
            <a:ext cx="3655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chemeClr val="bg1"/>
                </a:solidFill>
              </a:rPr>
              <a:t>مدرسة المنهل الدولية الخاصة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3563"/>
            <a:ext cx="2783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chemeClr val="bg1"/>
                </a:solidFill>
              </a:rPr>
              <a:t>دائرة التعليم و المعرفة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مربع نص 1"/>
          <p:cNvSpPr txBox="1"/>
          <p:nvPr/>
        </p:nvSpPr>
        <p:spPr>
          <a:xfrm>
            <a:off x="500534" y="2782669"/>
            <a:ext cx="81340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>
                <a:solidFill>
                  <a:schemeClr val="bg1"/>
                </a:solidFill>
                <a:cs typeface="+mj-cs"/>
              </a:rPr>
              <a:t>بسم الله الرحمن الرحيم </a:t>
            </a:r>
          </a:p>
          <a:p>
            <a:pPr algn="r" rtl="1"/>
            <a:endParaRPr lang="en-US" dirty="0"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4811"/>
            <a:ext cx="1062001" cy="8192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9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14450" y="152401"/>
            <a:ext cx="6972300" cy="91440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998" y="194102"/>
            <a:ext cx="67940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التشبيه المفرد من حيث وجه</a:t>
            </a:r>
            <a:r>
              <a:rPr lang="ar-AE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الشبه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485900" y="1219200"/>
            <a:ext cx="6172200" cy="5410200"/>
          </a:xfrm>
          <a:prstGeom prst="bevel">
            <a:avLst>
              <a:gd name="adj" fmla="val 4750"/>
            </a:avLst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350" y="1200245"/>
            <a:ext cx="577215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 ـ التشبيه المفصل </a:t>
            </a:r>
            <a:r>
              <a:rPr lang="ar-AE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 rtl="1"/>
            <a:r>
              <a:rPr lang="ar-AE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تذكر فيه أركان التشبيه الأربعة </a:t>
            </a:r>
          </a:p>
          <a:p>
            <a:pPr algn="r" rtl="1"/>
            <a:r>
              <a:rPr lang="ar-AE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مثل :  العلم كالنور يهدي كل من طلبه</a:t>
            </a:r>
          </a:p>
          <a:p>
            <a:pPr algn="r" rtl="1"/>
            <a:r>
              <a:rPr lang="ar-AE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 ـ التشبيه 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المجمل </a:t>
            </a:r>
            <a:r>
              <a:rPr lang="ar-AE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 rtl="1"/>
            <a:r>
              <a:rPr lang="ar-AE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يحذف منه وجه الشبه مثل :  الجندي كالأسد </a:t>
            </a:r>
          </a:p>
        </p:txBody>
      </p:sp>
    </p:spTree>
    <p:extLst>
      <p:ext uri="{BB962C8B-B14F-4D97-AF65-F5344CB8AC3E}">
        <p14:creationId xmlns:p14="http://schemas.microsoft.com/office/powerpoint/2010/main" val="3017481904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314450" y="838200"/>
            <a:ext cx="6457950" cy="5410200"/>
          </a:xfrm>
          <a:prstGeom prst="bevel">
            <a:avLst>
              <a:gd name="adj" fmla="val 4750"/>
            </a:avLst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00200" y="1219201"/>
            <a:ext cx="57150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latin typeface="Arial" panose="020B0604020202020204" pitchFamily="34" charset="0"/>
                <a:cs typeface="Arial" panose="020B0604020202020204" pitchFamily="34" charset="0"/>
              </a:rPr>
              <a:t>ج ـ </a:t>
            </a:r>
            <a:r>
              <a:rPr lang="ar-AE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التشبيه البليغ </a:t>
            </a:r>
            <a:r>
              <a:rPr lang="ar-AE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 rtl="1"/>
            <a:r>
              <a:rPr lang="ar-A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يحذف منه </a:t>
            </a:r>
          </a:p>
          <a:p>
            <a:pPr algn="r" rtl="1"/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أداة ال</a:t>
            </a:r>
            <a:r>
              <a:rPr lang="ar-EG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شب</a:t>
            </a:r>
            <a:r>
              <a:rPr lang="ar-EG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 ووجه الشبه .</a:t>
            </a:r>
            <a:endParaRPr lang="ar-A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 </a:t>
            </a:r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العلم نور والجهل ظلام </a:t>
            </a:r>
          </a:p>
          <a:p>
            <a:pPr algn="r" rtl="1"/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 حياتنا كتاب مفتوح</a:t>
            </a:r>
          </a:p>
          <a:p>
            <a:pPr algn="r" rtl="1"/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 إنك شمس </a:t>
            </a:r>
          </a:p>
          <a:p>
            <a:pPr algn="r" rtl="1"/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 </a:t>
            </a:r>
            <a:r>
              <a:rPr lang="ar-A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البحر غُص فيه إذا كان راكداً </a:t>
            </a:r>
          </a:p>
          <a:p>
            <a:pPr algn="r" rtl="1"/>
            <a:r>
              <a:rPr lang="ar-A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الدر ، واحذره إذا كان مزبداً 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3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752BF62-9CF2-42A8-BAD3-87AA316DAD03}"/>
              </a:ext>
            </a:extLst>
          </p:cNvPr>
          <p:cNvSpPr txBox="1"/>
          <p:nvPr/>
        </p:nvSpPr>
        <p:spPr>
          <a:xfrm>
            <a:off x="251520" y="476672"/>
            <a:ext cx="8712968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1</a:t>
            </a:r>
            <a:r>
              <a:rPr lang="ar-AE" sz="3200" b="1" dirty="0">
                <a:solidFill>
                  <a:srgbClr val="FF0000"/>
                </a:solidFill>
              </a:rPr>
              <a:t>- التشخيص </a:t>
            </a:r>
            <a:br>
              <a:rPr lang="ar-AE" sz="3200" b="1" dirty="0">
                <a:solidFill>
                  <a:srgbClr val="FF0000"/>
                </a:solidFill>
              </a:rPr>
            </a:br>
            <a:br>
              <a:rPr lang="ar-AE" sz="1000" b="1" dirty="0"/>
            </a:br>
            <a:r>
              <a:rPr lang="ar-AE" sz="3200" b="1" dirty="0"/>
              <a:t>إذا شبهنا (أي شيء بإنسان) سواء مادي أو معنوي (</a:t>
            </a:r>
            <a:r>
              <a:rPr lang="ar-AE" sz="3200" b="1" dirty="0">
                <a:solidFill>
                  <a:srgbClr val="FF0000"/>
                </a:solidFill>
              </a:rPr>
              <a:t>العدل عمر </a:t>
            </a:r>
            <a:r>
              <a:rPr lang="ar-AE" sz="3200" b="1" dirty="0"/>
              <a:t>، </a:t>
            </a:r>
            <a:r>
              <a:rPr lang="ar-AE" sz="3200" b="1" dirty="0">
                <a:solidFill>
                  <a:srgbClr val="006600"/>
                </a:solidFill>
              </a:rPr>
              <a:t>الكتاب صديقي</a:t>
            </a:r>
            <a:r>
              <a:rPr lang="ar-AE" sz="3200" b="1" dirty="0"/>
              <a:t>)</a:t>
            </a:r>
            <a:br>
              <a:rPr lang="ar-AE" sz="3200" b="1" dirty="0"/>
            </a:br>
            <a:endParaRPr lang="ar-AE" sz="3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BD3E047-4462-48C3-8334-F5143935BE26}"/>
              </a:ext>
            </a:extLst>
          </p:cNvPr>
          <p:cNvSpPr txBox="1"/>
          <p:nvPr/>
        </p:nvSpPr>
        <p:spPr>
          <a:xfrm>
            <a:off x="251520" y="2362200"/>
            <a:ext cx="8712968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</a:rPr>
              <a:t>2 – التجسيم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ar-AE" sz="3200" b="1" dirty="0">
                <a:solidFill>
                  <a:srgbClr val="FF0000"/>
                </a:solidFill>
              </a:rPr>
              <a:t>أو التسجيد المعنوي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ar-AE" sz="3200" b="1" dirty="0"/>
            </a:br>
            <a:br>
              <a:rPr lang="ar-AE" sz="1000" b="1" dirty="0"/>
            </a:br>
            <a:endParaRPr lang="ar-AE" sz="1000" b="1" dirty="0"/>
          </a:p>
          <a:p>
            <a:pPr algn="r"/>
            <a:r>
              <a:rPr lang="ar-AE" sz="3200" b="1" dirty="0"/>
              <a:t>إذا شبهنا (أي معنوي بمادي)</a:t>
            </a:r>
            <a:br>
              <a:rPr lang="ar-AE" sz="3200" b="1" dirty="0"/>
            </a:br>
            <a:r>
              <a:rPr lang="ar-AE" sz="3200" b="1" dirty="0">
                <a:solidFill>
                  <a:srgbClr val="006600"/>
                </a:solidFill>
              </a:rPr>
              <a:t>السلام طريق الحق.</a:t>
            </a:r>
            <a:r>
              <a:rPr lang="ar-AE" sz="3200" b="1" dirty="0"/>
              <a:t> </a:t>
            </a:r>
            <a:r>
              <a:rPr lang="ar-AE" sz="3200" b="1" dirty="0">
                <a:solidFill>
                  <a:srgbClr val="FF0000"/>
                </a:solidFill>
              </a:rPr>
              <a:t>الحب زهرة الحياة</a:t>
            </a:r>
            <a:endParaRPr lang="ar-AE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D2A5A72-C60F-4437-89CB-0691B8C984FF}"/>
              </a:ext>
            </a:extLst>
          </p:cNvPr>
          <p:cNvSpPr txBox="1"/>
          <p:nvPr/>
        </p:nvSpPr>
        <p:spPr>
          <a:xfrm>
            <a:off x="284502" y="4472732"/>
            <a:ext cx="8712968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3- التوضيح وتقوية المعنى </a:t>
            </a:r>
          </a:p>
          <a:p>
            <a:pPr algn="r"/>
            <a:br>
              <a:rPr lang="ar-AE" sz="900" b="1" dirty="0"/>
            </a:br>
            <a:r>
              <a:rPr lang="ar-AE" sz="2800" b="1" dirty="0"/>
              <a:t>إذا شبهنا مادي بمادي أو معنوي بمعنوي او مادي بمعنوي أو إنسان بمادي </a:t>
            </a:r>
            <a:r>
              <a:rPr lang="ar-AE" sz="2800" b="1" dirty="0" err="1"/>
              <a:t>أومعنوي</a:t>
            </a:r>
            <a:br>
              <a:rPr lang="ar-AE" sz="2800" b="1" dirty="0"/>
            </a:br>
            <a:r>
              <a:rPr lang="ar-AE" sz="2800" b="1" dirty="0">
                <a:solidFill>
                  <a:srgbClr val="FF0000"/>
                </a:solidFill>
              </a:rPr>
              <a:t>الحقد شر على المسلم </a:t>
            </a:r>
            <a:r>
              <a:rPr lang="ar-AE" sz="2800" b="1" dirty="0"/>
              <a:t>، </a:t>
            </a:r>
            <a:r>
              <a:rPr lang="ar-AE" sz="2800" b="1" dirty="0">
                <a:solidFill>
                  <a:srgbClr val="006600"/>
                </a:solidFill>
              </a:rPr>
              <a:t>المسلم حمام السلام </a:t>
            </a:r>
            <a:r>
              <a:rPr lang="ar-AE" sz="2800" b="1" dirty="0"/>
              <a:t>، </a:t>
            </a:r>
            <a:r>
              <a:rPr lang="ar-AE" sz="2800" b="1" dirty="0">
                <a:solidFill>
                  <a:srgbClr val="0000CC"/>
                </a:solidFill>
              </a:rPr>
              <a:t>المعلم مصباح منير</a:t>
            </a:r>
            <a:br>
              <a:rPr lang="ar-AE" sz="2800" b="1" dirty="0"/>
            </a:b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val="109258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4300" y="76201"/>
            <a:ext cx="8915400" cy="18158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ar-AE" sz="2000" dirty="0"/>
              <a:t>مراجعة واستذكار : </a:t>
            </a:r>
          </a:p>
          <a:p>
            <a:r>
              <a:rPr lang="ar-AE" sz="2000" dirty="0"/>
              <a:t>اقرأ النصوص التالية واستخرج التشبيهات منها , ثم تأمل كل تشبيه , وفكر في أصل الكلام ,واطرح على نفسك مثل هذه التساؤلات : </a:t>
            </a:r>
          </a:p>
          <a:p>
            <a:pPr rtl="1"/>
            <a:r>
              <a:rPr lang="ar-AE" sz="2000" dirty="0"/>
              <a:t>*ما الذي أضافه التشبيه للمعنى ؟ 		</a:t>
            </a:r>
            <a:r>
              <a:rPr lang="ar-AE" sz="2400" dirty="0"/>
              <a:t>		</a:t>
            </a:r>
          </a:p>
          <a:p>
            <a:r>
              <a:rPr lang="ar-AE" sz="2000" dirty="0"/>
              <a:t>*كيف أصبح الكلام أجمل به؟</a:t>
            </a:r>
            <a:r>
              <a:rPr lang="ar-AE" sz="2800" dirty="0"/>
              <a:t> </a:t>
            </a:r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14A1DFCC-DD0F-49AF-959F-B13C81414E1C}"/>
              </a:ext>
            </a:extLst>
          </p:cNvPr>
          <p:cNvSpPr txBox="1"/>
          <p:nvPr/>
        </p:nvSpPr>
        <p:spPr>
          <a:xfrm>
            <a:off x="114300" y="1981200"/>
            <a:ext cx="8915400" cy="3416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المال سيفُ ضرًا ونفعًا .  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شبه المال بالسيف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قد كان لي يا نهر قلبٌ ضاحكٌ مثل المروج .      ( ميخائيل نعيمة 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شبه القلب بالمروج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الإمامُ العدلُ يا أمير المؤمنينَ كالأبِ الحاني على ولده. ( الإمام الحسن البصري 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شبه الإمام العادل بالأب الحاني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بعضنا كالحبر، وبعضنا كالورق ، فلولا سواد بعضنا لكان البياض أصمَ، ولولا بياض بعضنا لكان السواد أعمى .  ( جبران خليل جبران 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شبه البعض بالحبر والبعض الآخر بالورق</a:t>
            </a:r>
          </a:p>
        </p:txBody>
      </p:sp>
    </p:spTree>
    <p:extLst>
      <p:ext uri="{BB962C8B-B14F-4D97-AF65-F5344CB8AC3E}">
        <p14:creationId xmlns:p14="http://schemas.microsoft.com/office/powerpoint/2010/main" val="3913345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81000"/>
            <a:ext cx="902335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8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نتيجة بحث الصور عن ‪moving flowers for powerpoint‬‏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37" y="5486400"/>
            <a:ext cx="196453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4300" y="331310"/>
            <a:ext cx="9029700" cy="63709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ar-AE" sz="3200" dirty="0">
                <a:solidFill>
                  <a:srgbClr val="002060"/>
                </a:solidFill>
              </a:rPr>
              <a:t>تعلم واستكشف :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النص الآتي , وميز الفروق التعبيرية بينه وبين العبارات أدناه : 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الرسول الكريم صلى الله عليه وسلم : </a:t>
            </a:r>
            <a:r>
              <a:rPr lang="ar-AE" sz="32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((المؤمن مرآة أخيه )).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إنك لو كررتَ النظر في النص الشريف , ستدرك أن الرسول الكريم صلى الله عليه وسلم لم يقصد المرآة على وجهها الحقيقي , إذ كيف يكون المؤمن مرآة ؟ ... وإنما قصد شيئاً آخر 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يقاربها معنى, فما الذي يمكن أن نفهمه بإطلاق كلمة المرآة ؟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*</a:t>
            </a:r>
            <a:r>
              <a:rPr lang="ar-AE" sz="32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المرآة عاكسةُ للصورة , لذا فهي كاشفة . 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*</a:t>
            </a:r>
            <a:r>
              <a:rPr lang="ar-AE" sz="32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والمرآة الصَّقيلة  صادقة لأنها تظهر الصورة كما هي .....</a:t>
            </a:r>
          </a:p>
          <a:p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حاول طرح صفات للمرآة كما تراها .</a:t>
            </a:r>
          </a:p>
          <a:p>
            <a:r>
              <a:rPr lang="ar-AE" sz="2800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وعلى ذلك فإن الرسول الكريم صلى الله عليه وسلم قصد إلى تشبيه المؤمن بالمرآة .أي : </a:t>
            </a:r>
          </a:p>
          <a:p>
            <a:pPr rtl="1"/>
            <a:r>
              <a:rPr lang="ar-AE" sz="2800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 المؤمن كالمرآة لأخيه المؤمن كشفاً وصدقاً , فهو ينصحه ,ويصدقه القول ,والرأي ,والعظة </a:t>
            </a:r>
            <a:r>
              <a:rPr lang="ar-AE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29622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88224" y="6461249"/>
            <a:ext cx="2088232" cy="352127"/>
          </a:xfrm>
        </p:spPr>
        <p:txBody>
          <a:bodyPr/>
          <a:lstStyle/>
          <a:p>
            <a:pPr algn="ctr"/>
            <a:fld id="{DB0240E4-D778-4043-BC98-01A23CAFD8B7}" type="datetime2">
              <a:rPr lang="ar-SA" smtClean="0">
                <a:solidFill>
                  <a:srgbClr val="C00000"/>
                </a:solidFill>
              </a:rPr>
              <a:pPr algn="ctr"/>
              <a:t>الخميس، 16 صفر، 1443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7F4211-62CA-4F79-AB91-4104FE90A476}"/>
              </a:ext>
            </a:extLst>
          </p:cNvPr>
          <p:cNvSpPr txBox="1"/>
          <p:nvPr/>
        </p:nvSpPr>
        <p:spPr>
          <a:xfrm>
            <a:off x="3111799" y="44624"/>
            <a:ext cx="599670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sz="3200" dirty="0">
                <a:latin typeface="Andalus" pitchFamily="18" charset="-78"/>
                <a:cs typeface="MCS Taybah S_U normal." pitchFamily="2" charset="-78"/>
              </a:rPr>
              <a:t>يمكن إجراء التشبيه كما درست سابقًا حسب الآتي : </a:t>
            </a:r>
            <a:endParaRPr lang="en-US" sz="3200" dirty="0">
              <a:latin typeface="Andalus" pitchFamily="18" charset="-78"/>
              <a:cs typeface="MCS Taybah S_U normal." pitchFamily="2" charset="-78"/>
            </a:endParaRP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FA5832F-ACE6-4543-86B3-B2357BEC9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69264"/>
              </p:ext>
            </p:extLst>
          </p:nvPr>
        </p:nvGraphicFramePr>
        <p:xfrm>
          <a:off x="51232" y="685800"/>
          <a:ext cx="9001000" cy="5972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2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992">
                <a:tc>
                  <a:txBody>
                    <a:bodyPr/>
                    <a:lstStyle/>
                    <a:p>
                      <a:pPr algn="ctr"/>
                      <a:r>
                        <a:rPr lang="ar-AE" sz="2400" dirty="0"/>
                        <a:t> ما يفهم من التشبيه </a:t>
                      </a:r>
                      <a:endParaRPr lang="en-US" sz="2400" dirty="0">
                        <a:cs typeface="Akhbar MT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dirty="0"/>
                        <a:t>التشبيه </a:t>
                      </a:r>
                      <a:endParaRPr lang="en-US" dirty="0">
                        <a:cs typeface="Akhbar MT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/>
                        <a:t>يُفهم</a:t>
                      </a:r>
                      <a:r>
                        <a:rPr lang="ar-AE" sz="2000" b="1" baseline="0" dirty="0"/>
                        <a:t> من التشبيه أن وجه الشبه بين المؤمن والمرآة هو الصدق في كل منهما ،وكشفه للآخر عيوبه ومحاسنه دون زيف أو خداع ، وذكر الأداة ينبهنا إلى أننا أمام صورة بيانية. وليس أمام كلام حقيقي . 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400" dirty="0">
                          <a:cs typeface="MCS Taybah S_U normal." pitchFamily="2" charset="-78"/>
                        </a:rPr>
                        <a:t>المؤمن كالمرآة للمؤمن صدقاً</a:t>
                      </a:r>
                      <a:r>
                        <a:rPr lang="ar-AE" sz="2400" baseline="0" dirty="0">
                          <a:cs typeface="MCS Taybah S_U normal." pitchFamily="2" charset="-78"/>
                        </a:rPr>
                        <a:t> و كشفاً</a:t>
                      </a:r>
                      <a:endParaRPr lang="en-US" sz="2400" dirty="0">
                        <a:cs typeface="MCS Taybah S_U normal.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768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/>
                        <a:t>يفهم من المعنى</a:t>
                      </a:r>
                      <a:r>
                        <a:rPr lang="ar-AE" sz="2000" b="1" baseline="0" dirty="0"/>
                        <a:t> السابق نفسه ، ولكن عدم وجود أداة للتشبيه يوهمنا في البداية بأننا أمام تعبير حقيقي ، وليس صورة بيانية . 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400" dirty="0">
                          <a:cs typeface="MCS Taybah S_U normal." pitchFamily="2" charset="-78"/>
                        </a:rPr>
                        <a:t>المؤمن مرآة لأخيه كشفاً وصدقاً </a:t>
                      </a:r>
                      <a:endParaRPr lang="en-US" sz="2400" dirty="0">
                        <a:cs typeface="MCS Taybah S_U normal.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/>
                        <a:t>وجود أداة التشبيه يدلنا على أننا أمام صورة بيانية</a:t>
                      </a:r>
                      <a:r>
                        <a:rPr lang="ar-AE" sz="2000" b="1" baseline="0" dirty="0"/>
                        <a:t> ، ولكن الذهن يتوقف قليلا ليفكر في وجه الشبه بين المؤمن والمرآة . وقد يصل إلى المعاني المحتملة كلها ، وقد يصل إلى بعضها . 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AE" sz="1100" dirty="0">
                        <a:cs typeface="MCS Taybah S_U normal." pitchFamily="2" charset="-78"/>
                      </a:endParaRPr>
                    </a:p>
                    <a:p>
                      <a:pPr algn="ctr"/>
                      <a:r>
                        <a:rPr lang="ar-AE" sz="3200" dirty="0">
                          <a:cs typeface="MCS Taybah S_U normal." pitchFamily="2" charset="-78"/>
                        </a:rPr>
                        <a:t>المؤمن كالمرآة للمؤمن </a:t>
                      </a:r>
                      <a:endParaRPr lang="en-US" sz="3200" dirty="0">
                        <a:cs typeface="MCS Taybah S_U normal.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/>
                        <a:t>يتوقف الذهن أمام هذا التعبير برهة، ليتأمل العلاقة بين المؤمن والمرآة ، خصوصاً على ضوء عدم</a:t>
                      </a:r>
                      <a:r>
                        <a:rPr lang="ar-AE" sz="2000" b="1" baseline="0" dirty="0"/>
                        <a:t> وجود أداة تشبيه ، مما يوهم في البداية بأنه تعبير حقيقي ، وسرعان ما ينتبه القارئ إلى أنها صورة بيانية ، ولكنه ، ينشغل مباشرة بإيجاد وجه الشبه ، وهذه أعلى مراتب التشبيه ، لأن فيه إعمالاً للذهن ، بدلاً من تقديم المعنى المقصود كاملاً بذكر أداة التشبيه ووجه الشبه  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AE" sz="1800" dirty="0">
                        <a:cs typeface="MCS Taybah S_U normal." pitchFamily="2" charset="-78"/>
                      </a:endParaRPr>
                    </a:p>
                    <a:p>
                      <a:pPr algn="ctr"/>
                      <a:r>
                        <a:rPr lang="ar-AE" sz="4000" dirty="0">
                          <a:cs typeface="MCS Taybah S_U normal." pitchFamily="2" charset="-78"/>
                        </a:rPr>
                        <a:t>المؤمن مرآةٌ </a:t>
                      </a:r>
                      <a:endParaRPr lang="en-US" sz="4000" dirty="0">
                        <a:cs typeface="MCS Taybah S_U normal.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7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6">
            <a:extLst>
              <a:ext uri="{FF2B5EF4-FFF2-40B4-BE49-F238E27FC236}">
                <a16:creationId xmlns:a16="http://schemas.microsoft.com/office/drawing/2014/main" id="{94C7D2EA-B4AC-4B95-886C-0D7F508C6225}"/>
              </a:ext>
            </a:extLst>
          </p:cNvPr>
          <p:cNvSpPr txBox="1"/>
          <p:nvPr/>
        </p:nvSpPr>
        <p:spPr>
          <a:xfrm>
            <a:off x="201020" y="990600"/>
            <a:ext cx="8696994" cy="452431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PT Simple Bold Ruled" pitchFamily="2" charset="-78"/>
              </a:rPr>
              <a:t>نستنتج : </a:t>
            </a:r>
            <a:endParaRPr kumimoji="0" lang="ar-AE" sz="7200" b="0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  <a:sym typeface="AGA Arabesque" panose="05010101010101010101" pitchFamily="2" charset="2"/>
              </a:rPr>
              <a:t> </a:t>
            </a: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</a:rPr>
              <a:t>قد يبقى في نص التشبيه ركناه الأساسيان : المشبه، والمشبه به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  <a:sym typeface="AGA Arabesque" panose="05010101010101010101" pitchFamily="2" charset="2"/>
              </a:rPr>
              <a:t>  </a:t>
            </a: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</a:rPr>
              <a:t>ويحذف كل من : أداة التشبيه ووجه الشبه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  <a:sym typeface="AGA Arabesque" panose="05010101010101010101" pitchFamily="2" charset="2"/>
              </a:rPr>
              <a:t>  </a:t>
            </a:r>
            <a:r>
              <a:rPr kumimoji="0" lang="ar-AE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MCS Taybah S_U normal." pitchFamily="2" charset="-78"/>
              </a:rPr>
              <a:t>وعندئذ يسمى التشبيه : التشبيه البليغ .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09502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CAF94A-AB2E-41C8-AC1B-68126F068796}"/>
              </a:ext>
            </a:extLst>
          </p:cNvPr>
          <p:cNvSpPr txBox="1"/>
          <p:nvPr/>
        </p:nvSpPr>
        <p:spPr>
          <a:xfrm>
            <a:off x="0" y="655528"/>
            <a:ext cx="899160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sz="2800" dirty="0">
                <a:cs typeface="MCS Taybah S_U normal." pitchFamily="2" charset="-78"/>
              </a:rPr>
              <a:t>حلق في هذه الأمثلة التي توضح لك التشبيه البليغ ، محاولا الوقوف على وجه بلاغته : </a:t>
            </a:r>
          </a:p>
          <a:p>
            <a:pPr algn="r"/>
            <a:r>
              <a:rPr lang="ar-AE" sz="2400" dirty="0">
                <a:solidFill>
                  <a:srgbClr val="FF0000"/>
                </a:solidFill>
              </a:rPr>
              <a:t>-</a:t>
            </a:r>
            <a:r>
              <a:rPr lang="ar-AE" sz="3200" b="1" dirty="0">
                <a:solidFill>
                  <a:srgbClr val="FF0000"/>
                </a:solidFill>
              </a:rPr>
              <a:t>انظر لليلِ المعنوي وهو يتجسد في صورةٍ ماديةٍ ملموسة ، تعرفها كاللباس الذي ترتديه ؟ </a:t>
            </a:r>
          </a:p>
          <a:p>
            <a:pPr algn="r"/>
            <a:r>
              <a:rPr lang="ar-AE" sz="3200" b="1" dirty="0">
                <a:solidFill>
                  <a:srgbClr val="006600"/>
                </a:solidFill>
              </a:rPr>
              <a:t>-انتبه إلى أثر الصلاة الذي لا تستطيع لمسه ، ولكنك الآن تستطيع أن تراه نوراً ووضاءةً وإشراقاً كنور الشمس والصبح . </a:t>
            </a:r>
          </a:p>
          <a:p>
            <a:pPr algn="r"/>
            <a:r>
              <a:rPr lang="ar-AE" sz="3200" b="1" dirty="0">
                <a:solidFill>
                  <a:srgbClr val="0000CC"/>
                </a:solidFill>
              </a:rPr>
              <a:t>-استمع للجراح الصامتة ، وهي  تتكلم ، وتبوح بأحزانها ! ....</a:t>
            </a:r>
          </a:p>
          <a:p>
            <a:pPr algn="r"/>
            <a:r>
              <a:rPr lang="ar-AE" sz="3200" b="1" dirty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302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6C0F2979-090E-4419-8A90-EA41A414B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54639"/>
              </p:ext>
            </p:extLst>
          </p:nvPr>
        </p:nvGraphicFramePr>
        <p:xfrm>
          <a:off x="260265" y="620688"/>
          <a:ext cx="8763000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وجه البلاغة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التعليق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النص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AE" sz="3200" b="1" dirty="0"/>
                        <a:t>الليل كاللباس يستر كل منهما صاحبه .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</a:t>
                      </a:r>
                      <a:r>
                        <a:rPr lang="ar-AE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وَجَعَلْنَا اللَّيْلَ لِبَاسًا</a:t>
                      </a:r>
                      <a:r>
                        <a:rPr lang="ar-A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(10) </a:t>
                      </a:r>
                      <a:r>
                        <a:rPr lang="ar-A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GA Arabesque" panose="05010101010101010101" pitchFamily="2" charset="2"/>
                        </a:rPr>
                        <a:t>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الصلاة</a:t>
                      </a:r>
                      <a:r>
                        <a:rPr lang="ar-AE" sz="2400" b="1" baseline="0" dirty="0"/>
                        <a:t> كالنور إشراقاً ووضاءةً ، إنها كالهالة التي تحيط بالمصلي الخاشع ،فتزينه ،وتجمله . </a:t>
                      </a:r>
                      <a:endParaRPr lang="en-US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600" dirty="0">
                          <a:cs typeface="MCS Taybah S_U normal." pitchFamily="2" charset="-78"/>
                        </a:rPr>
                        <a:t>الصلاةُ نورٌ .</a:t>
                      </a:r>
                      <a:endParaRPr lang="en-US" sz="3600" b="1" dirty="0">
                        <a:cs typeface="MCS Taybah S_U normal.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لا تكون الأحزان عصافير</a:t>
                      </a:r>
                      <a:r>
                        <a:rPr lang="ar-AE" sz="2400" b="1" baseline="0" dirty="0"/>
                        <a:t> على وجه الحقيقة ، وإنما تشبهها رقة ، وضياعاً، فعصفور الشاعر يبحث عن بيدر كما تبحث أحزانه عن ملجأ . </a:t>
                      </a:r>
                      <a:endParaRPr lang="en-US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dirty="0">
                          <a:cs typeface="MCS Taybah S_U normal." pitchFamily="2" charset="-78"/>
                        </a:rPr>
                        <a:t>وأحزاني</a:t>
                      </a:r>
                      <a:r>
                        <a:rPr lang="ar-AE" sz="2400" baseline="0" dirty="0">
                          <a:cs typeface="MCS Taybah S_U normal." pitchFamily="2" charset="-78"/>
                        </a:rPr>
                        <a:t> عصافير،</a:t>
                      </a:r>
                    </a:p>
                    <a:p>
                      <a:pPr algn="ctr"/>
                      <a:r>
                        <a:rPr lang="ar-AE" sz="2400" baseline="0" dirty="0">
                          <a:cs typeface="MCS Taybah S_U normal." pitchFamily="2" charset="-78"/>
                        </a:rPr>
                        <a:t> تُفتش –بعد- عن بيدر </a:t>
                      </a:r>
                      <a:endParaRPr lang="ar-AE" sz="2400" b="1" baseline="0" dirty="0">
                        <a:cs typeface="MCS Taybah S_U normal.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CD3E09E2-6692-44C8-8487-FD128496022A}"/>
              </a:ext>
            </a:extLst>
          </p:cNvPr>
          <p:cNvSpPr txBox="1"/>
          <p:nvPr/>
        </p:nvSpPr>
        <p:spPr>
          <a:xfrm>
            <a:off x="304800" y="1196752"/>
            <a:ext cx="282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AE" sz="20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الجمال في جعل الليل المعنوي شيئًا ماديًا وهو اللباس / تجسيم</a:t>
            </a:r>
            <a:endParaRPr lang="en-US" sz="2000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CS Taybah S_U normal." pitchFamily="2" charset="-78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080A14F-A093-42ED-87D5-A85087439668}"/>
              </a:ext>
            </a:extLst>
          </p:cNvPr>
          <p:cNvSpPr txBox="1"/>
          <p:nvPr/>
        </p:nvSpPr>
        <p:spPr>
          <a:xfrm>
            <a:off x="304800" y="2286076"/>
            <a:ext cx="289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البلاغة في جعل الصلاة نورا يرى في العين \ تجسيم</a:t>
            </a:r>
            <a:endParaRPr lang="en-US" sz="2400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CS Taybah S_U normal." pitchFamily="2" charset="-78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042E7E5-6177-4A59-B171-7D469528CFD7}"/>
              </a:ext>
            </a:extLst>
          </p:cNvPr>
          <p:cNvSpPr txBox="1"/>
          <p:nvPr/>
        </p:nvSpPr>
        <p:spPr>
          <a:xfrm>
            <a:off x="406429" y="34290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البلاغة في جعل الاحزان القلبية تتحول الى عصافير تبحث عن طعامها / تجسيم</a:t>
            </a:r>
            <a:endParaRPr lang="en-US" sz="2800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5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6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299" y="2521059"/>
            <a:ext cx="5867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66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البلاغة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AE" sz="2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التشبيه البليغ</a:t>
            </a:r>
          </a:p>
        </p:txBody>
      </p:sp>
    </p:spTree>
    <p:extLst>
      <p:ext uri="{BB962C8B-B14F-4D97-AF65-F5344CB8AC3E}">
        <p14:creationId xmlns:p14="http://schemas.microsoft.com/office/powerpoint/2010/main" val="57367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6C0F2979-090E-4419-8A90-EA41A414B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04192"/>
              </p:ext>
            </p:extLst>
          </p:nvPr>
        </p:nvGraphicFramePr>
        <p:xfrm>
          <a:off x="260265" y="620688"/>
          <a:ext cx="8763000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وجه البلاغة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التعليق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النص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AE" sz="2400" b="1" dirty="0"/>
                        <a:t>اللسان كالحصان</a:t>
                      </a:r>
                      <a:r>
                        <a:rPr lang="ar-AE" sz="2400" b="1" baseline="0" dirty="0"/>
                        <a:t> الذي ترافقه ، إن أحسنت إليه أحسن إليك ، وقطع بك الطريق ، وإن أسأت إليه أساء إليك ، وكبا بك </a:t>
                      </a:r>
                      <a:endParaRPr lang="en-US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MCS Taybah S_U normal." pitchFamily="2" charset="-78"/>
                        </a:rPr>
                        <a:t>لسانك حصانك ، إن صنته صانك . 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AE" sz="2400" b="1" dirty="0"/>
                        <a:t>جراح الضحية صامتة على الأصل ، لا تتكلم ، لكن الشاعر </a:t>
                      </a:r>
                      <a:r>
                        <a:rPr lang="ar-AE" sz="2400" b="1" dirty="0" err="1"/>
                        <a:t>يشببـــهها</a:t>
                      </a:r>
                      <a:r>
                        <a:rPr lang="ar-AE" sz="2400" b="1" baseline="0" dirty="0"/>
                        <a:t> وهي نازفة بالفم الناطق ، فهي تحكي عن الظلم ، والغدر ، والخيانة . </a:t>
                      </a:r>
                      <a:endParaRPr lang="en-US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MCS Taybah S_U normal." pitchFamily="2" charset="-78"/>
                        </a:rPr>
                        <a:t>أتعلم أم أنت لا تعلم بأن جراح الضحايا فم 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6">
            <a:extLst>
              <a:ext uri="{FF2B5EF4-FFF2-40B4-BE49-F238E27FC236}">
                <a16:creationId xmlns:a16="http://schemas.microsoft.com/office/drawing/2014/main" id="{FFDE2E8F-FD6F-414E-A588-9671DA551D82}"/>
              </a:ext>
            </a:extLst>
          </p:cNvPr>
          <p:cNvSpPr txBox="1"/>
          <p:nvPr/>
        </p:nvSpPr>
        <p:spPr>
          <a:xfrm>
            <a:off x="467544" y="1219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البلاغة في تقريب المعنى من خلال جعل اللسان حصانا \ توضيح</a:t>
            </a:r>
            <a:endParaRPr lang="en-US" sz="2400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CS Taybah S_U normal." pitchFamily="2" charset="-78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C1460E3-601C-4C30-A87C-F0297A2F9454}"/>
              </a:ext>
            </a:extLst>
          </p:cNvPr>
          <p:cNvSpPr txBox="1"/>
          <p:nvPr/>
        </p:nvSpPr>
        <p:spPr>
          <a:xfrm>
            <a:off x="410249" y="3102059"/>
            <a:ext cx="264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البلاغة في جعل الجراح الصامتة تتكلم</a:t>
            </a:r>
          </a:p>
          <a:p>
            <a:pPr algn="r"/>
            <a:r>
              <a:rPr lang="ar-AE" sz="2400" dirty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CS Taybah S_U normal." pitchFamily="2" charset="-78"/>
              </a:rPr>
              <a:t>توضيح</a:t>
            </a:r>
            <a:endParaRPr lang="en-US" sz="2400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9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نتيجة بحث الصور عن ‪moving picture for powerpoint‬‏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27" y="3200401"/>
            <a:ext cx="1571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6" descr="Green_School_Board_and_Decors_PNG_Picture.png">
            <a:extLst>
              <a:ext uri="{FF2B5EF4-FFF2-40B4-BE49-F238E27FC236}">
                <a16:creationId xmlns:a16="http://schemas.microsoft.com/office/drawing/2014/main" id="{D283D59E-0476-45A8-AF46-6EC94155C9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1450" y="-304799"/>
            <a:ext cx="9658350" cy="7391400"/>
          </a:xfrm>
          <a:prstGeom prst="rect">
            <a:avLst/>
          </a:prstGeom>
        </p:spPr>
      </p:pic>
      <p:sp>
        <p:nvSpPr>
          <p:cNvPr id="5" name="مربع نص 2">
            <a:extLst>
              <a:ext uri="{FF2B5EF4-FFF2-40B4-BE49-F238E27FC236}">
                <a16:creationId xmlns:a16="http://schemas.microsoft.com/office/drawing/2014/main" id="{0480487A-E09E-4750-8C91-B143C4F76A93}"/>
              </a:ext>
            </a:extLst>
          </p:cNvPr>
          <p:cNvSpPr txBox="1"/>
          <p:nvPr/>
        </p:nvSpPr>
        <p:spPr>
          <a:xfrm>
            <a:off x="1371600" y="1313551"/>
            <a:ext cx="6115050" cy="4462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ar-AE" sz="2800" dirty="0">
                <a:solidFill>
                  <a:srgbClr val="FF0000"/>
                </a:solidFill>
              </a:rPr>
              <a:t>ماذا تستنتج ؟ </a:t>
            </a:r>
          </a:p>
          <a:p>
            <a:r>
              <a:rPr lang="ar-AE" sz="3200" dirty="0">
                <a:solidFill>
                  <a:srgbClr val="0070C0"/>
                </a:solidFill>
              </a:rPr>
              <a:t>سمي التشبيه البليغ بليغاً , لبلوغه نهاية الحسن , ولقوة المبالغة في التشبيه , حتى يظن المتلقي أن المشبه هو المشبه به في القوة والدرجة , وينشأ التشبيه البليغ لأغراض عدة , منها : </a:t>
            </a:r>
          </a:p>
          <a:p>
            <a:r>
              <a:rPr lang="ar-AE" sz="3200" dirty="0">
                <a:solidFill>
                  <a:srgbClr val="0070C0"/>
                </a:solidFill>
              </a:rPr>
              <a:t>*تجسيد معنوي </a:t>
            </a:r>
          </a:p>
          <a:p>
            <a:r>
              <a:rPr lang="ar-AE" sz="3200" dirty="0">
                <a:solidFill>
                  <a:srgbClr val="0070C0"/>
                </a:solidFill>
              </a:rPr>
              <a:t>*تقريب المعنى .</a:t>
            </a:r>
          </a:p>
          <a:p>
            <a:r>
              <a:rPr lang="ar-AE" sz="3200" dirty="0">
                <a:solidFill>
                  <a:srgbClr val="0070C0"/>
                </a:solidFill>
              </a:rPr>
              <a:t>*تقوية وجه الشبه في المشبه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3535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133600" y="228600"/>
            <a:ext cx="670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DecoType Thuluth" pitchFamily="2" charset="-78"/>
              </a:rPr>
              <a:t>إليك عددا من الأمثلة التي احتوت تشبيهات بليغة ، قف على ركنيها ( المشبه والمشبه به ) وحاول أ ن</a:t>
            </a:r>
          </a:p>
          <a:p>
            <a:pPr algn="r"/>
            <a:r>
              <a:rPr lang="ar-AE" b="1" dirty="0">
                <a:cs typeface="DecoType Thuluth" pitchFamily="2" charset="-78"/>
              </a:rPr>
              <a:t>تقف على وجه البلاغة فيها</a:t>
            </a:r>
            <a:r>
              <a:rPr lang="ar-AE" dirty="0">
                <a:cs typeface="Akhbar MT" pitchFamily="2" charset="-78"/>
              </a:rPr>
              <a:t>* </a:t>
            </a:r>
          </a:p>
          <a:p>
            <a:pPr algn="r"/>
            <a:r>
              <a:rPr lang="ar-AE" b="1" dirty="0">
                <a:cs typeface="Akhbar MT" pitchFamily="2" charset="-78"/>
              </a:rPr>
              <a:t>( وترى الجبال تحسبها جامدةً وهي تمر مر السحاب )</a:t>
            </a:r>
          </a:p>
          <a:p>
            <a:pPr algn="r"/>
            <a:r>
              <a:rPr lang="ar-AE" b="1" dirty="0">
                <a:cs typeface="Akhbar MT" pitchFamily="2" charset="-78"/>
              </a:rPr>
              <a:t> </a:t>
            </a:r>
          </a:p>
          <a:p>
            <a:pPr algn="r"/>
            <a:r>
              <a:rPr lang="ar-AE" b="1" dirty="0">
                <a:cs typeface="Akhbar MT" pitchFamily="2" charset="-78"/>
              </a:rPr>
              <a:t>*الكلمة الطيبة صدقة .</a:t>
            </a:r>
          </a:p>
          <a:p>
            <a:pPr algn="r"/>
            <a:r>
              <a:rPr lang="ar-AE" b="1" dirty="0">
                <a:cs typeface="Akhbar MT" pitchFamily="2" charset="-78"/>
              </a:rPr>
              <a:t> </a:t>
            </a:r>
          </a:p>
          <a:p>
            <a:pPr algn="r"/>
            <a:r>
              <a:rPr lang="ar-AE" b="1" dirty="0">
                <a:cs typeface="Akhbar MT" pitchFamily="2" charset="-78"/>
              </a:rPr>
              <a:t>*الدنيا سجن المؤمن , وجنة الكافر .</a:t>
            </a:r>
          </a:p>
          <a:p>
            <a:pPr algn="r"/>
            <a:r>
              <a:rPr lang="ar-AE" b="1" dirty="0">
                <a:cs typeface="Akhbar MT" pitchFamily="2" charset="-78"/>
              </a:rPr>
              <a:t> </a:t>
            </a:r>
          </a:p>
          <a:p>
            <a:pPr algn="r"/>
            <a:r>
              <a:rPr lang="ar-AE" sz="2000" b="1" dirty="0">
                <a:cs typeface="Akhbar MT" pitchFamily="2" charset="-78"/>
              </a:rPr>
              <a:t>*رأي الحازم  ميزان .</a:t>
            </a:r>
          </a:p>
          <a:p>
            <a:pPr algn="r"/>
            <a:r>
              <a:rPr lang="ar-AE" sz="2000" b="1" dirty="0">
                <a:cs typeface="Akhbar MT" pitchFamily="2" charset="-78"/>
              </a:rPr>
              <a:t>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AE" sz="2000" b="1" dirty="0">
                <a:cs typeface="Akhbar MT" pitchFamily="2" charset="-78"/>
              </a:rPr>
              <a:t>الوجه البشوش شمس ثانية .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ar-AE" sz="2000" dirty="0">
              <a:cs typeface="Akhbar MT" pitchFamily="2" charset="-78"/>
            </a:endParaRPr>
          </a:p>
          <a:p>
            <a:pPr algn="r"/>
            <a:r>
              <a:rPr lang="ar-AE" sz="2000" dirty="0">
                <a:cs typeface="Akhbar MT" pitchFamily="2" charset="-78"/>
              </a:rPr>
              <a:t>*الابتسامة الرقيقة زورق حالم يسعى نحو شاطئ الأمان .</a:t>
            </a:r>
          </a:p>
          <a:p>
            <a:pPr algn="r"/>
            <a:r>
              <a:rPr lang="ar-AE" sz="2000" dirty="0">
                <a:cs typeface="Akhbar MT" pitchFamily="2" charset="-78"/>
              </a:rPr>
              <a:t> </a:t>
            </a:r>
          </a:p>
          <a:p>
            <a:pPr algn="r"/>
            <a:r>
              <a:rPr lang="ar-AE" sz="2000" dirty="0">
                <a:cs typeface="Akhbar MT" pitchFamily="2" charset="-78"/>
              </a:rPr>
              <a:t>*و إنما أولادنا بيننا      أكبادنا تمشي على الأرض </a:t>
            </a:r>
            <a:r>
              <a:rPr lang="ar-AE" dirty="0"/>
              <a:t>. </a:t>
            </a:r>
          </a:p>
          <a:p>
            <a:pPr algn="r"/>
            <a:endParaRPr lang="ar-AE" dirty="0"/>
          </a:p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685800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الجبال: مشبه – السحاب : مشبه به </a:t>
            </a:r>
          </a:p>
          <a:p>
            <a:pPr algn="r"/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البلاغة في جعل الجبال تتحرك كالسحاب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9434" y="1262743"/>
            <a:ext cx="2708366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المشبه: الكلمة – المشبه به: صدقة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9434" y="1894314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 err="1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المشبه:الدنيا</a:t>
            </a:r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 – المشبه </a:t>
            </a:r>
            <a:r>
              <a:rPr lang="ar-AE" sz="1400" dirty="0" err="1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به:السجن</a:t>
            </a:r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 للمؤمن والجنة للكافر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5485" y="3025140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المشبه: الوجه البشوش- المشبه به: الشمس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585754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المشبه: </a:t>
            </a:r>
            <a:r>
              <a:rPr lang="ar-AE" sz="1400" dirty="0" err="1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الإبتسامة</a:t>
            </a:r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 – المشبه به: زورق 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0577" y="4267200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 : الأولاد – المشبه به: أكبادنا 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2427714"/>
            <a:ext cx="2743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1400" dirty="0" err="1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المشبه:الرأي</a:t>
            </a:r>
            <a:r>
              <a:rPr lang="ar-AE" sz="1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 – المشبه به : ميزان </a:t>
            </a:r>
            <a:endParaRPr lang="en-US" sz="1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3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DA3125-76B6-4D17-8695-7BFFD1E0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779"/>
            <a:ext cx="8458199" cy="52322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r" rtl="0"/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استخرج التشبيهات البليغة من النصوص الآتية , ثم اشرح معناها : </a:t>
            </a:r>
            <a:endParaRPr lang="ar-AE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1E69A7-8E57-411C-B3F1-BC6BF820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71259" cy="54864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فالعيش نومٌ والمنيةُ يقظةٌ                  والمرء بينهما خيالٌ سار </a:t>
            </a:r>
          </a:p>
          <a:p>
            <a:pPr marL="0" indent="0" algn="r" rtl="1">
              <a:buNone/>
            </a:pPr>
            <a:r>
              <a:rPr lang="ar-A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شبه العيش بالنوم : جعل العيش نوما والموت يقظة و جعل الانسان خيالا يسير</a:t>
            </a:r>
          </a:p>
          <a:p>
            <a:pPr marL="0" indent="0" algn="r" rtl="1">
              <a:buNone/>
            </a:pP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عزماتهم قضبٌ, وفيض أكفهم           سحبٌ وبيضُ وجوههم أقمار </a:t>
            </a:r>
          </a:p>
          <a:p>
            <a:pPr marL="0" indent="0" algn="r" rtl="1">
              <a:buNone/>
            </a:pPr>
            <a:r>
              <a:rPr lang="ar-A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تشبيه (العزم) بالقضيب الصلب ، الذي يستعصي  على  الكسر أو الثني وتشبيه الأكف بالسحب والوجوه بالأقمار   </a:t>
            </a:r>
          </a:p>
          <a:p>
            <a:pPr marL="0" indent="0" algn="r" rtl="1">
              <a:buNone/>
            </a:pP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إن كنت ريحاً, فقد لاقيت إعصاراً. </a:t>
            </a:r>
          </a:p>
          <a:p>
            <a:pPr marL="0" indent="0" algn="r" rtl="1">
              <a:buNone/>
            </a:pP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البلاغة في تشبيه (الشخص المخاطب بالريح) وتشبيه نفسه بالإعصار  </a:t>
            </a:r>
          </a:p>
          <a:p>
            <a:pPr marL="0" indent="0" algn="r" rtl="1">
              <a:buNone/>
            </a:pP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*الندم سهمٌ في القلب . </a:t>
            </a:r>
          </a:p>
          <a:p>
            <a:pPr marL="0" indent="0" algn="r" rtl="1">
              <a:buNone/>
            </a:pPr>
            <a:r>
              <a:rPr lang="ar-A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البلاغة في تشبيه الندم بالسهم الذي يخترق القلب</a:t>
            </a:r>
          </a:p>
          <a:p>
            <a:endParaRPr lang="ar-A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4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F2C7A4-F9E8-4990-8654-31F1B4A4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838200"/>
            <a:ext cx="6856809" cy="44958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/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الحكمة شجرةٌ تنبت في القلب وتثمر في اللسان .</a:t>
            </a:r>
          </a:p>
          <a:p>
            <a:pPr algn="r"/>
            <a:r>
              <a:rPr lang="ar-A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الجمال في تجسيد الحكمة و تشبيهها بالشجرة</a:t>
            </a:r>
            <a:endParaRPr lang="ar-A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التَواني مفتاح البؤس . </a:t>
            </a: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التواني بالمفتاح وبذلك يحول المعني إلى شيء ملموس</a:t>
            </a:r>
          </a:p>
          <a:p>
            <a:pPr algn="r"/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جمالٌ بلا حياء , وردةٌ بلا عطر </a:t>
            </a:r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شبة الجمال دون حياء وهو </a:t>
            </a:r>
            <a:r>
              <a:rPr lang="ar-AE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شي</a:t>
            </a:r>
            <a:r>
              <a:rPr lang="ar-A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معنوي بوردة بلا عطر وهو شيء محسوس 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15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7A35CE-153A-4F83-B44E-1B37CAF3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228601"/>
            <a:ext cx="2341959" cy="58477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r" rtl="0"/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تحويل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202BD2-F7FF-4EE6-8910-C8395D0E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7999809" cy="51054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حول التشبيهات البليغة التالية إلى أنواع أخرى من التشبيه : </a:t>
            </a: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*المصلحة الشخصية هي دائماً الصخرة التي تتحطم عليها قوى المبادئ. </a:t>
            </a:r>
          </a:p>
          <a:p>
            <a:pPr algn="r"/>
            <a:r>
              <a:rPr lang="ar-A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المصلحة الشخصية كالصخرة</a:t>
            </a:r>
            <a:endParaRPr lang="ar-A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الوقت سيفٌ.</a:t>
            </a:r>
          </a:p>
          <a:p>
            <a:pPr algn="r"/>
            <a:r>
              <a:rPr lang="ar-A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الوقت كالسيف في قطع أعمار البشر</a:t>
            </a: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القلوب طيور إذا أنست </a:t>
            </a:r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ar-A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القلوب كالطيور إذا أنست </a:t>
            </a:r>
          </a:p>
          <a:p>
            <a:pPr algn="r"/>
            <a:r>
              <a:rPr lang="ar-A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العمر ضيفٌ أو طيفٌ</a:t>
            </a:r>
            <a:r>
              <a:rPr lang="ar-A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r"/>
            <a:r>
              <a:rPr lang="ar-A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العمر كالضيف في مكوثه 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C5A47921-3896-4A62-8C3A-DDD5665BA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303040"/>
            <a:ext cx="292078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6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083BA-0C57-4BB5-94D3-2E9A8D2E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-64531"/>
            <a:ext cx="7314010" cy="132343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r" rtl="0"/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حول التشبيهات في الجمل التالية إلى تشبيهات بليغة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E95D8B-E231-4A38-B20D-5AD9E849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19200"/>
            <a:ext cx="8228409" cy="541020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ar-A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الحق كالنهار , لابد أن يأتي .</a:t>
            </a:r>
            <a:r>
              <a:rPr lang="ar-A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ar-A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الحق نهارٌ لا بد أن يأتي </a:t>
            </a:r>
          </a:p>
          <a:p>
            <a:pPr algn="r"/>
            <a:r>
              <a:rPr lang="ar-A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وجهٌ بلا ابتسامة , كحديقةً بلا أشجار . </a:t>
            </a:r>
          </a:p>
          <a:p>
            <a:pPr algn="r"/>
            <a:r>
              <a:rPr lang="ar-A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وجه بلا ابتسامة حديقة بلا أشجار</a:t>
            </a:r>
          </a:p>
          <a:p>
            <a:pPr algn="r"/>
            <a:r>
              <a:rPr lang="ar-A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الأنانية كريح الصحراء , إنها تجفف</a:t>
            </a:r>
          </a:p>
          <a:p>
            <a:pPr algn="r"/>
            <a:r>
              <a:rPr lang="ar-A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الأنانية ريح الصحراء </a:t>
            </a:r>
          </a:p>
        </p:txBody>
      </p:sp>
    </p:spTree>
    <p:extLst>
      <p:ext uri="{BB962C8B-B14F-4D97-AF65-F5344CB8AC3E}">
        <p14:creationId xmlns:p14="http://schemas.microsoft.com/office/powerpoint/2010/main" val="1199204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6B252F-BEFC-4D63-BACB-6E57FEA5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81691"/>
            <a:ext cx="1484709" cy="830997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rtl="0"/>
            <a:r>
              <a:rPr lang="ar-A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إنشاء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C0FD02-B2EC-4004-B530-A1E68557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42659" cy="5029200"/>
          </a:xfrm>
        </p:spPr>
        <p:txBody>
          <a:bodyPr>
            <a:normAutofit fontScale="92500" lnSpcReduction="10000"/>
          </a:bodyPr>
          <a:lstStyle/>
          <a:p>
            <a:pPr marL="285750" indent="-285750" algn="ctr">
              <a:buFontTx/>
              <a:buChar char="-"/>
            </a:pP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يذكرني الكسول بالمياه الراكدة التي </a:t>
            </a:r>
            <a:r>
              <a:rPr lang="ar-A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لاتجري</a:t>
            </a: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ولاتنفع</a:t>
            </a: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الأرض 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الكسول في مجتمعه مياه راكدة لا تجري </a:t>
            </a:r>
            <a:r>
              <a:rPr lang="ar-AE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ولاتنفع</a:t>
            </a:r>
            <a:r>
              <a:rPr lang="ar-A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الأرض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A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لاأدري</a:t>
            </a: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لماذا أرى الوردة كلما رأيت أمي ، وشممت رائحتها الزكية .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أمي وردة </a:t>
            </a:r>
            <a: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AE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عندما يسألني أحد عن الطموح والعمل ، أرسم جبلاً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طموحي جبل شامخ يطاول عنان السماء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لا أشعر بالوحدة أبداً ، وأنا لديَّ أصدقاء لا عدَّ لهم ،ولا حصر من الكتب .</a:t>
            </a:r>
          </a:p>
          <a:p>
            <a:pPr marL="285750" indent="-285750" algn="ctr">
              <a:buFontTx/>
              <a:buChar char="-"/>
            </a:pPr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الكتب أصدقائي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02865BDB-0DB3-4218-A5D8-EFEA1029FA15}"/>
              </a:ext>
            </a:extLst>
          </p:cNvPr>
          <p:cNvSpPr txBox="1">
            <a:spLocks/>
          </p:cNvSpPr>
          <p:nvPr/>
        </p:nvSpPr>
        <p:spPr>
          <a:xfrm>
            <a:off x="457200" y="229226"/>
            <a:ext cx="6094809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اكتب مستثمراً الصور الحيوية من حولك تشبيهات بلاغية تعبر عن السياقات الآتية</a:t>
            </a:r>
          </a:p>
        </p:txBody>
      </p:sp>
    </p:spTree>
    <p:extLst>
      <p:ext uri="{BB962C8B-B14F-4D97-AF65-F5344CB8AC3E}">
        <p14:creationId xmlns:p14="http://schemas.microsoft.com/office/powerpoint/2010/main" val="2675262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53AD6A-4756-4D9A-93DA-73027B78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73224"/>
            <a:ext cx="7256859" cy="132343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rtl="0"/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2- ابن من الكلمات الآتية تشبيهات بليغة من إنشائك : </a:t>
            </a:r>
            <a:endParaRPr lang="ar-A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91610F-9F86-4B5F-97E1-D247CB01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295400"/>
            <a:ext cx="5885259" cy="50292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القلم .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القلم لسان ينطق بالإبداع  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العدل .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العدل سورٌ يقي صاحبه 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 الإيمان .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الإيمان نورٌ يضيء قلب المؤمن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 الصداقة </a:t>
            </a:r>
          </a:p>
          <a:p>
            <a:pPr algn="r"/>
            <a:r>
              <a:rPr lang="ar-AE" sz="3600" b="1" dirty="0">
                <a:solidFill>
                  <a:srgbClr val="FFFF00"/>
                </a:solidFill>
                <a:latin typeface="Arabic Typesetting" panose="03020402040406030203" pitchFamily="66" charset="-78"/>
                <a:ea typeface="Microsoft Sans Serif" panose="020B0604020202020204" pitchFamily="34" charset="0"/>
                <a:cs typeface="Arabic Typesetting" panose="03020402040406030203" pitchFamily="66" charset="-78"/>
              </a:rPr>
              <a:t>الصداقة كنزٌ</a:t>
            </a:r>
          </a:p>
        </p:txBody>
      </p:sp>
      <p:pic>
        <p:nvPicPr>
          <p:cNvPr id="4" name="صورة 15" descr="07 (1).png">
            <a:extLst>
              <a:ext uri="{FF2B5EF4-FFF2-40B4-BE49-F238E27FC236}">
                <a16:creationId xmlns:a16="http://schemas.microsoft.com/office/drawing/2014/main" id="{03C504ED-2762-49AF-B23F-0E324EAA7B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785864"/>
            <a:ext cx="1304027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72783" y="857382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AE" dirty="0"/>
          </a:p>
          <a:p>
            <a:pPr algn="r"/>
            <a:endParaRPr lang="ar-AE" sz="600" dirty="0"/>
          </a:p>
          <a:p>
            <a:pPr algn="r"/>
            <a:r>
              <a:rPr lang="ar-AE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2-</a:t>
            </a:r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ابن من الكلمات الآتية تشبيهات بليغة من إنشائك : 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 القلم . 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...........................................................................................................................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*العدل .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............................................................................................................................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 الإيمان .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...........................................................................................................................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 الصداقة </a:t>
            </a:r>
          </a:p>
          <a:p>
            <a:pPr algn="r"/>
            <a:r>
              <a:rPr lang="ar-A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...........................................................................................................................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9891" y="1676400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00" b="1" dirty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القلم سيف صارم</a:t>
            </a:r>
            <a:endParaRPr lang="en-US" sz="1600" b="1" dirty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932" y="2165432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00" b="1" dirty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العدل ميزان</a:t>
            </a:r>
            <a:endParaRPr lang="en-US" sz="1600" b="1" dirty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730137"/>
            <a:ext cx="194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600" b="1" dirty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الإيمان الراسخ جبل </a:t>
            </a:r>
            <a:endParaRPr lang="en-US" sz="1600" b="1" dirty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9794" y="3259723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00" b="1" dirty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الصداقة كنز لا مثيل له</a:t>
            </a:r>
            <a:endParaRPr lang="en-US" sz="1600" b="1" dirty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0696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362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/>
              <a:t>نواتج التعلم :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/>
              <a:t>أن تتعرف الطالبة التشبيه البليغ 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/>
              <a:t>أن تحلل التشبيه موضحة موطن الجمال فيه 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/>
              <a:t>أن تنتج تشبيهات بليغة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04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361856" y="6461249"/>
            <a:ext cx="2674640" cy="352127"/>
          </a:xfrm>
        </p:spPr>
        <p:txBody>
          <a:bodyPr/>
          <a:lstStyle/>
          <a:p>
            <a:fld id="{DB0240E4-D778-4043-BC98-01A23CAFD8B7}" type="datetime2">
              <a:rPr lang="ar-SA" b="1" smtClean="0">
                <a:solidFill>
                  <a:srgbClr val="FF0000"/>
                </a:solidFill>
              </a:rPr>
              <a:pPr/>
              <a:t>الخميس، 16 صفر، 1443</a:t>
            </a:fld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صورة 10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64896" cy="55351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1907704" y="3153742"/>
            <a:ext cx="49685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dirty="0">
                <a:solidFill>
                  <a:srgbClr val="0000CC"/>
                </a:solidFill>
                <a:cs typeface="Al-Homam" pitchFamily="2" charset="-78"/>
              </a:rPr>
              <a:t>مراجعة واستذكار</a:t>
            </a:r>
            <a:endParaRPr lang="en-US" sz="49600" dirty="0">
              <a:solidFill>
                <a:srgbClr val="0000CC"/>
              </a:solidFill>
              <a:cs typeface="Al-Homam" pitchFamily="2" charset="-78"/>
            </a:endParaRPr>
          </a:p>
        </p:txBody>
      </p:sp>
      <p:pic>
        <p:nvPicPr>
          <p:cNvPr id="13" name="صورة 12" descr="nerd-emot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1008112" cy="1101787"/>
          </a:xfrm>
          <a:prstGeom prst="rect">
            <a:avLst/>
          </a:prstGeom>
        </p:spPr>
      </p:pic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771800" y="4365104"/>
            <a:ext cx="3312368" cy="864096"/>
          </a:xfrm>
          <a:prstGeom prst="ellipse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sz="44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901" y="152402"/>
            <a:ext cx="578738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prstClr val="black">
                      <a:lumMod val="75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البلاغة</a:t>
            </a:r>
            <a:r>
              <a:rPr lang="ar-AE" sz="2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75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/>
                <a:cs typeface="Tahoma" panose="020B0604030504040204" pitchFamily="34" charset="0"/>
              </a:rPr>
              <a:t> </a:t>
            </a:r>
            <a:endParaRPr lang="en-US" sz="2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75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7850" y="5638802"/>
            <a:ext cx="2171700" cy="76944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البيان</a:t>
            </a:r>
            <a:endParaRPr lang="en-GB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850" y="3886201"/>
            <a:ext cx="2400300" cy="769441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المعاني</a:t>
            </a:r>
            <a:endParaRPr lang="en-GB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50" y="5638800"/>
            <a:ext cx="19431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البديع</a:t>
            </a:r>
            <a:endParaRPr lang="en-GB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et-7-2009-sez_ae_248sczt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066800"/>
            <a:ext cx="742950" cy="28194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F8ED433-D16C-463D-A917-1F93064B19EC}"/>
              </a:ext>
            </a:extLst>
          </p:cNvPr>
          <p:cNvSpPr txBox="1"/>
          <p:nvPr/>
        </p:nvSpPr>
        <p:spPr>
          <a:xfrm>
            <a:off x="7501888" y="152401"/>
            <a:ext cx="1841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0951" rtl="0">
              <a:defRPr/>
            </a:pPr>
            <a:r>
              <a:rPr lang="ar-AE" sz="5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التهيئة</a:t>
            </a:r>
          </a:p>
          <a:p>
            <a:pPr algn="ctr" defTabSz="380951" rtl="0">
              <a:defRPr/>
            </a:pPr>
            <a:r>
              <a:rPr lang="ar-AE" sz="5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الحافزة </a:t>
            </a:r>
            <a:endParaRPr lang="en-US" sz="50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5503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88456"/>
            <a:ext cx="173528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/>
              <a:t>علم البديع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07675" y="455712"/>
            <a:ext cx="182879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/>
              <a:t>علم المعاني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48312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/>
              <a:t>علم البيان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62725" y="1413301"/>
            <a:ext cx="25336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solidFill>
                  <a:schemeClr val="bg1"/>
                </a:solidFill>
              </a:rPr>
              <a:t>*</a:t>
            </a:r>
            <a:r>
              <a:rPr lang="ar-A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يتناول الجملة من حيث التعبير عن المعنى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3104" y="1413301"/>
            <a:ext cx="22860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/>
              <a:t>*</a:t>
            </a:r>
            <a:r>
              <a:rPr lang="ar-A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يختص بالتعبير عن المعنى الواحد بطرق متعددة</a:t>
            </a:r>
            <a:r>
              <a:rPr lang="ar-AE" b="1" dirty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7637" y="2454295"/>
            <a:ext cx="242887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أساليب التعبير</a:t>
            </a:r>
            <a:endParaRPr lang="ar-A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A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 الأسلوب الخبري </a:t>
            </a:r>
          </a:p>
          <a:p>
            <a:pPr algn="r" rtl="1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ـ الأسلوب الإنشائي       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1" y="2316625"/>
            <a:ext cx="2131504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أقسامه </a:t>
            </a:r>
            <a:endParaRPr lang="ar-A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1ـ التشبيه بأنواعه .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2ـ الاستعارة بأنواعها .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3ـ الكناية  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المجاز    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36" y="1450031"/>
            <a:ext cx="25336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A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*علم يختص بتجميل الكلام </a:t>
            </a:r>
          </a:p>
          <a:p>
            <a:pPr algn="ctr" rtl="1"/>
            <a:r>
              <a:rPr lang="ar-A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وتنميقه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36" y="2307251"/>
            <a:ext cx="253364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أقسامه</a:t>
            </a:r>
          </a:p>
          <a:p>
            <a:pPr algn="r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1ـ المحسّنات اللفظيّة :</a:t>
            </a:r>
          </a:p>
          <a:p>
            <a:pPr algn="r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أـ سجع </a:t>
            </a:r>
          </a:p>
          <a:p>
            <a:pPr algn="r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 ـ جناس </a:t>
            </a:r>
          </a:p>
          <a:p>
            <a:pPr algn="r"/>
            <a:r>
              <a:rPr lang="ar-A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 ـ تصريع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591" y="4394117"/>
            <a:ext cx="248033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2ـ المحسّنات المعنويّة</a:t>
            </a:r>
            <a:r>
              <a:rPr lang="ar-AE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أـ طباق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 ـ مقابلة  </a:t>
            </a:r>
          </a:p>
          <a:p>
            <a:pPr algn="r"/>
            <a:r>
              <a:rPr lang="ar-AE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 ـ تورية 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6261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800350" y="185786"/>
            <a:ext cx="4686300" cy="106680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71825" y="119023"/>
            <a:ext cx="394335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2857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ـ التشبيه</a:t>
            </a:r>
            <a:endParaRPr lang="en-US" sz="7200" b="1" dirty="0">
              <a:ln w="2857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1447802"/>
            <a:ext cx="6400800" cy="1323439"/>
          </a:xfrm>
          <a:prstGeom prst="rect">
            <a:avLst/>
          </a:prstGeom>
          <a:solidFill>
            <a:srgbClr val="FFFFCC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بيان أن شيئاً أو أشياء شاركت غيرها في صفة أو أكثر </a:t>
            </a:r>
            <a:endParaRPr lang="en-GB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50" y="276019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أركانه </a:t>
            </a:r>
            <a:r>
              <a:rPr lang="ar-AE" sz="4000" b="1" dirty="0">
                <a:solidFill>
                  <a:srgbClr val="002060"/>
                </a:solidFill>
              </a:rPr>
              <a:t>:</a:t>
            </a:r>
            <a:endParaRPr lang="en-GB" sz="4000" b="1" dirty="0">
              <a:solidFill>
                <a:srgbClr val="00206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1600" y="3783988"/>
            <a:ext cx="6229350" cy="1524000"/>
            <a:chOff x="381000" y="4038600"/>
            <a:chExt cx="8001000" cy="1524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Flowchart: Connector 9"/>
            <p:cNvSpPr/>
            <p:nvPr/>
          </p:nvSpPr>
          <p:spPr>
            <a:xfrm>
              <a:off x="7010400" y="4114800"/>
              <a:ext cx="1371600" cy="1295400"/>
            </a:xfrm>
            <a:prstGeom prst="flowChartConnector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800600" y="4038600"/>
              <a:ext cx="1600200" cy="1371600"/>
            </a:xfrm>
            <a:prstGeom prst="flowChartConnector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667000" y="4038600"/>
              <a:ext cx="1600200" cy="1524000"/>
            </a:xfrm>
            <a:prstGeom prst="flowChartConnector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81000" y="4114800"/>
              <a:ext cx="1676400" cy="1447800"/>
            </a:xfrm>
            <a:prstGeom prst="flowChartConnector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ross 13"/>
            <p:cNvSpPr/>
            <p:nvPr/>
          </p:nvSpPr>
          <p:spPr>
            <a:xfrm>
              <a:off x="6553200" y="4495800"/>
              <a:ext cx="304800" cy="304800"/>
            </a:xfrm>
            <a:prstGeom prst="plus">
              <a:avLst>
                <a:gd name="adj" fmla="val 37121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ross 14"/>
            <p:cNvSpPr/>
            <p:nvPr/>
          </p:nvSpPr>
          <p:spPr>
            <a:xfrm>
              <a:off x="4343400" y="4572000"/>
              <a:ext cx="304800" cy="304800"/>
            </a:xfrm>
            <a:prstGeom prst="plus">
              <a:avLst>
                <a:gd name="adj" fmla="val 37121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ross 15"/>
            <p:cNvSpPr/>
            <p:nvPr/>
          </p:nvSpPr>
          <p:spPr>
            <a:xfrm>
              <a:off x="2209800" y="4648200"/>
              <a:ext cx="304800" cy="304800"/>
            </a:xfrm>
            <a:prstGeom prst="plus">
              <a:avLst>
                <a:gd name="adj" fmla="val 37121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15100" y="4104197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</a:rPr>
              <a:t>المشبه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1426" y="4017295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2060"/>
                </a:solidFill>
              </a:rPr>
              <a:t>المشبه</a:t>
            </a:r>
            <a:r>
              <a:rPr lang="ar-AE" sz="4400" b="1" dirty="0">
                <a:solidFill>
                  <a:srgbClr val="002060"/>
                </a:solidFill>
              </a:rPr>
              <a:t> </a:t>
            </a:r>
            <a:r>
              <a:rPr lang="ar-AE" sz="2800" b="1" dirty="0">
                <a:solidFill>
                  <a:srgbClr val="002060"/>
                </a:solidFill>
              </a:rPr>
              <a:t>به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6100" y="4038602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2060"/>
                </a:solidFill>
              </a:rPr>
              <a:t>أداة التشبيه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9107" y="4145136"/>
            <a:ext cx="102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</a:rPr>
              <a:t>وجه الشبه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 rot="10800000">
            <a:off x="6362252" y="5034932"/>
            <a:ext cx="800100" cy="457200"/>
          </a:xfrm>
          <a:prstGeom prst="halfFrame">
            <a:avLst>
              <a:gd name="adj1" fmla="val 27273"/>
              <a:gd name="adj2" fmla="val 3333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Half Frame 28"/>
          <p:cNvSpPr/>
          <p:nvPr/>
        </p:nvSpPr>
        <p:spPr>
          <a:xfrm rot="10800000" flipH="1">
            <a:off x="5358814" y="5107967"/>
            <a:ext cx="857250" cy="380997"/>
          </a:xfrm>
          <a:prstGeom prst="halfFra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9679" y="5671044"/>
            <a:ext cx="296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طرفي التشبيه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90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283219" y="61556"/>
            <a:ext cx="1657350" cy="838200"/>
          </a:xfrm>
          <a:prstGeom prst="trapezoi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710385" y="79683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</a:t>
            </a:r>
            <a:endParaRPr lang="en-GB" sz="48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050" y="79683"/>
            <a:ext cx="8439150" cy="6530204"/>
          </a:xfrm>
          <a:prstGeom prst="roundRect">
            <a:avLst/>
          </a:prstGeom>
          <a:solidFill>
            <a:srgbClr val="CCECFF">
              <a:alpha val="50588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228600" y="92160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قلوب الكفار 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AE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كالحجارة  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AE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AE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قسوة</a:t>
            </a:r>
            <a:endParaRPr lang="en-GB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984252" y="1701488"/>
            <a:ext cx="304006" cy="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086350" y="1761625"/>
            <a:ext cx="228600" cy="17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34495" y="1904305"/>
            <a:ext cx="304006" cy="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05745" y="1980505"/>
            <a:ext cx="304006" cy="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3894" y="1803207"/>
            <a:ext cx="98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مشبه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748" y="1871196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مشبه به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4739" y="1775821"/>
            <a:ext cx="85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الأداة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434" y="1728356"/>
            <a:ext cx="154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وجه الشبه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4482" y="283404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u="wavy" dirty="0">
                <a:ln w="28575">
                  <a:solidFill>
                    <a:srgbClr val="00B0F0"/>
                  </a:solidFill>
                </a:ln>
              </a:rPr>
              <a:t>دورك </a:t>
            </a:r>
            <a:endParaRPr lang="en-GB" sz="3600" b="1" u="wavy" dirty="0">
              <a:ln w="28575">
                <a:solidFill>
                  <a:srgbClr val="00B0F0"/>
                </a:solidFill>
              </a:ln>
            </a:endParaRPr>
          </a:p>
        </p:txBody>
      </p:sp>
      <p:pic>
        <p:nvPicPr>
          <p:cNvPr id="20" name="Picture 19" descr="309271c18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1" y="2590800"/>
            <a:ext cx="952976" cy="1104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80949" y="2791963"/>
            <a:ext cx="425779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بيّني أركان التشبيه فيما يلي : 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2585" y="3828871"/>
            <a:ext cx="6021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جبين فلان كصفحة المرآة صفاءً </a:t>
            </a:r>
          </a:p>
          <a:p>
            <a:pPr algn="r" rtl="1"/>
            <a:r>
              <a:rPr lang="ar-A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أنــت كالبــــــحر في السماحــــــة </a:t>
            </a:r>
            <a:r>
              <a:rPr lang="ar-EG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ar-A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والشمس علواً والبدر في الإشراق</a:t>
            </a:r>
          </a:p>
          <a:p>
            <a:pPr algn="r" rtl="1"/>
            <a:r>
              <a:rPr lang="ar-A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كلام أمي كالشهد حلاوة </a:t>
            </a:r>
          </a:p>
          <a:p>
            <a:pPr algn="r" rtl="1"/>
            <a:r>
              <a:rPr lang="ar-A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العمر مثل الضيف أو كالطيف ليس له إقامة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Program Files (x86)\Microsoft Office\MEDIA\OFFICE12\Bullets\BD2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3962400"/>
            <a:ext cx="228600" cy="264160"/>
          </a:xfrm>
          <a:prstGeom prst="rect">
            <a:avLst/>
          </a:prstGeom>
          <a:noFill/>
        </p:spPr>
      </p:pic>
      <p:pic>
        <p:nvPicPr>
          <p:cNvPr id="25" name="Picture 4" descr="C:\Program Files (x86)\Microsoft Office\MEDIA\OFFICE12\Bullets\BD2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4460240"/>
            <a:ext cx="228600" cy="264160"/>
          </a:xfrm>
          <a:prstGeom prst="rect">
            <a:avLst/>
          </a:prstGeom>
          <a:noFill/>
        </p:spPr>
      </p:pic>
      <p:pic>
        <p:nvPicPr>
          <p:cNvPr id="26" name="Picture 4" descr="C:\Program Files (x86)\Microsoft Office\MEDIA\OFFICE12\Bullets\BD2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5562600"/>
            <a:ext cx="228600" cy="26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71774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305" y="152400"/>
            <a:ext cx="66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التشبيه المفرد من حيث الأداة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371600" y="1219200"/>
            <a:ext cx="6286500" cy="5334000"/>
          </a:xfrm>
          <a:prstGeom prst="bevel">
            <a:avLst>
              <a:gd name="adj" fmla="val 4750"/>
            </a:avLst>
          </a:prstGeom>
          <a:solidFill>
            <a:schemeClr val="accent4">
              <a:lumMod val="7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57350" y="1676400"/>
            <a:ext cx="5600700" cy="18774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 ـ المرسل : </a:t>
            </a:r>
          </a:p>
          <a:p>
            <a:pPr algn="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وهو ما ذكرت فيه الأداة .</a:t>
            </a:r>
          </a:p>
          <a:p>
            <a:pPr algn="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: الناس سواسية كأسنان المشط </a:t>
            </a:r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أنت</a:t>
            </a:r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 كالقمر 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581402"/>
            <a:ext cx="5143500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 ـ الموكّد : </a:t>
            </a:r>
          </a:p>
          <a:p>
            <a:pPr algn="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وهو ما حذفت أداته .</a:t>
            </a:r>
          </a:p>
          <a:p>
            <a:pPr algn="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: أنت بحر في عطائك .</a:t>
            </a:r>
          </a:p>
          <a:p>
            <a:pPr algn="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الدنيا سراب في الخداع والتضليل.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2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1745</Words>
  <Application>Microsoft Office PowerPoint</Application>
  <PresentationFormat>عرض على الشاشة (4:3)</PresentationFormat>
  <Paragraphs>254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41" baseType="lpstr">
      <vt:lpstr>Akhbar MT</vt:lpstr>
      <vt:lpstr>Andalus</vt:lpstr>
      <vt:lpstr>Arabic Typesetting</vt:lpstr>
      <vt:lpstr>Arial</vt:lpstr>
      <vt:lpstr>Calibri</vt:lpstr>
      <vt:lpstr>Century Gothic</vt:lpstr>
      <vt:lpstr>MCS Taybah S_U normal.</vt:lpstr>
      <vt:lpstr>Microsoft Sans Serif</vt:lpstr>
      <vt:lpstr>Tahoma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استخرج التشبيهات البليغة من النصوص الآتية , ثم اشرح معناها : </vt:lpstr>
      <vt:lpstr>عرض تقديمي في PowerPoint</vt:lpstr>
      <vt:lpstr>تحويل</vt:lpstr>
      <vt:lpstr>حول التشبيهات في الجمل التالية إلى تشبيهات بليغة : </vt:lpstr>
      <vt:lpstr>إنشاء</vt:lpstr>
      <vt:lpstr>2- ابن من الكلمات الآتية تشبيهات بليغة من إنشائك :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2006-08-16T00:00:00Z</dcterms:created>
  <dcterms:modified xsi:type="dcterms:W3CDTF">2021-09-23T10:07:06Z</dcterms:modified>
</cp:coreProperties>
</file>