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99DF-727B-4DF5-9092-96C0680D002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881F-67B8-410C-A066-AD1AC79B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englishpages.com/english/grammar-exercise-if-or-unles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40934-5116-184F-965C-8EB1DFB68361}"/>
              </a:ext>
            </a:extLst>
          </p:cNvPr>
          <p:cNvSpPr txBox="1"/>
          <p:nvPr/>
        </p:nvSpPr>
        <p:spPr>
          <a:xfrm>
            <a:off x="3677293" y="1821362"/>
            <a:ext cx="5015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6000" b="1" dirty="0">
                <a:solidFill>
                  <a:schemeClr val="tx2"/>
                </a:solidFill>
                <a:latin typeface="Nyala" panose="02000504070300020003" pitchFamily="2" charset="0"/>
                <a:ea typeface="AppleMyungjo" pitchFamily="2" charset="-127"/>
                <a:cs typeface="PF Din Text Universal Light" panose="02000506000000020004" pitchFamily="2" charset="0"/>
              </a:rPr>
              <a:t>12 Advanced</a:t>
            </a:r>
          </a:p>
          <a:p>
            <a:pPr algn="ctr" rtl="1"/>
            <a:r>
              <a:rPr lang="en-US" sz="6000" b="1" dirty="0">
                <a:solidFill>
                  <a:schemeClr val="tx2"/>
                </a:solidFill>
                <a:latin typeface="Nyala" panose="02000504070300020003" pitchFamily="2" charset="0"/>
                <a:ea typeface="AppleMyungjo" pitchFamily="2" charset="-127"/>
                <a:cs typeface="PF Din Text Universal Light" panose="02000506000000020004" pitchFamily="2" charset="0"/>
              </a:rPr>
              <a:t>New </a:t>
            </a:r>
            <a:r>
              <a:rPr lang="en-US" sz="6000" b="1" dirty="0" smtClean="0">
                <a:solidFill>
                  <a:schemeClr val="tx2"/>
                </a:solidFill>
                <a:latin typeface="Nyala" panose="02000504070300020003" pitchFamily="2" charset="0"/>
                <a:ea typeface="AppleMyungjo" pitchFamily="2" charset="-127"/>
                <a:cs typeface="PF Din Text Universal Light" panose="02000506000000020004" pitchFamily="2" charset="0"/>
              </a:rPr>
              <a:t>Interactions </a:t>
            </a:r>
          </a:p>
          <a:p>
            <a:pPr algn="ctr" rtl="1"/>
            <a:r>
              <a:rPr lang="en-US" sz="6000" b="1" dirty="0">
                <a:solidFill>
                  <a:schemeClr val="tx2"/>
                </a:solidFill>
                <a:latin typeface="Nyala" panose="02000504070300020003" pitchFamily="2" charset="0"/>
                <a:ea typeface="AppleMyungjo" pitchFamily="2" charset="-127"/>
                <a:cs typeface="PF Din Text Universal Light" panose="02000506000000020004" pitchFamily="2" charset="0"/>
              </a:rPr>
              <a:t>3</a:t>
            </a:r>
            <a:r>
              <a:rPr lang="en-US" sz="6000" b="1" dirty="0" smtClean="0">
                <a:solidFill>
                  <a:schemeClr val="tx2"/>
                </a:solidFill>
                <a:latin typeface="Nyala" panose="02000504070300020003" pitchFamily="2" charset="0"/>
                <a:ea typeface="AppleMyungjo" pitchFamily="2" charset="-127"/>
                <a:cs typeface="PF Din Text Universal Light" panose="02000506000000020004" pitchFamily="2" charset="0"/>
              </a:rPr>
              <a:t>  </a:t>
            </a:r>
            <a:endParaRPr lang="en-US" sz="6000" b="1" dirty="0">
              <a:solidFill>
                <a:schemeClr val="tx2"/>
              </a:solidFill>
              <a:latin typeface="Nyala" panose="02000504070300020003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4628" y="1244105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Speaking 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28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Use the following patterns to form    </a:t>
            </a:r>
            <a:r>
              <a:rPr lang="en-US" b="1" i="1" dirty="0" smtClean="0">
                <a:solidFill>
                  <a:srgbClr val="002060"/>
                </a:solidFill>
              </a:rPr>
              <a:t>If / Unless </a:t>
            </a:r>
            <a:r>
              <a:rPr lang="en-US" b="1" dirty="0" smtClean="0">
                <a:solidFill>
                  <a:srgbClr val="002060"/>
                </a:solidFill>
              </a:rPr>
              <a:t>sentences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514" y="803186"/>
            <a:ext cx="7605485" cy="5248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crucial /essential +</a:t>
            </a:r>
            <a:r>
              <a:rPr lang="en-US" sz="2400" b="1" i="1" dirty="0" smtClean="0">
                <a:solidFill>
                  <a:srgbClr val="C00000"/>
                </a:solidFill>
              </a:rPr>
              <a:t>unless/if</a:t>
            </a:r>
            <a:r>
              <a:rPr lang="en-US" sz="2400" dirty="0" smtClean="0"/>
              <a:t>  + present </a:t>
            </a:r>
            <a:r>
              <a:rPr lang="en-US" sz="2400" dirty="0" err="1" smtClean="0"/>
              <a:t>smple</a:t>
            </a:r>
            <a:endParaRPr lang="en-US" sz="2400" dirty="0" smtClean="0"/>
          </a:p>
          <a:p>
            <a:r>
              <a:rPr lang="en-US" sz="2400" i="1" dirty="0" smtClean="0">
                <a:solidFill>
                  <a:srgbClr val="C00000"/>
                </a:solidFill>
              </a:rPr>
              <a:t>Unless/If </a:t>
            </a:r>
            <a:r>
              <a:rPr lang="en-US" sz="2400" dirty="0" smtClean="0"/>
              <a:t>+ present simple , will /can / may…..+</a:t>
            </a:r>
            <a:r>
              <a:rPr lang="en-US" sz="2400" dirty="0" err="1" smtClean="0"/>
              <a:t>inf</a:t>
            </a:r>
            <a:endParaRPr lang="en-US" sz="2400" dirty="0" smtClean="0"/>
          </a:p>
          <a:p>
            <a:r>
              <a:rPr lang="en-US" sz="2400" dirty="0" smtClean="0"/>
              <a:t>Imperative form </a:t>
            </a:r>
            <a:r>
              <a:rPr lang="en-US" sz="2400" i="1" dirty="0" smtClean="0">
                <a:solidFill>
                  <a:srgbClr val="C00000"/>
                </a:solidFill>
              </a:rPr>
              <a:t>Unless/If </a:t>
            </a:r>
            <a:r>
              <a:rPr lang="en-US" sz="2400" i="1" dirty="0" smtClean="0"/>
              <a:t>+ present simple 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Unless/If </a:t>
            </a:r>
            <a:r>
              <a:rPr lang="en-US" sz="2400" i="1" dirty="0"/>
              <a:t>+ present simple </a:t>
            </a:r>
            <a:r>
              <a:rPr lang="en-US" sz="2400" i="1" dirty="0" smtClean="0"/>
              <a:t>, be going to + </a:t>
            </a:r>
            <a:r>
              <a:rPr lang="en-US" sz="2400" i="1" dirty="0" err="1" smtClean="0"/>
              <a:t>inf</a:t>
            </a:r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8681">
            <a:off x="6133419" y="4470658"/>
            <a:ext cx="28860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2" r="5937" b="12471"/>
          <a:stretch/>
        </p:blipFill>
        <p:spPr>
          <a:xfrm rot="20687924">
            <a:off x="2589898" y="250264"/>
            <a:ext cx="2133601" cy="1684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471" y="55707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www.myenglishpages.com/english/grammar-exercise-if-or-unless.php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Listening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Listening for persuasive language</a:t>
            </a:r>
          </a:p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Speaking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Talking about persuasion; giving a short speech</a:t>
            </a:r>
          </a:p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Vocabulary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Words associated with persuading others to take action</a:t>
            </a:r>
          </a:p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Language Focus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Persuasive language; conditional sentences – if and unless</a:t>
            </a:r>
          </a:p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Critical Thinking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Presenting convincing arguments and persuading others to take action</a:t>
            </a:r>
          </a:p>
          <a:p>
            <a:r>
              <a:rPr lang="en-US" sz="2400" b="1" dirty="0">
                <a:solidFill>
                  <a:srgbClr val="080006"/>
                </a:solidFill>
                <a:latin typeface="ProximaNova-Bold"/>
              </a:rPr>
              <a:t>Research and Document</a:t>
            </a:r>
            <a:r>
              <a:rPr lang="en-US" sz="2400" dirty="0">
                <a:solidFill>
                  <a:srgbClr val="080006"/>
                </a:solidFill>
                <a:latin typeface="ProximaNova-Regular"/>
              </a:rPr>
              <a:t>: Researching a topic for a persuasive speech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624"/>
          <a:stretch/>
        </p:blipFill>
        <p:spPr>
          <a:xfrm>
            <a:off x="595085" y="928914"/>
            <a:ext cx="4354286" cy="51228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C75A85-EAC7-4773-A540-2B5739F3A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5583" y="1662248"/>
            <a:ext cx="3498979" cy="2456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517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8" y="348344"/>
            <a:ext cx="11495315" cy="5297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7276">
            <a:off x="9017227" y="1625600"/>
            <a:ext cx="231457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0270">
            <a:off x="8406719" y="3845832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9" y="333829"/>
            <a:ext cx="11350172" cy="433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6606"/>
          <a:stretch/>
        </p:blipFill>
        <p:spPr>
          <a:xfrm>
            <a:off x="1557564" y="4542971"/>
            <a:ext cx="9981294" cy="1901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1714" y="14514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228" y="2207568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1714" y="2669233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714" y="355599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28" y="4124485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1714" y="4733387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714" y="5348904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714" y="6002244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09_14_NI_LS3_S2_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171" y="329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4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Persuasive Language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973" y="638629"/>
            <a:ext cx="7402284" cy="5544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631" y="1654629"/>
            <a:ext cx="349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Skills Focus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9944" y="560258"/>
            <a:ext cx="10508910" cy="5709913"/>
          </a:xfrm>
          <a:prstGeom prst="rect">
            <a:avLst/>
          </a:prstGeom>
        </p:spPr>
      </p:pic>
      <p:pic>
        <p:nvPicPr>
          <p:cNvPr id="5" name="09_15_NI_LS3_S2_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831" y="1338943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8229" y="296091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4032" y="35781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032" y="416150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4032" y="48216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032" y="548928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3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43" y="435428"/>
            <a:ext cx="10834348" cy="60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If not = unless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610" y="570957"/>
            <a:ext cx="7649029" cy="52486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Complete the following sentences.</a:t>
            </a:r>
          </a:p>
          <a:p>
            <a:r>
              <a:rPr lang="en-US" sz="2000" dirty="0"/>
              <a:t>1. I will take the job ………………… the pay is </a:t>
            </a:r>
            <a:r>
              <a:rPr lang="en-US" sz="2000" dirty="0" smtClean="0"/>
              <a:t>too low</a:t>
            </a:r>
            <a:r>
              <a:rPr lang="en-US" sz="2000" dirty="0"/>
              <a:t>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/>
              <a:t>unless</a:t>
            </a:r>
          </a:p>
          <a:p>
            <a:r>
              <a:rPr lang="en-US" sz="2000" dirty="0"/>
              <a:t>2. I will be back tomorrow ………………….. there </a:t>
            </a:r>
            <a:r>
              <a:rPr lang="en-US" sz="2000" dirty="0" smtClean="0"/>
              <a:t>is a </a:t>
            </a:r>
            <a:r>
              <a:rPr lang="en-US" sz="2000" dirty="0"/>
              <a:t>plane strike.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/>
              <a:t>unless</a:t>
            </a:r>
          </a:p>
          <a:p>
            <a:r>
              <a:rPr lang="en-US" sz="2000" dirty="0"/>
              <a:t>3. Let’s go for a walk – ………………… you are </a:t>
            </a:r>
            <a:r>
              <a:rPr lang="en-US" sz="2000" dirty="0" smtClean="0"/>
              <a:t>too tired</a:t>
            </a:r>
            <a:r>
              <a:rPr lang="en-US" sz="2000" dirty="0"/>
              <a:t>.</a:t>
            </a:r>
          </a:p>
          <a:p>
            <a:r>
              <a:rPr lang="en-US" sz="2000" dirty="0"/>
              <a:t>unless</a:t>
            </a:r>
          </a:p>
          <a:p>
            <a:r>
              <a:rPr lang="en-US" sz="2000" dirty="0"/>
              <a:t>if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60182" y="2081467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7610" y="3392285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15543" y="4877969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63383" y="621966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DejaVuSansCondensed"/>
              </a:rPr>
              <a:t>4. I am going to work in the garden this afternoon,</a:t>
            </a:r>
          </a:p>
          <a:p>
            <a:r>
              <a:rPr lang="en-US" dirty="0">
                <a:solidFill>
                  <a:srgbClr val="333333"/>
                </a:solidFill>
                <a:latin typeface="DejaVuSansCondensed"/>
              </a:rPr>
              <a:t>…………………. it rains.</a:t>
            </a:r>
          </a:p>
          <a:p>
            <a:r>
              <a:rPr lang="en-US" sz="1050" dirty="0">
                <a:solidFill>
                  <a:srgbClr val="333333"/>
                </a:solidFill>
                <a:latin typeface="DejaVuSansCondensed"/>
              </a:rPr>
              <a:t>if</a:t>
            </a:r>
          </a:p>
          <a:p>
            <a:r>
              <a:rPr lang="en-US" sz="1050" dirty="0">
                <a:solidFill>
                  <a:srgbClr val="333333"/>
                </a:solidFill>
                <a:latin typeface="DejaVuSansCondensed"/>
              </a:rPr>
              <a:t>unless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2857" y="333829"/>
            <a:ext cx="11321143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4. I am going to work in the garden this afternoon</a:t>
            </a:r>
            <a:r>
              <a:rPr lang="en-US" sz="2000" dirty="0" smtClean="0"/>
              <a:t>, …………………. </a:t>
            </a:r>
            <a:r>
              <a:rPr lang="en-US" sz="2000" dirty="0"/>
              <a:t>it rains.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 smtClean="0"/>
              <a:t>Unless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5. I will be surprised ………………….. he </a:t>
            </a:r>
            <a:r>
              <a:rPr lang="en-US" sz="2000" dirty="0" smtClean="0"/>
              <a:t>doesn’t have </a:t>
            </a:r>
            <a:r>
              <a:rPr lang="en-US" sz="2000" dirty="0"/>
              <a:t>an accident soon.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 smtClean="0"/>
              <a:t>Unless</a:t>
            </a:r>
          </a:p>
          <a:p>
            <a:endParaRPr lang="en-US" sz="2000" dirty="0"/>
          </a:p>
          <a:p>
            <a:r>
              <a:rPr lang="en-US" sz="2000" dirty="0"/>
              <a:t>6. I think she would look prettier </a:t>
            </a:r>
            <a:r>
              <a:rPr lang="en-US" sz="2000" dirty="0" smtClean="0"/>
              <a:t>…………………. she </a:t>
            </a:r>
            <a:r>
              <a:rPr lang="en-US" sz="2000" dirty="0"/>
              <a:t>didn’t wear so much make-up.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 smtClean="0"/>
              <a:t>Unless</a:t>
            </a:r>
          </a:p>
          <a:p>
            <a:endParaRPr lang="en-US" sz="2000" dirty="0"/>
          </a:p>
          <a:p>
            <a:r>
              <a:rPr lang="en-US" sz="2000" dirty="0"/>
              <a:t>7. …………………. you don’t stop smoking, you </a:t>
            </a:r>
            <a:r>
              <a:rPr lang="en-US" sz="2000" dirty="0" smtClean="0"/>
              <a:t>will fall </a:t>
            </a:r>
            <a:r>
              <a:rPr lang="en-US" sz="2000" dirty="0"/>
              <a:t>seriously ill.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 smtClean="0"/>
              <a:t>Unless</a:t>
            </a:r>
          </a:p>
          <a:p>
            <a:endParaRPr lang="en-US" sz="2000" dirty="0"/>
          </a:p>
          <a:p>
            <a:r>
              <a:rPr lang="en-US" sz="2000" dirty="0"/>
              <a:t>8. …………………. you start now, you will not </a:t>
            </a:r>
            <a:r>
              <a:rPr lang="en-US" sz="2000" dirty="0" smtClean="0"/>
              <a:t>reach there </a:t>
            </a:r>
            <a:r>
              <a:rPr lang="en-US" sz="2000" dirty="0"/>
              <a:t>in time.</a:t>
            </a:r>
          </a:p>
          <a:p>
            <a:r>
              <a:rPr lang="en-US" sz="2000" dirty="0"/>
              <a:t>If</a:t>
            </a:r>
          </a:p>
          <a:p>
            <a:r>
              <a:rPr lang="en-US" sz="2000" dirty="0"/>
              <a:t>Unless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329831" y="992145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7794" y="2175059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944" y="3357973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774" y="4631501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831" y="6231961"/>
            <a:ext cx="1117600" cy="3497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Atla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58</TotalTime>
  <Words>299</Words>
  <Application>Microsoft Office PowerPoint</Application>
  <PresentationFormat>Widescreen</PresentationFormat>
  <Paragraphs>67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AppleMyungjo</vt:lpstr>
      <vt:lpstr>Arial</vt:lpstr>
      <vt:lpstr>Calibri Light</vt:lpstr>
      <vt:lpstr>DejaVuSansCondensed</vt:lpstr>
      <vt:lpstr>Nyala</vt:lpstr>
      <vt:lpstr>PF Din Text Universal Light</vt:lpstr>
      <vt:lpstr>ProximaNova-Bold</vt:lpstr>
      <vt:lpstr>ProximaNova-Regular</vt:lpstr>
      <vt:lpstr>Rockwell</vt:lpstr>
      <vt:lpstr>Wingdings</vt:lpstr>
      <vt:lpstr>Atlas</vt:lpstr>
      <vt:lpstr>PowerPoint Presentation</vt:lpstr>
      <vt:lpstr>Learning Objectives</vt:lpstr>
      <vt:lpstr>PowerPoint Presentation</vt:lpstr>
      <vt:lpstr>PowerPoint Presentation</vt:lpstr>
      <vt:lpstr>Persuasive Language</vt:lpstr>
      <vt:lpstr>PowerPoint Presentation</vt:lpstr>
      <vt:lpstr>PowerPoint Presentation</vt:lpstr>
      <vt:lpstr>If not = unless</vt:lpstr>
      <vt:lpstr>PowerPoint Presentation</vt:lpstr>
      <vt:lpstr>Use the following patterns to form    If / Unless sentences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Hesham ABDEL</dc:creator>
  <cp:lastModifiedBy>Hesham ABDEL</cp:lastModifiedBy>
  <cp:revision>14</cp:revision>
  <dcterms:created xsi:type="dcterms:W3CDTF">2021-09-20T18:00:57Z</dcterms:created>
  <dcterms:modified xsi:type="dcterms:W3CDTF">2021-09-20T18:59:44Z</dcterms:modified>
</cp:coreProperties>
</file>