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60" r:id="rId3"/>
    <p:sldId id="257" r:id="rId4"/>
    <p:sldId id="258" r:id="rId5"/>
    <p:sldId id="259" r:id="rId6"/>
    <p:sldId id="262" r:id="rId7"/>
    <p:sldId id="265" r:id="rId8"/>
    <p:sldId id="266" r:id="rId9"/>
    <p:sldId id="273" r:id="rId10"/>
    <p:sldId id="272" r:id="rId11"/>
    <p:sldId id="276" r:id="rId12"/>
    <p:sldId id="275" r:id="rId13"/>
    <p:sldId id="274" r:id="rId14"/>
    <p:sldId id="263" r:id="rId15"/>
    <p:sldId id="264" r:id="rId16"/>
    <p:sldId id="261" r:id="rId17"/>
    <p:sldId id="267" r:id="rId18"/>
    <p:sldId id="270" r:id="rId19"/>
    <p:sldId id="268" r:id="rId20"/>
  </p:sldIdLst>
  <p:sldSz cx="9144000" cy="6858000" type="screen4x3"/>
  <p:notesSz cx="6858000" cy="9144000"/>
  <p:defaultTextStyle>
    <a:defPPr>
      <a:defRPr lang="ar-AE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0413" autoAdjust="0"/>
    <p:restoredTop sz="94660"/>
  </p:normalViewPr>
  <p:slideViewPr>
    <p:cSldViewPr>
      <p:cViewPr varScale="1">
        <p:scale>
          <a:sx n="65" d="100"/>
          <a:sy n="65" d="100"/>
        </p:scale>
        <p:origin x="1536" y="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ar-A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ar-A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EEE50-CFBF-4192-899F-AC888B5ED165}" type="datetimeFigureOut">
              <a:rPr lang="ar-AE" smtClean="0"/>
              <a:t>11/02/1441</a:t>
            </a:fld>
            <a:endParaRPr lang="ar-A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25791-299B-478C-B3EB-7A3C1283455B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8751740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A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A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EEE50-CFBF-4192-899F-AC888B5ED165}" type="datetimeFigureOut">
              <a:rPr lang="ar-AE" smtClean="0"/>
              <a:t>11/02/1441</a:t>
            </a:fld>
            <a:endParaRPr lang="ar-A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25791-299B-478C-B3EB-7A3C1283455B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6016349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ar-A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A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EEE50-CFBF-4192-899F-AC888B5ED165}" type="datetimeFigureOut">
              <a:rPr lang="ar-AE" smtClean="0"/>
              <a:t>11/02/1441</a:t>
            </a:fld>
            <a:endParaRPr lang="ar-A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25791-299B-478C-B3EB-7A3C1283455B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4460035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A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A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EEE50-CFBF-4192-899F-AC888B5ED165}" type="datetimeFigureOut">
              <a:rPr lang="ar-AE" smtClean="0"/>
              <a:t>11/02/1441</a:t>
            </a:fld>
            <a:endParaRPr lang="ar-A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25791-299B-478C-B3EB-7A3C1283455B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4833501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ar-A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EEE50-CFBF-4192-899F-AC888B5ED165}" type="datetimeFigureOut">
              <a:rPr lang="ar-AE" smtClean="0"/>
              <a:t>11/02/1441</a:t>
            </a:fld>
            <a:endParaRPr lang="ar-A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25791-299B-478C-B3EB-7A3C1283455B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5194269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A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A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A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EEE50-CFBF-4192-899F-AC888B5ED165}" type="datetimeFigureOut">
              <a:rPr lang="ar-AE" smtClean="0"/>
              <a:t>11/02/1441</a:t>
            </a:fld>
            <a:endParaRPr lang="ar-A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25791-299B-478C-B3EB-7A3C1283455B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4460264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ar-A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A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A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EEE50-CFBF-4192-899F-AC888B5ED165}" type="datetimeFigureOut">
              <a:rPr lang="ar-AE" smtClean="0"/>
              <a:t>11/02/1441</a:t>
            </a:fld>
            <a:endParaRPr lang="ar-A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25791-299B-478C-B3EB-7A3C1283455B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41798334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A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EEE50-CFBF-4192-899F-AC888B5ED165}" type="datetimeFigureOut">
              <a:rPr lang="ar-AE" smtClean="0"/>
              <a:t>11/02/1441</a:t>
            </a:fld>
            <a:endParaRPr lang="ar-A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25791-299B-478C-B3EB-7A3C1283455B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2323729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EEE50-CFBF-4192-899F-AC888B5ED165}" type="datetimeFigureOut">
              <a:rPr lang="ar-AE" smtClean="0"/>
              <a:t>11/02/1441</a:t>
            </a:fld>
            <a:endParaRPr lang="ar-A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25791-299B-478C-B3EB-7A3C1283455B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6356609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ar-A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A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EEE50-CFBF-4192-899F-AC888B5ED165}" type="datetimeFigureOut">
              <a:rPr lang="ar-AE" smtClean="0"/>
              <a:t>11/02/1441</a:t>
            </a:fld>
            <a:endParaRPr lang="ar-A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25791-299B-478C-B3EB-7A3C1283455B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0009595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ar-A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A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EEE50-CFBF-4192-899F-AC888B5ED165}" type="datetimeFigureOut">
              <a:rPr lang="ar-AE" smtClean="0"/>
              <a:t>11/02/1441</a:t>
            </a:fld>
            <a:endParaRPr lang="ar-A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25791-299B-478C-B3EB-7A3C1283455B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1719144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ar-A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A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EEEE50-CFBF-4192-899F-AC888B5ED165}" type="datetimeFigureOut">
              <a:rPr lang="ar-AE" smtClean="0"/>
              <a:t>11/02/1441</a:t>
            </a:fld>
            <a:endParaRPr lang="ar-A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A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E25791-299B-478C-B3EB-7A3C1283455B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859196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AE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4800" y="381000"/>
            <a:ext cx="8382000" cy="61722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457200"/>
            <a:ext cx="7772400" cy="1470025"/>
          </a:xfrm>
        </p:spPr>
        <p:txBody>
          <a:bodyPr/>
          <a:lstStyle/>
          <a:p>
            <a:r>
              <a:rPr lang="en-US" dirty="0" smtClean="0"/>
              <a:t>Unit 3</a:t>
            </a:r>
            <a:br>
              <a:rPr lang="en-US" dirty="0" smtClean="0"/>
            </a:br>
            <a:r>
              <a:rPr lang="en-US" dirty="0" smtClean="0">
                <a:solidFill>
                  <a:srgbClr val="002060"/>
                </a:solidFill>
              </a:rPr>
              <a:t>Clothing and accessories</a:t>
            </a:r>
            <a:endParaRPr lang="ar-AE" dirty="0">
              <a:solidFill>
                <a:srgbClr val="00206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1828800"/>
            <a:ext cx="6400800" cy="17526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Lessons 1-2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How important are clothes to you?</a:t>
            </a:r>
            <a:endParaRPr lang="ar-AE" dirty="0">
              <a:solidFill>
                <a:srgbClr val="FF0000"/>
              </a:solidFill>
            </a:endParaRPr>
          </a:p>
        </p:txBody>
      </p:sp>
      <p:pic>
        <p:nvPicPr>
          <p:cNvPr id="1026" name="Picture 2" descr="نتيجة بحث الصور عن ‪clothing clipart‬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535560"/>
            <a:ext cx="7086600" cy="2712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7103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4800" y="381000"/>
            <a:ext cx="8382000" cy="61722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3" name="TextBox 2"/>
          <p:cNvSpPr txBox="1"/>
          <p:nvPr/>
        </p:nvSpPr>
        <p:spPr>
          <a:xfrm>
            <a:off x="457200" y="1371600"/>
            <a:ext cx="7467600" cy="304698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400" dirty="0">
                <a:solidFill>
                  <a:srgbClr val="FF0000"/>
                </a:solidFill>
              </a:rPr>
              <a:t>Learning objectives</a:t>
            </a:r>
            <a:r>
              <a:rPr lang="en-US" sz="2400" dirty="0" smtClean="0">
                <a:solidFill>
                  <a:srgbClr val="FF0000"/>
                </a:solidFill>
              </a:rPr>
              <a:t>:</a:t>
            </a:r>
          </a:p>
          <a:p>
            <a:pPr algn="l" rtl="0"/>
            <a:r>
              <a:rPr lang="en-US" sz="2400" dirty="0" smtClean="0"/>
              <a:t> </a:t>
            </a:r>
            <a:r>
              <a:rPr lang="en-US" sz="2400" dirty="0">
                <a:solidFill>
                  <a:srgbClr val="FF0000"/>
                </a:solidFill>
              </a:rPr>
              <a:t>Speaking</a:t>
            </a:r>
            <a:r>
              <a:rPr lang="en-US" sz="2400" dirty="0"/>
              <a:t>: To discuss shopping habits and clothes, using the present simple. </a:t>
            </a:r>
            <a:endParaRPr lang="en-US" sz="2400" dirty="0" smtClean="0"/>
          </a:p>
          <a:p>
            <a:pPr algn="l" rtl="0"/>
            <a:r>
              <a:rPr lang="en-US" sz="2400" dirty="0" smtClean="0">
                <a:solidFill>
                  <a:srgbClr val="FF0000"/>
                </a:solidFill>
              </a:rPr>
              <a:t>Reading</a:t>
            </a:r>
            <a:r>
              <a:rPr lang="en-US" sz="2400" dirty="0"/>
              <a:t>: To read about two people’s views on clothes and fashion. </a:t>
            </a:r>
            <a:endParaRPr lang="en-US" sz="2400" dirty="0" smtClean="0"/>
          </a:p>
          <a:p>
            <a:pPr algn="l" rtl="0"/>
            <a:r>
              <a:rPr lang="en-US" sz="2400" dirty="0" smtClean="0">
                <a:solidFill>
                  <a:srgbClr val="FF0000"/>
                </a:solidFill>
              </a:rPr>
              <a:t>Speaking</a:t>
            </a:r>
            <a:r>
              <a:rPr lang="en-US" sz="2400" dirty="0"/>
              <a:t>: To ask and answer questions about clothes and fashion.</a:t>
            </a:r>
          </a:p>
          <a:p>
            <a:pPr algn="l" rtl="0"/>
            <a:endParaRPr lang="ar-AE" sz="2400" dirty="0"/>
          </a:p>
        </p:txBody>
      </p:sp>
    </p:spTree>
    <p:extLst>
      <p:ext uri="{BB962C8B-B14F-4D97-AF65-F5344CB8AC3E}">
        <p14:creationId xmlns:p14="http://schemas.microsoft.com/office/powerpoint/2010/main" val="2715276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57200" y="381000"/>
            <a:ext cx="8382000" cy="61722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pic>
        <p:nvPicPr>
          <p:cNvPr id="2" name="How To Print T-shirt At Home - DIY T-shirt Printi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590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4800" y="381000"/>
            <a:ext cx="8382000" cy="61722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2" name="TextBox 1"/>
          <p:cNvSpPr txBox="1"/>
          <p:nvPr/>
        </p:nvSpPr>
        <p:spPr>
          <a:xfrm>
            <a:off x="600538" y="685800"/>
            <a:ext cx="2200667" cy="267765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l" rtl="0"/>
            <a:r>
              <a:rPr lang="en-US" sz="2400" b="1" u="sng" dirty="0">
                <a:solidFill>
                  <a:srgbClr val="FF0000"/>
                </a:solidFill>
              </a:rPr>
              <a:t>Key vocabulary</a:t>
            </a:r>
            <a:r>
              <a:rPr lang="en-US" sz="2400" b="1" u="sng" dirty="0" smtClean="0">
                <a:solidFill>
                  <a:srgbClr val="FF0000"/>
                </a:solidFill>
              </a:rPr>
              <a:t>:</a:t>
            </a:r>
          </a:p>
          <a:p>
            <a:pPr algn="l" rtl="0"/>
            <a:r>
              <a:rPr lang="en-US" sz="2400" dirty="0" smtClean="0"/>
              <a:t> T-shirt</a:t>
            </a:r>
          </a:p>
          <a:p>
            <a:pPr algn="l" rtl="0"/>
            <a:r>
              <a:rPr lang="en-US" sz="2400" dirty="0" smtClean="0"/>
              <a:t> uniform</a:t>
            </a:r>
          </a:p>
          <a:p>
            <a:pPr algn="l" rtl="0"/>
            <a:r>
              <a:rPr lang="en-US" sz="2400" dirty="0" smtClean="0"/>
              <a:t> designer</a:t>
            </a:r>
          </a:p>
          <a:p>
            <a:pPr algn="l" rtl="0"/>
            <a:r>
              <a:rPr lang="en-US" sz="2400" dirty="0" smtClean="0"/>
              <a:t> sailor</a:t>
            </a:r>
          </a:p>
          <a:p>
            <a:pPr algn="l" rtl="0"/>
            <a:r>
              <a:rPr lang="en-US" sz="2400" dirty="0" smtClean="0"/>
              <a:t> farmer</a:t>
            </a:r>
          </a:p>
          <a:p>
            <a:pPr algn="l" rtl="0"/>
            <a:r>
              <a:rPr lang="en-US" sz="2400" dirty="0" smtClean="0"/>
              <a:t> </a:t>
            </a:r>
            <a:r>
              <a:rPr lang="en-US" sz="2400" dirty="0"/>
              <a:t>cotton  </a:t>
            </a:r>
            <a:endParaRPr lang="ar-AE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000" y="533400"/>
            <a:ext cx="1927542" cy="236696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27501" t="28666" r="24166" b="19333"/>
          <a:stretch/>
        </p:blipFill>
        <p:spPr>
          <a:xfrm>
            <a:off x="2942797" y="720969"/>
            <a:ext cx="3392610" cy="22812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4237" y="3869745"/>
            <a:ext cx="2857500" cy="16002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5776" y="3243293"/>
            <a:ext cx="2047875" cy="22383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000" y="3432695"/>
            <a:ext cx="3078252" cy="2041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404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4800" y="381000"/>
            <a:ext cx="8382000" cy="61722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87" t="21043" r="55958" b="53332"/>
          <a:stretch/>
        </p:blipFill>
        <p:spPr bwMode="auto">
          <a:xfrm>
            <a:off x="304800" y="533400"/>
            <a:ext cx="5366525" cy="293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36" t="23126" r="26558" b="50832"/>
          <a:stretch/>
        </p:blipFill>
        <p:spPr bwMode="auto">
          <a:xfrm>
            <a:off x="4800600" y="4419600"/>
            <a:ext cx="3025830" cy="1658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457200" y="3532197"/>
            <a:ext cx="54102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3200" b="1" dirty="0">
                <a:solidFill>
                  <a:srgbClr val="FF0000"/>
                </a:solidFill>
              </a:rPr>
              <a:t>1 from the shape of the </a:t>
            </a:r>
            <a:r>
              <a:rPr lang="en-US" sz="3200" b="1" dirty="0" smtClean="0">
                <a:solidFill>
                  <a:srgbClr val="FF0000"/>
                </a:solidFill>
              </a:rPr>
              <a:t>body</a:t>
            </a:r>
          </a:p>
          <a:p>
            <a:pPr algn="l" rtl="0"/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>
                <a:solidFill>
                  <a:srgbClr val="FF0000"/>
                </a:solidFill>
              </a:rPr>
              <a:t>2 </a:t>
            </a:r>
            <a:r>
              <a:rPr lang="en-US" sz="3200" b="1" dirty="0" smtClean="0">
                <a:solidFill>
                  <a:srgbClr val="FF0000"/>
                </a:solidFill>
              </a:rPr>
              <a:t>cotton</a:t>
            </a:r>
          </a:p>
          <a:p>
            <a:pPr algn="l" rtl="0"/>
            <a:r>
              <a:rPr lang="en-US" sz="3200" b="1" dirty="0" smtClean="0">
                <a:solidFill>
                  <a:srgbClr val="FF0000"/>
                </a:solidFill>
              </a:rPr>
              <a:t>3 short</a:t>
            </a:r>
          </a:p>
          <a:p>
            <a:pPr algn="l" rtl="0"/>
            <a:r>
              <a:rPr lang="en-US" sz="3200" b="1" dirty="0" smtClean="0">
                <a:solidFill>
                  <a:srgbClr val="FF0000"/>
                </a:solidFill>
              </a:rPr>
              <a:t>4 </a:t>
            </a:r>
            <a:r>
              <a:rPr lang="en-US" sz="3200" b="1" dirty="0">
                <a:solidFill>
                  <a:srgbClr val="FF0000"/>
                </a:solidFill>
              </a:rPr>
              <a:t>no</a:t>
            </a:r>
            <a:endParaRPr lang="ar-AE" sz="3200" b="1" dirty="0">
              <a:solidFill>
                <a:srgbClr val="FF0000"/>
              </a:solidFill>
            </a:endParaRPr>
          </a:p>
        </p:txBody>
      </p:sp>
      <p:pic>
        <p:nvPicPr>
          <p:cNvPr id="3" name="Grade 7 Unit 3 Lesson 2 Track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53000" y="6858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357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737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4800" y="381000"/>
            <a:ext cx="8382000" cy="61722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87" t="48126" r="46588" b="13333"/>
          <a:stretch/>
        </p:blipFill>
        <p:spPr bwMode="auto">
          <a:xfrm>
            <a:off x="472439" y="1143000"/>
            <a:ext cx="7663249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5486400" y="914400"/>
            <a:ext cx="281940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3" name="Rectangle 2"/>
          <p:cNvSpPr/>
          <p:nvPr/>
        </p:nvSpPr>
        <p:spPr>
          <a:xfrm>
            <a:off x="3352800" y="2819400"/>
            <a:ext cx="3810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6" name="Rectangle 5"/>
          <p:cNvSpPr/>
          <p:nvPr/>
        </p:nvSpPr>
        <p:spPr>
          <a:xfrm>
            <a:off x="3352800" y="3810000"/>
            <a:ext cx="381000" cy="304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7" name="Rectangle 6"/>
          <p:cNvSpPr/>
          <p:nvPr/>
        </p:nvSpPr>
        <p:spPr>
          <a:xfrm>
            <a:off x="3352800" y="4876800"/>
            <a:ext cx="381000" cy="304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8" name="Rectangle 7"/>
          <p:cNvSpPr/>
          <p:nvPr/>
        </p:nvSpPr>
        <p:spPr>
          <a:xfrm>
            <a:off x="7467600" y="2819400"/>
            <a:ext cx="381000" cy="304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9" name="Rectangle 8"/>
          <p:cNvSpPr/>
          <p:nvPr/>
        </p:nvSpPr>
        <p:spPr>
          <a:xfrm>
            <a:off x="7467600" y="3810000"/>
            <a:ext cx="381000" cy="304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11" name="Rectangle 10"/>
          <p:cNvSpPr/>
          <p:nvPr/>
        </p:nvSpPr>
        <p:spPr>
          <a:xfrm>
            <a:off x="7467600" y="4800600"/>
            <a:ext cx="3810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133093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  <p:bldP spid="8" grpId="0" animBg="1"/>
      <p:bldP spid="9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4800" y="381000"/>
            <a:ext cx="8382000" cy="61722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37" t="43749" r="47292" b="7918"/>
          <a:stretch/>
        </p:blipFill>
        <p:spPr bwMode="auto">
          <a:xfrm>
            <a:off x="853440" y="693419"/>
            <a:ext cx="7284720" cy="5709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Connector 2"/>
          <p:cNvCxnSpPr/>
          <p:nvPr/>
        </p:nvCxnSpPr>
        <p:spPr>
          <a:xfrm>
            <a:off x="7620000" y="1905000"/>
            <a:ext cx="44196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7086600" y="2209800"/>
            <a:ext cx="44196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7635240" y="2590800"/>
            <a:ext cx="44196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7025640" y="2971800"/>
            <a:ext cx="44196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195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4800" y="381000"/>
            <a:ext cx="8382000" cy="61722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45" t="35000" r="26443" b="7917"/>
          <a:stretch/>
        </p:blipFill>
        <p:spPr bwMode="auto">
          <a:xfrm>
            <a:off x="5105400" y="703729"/>
            <a:ext cx="3429000" cy="5526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45" t="17708" r="26443" b="65001"/>
          <a:stretch/>
        </p:blipFill>
        <p:spPr bwMode="auto">
          <a:xfrm>
            <a:off x="609600" y="1066800"/>
            <a:ext cx="405788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4094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4800" y="381000"/>
            <a:ext cx="8382000" cy="61722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56" t="12708" r="46999" b="43333"/>
          <a:stretch/>
        </p:blipFill>
        <p:spPr bwMode="auto">
          <a:xfrm>
            <a:off x="327660" y="551650"/>
            <a:ext cx="6802794" cy="546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19" t="12708" r="18360" b="43333"/>
          <a:stretch/>
        </p:blipFill>
        <p:spPr bwMode="auto">
          <a:xfrm>
            <a:off x="6499860" y="551650"/>
            <a:ext cx="2186940" cy="1895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066800" y="1828800"/>
            <a:ext cx="601980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2800" b="1" dirty="0" smtClean="0">
                <a:solidFill>
                  <a:srgbClr val="FF0000"/>
                </a:solidFill>
              </a:rPr>
              <a:t>world</a:t>
            </a:r>
          </a:p>
          <a:p>
            <a:pPr algn="l" rtl="0"/>
            <a:endParaRPr lang="en-US" sz="2800" b="1" dirty="0">
              <a:solidFill>
                <a:srgbClr val="FF0000"/>
              </a:solidFill>
            </a:endParaRPr>
          </a:p>
          <a:p>
            <a:pPr algn="l" rtl="0"/>
            <a:r>
              <a:rPr lang="en-US" sz="2800" b="1" dirty="0" smtClean="0">
                <a:solidFill>
                  <a:srgbClr val="FF0000"/>
                </a:solidFill>
              </a:rPr>
              <a:t>                                               Uniforms</a:t>
            </a:r>
          </a:p>
          <a:p>
            <a:pPr algn="l" rtl="0"/>
            <a:endParaRPr lang="en-US" sz="2800" b="1" dirty="0">
              <a:solidFill>
                <a:srgbClr val="FF0000"/>
              </a:solidFill>
            </a:endParaRPr>
          </a:p>
          <a:p>
            <a:pPr algn="l" rtl="0"/>
            <a:r>
              <a:rPr lang="en-US" sz="2800" b="1" dirty="0" smtClean="0">
                <a:solidFill>
                  <a:srgbClr val="FF0000"/>
                </a:solidFill>
              </a:rPr>
              <a:t>                                               cotton</a:t>
            </a:r>
          </a:p>
          <a:p>
            <a:pPr algn="l" rtl="0"/>
            <a:r>
              <a:rPr lang="en-US" sz="2800" b="1" dirty="0" smtClean="0">
                <a:solidFill>
                  <a:srgbClr val="FF0000"/>
                </a:solidFill>
              </a:rPr>
              <a:t>                               sleeves</a:t>
            </a:r>
          </a:p>
          <a:p>
            <a:pPr algn="l" rtl="0"/>
            <a:r>
              <a:rPr lang="en-US" sz="2800" b="1" dirty="0" smtClean="0">
                <a:solidFill>
                  <a:srgbClr val="FF0000"/>
                </a:solidFill>
              </a:rPr>
              <a:t>                                                    shirt</a:t>
            </a:r>
            <a:endParaRPr lang="ar-AE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33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4800" y="381000"/>
            <a:ext cx="8382000" cy="61722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56" t="57500" r="43426" b="19583"/>
          <a:stretch/>
        </p:blipFill>
        <p:spPr bwMode="auto">
          <a:xfrm>
            <a:off x="457200" y="1371600"/>
            <a:ext cx="8118764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Connector 2"/>
          <p:cNvCxnSpPr/>
          <p:nvPr/>
        </p:nvCxnSpPr>
        <p:spPr>
          <a:xfrm>
            <a:off x="4572000" y="2819400"/>
            <a:ext cx="741218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3144982" y="3352800"/>
            <a:ext cx="741218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5715000" y="3886200"/>
            <a:ext cx="741218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6040582" y="4495800"/>
            <a:ext cx="741218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5811982" y="5181600"/>
            <a:ext cx="741218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1470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4800" y="381000"/>
            <a:ext cx="8382000" cy="61722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20" t="23750" r="24568" b="28958"/>
          <a:stretch/>
        </p:blipFill>
        <p:spPr bwMode="auto">
          <a:xfrm>
            <a:off x="457200" y="457200"/>
            <a:ext cx="7806640" cy="579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533400" y="1447800"/>
            <a:ext cx="800100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2800" dirty="0">
                <a:solidFill>
                  <a:srgbClr val="FF0000"/>
                </a:solidFill>
              </a:rPr>
              <a:t>1 What are you wearing today</a:t>
            </a:r>
            <a:r>
              <a:rPr lang="en-US" sz="2800" dirty="0" smtClean="0">
                <a:solidFill>
                  <a:srgbClr val="FF0000"/>
                </a:solidFill>
              </a:rPr>
              <a:t>?</a:t>
            </a:r>
          </a:p>
          <a:p>
            <a:pPr algn="l" rtl="0"/>
            <a:endParaRPr lang="en-US" sz="2800" dirty="0">
              <a:solidFill>
                <a:srgbClr val="FF0000"/>
              </a:solidFill>
            </a:endParaRPr>
          </a:p>
          <a:p>
            <a:pPr algn="l" rtl="0"/>
            <a:r>
              <a:rPr lang="en-US" sz="2800" dirty="0">
                <a:solidFill>
                  <a:srgbClr val="FF0000"/>
                </a:solidFill>
              </a:rPr>
              <a:t>2 Do you like designer clothes</a:t>
            </a:r>
            <a:r>
              <a:rPr lang="en-US" sz="2800" dirty="0" smtClean="0">
                <a:solidFill>
                  <a:srgbClr val="FF0000"/>
                </a:solidFill>
              </a:rPr>
              <a:t>?</a:t>
            </a:r>
          </a:p>
          <a:p>
            <a:pPr algn="l" rtl="0"/>
            <a:endParaRPr lang="en-US" sz="2800" dirty="0">
              <a:solidFill>
                <a:srgbClr val="FF0000"/>
              </a:solidFill>
            </a:endParaRPr>
          </a:p>
          <a:p>
            <a:pPr algn="l" rtl="0"/>
            <a:r>
              <a:rPr lang="en-US" sz="2800" dirty="0">
                <a:solidFill>
                  <a:srgbClr val="FF0000"/>
                </a:solidFill>
              </a:rPr>
              <a:t>3 Do you ever wear jeans</a:t>
            </a:r>
            <a:r>
              <a:rPr lang="en-US" sz="2800" dirty="0" smtClean="0">
                <a:solidFill>
                  <a:srgbClr val="FF0000"/>
                </a:solidFill>
              </a:rPr>
              <a:t>?</a:t>
            </a:r>
          </a:p>
          <a:p>
            <a:pPr algn="l" rtl="0"/>
            <a:endParaRPr lang="en-US" sz="2800" dirty="0">
              <a:solidFill>
                <a:srgbClr val="FF0000"/>
              </a:solidFill>
            </a:endParaRPr>
          </a:p>
          <a:p>
            <a:pPr algn="l" rtl="0"/>
            <a:r>
              <a:rPr lang="en-US" sz="2800" dirty="0">
                <a:solidFill>
                  <a:srgbClr val="FF0000"/>
                </a:solidFill>
              </a:rPr>
              <a:t>4 Do you have a </a:t>
            </a:r>
            <a:r>
              <a:rPr lang="en-US" sz="2800" dirty="0" err="1">
                <a:solidFill>
                  <a:srgbClr val="FF0000"/>
                </a:solidFill>
              </a:rPr>
              <a:t>favourite</a:t>
            </a:r>
            <a:r>
              <a:rPr lang="en-US" sz="2800" dirty="0">
                <a:solidFill>
                  <a:srgbClr val="FF0000"/>
                </a:solidFill>
              </a:rPr>
              <a:t> item of clothing</a:t>
            </a:r>
            <a:r>
              <a:rPr lang="en-US" sz="2800" dirty="0" smtClean="0">
                <a:solidFill>
                  <a:srgbClr val="FF0000"/>
                </a:solidFill>
              </a:rPr>
              <a:t>?</a:t>
            </a:r>
          </a:p>
          <a:p>
            <a:pPr algn="l" rtl="0"/>
            <a:endParaRPr lang="en-US" sz="2800" dirty="0">
              <a:solidFill>
                <a:srgbClr val="FF0000"/>
              </a:solidFill>
            </a:endParaRPr>
          </a:p>
          <a:p>
            <a:pPr algn="l" rtl="0"/>
            <a:r>
              <a:rPr lang="en-US" sz="2800" dirty="0">
                <a:solidFill>
                  <a:srgbClr val="FF0000"/>
                </a:solidFill>
              </a:rPr>
              <a:t>5 Do you wear traditional clothing from your country</a:t>
            </a:r>
            <a:r>
              <a:rPr lang="en-US" sz="2800" dirty="0" smtClean="0">
                <a:solidFill>
                  <a:srgbClr val="FF0000"/>
                </a:solidFill>
              </a:rPr>
              <a:t>?</a:t>
            </a:r>
          </a:p>
          <a:p>
            <a:pPr algn="l" rtl="0"/>
            <a:endParaRPr lang="en-US" sz="2800" dirty="0">
              <a:solidFill>
                <a:srgbClr val="FF0000"/>
              </a:solidFill>
            </a:endParaRPr>
          </a:p>
          <a:p>
            <a:pPr algn="l" rtl="0"/>
            <a:r>
              <a:rPr lang="en-US" sz="2800" dirty="0">
                <a:solidFill>
                  <a:srgbClr val="FF0000"/>
                </a:solidFill>
              </a:rPr>
              <a:t>6 What do you wear as protection from the sun?</a:t>
            </a:r>
            <a:endParaRPr lang="ar-AE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33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4800" y="381000"/>
            <a:ext cx="8382000" cy="61722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2" name="Rectangle 1"/>
          <p:cNvSpPr/>
          <p:nvPr/>
        </p:nvSpPr>
        <p:spPr>
          <a:xfrm>
            <a:off x="1143000" y="1524000"/>
            <a:ext cx="6705600" cy="43396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3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Lesson 1</a:t>
            </a:r>
            <a:endParaRPr lang="en-US" sz="13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34591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4800" y="381000"/>
            <a:ext cx="8382000" cy="61722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7" name="TextBox 6"/>
          <p:cNvSpPr txBox="1"/>
          <p:nvPr/>
        </p:nvSpPr>
        <p:spPr>
          <a:xfrm>
            <a:off x="1143000" y="1360139"/>
            <a:ext cx="7069403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4000" dirty="0" smtClean="0"/>
              <a:t>How many items of clothing can you name?</a:t>
            </a:r>
            <a:endParaRPr lang="ar-AE" sz="4000" dirty="0"/>
          </a:p>
        </p:txBody>
      </p:sp>
      <p:pic>
        <p:nvPicPr>
          <p:cNvPr id="2050" name="Picture 2" descr="نتيجة بحث الصور عن ‪clothes clipart‬‏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6723" y="3453848"/>
            <a:ext cx="2918153" cy="2216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023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4800" y="381000"/>
            <a:ext cx="8382000" cy="61722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7789" t="12948" r="14829" b="5352"/>
          <a:stretch/>
        </p:blipFill>
        <p:spPr>
          <a:xfrm>
            <a:off x="156236" y="304800"/>
            <a:ext cx="8759164" cy="6324600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2456519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4800" y="381000"/>
            <a:ext cx="8382000" cy="61722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1" t="47396" r="63924" b="42187"/>
          <a:stretch/>
        </p:blipFill>
        <p:spPr bwMode="auto">
          <a:xfrm>
            <a:off x="1277111" y="3451860"/>
            <a:ext cx="6437376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47" t="47396" r="30659" b="35833"/>
          <a:stretch/>
        </p:blipFill>
        <p:spPr bwMode="auto">
          <a:xfrm>
            <a:off x="735022" y="495300"/>
            <a:ext cx="7521555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2514600" y="5280660"/>
            <a:ext cx="35846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T-shirt is not described</a:t>
            </a:r>
            <a:endParaRPr lang="ar-AE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461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4800" y="381000"/>
            <a:ext cx="8382000" cy="61722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6" t="10207" r="23397" b="56251"/>
          <a:stretch/>
        </p:blipFill>
        <p:spPr bwMode="auto">
          <a:xfrm>
            <a:off x="929640" y="762000"/>
            <a:ext cx="7132320" cy="4244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371600" y="3611880"/>
            <a:ext cx="1455848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2800" dirty="0" err="1" smtClean="0">
                <a:solidFill>
                  <a:srgbClr val="FF0000"/>
                </a:solidFill>
              </a:rPr>
              <a:t>Pyjamas</a:t>
            </a:r>
            <a:endParaRPr lang="en-US" sz="2800" dirty="0" smtClean="0">
              <a:solidFill>
                <a:srgbClr val="FF0000"/>
              </a:solidFill>
            </a:endParaRPr>
          </a:p>
          <a:p>
            <a:pPr algn="l" rtl="0"/>
            <a:r>
              <a:rPr lang="en-US" sz="2800" dirty="0" smtClean="0">
                <a:solidFill>
                  <a:srgbClr val="FF0000"/>
                </a:solidFill>
              </a:rPr>
              <a:t>bandana</a:t>
            </a:r>
            <a:endParaRPr lang="ar-AE" sz="2800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139440" y="3611879"/>
            <a:ext cx="117673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2400" b="1" dirty="0" smtClean="0">
                <a:solidFill>
                  <a:srgbClr val="FF0000"/>
                </a:solidFill>
              </a:rPr>
              <a:t>Zip</a:t>
            </a:r>
          </a:p>
          <a:p>
            <a:pPr algn="l" rtl="0"/>
            <a:r>
              <a:rPr lang="en-US" sz="2400" b="1" dirty="0" smtClean="0">
                <a:solidFill>
                  <a:srgbClr val="FF0000"/>
                </a:solidFill>
              </a:rPr>
              <a:t>buttons</a:t>
            </a:r>
            <a:endParaRPr lang="ar-AE" sz="2400" b="1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724400" y="3611880"/>
            <a:ext cx="111485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2400" b="1" dirty="0" smtClean="0">
                <a:solidFill>
                  <a:srgbClr val="FF0000"/>
                </a:solidFill>
              </a:rPr>
              <a:t>Collar</a:t>
            </a:r>
          </a:p>
          <a:p>
            <a:pPr algn="l" rtl="0"/>
            <a:r>
              <a:rPr lang="en-US" sz="2400" b="1" dirty="0" smtClean="0">
                <a:solidFill>
                  <a:srgbClr val="FF0000"/>
                </a:solidFill>
              </a:rPr>
              <a:t>sleeves</a:t>
            </a:r>
            <a:endParaRPr lang="ar-AE" sz="2400" b="1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308343" y="3615749"/>
            <a:ext cx="87485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Wrap</a:t>
            </a:r>
          </a:p>
          <a:p>
            <a:r>
              <a:rPr lang="en-US" sz="2400" b="1" dirty="0" smtClean="0">
                <a:solidFill>
                  <a:srgbClr val="FF0000"/>
                </a:solidFill>
              </a:rPr>
              <a:t>wear</a:t>
            </a:r>
            <a:endParaRPr lang="ar-AE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094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 build="p"/>
      <p:bldP spid="5" grpId="0" build="p"/>
      <p:bldP spid="6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4800" y="381000"/>
            <a:ext cx="8382000" cy="61722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6" t="44583" r="23397" b="10417"/>
          <a:stretch/>
        </p:blipFill>
        <p:spPr bwMode="auto">
          <a:xfrm>
            <a:off x="269240" y="381000"/>
            <a:ext cx="8453120" cy="601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685800" y="1447800"/>
            <a:ext cx="784860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2800" b="1" dirty="0" smtClean="0">
                <a:solidFill>
                  <a:srgbClr val="FF0000"/>
                </a:solidFill>
              </a:rPr>
              <a:t>                               sleeves</a:t>
            </a:r>
          </a:p>
          <a:p>
            <a:pPr algn="l" rtl="0"/>
            <a:r>
              <a:rPr lang="en-US" sz="2800" b="1" dirty="0" smtClean="0">
                <a:solidFill>
                  <a:srgbClr val="FF0000"/>
                </a:solidFill>
              </a:rPr>
              <a:t>                                      sombrero</a:t>
            </a:r>
          </a:p>
          <a:p>
            <a:pPr algn="l" rtl="0"/>
            <a:r>
              <a:rPr lang="en-US" sz="2800" b="1" dirty="0" smtClean="0">
                <a:solidFill>
                  <a:srgbClr val="FF0000"/>
                </a:solidFill>
              </a:rPr>
              <a:t>                                         buttons</a:t>
            </a:r>
          </a:p>
          <a:p>
            <a:pPr algn="l" rtl="0"/>
            <a:endParaRPr lang="en-US" sz="2800" b="1" dirty="0" smtClean="0">
              <a:solidFill>
                <a:srgbClr val="FF0000"/>
              </a:solidFill>
            </a:endParaRPr>
          </a:p>
          <a:p>
            <a:pPr algn="l" rtl="0"/>
            <a:r>
              <a:rPr lang="en-US" sz="2800" b="1" dirty="0" smtClean="0">
                <a:solidFill>
                  <a:srgbClr val="FF0000"/>
                </a:solidFill>
              </a:rPr>
              <a:t>                                bandana</a:t>
            </a:r>
          </a:p>
          <a:p>
            <a:pPr algn="l" rtl="0"/>
            <a:endParaRPr lang="en-US" sz="2800" b="1" dirty="0" smtClean="0">
              <a:solidFill>
                <a:srgbClr val="FF0000"/>
              </a:solidFill>
            </a:endParaRPr>
          </a:p>
          <a:p>
            <a:pPr algn="l" rtl="0"/>
            <a:r>
              <a:rPr lang="en-US" sz="2800" b="1" dirty="0" smtClean="0">
                <a:solidFill>
                  <a:srgbClr val="FF0000"/>
                </a:solidFill>
              </a:rPr>
              <a:t>zip</a:t>
            </a:r>
          </a:p>
          <a:p>
            <a:pPr algn="l" rtl="0"/>
            <a:endParaRPr lang="en-US" sz="2800" b="1" dirty="0" smtClean="0">
              <a:solidFill>
                <a:srgbClr val="FF0000"/>
              </a:solidFill>
            </a:endParaRPr>
          </a:p>
          <a:p>
            <a:pPr algn="l" rtl="0"/>
            <a:endParaRPr lang="en-US" sz="2800" b="1" dirty="0">
              <a:solidFill>
                <a:srgbClr val="FF0000"/>
              </a:solidFill>
            </a:endParaRPr>
          </a:p>
          <a:p>
            <a:pPr algn="l" rtl="0"/>
            <a:r>
              <a:rPr lang="en-US" sz="2800" b="1" dirty="0" smtClean="0">
                <a:solidFill>
                  <a:srgbClr val="FF0000"/>
                </a:solidFill>
              </a:rPr>
              <a:t>                            sari</a:t>
            </a:r>
          </a:p>
          <a:p>
            <a:pPr algn="l" rtl="0"/>
            <a:r>
              <a:rPr lang="en-US" sz="2800" b="1" dirty="0" smtClean="0">
                <a:solidFill>
                  <a:srgbClr val="FF0000"/>
                </a:solidFill>
              </a:rPr>
              <a:t>                                                                                </a:t>
            </a:r>
            <a:r>
              <a:rPr lang="en-US" sz="2800" b="1" dirty="0">
                <a:solidFill>
                  <a:srgbClr val="FF0000"/>
                </a:solidFill>
              </a:rPr>
              <a:t>kimono</a:t>
            </a:r>
            <a:endParaRPr lang="ar-AE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3101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4800" y="381000"/>
            <a:ext cx="8382000" cy="61722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55" t="47396" r="24920" b="26302"/>
          <a:stretch/>
        </p:blipFill>
        <p:spPr bwMode="auto">
          <a:xfrm>
            <a:off x="817226" y="1219200"/>
            <a:ext cx="7869574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561013" y="1828800"/>
            <a:ext cx="404278" cy="3046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pt-BR" sz="3200" dirty="0" smtClean="0">
                <a:solidFill>
                  <a:srgbClr val="FF0000"/>
                </a:solidFill>
              </a:rPr>
              <a:t>C</a:t>
            </a:r>
          </a:p>
          <a:p>
            <a:pPr algn="l" rtl="0"/>
            <a:r>
              <a:rPr lang="pt-BR" sz="3200" dirty="0" smtClean="0">
                <a:solidFill>
                  <a:srgbClr val="FF0000"/>
                </a:solidFill>
              </a:rPr>
              <a:t>E</a:t>
            </a:r>
            <a:endParaRPr lang="pt-BR" sz="3200" dirty="0">
              <a:solidFill>
                <a:srgbClr val="FF0000"/>
              </a:solidFill>
            </a:endParaRPr>
          </a:p>
          <a:p>
            <a:pPr algn="l" rtl="0"/>
            <a:r>
              <a:rPr lang="pt-BR" sz="3200" dirty="0" smtClean="0">
                <a:solidFill>
                  <a:srgbClr val="FF0000"/>
                </a:solidFill>
              </a:rPr>
              <a:t>b</a:t>
            </a:r>
          </a:p>
          <a:p>
            <a:pPr algn="l" rtl="0"/>
            <a:r>
              <a:rPr lang="pt-BR" sz="3200" dirty="0" smtClean="0">
                <a:solidFill>
                  <a:srgbClr val="FF0000"/>
                </a:solidFill>
              </a:rPr>
              <a:t>a</a:t>
            </a:r>
          </a:p>
          <a:p>
            <a:pPr algn="l" rtl="0"/>
            <a:r>
              <a:rPr lang="pt-BR" sz="3200" dirty="0" smtClean="0">
                <a:solidFill>
                  <a:srgbClr val="FF0000"/>
                </a:solidFill>
              </a:rPr>
              <a:t>f</a:t>
            </a:r>
          </a:p>
          <a:p>
            <a:pPr algn="l" rtl="0"/>
            <a:r>
              <a:rPr lang="pt-BR" sz="3200" dirty="0" smtClean="0">
                <a:solidFill>
                  <a:srgbClr val="FF0000"/>
                </a:solidFill>
              </a:rPr>
              <a:t>d</a:t>
            </a:r>
            <a:endParaRPr lang="ar-AE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0937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4800" y="381000"/>
            <a:ext cx="8382000" cy="61722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2" name="Rectangle 1"/>
          <p:cNvSpPr/>
          <p:nvPr/>
        </p:nvSpPr>
        <p:spPr>
          <a:xfrm>
            <a:off x="1143000" y="1524000"/>
            <a:ext cx="6705600" cy="43396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3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Lesson 2</a:t>
            </a:r>
            <a:endParaRPr lang="en-US" sz="13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82774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845</TotalTime>
  <Words>188</Words>
  <Application>Microsoft Office PowerPoint</Application>
  <PresentationFormat>On-screen Show (4:3)</PresentationFormat>
  <Paragraphs>65</Paragraphs>
  <Slides>19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Times New Roman</vt:lpstr>
      <vt:lpstr>Office Theme</vt:lpstr>
      <vt:lpstr>Unit 3 Clothing and accessories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3 Clothing and accessories</dc:title>
  <dc:creator>TOSHIBA</dc:creator>
  <cp:lastModifiedBy>شمة الطنيجي</cp:lastModifiedBy>
  <cp:revision>19</cp:revision>
  <dcterms:created xsi:type="dcterms:W3CDTF">2017-10-15T07:23:30Z</dcterms:created>
  <dcterms:modified xsi:type="dcterms:W3CDTF">2019-10-10T04:53:10Z</dcterms:modified>
</cp:coreProperties>
</file>