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83" r:id="rId3"/>
    <p:sldId id="267" r:id="rId4"/>
    <p:sldId id="268" r:id="rId5"/>
    <p:sldId id="306" r:id="rId6"/>
    <p:sldId id="265" r:id="rId7"/>
    <p:sldId id="262" r:id="rId8"/>
    <p:sldId id="386" r:id="rId9"/>
    <p:sldId id="387" r:id="rId10"/>
    <p:sldId id="307" r:id="rId11"/>
    <p:sldId id="314" r:id="rId12"/>
    <p:sldId id="258" r:id="rId13"/>
    <p:sldId id="362" r:id="rId14"/>
    <p:sldId id="361" r:id="rId15"/>
    <p:sldId id="264" r:id="rId16"/>
    <p:sldId id="277" r:id="rId17"/>
    <p:sldId id="266" r:id="rId18"/>
    <p:sldId id="720" r:id="rId19"/>
    <p:sldId id="278" r:id="rId20"/>
    <p:sldId id="364" r:id="rId21"/>
    <p:sldId id="281" r:id="rId22"/>
    <p:sldId id="273" r:id="rId23"/>
    <p:sldId id="286" r:id="rId24"/>
    <p:sldId id="271" r:id="rId25"/>
    <p:sldId id="282" r:id="rId26"/>
    <p:sldId id="287" r:id="rId27"/>
    <p:sldId id="385" r:id="rId28"/>
    <p:sldId id="308" r:id="rId29"/>
    <p:sldId id="356" r:id="rId30"/>
    <p:sldId id="719" r:id="rId31"/>
    <p:sldId id="3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1" autoAdjust="0"/>
    <p:restoredTop sz="94660"/>
  </p:normalViewPr>
  <p:slideViewPr>
    <p:cSldViewPr snapToGrid="0">
      <p:cViewPr varScale="1">
        <p:scale>
          <a:sx n="62" d="100"/>
          <a:sy n="62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3A542-C8B7-484C-8A8A-45A8CFC9999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82675-4D61-40EA-9028-A582018C7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4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3"/>
          <p:cNvSpPr txBox="1">
            <a:spLocks/>
          </p:cNvSpPr>
          <p:nvPr/>
        </p:nvSpPr>
        <p:spPr>
          <a:xfrm>
            <a:off x="-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defPPr algn="r" rtl="1">
              <a:defRPr lang="ar-sa"/>
            </a:defPPr>
            <a:lvl1pPr marL="0" algn="r" defTabSz="914400" rtl="1" eaLnBrk="1" latinLnBrk="0" hangingPunct="1"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8DC57A8-AE18-4654-B6AF-04B3577165BE}" type="slidenum">
              <a:rPr lang="ar-SA" smtClean="0"/>
              <a:pPr algn="l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366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6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3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38191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199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8883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661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B9F7-14DC-4CDE-8ED3-95FAE6AD5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7F259-063E-46C4-9986-AE951F384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BF194-2CE9-406A-A63A-F9D3C7F6B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1D326-CF16-4B14-B1B7-C12CF63D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78548-A1FB-4BA2-B421-60EEF1D7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6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3981-A1B5-427C-BED0-AD40DC43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1A3E-23BE-4D87-9924-2EEA559D9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9EAFD-95BF-4DA2-A412-6C4E23ED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F5E4B-000E-4DAE-99D6-13B95A071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F927-BA7B-4669-BFE2-8B23A9BA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95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2931-F68B-4F3B-A37B-C9E590C4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1B0E-5B90-488D-80A9-D79E617D6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F902F-D0DF-482A-85BE-B87720E2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3D398-9ADD-43B0-A58C-4A7F7CEE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3753-96B7-4F60-80E8-582FE590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05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4C8E-65D1-429D-ABF9-F314DC28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F8E7E-2116-4F6E-9753-DCD680922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24F79-5DA2-4983-B7FA-8DFBCB5DA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244FC-EDD9-4713-9399-F421BA07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ED110-15EF-4A5F-9072-6F7CC5E7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36A59-E2F1-4998-985B-9A8EC736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9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48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3817-966A-4B83-BE49-F773C3DB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CCE0B-D16E-4FDD-82B9-F72361F04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8F853-B8EE-4237-BB9D-3B7FF3763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13119-5AEB-49AC-AF4E-B6213C59B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5CA3E1-0371-4C57-BE36-5DF971EB5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A94D5-B844-480C-B112-518979BEB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10FD1-0C7C-4D71-BFEC-F9A2947E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A8653-5157-4F2E-B214-138DC9F2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91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1CA9-9506-4B90-B914-B5F3237D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90C95-7137-46C7-9B7C-EADFB7E7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AF823-3583-4FCB-963C-C5BF568F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4A43F-1CD0-4F7D-825B-629A472C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54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8B633-7374-40BC-96DE-55A176B7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34A15-CA99-4E2B-8290-D28EA8679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B4D37-B95B-4F9D-B1A0-79E988FD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07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217A-B3BF-421D-8AC3-AB3BDEDE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02745-59F5-4E63-93A6-B8906EE1F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B7FB6-6ADC-4AD7-91EC-5A9405386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EE86F-35C0-40C9-A6AF-9BC45D71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EC788-D6FB-4622-87B9-ED5B2BF3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FF938-1A35-4D19-AD68-EF285904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6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E10F-0178-46CC-8305-02C0F928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98140-6052-496B-83F6-32B907605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99E00-5EA5-460C-939D-45E1D7547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C2772-FA0E-43E9-B7A6-94C16A0C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53A16-63FF-438D-B8A9-8BD6A1EC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F298B-572C-468D-900E-ABB794D8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2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2DB1-2442-47D0-8D78-786D2F1BE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BCC1A-4FE6-42BE-8DE5-730B327BA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5A78B-D176-4302-9441-0F25CEB1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2974C-6937-4BEF-8D1E-516DBB2C7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F0D9E-ED7E-4C94-9B31-C9EF5136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3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04ACD-C3B0-451F-8051-E709E5394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9BFC2-E6D5-4C2C-960E-05D3EBD4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D9BD6-A343-4ED6-985A-CB583C42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D65AC-CEB9-4ADB-90B5-3A82D730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D3781-492E-4BA7-84C7-890F4681F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5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7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0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9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8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5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20000"/>
                <a:lumOff val="8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29D76-6D0D-4360-B8A4-9E99641165B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30757-582A-4621-A77E-7CC80ED99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6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  <p:sldLayoutId id="2147483733" r:id="rId13"/>
    <p:sldLayoutId id="2147483735" r:id="rId14"/>
    <p:sldLayoutId id="214748373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20000"/>
                <a:lumOff val="8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F91B3-1A3F-4597-8FDF-C39734E7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4E5EF-6E03-4033-9D9A-04C197EBA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7FCE6-52CC-4B7F-B28C-9D757FB50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75CCA-BB09-4398-A0BE-F9DB57F9F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A6CB-3E40-4CF7-A316-CC5FE5D99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296FA-3FCB-4AF4-BEAA-F3C796FB2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A8451-7AF4-4CB1-B953-BD79CD775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0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rsasmaa.com/?wpdmpro=%D8%A7%D8%B3%D8%AA%D8%B1%D8%A7%D8%AA%D9%8A%D8%AC%D9%8A%D8%A9-%D8%AC%D8%AF%D9%88%D9%84-%D8%A7%D9%84%D8%AA%D8%B9%D9%84%D9%85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hyperlink" Target="http://www.salon.com/2014/10/30/im_terrified_of_my_new_tv_why_im_scared_to_turn_this_thing_on_and_youd_be_too/" TargetMode="Externa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7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1.gif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liveworksheets.com/of1110302pt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6CCA-EA62-4C40-8692-E56B5EAAA7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CD5B2-3447-4DBC-811C-383FC6F545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5028B-F109-4051-9F3B-88A968310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2" t="14846" r="26844" b="14518"/>
          <a:stretch/>
        </p:blipFill>
        <p:spPr>
          <a:xfrm>
            <a:off x="0" y="0"/>
            <a:ext cx="12192000" cy="679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KWLH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3314576"/>
            <a:ext cx="3328024" cy="1700784"/>
          </a:xfrm>
        </p:spPr>
        <p:txBody>
          <a:bodyPr tIns="180000" bIns="108000">
            <a:normAutofit lnSpcReduction="10000"/>
          </a:bodyPr>
          <a:lstStyle/>
          <a:p>
            <a:pPr algn="ctr"/>
            <a:r>
              <a:rPr lang="ar-AE" sz="5400" dirty="0"/>
              <a:t>تعرف على الكائنات الحية</a:t>
            </a:r>
            <a:endParaRPr lang="en-US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3BFBBD-4552-430F-B9BC-E4EE734F2F6D}"/>
              </a:ext>
            </a:extLst>
          </p:cNvPr>
          <p:cNvSpPr txBox="1">
            <a:spLocks/>
          </p:cNvSpPr>
          <p:nvPr/>
        </p:nvSpPr>
        <p:spPr>
          <a:xfrm>
            <a:off x="6356124" y="638610"/>
            <a:ext cx="4065084" cy="1833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4400" dirty="0">
                <a:solidFill>
                  <a:schemeClr val="tx1"/>
                </a:solidFill>
              </a:rPr>
              <a:t>ماذا أعرف عن النباتات ؟ </a:t>
            </a:r>
          </a:p>
          <a:p>
            <a:pPr algn="ctr" rtl="1"/>
            <a:r>
              <a:rPr lang="ar-AE" sz="4400" dirty="0">
                <a:solidFill>
                  <a:schemeClr val="tx1"/>
                </a:solidFill>
              </a:rPr>
              <a:t>!!!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AEC398-DDFC-4760-B254-C2A80A9C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68042" y="1746390"/>
            <a:ext cx="7695812" cy="36914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216D83-3A6D-41BC-B97A-546F3A6C92A7}"/>
              </a:ext>
            </a:extLst>
          </p:cNvPr>
          <p:cNvSpPr/>
          <p:nvPr/>
        </p:nvSpPr>
        <p:spPr>
          <a:xfrm>
            <a:off x="9314174" y="3397705"/>
            <a:ext cx="22140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النباتات كائنات </a:t>
            </a:r>
          </a:p>
          <a:p>
            <a:pPr algn="ctr"/>
            <a:r>
              <a:rPr lang="ar-AE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حية 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FC6B30-1225-42E8-B944-5890037AD5CE}"/>
              </a:ext>
            </a:extLst>
          </p:cNvPr>
          <p:cNvSpPr/>
          <p:nvPr/>
        </p:nvSpPr>
        <p:spPr>
          <a:xfrm>
            <a:off x="6854523" y="3434637"/>
            <a:ext cx="24304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كيف نتعرف على</a:t>
            </a:r>
          </a:p>
          <a:p>
            <a:pPr algn="ctr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الكائنات الحية؟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40853" y="1214639"/>
            <a:ext cx="3933620" cy="734415"/>
          </a:xfrm>
        </p:spPr>
        <p:txBody>
          <a:bodyPr>
            <a:normAutofit fontScale="90000"/>
          </a:bodyPr>
          <a:lstStyle/>
          <a:p>
            <a:pPr algn="ctr"/>
            <a:r>
              <a:rPr lang="ar-AE" dirty="0"/>
              <a:t>درسنا اليوم تعرف على الكائنات الحية 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3600" dirty="0"/>
              <a:t>نواتج التعلم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ar-AE" sz="3200" b="1" dirty="0"/>
              <a:t>20</a:t>
            </a:r>
            <a:endParaRPr lang="en-US" sz="3200" b="1" dirty="0"/>
          </a:p>
        </p:txBody>
      </p:sp>
      <p:sp>
        <p:nvSpPr>
          <p:cNvPr id="11" name="مستطيل 4">
            <a:extLst>
              <a:ext uri="{FF2B5EF4-FFF2-40B4-BE49-F238E27FC236}">
                <a16:creationId xmlns:a16="http://schemas.microsoft.com/office/drawing/2014/main" id="{7DFC3A16-0F5F-4E30-8B94-92FFF5C98AFC}"/>
              </a:ext>
            </a:extLst>
          </p:cNvPr>
          <p:cNvSpPr/>
          <p:nvPr/>
        </p:nvSpPr>
        <p:spPr>
          <a:xfrm>
            <a:off x="99532" y="3914499"/>
            <a:ext cx="521062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السؤال الرئيس:</a:t>
            </a:r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ماذا تعرف عن النباتات؟</a:t>
            </a:r>
          </a:p>
          <a:p>
            <a:pPr algn="r" rtl="1"/>
            <a:r>
              <a:rPr lang="ar-AE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الاستكشاف:</a:t>
            </a:r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ما الكائنات الحية والأشياء غير الحية ؟</a:t>
            </a:r>
          </a:p>
          <a:p>
            <a:pPr algn="ctr" rtl="1">
              <a:defRPr/>
            </a:pPr>
            <a:endParaRPr lang="ar-S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D8892-1D28-4AF1-9DDD-514A68E2C2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4676" r="6432" b="11216"/>
          <a:stretch/>
        </p:blipFill>
        <p:spPr>
          <a:xfrm>
            <a:off x="1949490" y="4831084"/>
            <a:ext cx="1894162" cy="2105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60B53D-7628-4A49-8E0D-A1A22784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9725">
            <a:off x="6379944" y="160375"/>
            <a:ext cx="4639756" cy="55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652888" y="988949"/>
            <a:ext cx="3933620" cy="734415"/>
          </a:xfrm>
        </p:spPr>
        <p:txBody>
          <a:bodyPr/>
          <a:lstStyle/>
          <a:p>
            <a:pPr algn="r" rtl="1"/>
            <a:r>
              <a:rPr lang="ar-AE" dirty="0"/>
              <a:t>الاستكشاف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ar-AE" dirty="0"/>
              <a:t>22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2ED2F-B06B-4083-A0E8-2F4117D3D3A5}"/>
              </a:ext>
            </a:extLst>
          </p:cNvPr>
          <p:cNvSpPr/>
          <p:nvPr/>
        </p:nvSpPr>
        <p:spPr>
          <a:xfrm>
            <a:off x="320938" y="2304845"/>
            <a:ext cx="4293180" cy="130357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/>
              <a:t>نأتي بصخرة ونضعها في الماء!!</a:t>
            </a:r>
            <a:endParaRPr lang="en-US" sz="44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DF7EA3D-3498-497D-9A3B-F40D0BAF17D8}"/>
              </a:ext>
            </a:extLst>
          </p:cNvPr>
          <p:cNvSpPr txBox="1">
            <a:spLocks/>
          </p:cNvSpPr>
          <p:nvPr/>
        </p:nvSpPr>
        <p:spPr>
          <a:xfrm>
            <a:off x="1072178" y="4194616"/>
            <a:ext cx="3988840" cy="2377633"/>
          </a:xfrm>
          <a:prstGeom prst="rect">
            <a:avLst/>
          </a:prstGeom>
          <a:solidFill>
            <a:srgbClr val="C5EAFF">
              <a:alpha val="50196"/>
            </a:srgbClr>
          </a:solidFill>
          <a:ln>
            <a:solidFill>
              <a:srgbClr val="000000">
                <a:alpha val="38824"/>
              </a:srgb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600" b="1" dirty="0">
                <a:solidFill>
                  <a:schemeClr val="tx1"/>
                </a:solidFill>
              </a:rPr>
              <a:t>هل ستكبر هذه الصخرة !!</a:t>
            </a:r>
          </a:p>
          <a:p>
            <a:pPr marL="0" indent="0" algn="ctr" rtl="1">
              <a:buNone/>
            </a:pPr>
            <a:r>
              <a:rPr lang="ar-AE" sz="1800" b="1" dirty="0">
                <a:solidFill>
                  <a:schemeClr val="tx1"/>
                </a:solidFill>
              </a:rPr>
              <a:t>هل هناك طريقة أجعلها تكبر ؟ ولماذا؟!</a:t>
            </a:r>
          </a:p>
        </p:txBody>
      </p:sp>
      <p:pic>
        <p:nvPicPr>
          <p:cNvPr id="10" name="Picture 2" descr="How To Improve Your Personality? - social Life Hacks">
            <a:extLst>
              <a:ext uri="{FF2B5EF4-FFF2-40B4-BE49-F238E27FC236}">
                <a16:creationId xmlns:a16="http://schemas.microsoft.com/office/drawing/2014/main" id="{69A9215B-9BB4-45E1-B98D-C6C1B0DCA1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" y="-178931"/>
            <a:ext cx="2566523" cy="25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018D19-7232-465B-85F5-DAFF555A3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96" t="11933" r="32282" b="26038"/>
          <a:stretch/>
        </p:blipFill>
        <p:spPr>
          <a:xfrm rot="697170">
            <a:off x="6288832" y="231890"/>
            <a:ext cx="4643537" cy="55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CA939CB-800C-4599-92B9-5AC1E1025F6B}"/>
              </a:ext>
            </a:extLst>
          </p:cNvPr>
          <p:cNvSpPr txBox="1">
            <a:spLocks/>
          </p:cNvSpPr>
          <p:nvPr/>
        </p:nvSpPr>
        <p:spPr>
          <a:xfrm>
            <a:off x="4454744" y="324709"/>
            <a:ext cx="6286499" cy="1732000"/>
          </a:xfrm>
          <a:prstGeom prst="rect">
            <a:avLst/>
          </a:prstGeom>
          <a:solidFill>
            <a:srgbClr val="C5EAFF">
              <a:alpha val="50196"/>
            </a:srgbClr>
          </a:solidFill>
          <a:ln>
            <a:solidFill>
              <a:srgbClr val="000000">
                <a:alpha val="38824"/>
              </a:srgb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4400" b="1" dirty="0">
                <a:solidFill>
                  <a:schemeClr val="tx1"/>
                </a:solidFill>
              </a:rPr>
              <a:t>ماذا يحدث للنبته بعد أسبوع ؟؟</a:t>
            </a:r>
          </a:p>
          <a:p>
            <a:pPr marL="0" indent="0" algn="ctr" rtl="1">
              <a:buNone/>
            </a:pPr>
            <a:r>
              <a:rPr lang="ar-AE" sz="4400" b="1" dirty="0">
                <a:solidFill>
                  <a:schemeClr val="tx1"/>
                </a:solidFill>
              </a:rPr>
              <a:t>وماذا سيحدث للصخرة </a:t>
            </a:r>
          </a:p>
        </p:txBody>
      </p:sp>
      <p:pic>
        <p:nvPicPr>
          <p:cNvPr id="2050" name="Picture 2" descr="زراعة نباتات صحية - wikiHow">
            <a:extLst>
              <a:ext uri="{FF2B5EF4-FFF2-40B4-BE49-F238E27FC236}">
                <a16:creationId xmlns:a16="http://schemas.microsoft.com/office/drawing/2014/main" id="{5CF98F99-0873-4706-8790-9C681502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870" y="2119061"/>
            <a:ext cx="8318105" cy="46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E6DA7-A91B-4E72-BA07-29B3C35AF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87" t="56816" r="34923" b="29035"/>
          <a:stretch/>
        </p:blipFill>
        <p:spPr>
          <a:xfrm>
            <a:off x="5324202" y="2588915"/>
            <a:ext cx="6114874" cy="276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9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3496" y="789041"/>
            <a:ext cx="8394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/>
                  </a:solidFill>
                  <a:prstDash val="solid"/>
                </a:ln>
                <a:highlight>
                  <a:srgbClr val="FFFF00"/>
                </a:highlight>
              </a:rPr>
              <a:t>أعيروني انتباهكم يا أبطال لنشاهد معا ...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highlight>
                <a:srgbClr val="FFFF00"/>
              </a:highligh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83" y="1905000"/>
            <a:ext cx="57435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sktop computer monitor sitting on top of a flat screen tv&#10;&#10;Description automatically generated">
            <a:extLst>
              <a:ext uri="{FF2B5EF4-FFF2-40B4-BE49-F238E27FC236}">
                <a16:creationId xmlns:a16="http://schemas.microsoft.com/office/drawing/2014/main" id="{251A1DC7-1897-4044-A979-A608F27B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6" t="5046" r="1529" b="2982"/>
          <a:stretch/>
        </p:blipFill>
        <p:spPr>
          <a:xfrm>
            <a:off x="0" y="0"/>
            <a:ext cx="12192000" cy="67225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4AEA12-1B2C-47FA-9543-622DC6840A38}"/>
              </a:ext>
            </a:extLst>
          </p:cNvPr>
          <p:cNvSpPr/>
          <p:nvPr/>
        </p:nvSpPr>
        <p:spPr>
          <a:xfrm>
            <a:off x="370891" y="5777725"/>
            <a:ext cx="28232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التعرف على الكائنات الحية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8DC11-1568-4612-9330-2C51882B1B87}"/>
              </a:ext>
            </a:extLst>
          </p:cNvPr>
          <p:cNvSpPr/>
          <p:nvPr/>
        </p:nvSpPr>
        <p:spPr>
          <a:xfrm>
            <a:off x="207444" y="6290288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b="1" dirty="0">
                <a:latin typeface="Aharoni" panose="02010803020104030203" pitchFamily="2" charset="-79"/>
                <a:cs typeface="Aharoni" panose="02010803020104030203" pitchFamily="2" charset="-79"/>
              </a:rPr>
              <a:t>ما الكائنات الحية و الأشياء غير الحية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34C02-7598-4363-B8A4-758745D50346}"/>
              </a:ext>
            </a:extLst>
          </p:cNvPr>
          <p:cNvSpPr txBox="1"/>
          <p:nvPr/>
        </p:nvSpPr>
        <p:spPr>
          <a:xfrm>
            <a:off x="6506513" y="0"/>
            <a:ext cx="52113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dirty="0">
                <a:highlight>
                  <a:srgbClr val="FFFF00"/>
                </a:highlight>
              </a:rPr>
              <a:t>استراتيجية شاهد ودون</a:t>
            </a:r>
          </a:p>
        </p:txBody>
      </p:sp>
      <p:pic>
        <p:nvPicPr>
          <p:cNvPr id="12" name="اشياء حية و غير حية">
            <a:hlinkClick r:id="" action="ppaction://media"/>
            <a:extLst>
              <a:ext uri="{FF2B5EF4-FFF2-40B4-BE49-F238E27FC236}">
                <a16:creationId xmlns:a16="http://schemas.microsoft.com/office/drawing/2014/main" id="{15334378-6DDF-4B9B-BAA1-9331D87DFB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0" y="512563"/>
            <a:ext cx="11023600" cy="44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3496" y="789041"/>
            <a:ext cx="8394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rgbClr val="ED7D31"/>
                  </a:solidFill>
                  <a:prstDash val="solid"/>
                </a:ln>
                <a:highlight>
                  <a:srgbClr val="FFFF00"/>
                </a:highlight>
              </a:rPr>
              <a:t>والآن هيا للنناقش ما تم مشاهدته ...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highlight>
                <a:srgbClr val="FFFF00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65" y="1801727"/>
            <a:ext cx="6251112" cy="47169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E13A68-37A0-492D-97F2-1A34B85888EA}"/>
              </a:ext>
            </a:extLst>
          </p:cNvPr>
          <p:cNvSpPr/>
          <p:nvPr/>
        </p:nvSpPr>
        <p:spPr>
          <a:xfrm>
            <a:off x="-771043" y="5009859"/>
            <a:ext cx="83945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rgbClr val="ED7D31"/>
                  </a:solidFill>
                  <a:prstDash val="solid"/>
                </a:ln>
                <a:highlight>
                  <a:srgbClr val="00FFFF"/>
                </a:highlight>
              </a:rPr>
              <a:t>ما الأشياء الحية التي رأيناها </a:t>
            </a:r>
          </a:p>
          <a:p>
            <a:pPr algn="ctr">
              <a:defRPr/>
            </a:pPr>
            <a:r>
              <a:rPr lang="ar-AE" sz="4000" b="1" dirty="0">
                <a:ln w="22225">
                  <a:solidFill>
                    <a:srgbClr val="ED7D31"/>
                  </a:solidFill>
                  <a:prstDash val="solid"/>
                </a:ln>
                <a:highlight>
                  <a:srgbClr val="00FFFF"/>
                </a:highlight>
              </a:rPr>
              <a:t>وما الأشياء غير الحية التي رأيناها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94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18BD665-0616-4E45-B5B0-8F7958A66714}"/>
              </a:ext>
            </a:extLst>
          </p:cNvPr>
          <p:cNvGrpSpPr/>
          <p:nvPr/>
        </p:nvGrpSpPr>
        <p:grpSpPr>
          <a:xfrm>
            <a:off x="8178800" y="195159"/>
            <a:ext cx="3882777" cy="1055022"/>
            <a:chOff x="-755296" y="0"/>
            <a:chExt cx="3278659" cy="1055022"/>
          </a:xfrm>
        </p:grpSpPr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F076DFD-78B1-4BAC-A064-5B3ED94CA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0" t="30320" r="1430" b="-525"/>
            <a:stretch/>
          </p:blipFill>
          <p:spPr>
            <a:xfrm>
              <a:off x="-755296" y="0"/>
              <a:ext cx="3278659" cy="10550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B8E2D3-CA51-40E6-8A4A-57B2F6FBE371}"/>
                </a:ext>
              </a:extLst>
            </p:cNvPr>
            <p:cNvSpPr txBox="1"/>
            <p:nvPr/>
          </p:nvSpPr>
          <p:spPr>
            <a:xfrm>
              <a:off x="-365122" y="192617"/>
              <a:ext cx="2370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6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اسم الوحدة النباتات كائنات حية </a:t>
              </a:r>
              <a:endParaRPr lang="en-US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31A37442-4B60-46B7-ADEC-2D8DAD278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59" y="1261324"/>
            <a:ext cx="5281587" cy="5208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AA0E45-FFE1-4DD1-AB2A-E3EBD8F6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29" y="3429000"/>
            <a:ext cx="6460697" cy="27551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B688D5-FF3E-4A70-8A83-8DB3C7DFD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212" y="1992438"/>
            <a:ext cx="2527162" cy="36771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9AFAF8-0799-484C-944F-B073F4EB4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073" y="2793037"/>
            <a:ext cx="1724025" cy="27669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20959B-2210-4541-B7EB-B3A6D44AD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95159"/>
            <a:ext cx="7156013" cy="32338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FC03F7-AC5C-4DE9-94F3-C02486623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28" y="6059786"/>
            <a:ext cx="6460697" cy="7429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489EBB9-4A80-4ED7-AF10-20FED232D2EB}"/>
              </a:ext>
            </a:extLst>
          </p:cNvPr>
          <p:cNvSpPr/>
          <p:nvPr/>
        </p:nvSpPr>
        <p:spPr>
          <a:xfrm>
            <a:off x="7156013" y="1656297"/>
            <a:ext cx="1819729" cy="646331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الاستكشاف</a:t>
            </a:r>
            <a:endParaRPr lang="en-US" sz="4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41D807-D60C-493A-B0CA-B64409150EE8}"/>
              </a:ext>
            </a:extLst>
          </p:cNvPr>
          <p:cNvSpPr/>
          <p:nvPr/>
        </p:nvSpPr>
        <p:spPr>
          <a:xfrm>
            <a:off x="4321425" y="2311235"/>
            <a:ext cx="219964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كلاهما مادة صلبة</a:t>
            </a:r>
          </a:p>
          <a:p>
            <a:pPr algn="ctr"/>
            <a:r>
              <a:rPr lang="ar-AE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طبيعية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C683C7-A30E-428B-A172-E109DB754FA2}"/>
              </a:ext>
            </a:extLst>
          </p:cNvPr>
          <p:cNvSpPr/>
          <p:nvPr/>
        </p:nvSpPr>
        <p:spPr>
          <a:xfrm>
            <a:off x="397447" y="2135635"/>
            <a:ext cx="32715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النبات يحتاج للماء والهواء </a:t>
            </a:r>
          </a:p>
          <a:p>
            <a:pPr algn="ctr"/>
            <a:r>
              <a:rPr lang="ar-AE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الصخرة لا تحتاج الماء و الهواء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0B63C6-726F-48E2-A1DF-8ADFADA692A7}"/>
              </a:ext>
            </a:extLst>
          </p:cNvPr>
          <p:cNvSpPr txBox="1"/>
          <p:nvPr/>
        </p:nvSpPr>
        <p:spPr>
          <a:xfrm>
            <a:off x="8640867" y="818978"/>
            <a:ext cx="2981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عنوان الدرس :التعرف على الكائنات الحية</a:t>
            </a:r>
            <a:endParaRPr lang="en-US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E55417-C232-4B17-8C25-72E3FEBAFA9B}"/>
              </a:ext>
            </a:extLst>
          </p:cNvPr>
          <p:cNvSpPr/>
          <p:nvPr/>
        </p:nvSpPr>
        <p:spPr>
          <a:xfrm>
            <a:off x="10494445" y="603902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8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om, table, bed&#10;&#10;Description automatically generated">
            <a:extLst>
              <a:ext uri="{FF2B5EF4-FFF2-40B4-BE49-F238E27FC236}">
                <a16:creationId xmlns:a16="http://schemas.microsoft.com/office/drawing/2014/main" id="{98682064-5061-4D16-87F0-0735C1245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4947" r="1275"/>
          <a:stretch/>
        </p:blipFill>
        <p:spPr>
          <a:xfrm>
            <a:off x="0" y="-67729"/>
            <a:ext cx="10007580" cy="6993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8AED94-B9B2-4EF1-B68B-99EF36BDE656}"/>
              </a:ext>
            </a:extLst>
          </p:cNvPr>
          <p:cNvSpPr/>
          <p:nvPr/>
        </p:nvSpPr>
        <p:spPr>
          <a:xfrm>
            <a:off x="9905539" y="987244"/>
            <a:ext cx="2097048" cy="378565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هيا بنا نبحث عن </a:t>
            </a:r>
          </a:p>
          <a:p>
            <a:pPr algn="ctr"/>
            <a:r>
              <a:rPr lang="ar-AE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الكائنات الحية </a:t>
            </a:r>
          </a:p>
          <a:p>
            <a:pPr algn="ctr"/>
            <a:r>
              <a:rPr lang="ar-AE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في الغرفة الصفية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7A5AB8-CA78-4A78-993B-D7C15A9C6FED}"/>
              </a:ext>
            </a:extLst>
          </p:cNvPr>
          <p:cNvSpPr/>
          <p:nvPr/>
        </p:nvSpPr>
        <p:spPr>
          <a:xfrm>
            <a:off x="9877338" y="434553"/>
            <a:ext cx="20970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تحدي الدردشة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media28.mp3">
            <a:hlinkClick r:id="" action="ppaction://media"/>
            <a:extLst>
              <a:ext uri="{FF2B5EF4-FFF2-40B4-BE49-F238E27FC236}">
                <a16:creationId xmlns:a16="http://schemas.microsoft.com/office/drawing/2014/main" id="{9DCE6468-0F8B-45A0-B66D-F47EF4A4F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419" y="5467919"/>
            <a:ext cx="609600" cy="6096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AD61D36-B889-47FA-8441-EC1415BBB735}"/>
              </a:ext>
            </a:extLst>
          </p:cNvPr>
          <p:cNvSpPr/>
          <p:nvPr/>
        </p:nvSpPr>
        <p:spPr>
          <a:xfrm>
            <a:off x="9577137" y="4772896"/>
            <a:ext cx="2569771" cy="1814104"/>
          </a:xfrm>
          <a:prstGeom prst="wedgeEllipseCallout">
            <a:avLst>
              <a:gd name="adj1" fmla="val -68553"/>
              <a:gd name="adj2" fmla="val 6390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اجابة موفقة </a:t>
            </a:r>
          </a:p>
          <a:p>
            <a:pPr algn="ctr"/>
            <a:r>
              <a:rPr lang="ar-AE" sz="2000" dirty="0">
                <a:solidFill>
                  <a:srgbClr val="FF0000"/>
                </a:solidFill>
              </a:rPr>
              <a:t>الكائنات الحية هي </a:t>
            </a:r>
          </a:p>
          <a:p>
            <a:pPr algn="ctr"/>
            <a:r>
              <a:rPr lang="ar-AE" sz="2400" b="1" dirty="0">
                <a:solidFill>
                  <a:srgbClr val="0070C0"/>
                </a:solidFill>
              </a:rPr>
              <a:t>الأسماك </a:t>
            </a:r>
          </a:p>
          <a:p>
            <a:pPr algn="ctr"/>
            <a:r>
              <a:rPr lang="ar-AE" sz="2400" b="1" dirty="0">
                <a:solidFill>
                  <a:srgbClr val="0070C0"/>
                </a:solidFill>
              </a:rPr>
              <a:t>و الشجيرة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D082E4-0F9F-40C6-A040-CBE0629A44B9}"/>
              </a:ext>
            </a:extLst>
          </p:cNvPr>
          <p:cNvSpPr/>
          <p:nvPr/>
        </p:nvSpPr>
        <p:spPr>
          <a:xfrm>
            <a:off x="217614" y="0"/>
            <a:ext cx="28232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التعرف على الكائنات الحية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7C4E74-2B8A-4F16-A5B5-A22019EC0B2E}"/>
              </a:ext>
            </a:extLst>
          </p:cNvPr>
          <p:cNvSpPr/>
          <p:nvPr/>
        </p:nvSpPr>
        <p:spPr>
          <a:xfrm>
            <a:off x="9023886" y="46166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b="1" dirty="0">
                <a:latin typeface="Aharoni" panose="02010803020104030203" pitchFamily="2" charset="-79"/>
                <a:cs typeface="Aharoni" panose="02010803020104030203" pitchFamily="2" charset="-79"/>
              </a:rPr>
              <a:t>ما الكائنات الحية و الأشياء غير الحية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004E-8B46-41F4-9AEE-95E013A4D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2" y="47306"/>
            <a:ext cx="7176804" cy="1275640"/>
          </a:xfrm>
        </p:spPr>
        <p:txBody>
          <a:bodyPr>
            <a:normAutofit/>
          </a:bodyPr>
          <a:lstStyle/>
          <a:p>
            <a:pPr algn="ctr"/>
            <a:r>
              <a:rPr lang="ar-AE" sz="2800" dirty="0"/>
              <a:t>ما هو الفرق بين كائن حي وكائن غير حي             !!!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4DFCC0-1609-4B11-93F7-5362D9F5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3711" y="1699399"/>
            <a:ext cx="6224371" cy="997512"/>
          </a:xfrm>
        </p:spPr>
        <p:txBody>
          <a:bodyPr/>
          <a:lstStyle/>
          <a:p>
            <a:pPr algn="ctr"/>
            <a:r>
              <a:rPr lang="ar-AE" sz="3600" b="1" dirty="0"/>
              <a:t>اي منهما</a:t>
            </a:r>
          </a:p>
          <a:p>
            <a:pPr algn="ctr"/>
            <a:r>
              <a:rPr lang="ar-AE" sz="3600" b="1" dirty="0"/>
              <a:t> </a:t>
            </a:r>
            <a:r>
              <a:rPr lang="ar-AE" sz="3600" b="1" u="sng" dirty="0">
                <a:solidFill>
                  <a:schemeClr val="accent1"/>
                </a:solidFill>
              </a:rPr>
              <a:t>كائن حي </a:t>
            </a:r>
            <a:r>
              <a:rPr lang="ar-AE" sz="3600" b="1" dirty="0"/>
              <a:t>و </a:t>
            </a:r>
            <a:r>
              <a:rPr lang="ar-AE" sz="3600" b="1" u="sng" dirty="0">
                <a:solidFill>
                  <a:schemeClr val="accent1"/>
                </a:solidFill>
              </a:rPr>
              <a:t>كائن غير حي </a:t>
            </a:r>
            <a:r>
              <a:rPr lang="ar-AE" sz="3600" b="1" dirty="0"/>
              <a:t>!! </a:t>
            </a:r>
            <a:r>
              <a:rPr lang="ar-AE" sz="3600" b="1" dirty="0">
                <a:solidFill>
                  <a:srgbClr val="FF0000"/>
                </a:solidFill>
              </a:rPr>
              <a:t>ولماذا!!!</a:t>
            </a:r>
            <a:endParaRPr lang="en-US" sz="3600" b="1" noProof="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834646-81F1-4164-B661-358AAFF28BAC}"/>
              </a:ext>
            </a:extLst>
          </p:cNvPr>
          <p:cNvSpPr/>
          <p:nvPr/>
        </p:nvSpPr>
        <p:spPr>
          <a:xfrm>
            <a:off x="35529" y="5327948"/>
            <a:ext cx="7988411" cy="14428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arge tree in a field&#10;&#10;Description automatically generated">
            <a:extLst>
              <a:ext uri="{FF2B5EF4-FFF2-40B4-BE49-F238E27FC236}">
                <a16:creationId xmlns:a16="http://schemas.microsoft.com/office/drawing/2014/main" id="{488EA1A1-477A-4AD6-A8BB-F3F051BA9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" y="4982817"/>
            <a:ext cx="8016248" cy="17879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AA6243-A223-4F46-BC0A-EDC2CC925B8E}"/>
              </a:ext>
            </a:extLst>
          </p:cNvPr>
          <p:cNvSpPr/>
          <p:nvPr/>
        </p:nvSpPr>
        <p:spPr>
          <a:xfrm>
            <a:off x="22283" y="3073364"/>
            <a:ext cx="8016248" cy="2063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 descr="How To Improve Your Personality? - social Life Hacks">
            <a:extLst>
              <a:ext uri="{FF2B5EF4-FFF2-40B4-BE49-F238E27FC236}">
                <a16:creationId xmlns:a16="http://schemas.microsoft.com/office/drawing/2014/main" id="{85BA076B-EF90-439C-80AC-6A8BA9486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7" y="-268439"/>
            <a:ext cx="2566523" cy="25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فوزي موزي وتوتي - أغنية البطيخة - Watermelon Song">
            <a:hlinkClick r:id="" action="ppaction://media"/>
            <a:extLst>
              <a:ext uri="{FF2B5EF4-FFF2-40B4-BE49-F238E27FC236}">
                <a16:creationId xmlns:a16="http://schemas.microsoft.com/office/drawing/2014/main" id="{03651A20-890A-4AFA-848E-509B456899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00" end="163411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5611" y="3884372"/>
            <a:ext cx="609600" cy="609600"/>
          </a:xfrm>
          <a:prstGeom prst="rect">
            <a:avLst/>
          </a:prstGeom>
        </p:spPr>
      </p:pic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18CBFD9D-D1B0-423F-80BA-42156CDE1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" y="3095104"/>
            <a:ext cx="8005335" cy="17879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EE955B-AC59-4BD7-9268-6A69C2A84686}"/>
              </a:ext>
            </a:extLst>
          </p:cNvPr>
          <p:cNvSpPr/>
          <p:nvPr/>
        </p:nvSpPr>
        <p:spPr>
          <a:xfrm>
            <a:off x="7239672" y="3156238"/>
            <a:ext cx="527709" cy="83099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ar-AE" sz="4800" b="1" dirty="0"/>
              <a:t>1</a:t>
            </a:r>
            <a:endParaRPr lang="en-US" sz="4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06303D-847D-4762-AE34-E3B6CEC56EC2}"/>
              </a:ext>
            </a:extLst>
          </p:cNvPr>
          <p:cNvSpPr/>
          <p:nvPr/>
        </p:nvSpPr>
        <p:spPr>
          <a:xfrm>
            <a:off x="7239672" y="5246765"/>
            <a:ext cx="527709" cy="83099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ar-AE" sz="4800" b="1" dirty="0"/>
              <a:t>2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403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8DA2521-D27B-4A6A-A260-C7DA6F5ACF78}"/>
              </a:ext>
            </a:extLst>
          </p:cNvPr>
          <p:cNvSpPr/>
          <p:nvPr/>
        </p:nvSpPr>
        <p:spPr>
          <a:xfrm rot="802875">
            <a:off x="6449646" y="283147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4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أهلاً بعلماء المستقبل</a:t>
            </a:r>
            <a:br>
              <a:rPr lang="ar-AE" sz="4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ar-AE" sz="4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مع العلوم الممتعة</a:t>
            </a:r>
            <a:endParaRPr lang="en-US" sz="40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6" name="10 second short music">
            <a:hlinkClick r:id="" action="ppaction://media"/>
            <a:extLst>
              <a:ext uri="{FF2B5EF4-FFF2-40B4-BE49-F238E27FC236}">
                <a16:creationId xmlns:a16="http://schemas.microsoft.com/office/drawing/2014/main" id="{4E061350-13A1-4B49-871C-86CE3C5D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49464" y="5695933"/>
            <a:ext cx="609600" cy="6096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72E6-E3D1-429A-B8CD-7D31EF2D12EF}"/>
              </a:ext>
            </a:extLst>
          </p:cNvPr>
          <p:cNvSpPr txBox="1">
            <a:spLocks/>
          </p:cNvSpPr>
          <p:nvPr/>
        </p:nvSpPr>
        <p:spPr>
          <a:xfrm rot="720000">
            <a:off x="9190977" y="396046"/>
            <a:ext cx="2266083" cy="914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dirty="0"/>
              <a:t>الأحد</a:t>
            </a:r>
          </a:p>
          <a:p>
            <a:r>
              <a:rPr lang="ar-AE" sz="2000" dirty="0"/>
              <a:t>6/9/2020</a:t>
            </a:r>
            <a:endParaRPr lang="ru-RU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35F0E-2D02-4141-9F5B-4066F3954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3202">
            <a:off x="-645563" y="1664828"/>
            <a:ext cx="6572171" cy="43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3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151 0.03264 L -0.78151 0.03287 C -0.77422 0.02963 -0.76693 0.02593 -0.75951 0.02361 C -0.75508 0.02222 -0.75026 0.02176 -0.74558 0.0206 C -0.74284 0.01991 -0.74011 0.01829 -0.73724 0.01759 C -0.72813 0.01551 -0.71875 0.01366 -0.70951 0.01181 C -0.70495 0.01065 -0.70026 0.00996 -0.69571 0.00857 C -0.68841 0.00671 -0.68125 0.00347 -0.67357 0.00278 C -0.65886 0.00116 -0.6168 -0.00301 -0.6043 -0.00324 L -0.25795 -0.00602 L -0.13308 -0.00324 C -0.12943 -0.00301 -0.12591 -0.00046 -0.12201 -0.00023 C -0.08151 0.0007 -0.04076 -0.00023 3.54167E-6 -0.00023 L 3.54167E-6 -1.85185E-6 " pathEditMode="relative" rAng="0" ptsTypes="AAAAAAAAAAAAAA">
                                      <p:cBhvr>
                                        <p:cTn id="8" dur="7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76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BD8FF1-1017-44CC-87EF-42CD05826AD2}"/>
              </a:ext>
            </a:extLst>
          </p:cNvPr>
          <p:cNvGrpSpPr/>
          <p:nvPr/>
        </p:nvGrpSpPr>
        <p:grpSpPr>
          <a:xfrm>
            <a:off x="-523648" y="-319286"/>
            <a:ext cx="12715647" cy="6872134"/>
            <a:chOff x="-167857" y="3543123"/>
            <a:chExt cx="5844118" cy="3634465"/>
          </a:xfrm>
        </p:grpSpPr>
        <p:pic>
          <p:nvPicPr>
            <p:cNvPr id="3" name="Picture 2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055DD03-784B-4AF8-81B8-F64E3D82E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4" y="4161783"/>
              <a:ext cx="5615997" cy="3015805"/>
            </a:xfrm>
            <a:prstGeom prst="rect">
              <a:avLst/>
            </a:prstGeom>
          </p:spPr>
        </p:pic>
        <p:pic>
          <p:nvPicPr>
            <p:cNvPr id="4" name="Picture 3" descr="A picture containing box&#10;&#10;Description automatically generated">
              <a:extLst>
                <a:ext uri="{FF2B5EF4-FFF2-40B4-BE49-F238E27FC236}">
                  <a16:creationId xmlns:a16="http://schemas.microsoft.com/office/drawing/2014/main" id="{E627EFCE-ED5A-406E-941D-B314F354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7857" y="3543123"/>
              <a:ext cx="1856182" cy="1852860"/>
            </a:xfrm>
            <a:prstGeom prst="rect">
              <a:avLst/>
            </a:prstGeom>
          </p:spPr>
        </p:pic>
      </p:grp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BD1F771B-B0C1-4610-AE82-816EC51CB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021" y="3494342"/>
            <a:ext cx="1856182" cy="1852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29EB07-E5AA-4032-BEFC-2123EA1004F0}"/>
              </a:ext>
            </a:extLst>
          </p:cNvPr>
          <p:cNvSpPr/>
          <p:nvPr/>
        </p:nvSpPr>
        <p:spPr>
          <a:xfrm>
            <a:off x="3160295" y="305152"/>
            <a:ext cx="8614080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هيا بنا نفكر في كائنات حية من حولنا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DFEA-DB4C-4B57-8415-A482FF132D9D}"/>
              </a:ext>
            </a:extLst>
          </p:cNvPr>
          <p:cNvSpPr/>
          <p:nvPr/>
        </p:nvSpPr>
        <p:spPr>
          <a:xfrm>
            <a:off x="7467335" y="5934670"/>
            <a:ext cx="4591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نرفع يدنا للمشاركة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64F-86C9-417B-A2E7-1E45A4419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4080" y="4652211"/>
            <a:ext cx="944576" cy="10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75" y="1298107"/>
            <a:ext cx="6671871" cy="5559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3496" y="789041"/>
            <a:ext cx="8394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rgbClr val="ED7D31"/>
                  </a:solidFill>
                  <a:prstDash val="solid"/>
                </a:ln>
              </a:rPr>
              <a:t>والآن هيا لنفكر ...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8082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Box 17">
            <a:extLst>
              <a:ext uri="{FF2B5EF4-FFF2-40B4-BE49-F238E27FC236}">
                <a16:creationId xmlns:a16="http://schemas.microsoft.com/office/drawing/2014/main" id="{86E86FAE-EE28-4B14-A4B1-BE66BCC40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1676400"/>
            <a:ext cx="8886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7200" rtl="1">
              <a:spcBef>
                <a:spcPct val="0"/>
              </a:spcBef>
              <a:buClrTx/>
              <a:buSzTx/>
              <a:buFontTx/>
              <a:buNone/>
            </a:pPr>
            <a:r>
              <a:rPr lang="ar-AE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كائن من الكائنات الحية ............</a:t>
            </a:r>
            <a:endParaRPr lang="en-US" alt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Flowchart: Preparation 18">
            <a:extLst>
              <a:ext uri="{FF2B5EF4-FFF2-40B4-BE49-F238E27FC236}">
                <a16:creationId xmlns:a16="http://schemas.microsoft.com/office/drawing/2014/main" id="{BF3E1B29-014D-4DA4-B264-31206E75E1F8}"/>
              </a:ext>
            </a:extLst>
          </p:cNvPr>
          <p:cNvSpPr/>
          <p:nvPr/>
        </p:nvSpPr>
        <p:spPr bwMode="auto">
          <a:xfrm>
            <a:off x="9063891" y="2860536"/>
            <a:ext cx="2667000" cy="685800"/>
          </a:xfrm>
          <a:prstGeom prst="flowChartPreparation">
            <a:avLst/>
          </a:prstGeom>
          <a:solidFill>
            <a:schemeClr val="bg2">
              <a:lumMod val="75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defTabSz="457200" rtl="1">
              <a:defRPr/>
            </a:pPr>
            <a:r>
              <a:rPr lang="ar-AE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الحبل </a:t>
            </a:r>
            <a:endParaRPr lang="en-US" sz="3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8CFCA-4366-48CA-914D-D0A68AEC01A4}"/>
              </a:ext>
            </a:extLst>
          </p:cNvPr>
          <p:cNvSpPr/>
          <p:nvPr/>
        </p:nvSpPr>
        <p:spPr>
          <a:xfrm>
            <a:off x="4692340" y="609600"/>
            <a:ext cx="25779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rtl="1">
              <a:defRPr/>
            </a:pPr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تقويم ذاتي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8615" name="Picture 16" descr="C:\Documents and Settings\Free User\Desktop\موسيقى\صور\527.gif">
            <a:extLst>
              <a:ext uri="{FF2B5EF4-FFF2-40B4-BE49-F238E27FC236}">
                <a16:creationId xmlns:a16="http://schemas.microsoft.com/office/drawing/2014/main" id="{8329EE2E-79F1-4D46-8E12-06C0E25012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361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6" descr="C:\Documents and Settings\Free User\Desktop\موسيقى\صور\527.gif">
            <a:extLst>
              <a:ext uri="{FF2B5EF4-FFF2-40B4-BE49-F238E27FC236}">
                <a16:creationId xmlns:a16="http://schemas.microsoft.com/office/drawing/2014/main" id="{290EFEFF-D149-44FC-B77A-3A8F99F1B6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361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owchart: Preparation 15">
            <a:extLst>
              <a:ext uri="{FF2B5EF4-FFF2-40B4-BE49-F238E27FC236}">
                <a16:creationId xmlns:a16="http://schemas.microsoft.com/office/drawing/2014/main" id="{99C92D0D-5C34-4D95-9759-4B6A06B4F0CB}"/>
              </a:ext>
            </a:extLst>
          </p:cNvPr>
          <p:cNvSpPr/>
          <p:nvPr/>
        </p:nvSpPr>
        <p:spPr bwMode="auto">
          <a:xfrm>
            <a:off x="5832269" y="2940189"/>
            <a:ext cx="2667000" cy="685800"/>
          </a:xfrm>
          <a:prstGeom prst="flowChartPreparation">
            <a:avLst/>
          </a:prstGeom>
          <a:solidFill>
            <a:schemeClr val="bg2">
              <a:lumMod val="75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defTabSz="457200" rtl="1">
              <a:defRPr/>
            </a:pPr>
            <a:r>
              <a:rPr lang="ar-AE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السمكة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0791199F-A6E2-481A-ADD1-EE4DFD4B0B78}"/>
              </a:ext>
            </a:extLst>
          </p:cNvPr>
          <p:cNvSpPr/>
          <p:nvPr/>
        </p:nvSpPr>
        <p:spPr bwMode="auto">
          <a:xfrm>
            <a:off x="3037592" y="2929145"/>
            <a:ext cx="2667000" cy="685800"/>
          </a:xfrm>
          <a:prstGeom prst="flowChartPreparation">
            <a:avLst/>
          </a:prstGeom>
          <a:solidFill>
            <a:schemeClr val="bg2">
              <a:lumMod val="75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defTabSz="457200" rtl="1">
              <a:defRPr/>
            </a:pPr>
            <a:r>
              <a:rPr lang="ar-AE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الخشب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6D9558E8-014F-4338-8827-868BA2A8F453}"/>
              </a:ext>
            </a:extLst>
          </p:cNvPr>
          <p:cNvGrpSpPr>
            <a:grpSpLocks/>
          </p:cNvGrpSpPr>
          <p:nvPr/>
        </p:nvGrpSpPr>
        <p:grpSpPr bwMode="auto">
          <a:xfrm>
            <a:off x="7622969" y="2625864"/>
            <a:ext cx="1447800" cy="838200"/>
            <a:chOff x="502290" y="2286000"/>
            <a:chExt cx="2164710" cy="1600200"/>
          </a:xfrm>
          <a:solidFill>
            <a:srgbClr val="FF0000"/>
          </a:solidFill>
        </p:grpSpPr>
        <p:sp>
          <p:nvSpPr>
            <p:cNvPr id="24" name="Diagonal Stripe 23">
              <a:extLst>
                <a:ext uri="{FF2B5EF4-FFF2-40B4-BE49-F238E27FC236}">
                  <a16:creationId xmlns:a16="http://schemas.microsoft.com/office/drawing/2014/main" id="{EF390F1D-D74F-4D3C-92C9-A65A35108B5D}"/>
                </a:ext>
              </a:extLst>
            </p:cNvPr>
            <p:cNvSpPr/>
            <p:nvPr/>
          </p:nvSpPr>
          <p:spPr bwMode="auto">
            <a:xfrm>
              <a:off x="991249" y="2286000"/>
              <a:ext cx="1675751" cy="1600200"/>
            </a:xfrm>
            <a:prstGeom prst="diagStripe">
              <a:avLst>
                <a:gd name="adj" fmla="val 84176"/>
              </a:avLst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457200" rtl="1"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Diagonal Stripe 24">
              <a:extLst>
                <a:ext uri="{FF2B5EF4-FFF2-40B4-BE49-F238E27FC236}">
                  <a16:creationId xmlns:a16="http://schemas.microsoft.com/office/drawing/2014/main" id="{7D06C558-4F57-4415-BE76-3C1702F5AEB4}"/>
                </a:ext>
              </a:extLst>
            </p:cNvPr>
            <p:cNvSpPr/>
            <p:nvPr/>
          </p:nvSpPr>
          <p:spPr bwMode="auto">
            <a:xfrm rot="6331151">
              <a:off x="470178" y="3154580"/>
              <a:ext cx="712211" cy="647990"/>
            </a:xfrm>
            <a:prstGeom prst="diagStripe">
              <a:avLst>
                <a:gd name="adj" fmla="val 69133"/>
              </a:avLst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457200" rtl="1"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4" y="1853098"/>
            <a:ext cx="2532594" cy="5241234"/>
          </a:xfrm>
          <a:prstGeom prst="rect">
            <a:avLst/>
          </a:prstGeom>
        </p:spPr>
      </p:pic>
      <p:pic>
        <p:nvPicPr>
          <p:cNvPr id="1026" name="Picture 2" descr="ألوان الوطن | صياد يعثر على سمكة نادرة ذهبية اللون عمرها 100 عام في أمريكا">
            <a:extLst>
              <a:ext uri="{FF2B5EF4-FFF2-40B4-BE49-F238E27FC236}">
                <a16:creationId xmlns:a16="http://schemas.microsoft.com/office/drawing/2014/main" id="{08F82AED-C062-4B98-B08E-8327AF78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16" y="3940314"/>
            <a:ext cx="1832906" cy="14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building, food, brick&#10;&#10;Description automatically generated">
            <a:extLst>
              <a:ext uri="{FF2B5EF4-FFF2-40B4-BE49-F238E27FC236}">
                <a16:creationId xmlns:a16="http://schemas.microsoft.com/office/drawing/2014/main" id="{960B87E1-6312-4A96-85EE-1E556240C6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52" y="3913952"/>
            <a:ext cx="2544295" cy="1527921"/>
          </a:xfrm>
          <a:prstGeom prst="rect">
            <a:avLst/>
          </a:prstGeom>
        </p:spPr>
      </p:pic>
      <p:pic>
        <p:nvPicPr>
          <p:cNvPr id="7" name="Picture 6" descr="A close up of a rope&#10;&#10;Description automatically generated">
            <a:extLst>
              <a:ext uri="{FF2B5EF4-FFF2-40B4-BE49-F238E27FC236}">
                <a16:creationId xmlns:a16="http://schemas.microsoft.com/office/drawing/2014/main" id="{26B518D0-8892-4A9E-9F19-EB713882E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20" y="3875200"/>
            <a:ext cx="2180342" cy="14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56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8"/>
          <p:cNvSpPr/>
          <p:nvPr/>
        </p:nvSpPr>
        <p:spPr>
          <a:xfrm>
            <a:off x="1919915" y="3325010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endParaRPr lang="ar-AE" sz="28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16" name="مستطيل 8"/>
          <p:cNvSpPr/>
          <p:nvPr/>
        </p:nvSpPr>
        <p:spPr>
          <a:xfrm>
            <a:off x="5294586" y="3157127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 </a:t>
            </a:r>
            <a:endParaRPr lang="ar-AE" sz="28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sp>
        <p:nvSpPr>
          <p:cNvPr id="18" name="مستطيل 8"/>
          <p:cNvSpPr/>
          <p:nvPr/>
        </p:nvSpPr>
        <p:spPr>
          <a:xfrm>
            <a:off x="8800423" y="2937745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endParaRPr lang="ar-AE" sz="28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21" name="مستطيل 8"/>
          <p:cNvSpPr/>
          <p:nvPr/>
        </p:nvSpPr>
        <p:spPr>
          <a:xfrm>
            <a:off x="1919915" y="5679260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</a:t>
            </a:r>
            <a:endParaRPr lang="ar-AE" sz="28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16" y="3841589"/>
            <a:ext cx="2290355" cy="159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مستطيل 8"/>
          <p:cNvSpPr/>
          <p:nvPr/>
        </p:nvSpPr>
        <p:spPr>
          <a:xfrm>
            <a:off x="5551255" y="5572622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endParaRPr lang="ar-AE" sz="28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29" name="مستطيل 8"/>
          <p:cNvSpPr/>
          <p:nvPr/>
        </p:nvSpPr>
        <p:spPr>
          <a:xfrm>
            <a:off x="8844103" y="5432206"/>
            <a:ext cx="1417336" cy="494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 </a:t>
            </a:r>
            <a:endParaRPr lang="ar-AE" sz="28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6802" y="381000"/>
            <a:ext cx="757975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أي من التالي </a:t>
            </a:r>
            <a:r>
              <a:rPr lang="ar-AE" sz="4400" b="1" dirty="0">
                <a:solidFill>
                  <a:srgbClr val="FF0000"/>
                </a:solidFill>
                <a:highlight>
                  <a:srgbClr val="00FF00"/>
                </a:highlight>
              </a:rPr>
              <a:t>كائن حي </a:t>
            </a:r>
            <a:r>
              <a:rPr lang="ar-AE" sz="4400" b="1" dirty="0">
                <a:solidFill>
                  <a:srgbClr val="FF0000"/>
                </a:solidFill>
              </a:rPr>
              <a:t>أو </a:t>
            </a:r>
            <a:r>
              <a:rPr lang="ar-AE" sz="4400" b="1" dirty="0">
                <a:solidFill>
                  <a:srgbClr val="FF0000"/>
                </a:solidFill>
                <a:highlight>
                  <a:srgbClr val="00FFFF"/>
                </a:highlight>
              </a:rPr>
              <a:t>غير حي </a:t>
            </a:r>
          </a:p>
        </p:txBody>
      </p:sp>
      <p:sp>
        <p:nvSpPr>
          <p:cNvPr id="19" name="Explosion 2 18"/>
          <p:cNvSpPr/>
          <p:nvPr/>
        </p:nvSpPr>
        <p:spPr>
          <a:xfrm>
            <a:off x="143680" y="-117839"/>
            <a:ext cx="3096068" cy="1985963"/>
          </a:xfrm>
          <a:prstGeom prst="irregularSeal2">
            <a:avLst/>
          </a:prstGeom>
          <a:solidFill>
            <a:srgbClr val="FFF4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TextBox 2"/>
          <p:cNvSpPr txBox="1"/>
          <p:nvPr/>
        </p:nvSpPr>
        <p:spPr>
          <a:xfrm>
            <a:off x="956990" y="554921"/>
            <a:ext cx="19258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000" b="1" dirty="0">
                <a:solidFill>
                  <a:srgbClr val="FF0000"/>
                </a:solidFill>
              </a:rPr>
              <a:t>استراتيجية </a:t>
            </a:r>
          </a:p>
          <a:p>
            <a:r>
              <a:rPr lang="ar-AE" sz="2000" b="1" dirty="0">
                <a:solidFill>
                  <a:srgbClr val="FF0000"/>
                </a:solidFill>
              </a:rPr>
              <a:t>التعلم بالصور</a:t>
            </a:r>
          </a:p>
        </p:txBody>
      </p:sp>
      <p:pic>
        <p:nvPicPr>
          <p:cNvPr id="5" name="Picture 4" descr="A picture containing green, sitting, table, cat&#10;&#10;Description automatically generated">
            <a:extLst>
              <a:ext uri="{FF2B5EF4-FFF2-40B4-BE49-F238E27FC236}">
                <a16:creationId xmlns:a16="http://schemas.microsoft.com/office/drawing/2014/main" id="{5C1FBD9D-9A7F-47CA-9B00-1053F8513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41" y="1773018"/>
            <a:ext cx="1454386" cy="159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insect on the ground&#10;&#10;Description automatically generated">
            <a:extLst>
              <a:ext uri="{FF2B5EF4-FFF2-40B4-BE49-F238E27FC236}">
                <a16:creationId xmlns:a16="http://schemas.microsoft.com/office/drawing/2014/main" id="{48C55931-3721-4376-9C08-62EBA8D39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65" y="992763"/>
            <a:ext cx="1417336" cy="188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car&#10;&#10;Description automatically generated">
            <a:extLst>
              <a:ext uri="{FF2B5EF4-FFF2-40B4-BE49-F238E27FC236}">
                <a16:creationId xmlns:a16="http://schemas.microsoft.com/office/drawing/2014/main" id="{188862A3-21E3-4671-BF09-24E19A0A5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6" y="3915216"/>
            <a:ext cx="2672118" cy="1764044"/>
          </a:xfrm>
          <a:prstGeom prst="rect">
            <a:avLst/>
          </a:prstGeom>
        </p:spPr>
      </p:pic>
      <p:pic>
        <p:nvPicPr>
          <p:cNvPr id="11" name="Picture 10" descr="A close up of a wheel&#10;&#10;Description automatically generated">
            <a:extLst>
              <a:ext uri="{FF2B5EF4-FFF2-40B4-BE49-F238E27FC236}">
                <a16:creationId xmlns:a16="http://schemas.microsoft.com/office/drawing/2014/main" id="{7E6484A3-8429-45CF-B4DE-22AC95796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83" y="3988810"/>
            <a:ext cx="2095500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icture containing cake, dark, building, large&#10;&#10;Description automatically generated">
            <a:extLst>
              <a:ext uri="{FF2B5EF4-FFF2-40B4-BE49-F238E27FC236}">
                <a16:creationId xmlns:a16="http://schemas.microsoft.com/office/drawing/2014/main" id="{BADD4F69-E8BD-43DF-8045-1A36A9DA4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16" y="882516"/>
            <a:ext cx="1905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4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7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CA158-E28D-40BB-87AE-5CF82D88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28339"/>
            <a:ext cx="6062133" cy="6729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7D5E9-AD3F-413C-8EC7-24D53B68B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2" y="101635"/>
            <a:ext cx="5588000" cy="58465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222476E-5DFF-4B4E-932F-50606EDEA33A}"/>
              </a:ext>
            </a:extLst>
          </p:cNvPr>
          <p:cNvGrpSpPr/>
          <p:nvPr/>
        </p:nvGrpSpPr>
        <p:grpSpPr>
          <a:xfrm>
            <a:off x="0" y="5904141"/>
            <a:ext cx="5319883" cy="889288"/>
            <a:chOff x="-755296" y="0"/>
            <a:chExt cx="3278659" cy="1055022"/>
          </a:xfrm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491D3C-9BF4-4B0A-A8A8-126BA68D0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0" t="30320" r="1430" b="-525"/>
            <a:stretch/>
          </p:blipFill>
          <p:spPr>
            <a:xfrm>
              <a:off x="-755296" y="0"/>
              <a:ext cx="3278659" cy="10550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0563C1-2396-421E-ACF0-234DDCB237D4}"/>
                </a:ext>
              </a:extLst>
            </p:cNvPr>
            <p:cNvSpPr txBox="1"/>
            <p:nvPr/>
          </p:nvSpPr>
          <p:spPr>
            <a:xfrm>
              <a:off x="-365121" y="192617"/>
              <a:ext cx="2370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600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اسم الوحدة النباتات كائنات حية </a:t>
              </a:r>
              <a:endParaRPr lang="en-US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35561E2-0BCA-4F8E-B5A1-26F657295F79}"/>
              </a:ext>
            </a:extLst>
          </p:cNvPr>
          <p:cNvSpPr txBox="1"/>
          <p:nvPr/>
        </p:nvSpPr>
        <p:spPr>
          <a:xfrm>
            <a:off x="1058663" y="6377638"/>
            <a:ext cx="3202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عنوان الدرس :التعرف على الكائنات الحية</a:t>
            </a:r>
            <a:endParaRPr lang="en-US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7A059-1217-4707-BE61-28AF193569F9}"/>
              </a:ext>
            </a:extLst>
          </p:cNvPr>
          <p:cNvSpPr/>
          <p:nvPr/>
        </p:nvSpPr>
        <p:spPr>
          <a:xfrm>
            <a:off x="6096000" y="1504635"/>
            <a:ext cx="26391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الماء الهواء</a:t>
            </a:r>
          </a:p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الغذاء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082181-D7AB-4EF4-8AE1-BD8830E747B9}"/>
              </a:ext>
            </a:extLst>
          </p:cNvPr>
          <p:cNvSpPr/>
          <p:nvPr/>
        </p:nvSpPr>
        <p:spPr>
          <a:xfrm>
            <a:off x="3836422" y="1954717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الجمل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7FFCAE-D192-447D-A7E9-B3FD034A6455}"/>
              </a:ext>
            </a:extLst>
          </p:cNvPr>
          <p:cNvSpPr/>
          <p:nvPr/>
        </p:nvSpPr>
        <p:spPr>
          <a:xfrm>
            <a:off x="2340586" y="1954717"/>
            <a:ext cx="1356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الحبل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455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Box 17">
            <a:extLst>
              <a:ext uri="{FF2B5EF4-FFF2-40B4-BE49-F238E27FC236}">
                <a16:creationId xmlns:a16="http://schemas.microsoft.com/office/drawing/2014/main" id="{629F342A-8B9F-4D21-8828-AD053033A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49" y="1817757"/>
            <a:ext cx="9252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7200" rtl="1">
              <a:spcBef>
                <a:spcPct val="0"/>
              </a:spcBef>
              <a:buClrTx/>
              <a:buSzTx/>
              <a:buFontTx/>
              <a:buNone/>
            </a:pPr>
            <a:r>
              <a:rPr lang="ar-AE" alt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</a:rPr>
              <a:t>تحتاج الكائنات الحية لكي تكبر  .............</a:t>
            </a:r>
            <a:endParaRPr lang="en-US" altLang="en-US" sz="4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Flowchart: Preparation 18">
            <a:extLst>
              <a:ext uri="{FF2B5EF4-FFF2-40B4-BE49-F238E27FC236}">
                <a16:creationId xmlns:a16="http://schemas.microsoft.com/office/drawing/2014/main" id="{F1662C36-6E5F-4621-B322-89B18A2AB19E}"/>
              </a:ext>
            </a:extLst>
          </p:cNvPr>
          <p:cNvSpPr/>
          <p:nvPr/>
        </p:nvSpPr>
        <p:spPr bwMode="auto">
          <a:xfrm>
            <a:off x="5334000" y="2914650"/>
            <a:ext cx="2667000" cy="685800"/>
          </a:xfrm>
          <a:prstGeom prst="flowChartPreparation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defTabSz="457200" rtl="1">
              <a:defRPr/>
            </a:pPr>
            <a:r>
              <a:rPr lang="ar-AE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حاسوب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996367-0FB9-4DE8-BC25-85A8C1BD4F33}"/>
              </a:ext>
            </a:extLst>
          </p:cNvPr>
          <p:cNvSpPr/>
          <p:nvPr/>
        </p:nvSpPr>
        <p:spPr>
          <a:xfrm>
            <a:off x="4692340" y="609600"/>
            <a:ext cx="25779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rtl="1">
              <a:defRPr/>
            </a:pPr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تقويم ذاتي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5543" name="Picture 16" descr="C:\Documents and Settings\Free User\Desktop\موسيقى\صور\527.gif">
            <a:extLst>
              <a:ext uri="{FF2B5EF4-FFF2-40B4-BE49-F238E27FC236}">
                <a16:creationId xmlns:a16="http://schemas.microsoft.com/office/drawing/2014/main" id="{049EAEA5-8AEB-4525-B583-1D7D169AB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361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6" descr="C:\Documents and Settings\Free User\Desktop\موسيقى\صور\527.gif">
            <a:extLst>
              <a:ext uri="{FF2B5EF4-FFF2-40B4-BE49-F238E27FC236}">
                <a16:creationId xmlns:a16="http://schemas.microsoft.com/office/drawing/2014/main" id="{878099C3-654E-4240-B295-DD377B408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361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owchart: Preparation 15">
            <a:extLst>
              <a:ext uri="{FF2B5EF4-FFF2-40B4-BE49-F238E27FC236}">
                <a16:creationId xmlns:a16="http://schemas.microsoft.com/office/drawing/2014/main" id="{812CDAC2-2D68-4423-B288-CB4A634B5A2F}"/>
              </a:ext>
            </a:extLst>
          </p:cNvPr>
          <p:cNvSpPr/>
          <p:nvPr/>
        </p:nvSpPr>
        <p:spPr bwMode="auto">
          <a:xfrm>
            <a:off x="7753350" y="3790950"/>
            <a:ext cx="2667000" cy="685800"/>
          </a:xfrm>
          <a:prstGeom prst="flowChartPreparation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defTabSz="457200" rtl="1">
              <a:defRPr/>
            </a:pPr>
            <a:r>
              <a:rPr lang="ar-AE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خشب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A312FDFD-DC37-4B71-8E88-A4610E313AD6}"/>
              </a:ext>
            </a:extLst>
          </p:cNvPr>
          <p:cNvSpPr/>
          <p:nvPr/>
        </p:nvSpPr>
        <p:spPr bwMode="auto">
          <a:xfrm>
            <a:off x="5257800" y="4972050"/>
            <a:ext cx="2667000" cy="685800"/>
          </a:xfrm>
          <a:prstGeom prst="flowChartPreparation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 defTabSz="457200" rtl="1">
              <a:defRPr/>
            </a:pPr>
            <a:r>
              <a:rPr lang="ar-AE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ماء 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95B9C52F-CFA0-4D19-BAD9-15931189F082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4667250"/>
            <a:ext cx="1447800" cy="838200"/>
            <a:chOff x="502290" y="2286000"/>
            <a:chExt cx="2164710" cy="1600200"/>
          </a:xfrm>
          <a:solidFill>
            <a:srgbClr val="FF0000"/>
          </a:solidFill>
        </p:grpSpPr>
        <p:sp>
          <p:nvSpPr>
            <p:cNvPr id="24" name="Diagonal Stripe 23">
              <a:extLst>
                <a:ext uri="{FF2B5EF4-FFF2-40B4-BE49-F238E27FC236}">
                  <a16:creationId xmlns:a16="http://schemas.microsoft.com/office/drawing/2014/main" id="{2BCC1DBB-D35B-4C2F-B84D-3427AE6335A5}"/>
                </a:ext>
              </a:extLst>
            </p:cNvPr>
            <p:cNvSpPr/>
            <p:nvPr/>
          </p:nvSpPr>
          <p:spPr bwMode="auto">
            <a:xfrm>
              <a:off x="991249" y="2286000"/>
              <a:ext cx="1675751" cy="1600200"/>
            </a:xfrm>
            <a:prstGeom prst="diagStripe">
              <a:avLst>
                <a:gd name="adj" fmla="val 84176"/>
              </a:avLst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457200" rtl="1">
                <a:defRPr/>
              </a:pPr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Diagonal Stripe 24">
              <a:extLst>
                <a:ext uri="{FF2B5EF4-FFF2-40B4-BE49-F238E27FC236}">
                  <a16:creationId xmlns:a16="http://schemas.microsoft.com/office/drawing/2014/main" id="{105F2381-4BD6-4DE4-A226-D934BEFCA811}"/>
                </a:ext>
              </a:extLst>
            </p:cNvPr>
            <p:cNvSpPr/>
            <p:nvPr/>
          </p:nvSpPr>
          <p:spPr bwMode="auto">
            <a:xfrm rot="6331151">
              <a:off x="470178" y="3154580"/>
              <a:ext cx="712211" cy="647990"/>
            </a:xfrm>
            <a:prstGeom prst="diagStripe">
              <a:avLst>
                <a:gd name="adj" fmla="val 69133"/>
              </a:avLst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defTabSz="457200" rtl="1">
                <a:defRPr/>
              </a:pPr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733" y="1019175"/>
            <a:ext cx="3187700" cy="49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18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C996367-0FB9-4DE8-BC25-85A8C1BD4F33}"/>
              </a:ext>
            </a:extLst>
          </p:cNvPr>
          <p:cNvSpPr/>
          <p:nvPr/>
        </p:nvSpPr>
        <p:spPr>
          <a:xfrm>
            <a:off x="2061015" y="609600"/>
            <a:ext cx="78406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rtl="1">
              <a:defRPr/>
            </a:pPr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والآن هيا مع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liveworksheet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5543" name="Picture 16" descr="C:\Documents and Settings\Free User\Desktop\موسيقى\صور\527.gif">
            <a:extLst>
              <a:ext uri="{FF2B5EF4-FFF2-40B4-BE49-F238E27FC236}">
                <a16:creationId xmlns:a16="http://schemas.microsoft.com/office/drawing/2014/main" id="{049EAEA5-8AEB-4525-B583-1D7D169AB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08" y="438245"/>
            <a:ext cx="361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6" descr="C:\Documents and Settings\Free User\Desktop\موسيقى\صور\527.gif">
            <a:extLst>
              <a:ext uri="{FF2B5EF4-FFF2-40B4-BE49-F238E27FC236}">
                <a16:creationId xmlns:a16="http://schemas.microsoft.com/office/drawing/2014/main" id="{878099C3-654E-4240-B295-DD377B408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442434"/>
            <a:ext cx="361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733" y="1700096"/>
            <a:ext cx="3187700" cy="49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630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BA32B-FF4E-4A51-B89D-CBF63EA70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2" t="10733" r="47016" b="10451"/>
          <a:stretch/>
        </p:blipFill>
        <p:spPr>
          <a:xfrm>
            <a:off x="6238568" y="175746"/>
            <a:ext cx="5619135" cy="6506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E004F1-44DD-457D-87DF-3DE16356D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2" t="9228" r="47016" b="12975"/>
          <a:stretch/>
        </p:blipFill>
        <p:spPr>
          <a:xfrm>
            <a:off x="471948" y="175746"/>
            <a:ext cx="5481486" cy="6506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0CF784-3D59-47CD-9C44-A5A425F18160}"/>
              </a:ext>
            </a:extLst>
          </p:cNvPr>
          <p:cNvSpPr txBox="1"/>
          <p:nvPr/>
        </p:nvSpPr>
        <p:spPr>
          <a:xfrm>
            <a:off x="140110" y="6220587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hlinkClick r:id="rId4"/>
              </a:rPr>
              <a:t>https://www.liveworksheets.com/of1110302pt</a:t>
            </a:r>
            <a:r>
              <a:rPr lang="ar-AE" sz="2400" dirty="0">
                <a:highlight>
                  <a:srgbClr val="FFFF00"/>
                </a:highlight>
              </a:rPr>
              <a:t> </a:t>
            </a: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295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4CE6-CE3A-4280-BB87-CE6044B7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85" y="148862"/>
            <a:ext cx="10489372" cy="1578338"/>
          </a:xfrm>
        </p:spPr>
        <p:txBody>
          <a:bodyPr>
            <a:normAutofit/>
          </a:bodyPr>
          <a:lstStyle/>
          <a:p>
            <a:pPr algn="ctr" rtl="1"/>
            <a:r>
              <a:rPr lang="ar-A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فكر في أشياء أخرى عبارة عن كائنات حية أو غير حية !</a:t>
            </a: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ar-A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وارفقها في مقرر المادة لنشاهدها معا </a:t>
            </a:r>
            <a:br>
              <a:rPr lang="ar-AE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ar-A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تحدث عنها.....!!!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A2FC5-2235-414D-AA56-2A0121A4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28</a:t>
            </a:fld>
            <a:endParaRPr lang="en-US" noProof="0" dirty="0"/>
          </a:p>
        </p:txBody>
      </p:sp>
      <p:pic>
        <p:nvPicPr>
          <p:cNvPr id="1026" name="Picture 2" descr="Open Source LMS: Everything You Need To Know [Quiz included]">
            <a:extLst>
              <a:ext uri="{FF2B5EF4-FFF2-40B4-BE49-F238E27FC236}">
                <a16:creationId xmlns:a16="http://schemas.microsoft.com/office/drawing/2014/main" id="{3D94478C-5834-413B-98A7-CE1E292E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843969"/>
            <a:ext cx="4648200" cy="50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3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69C8B7-4873-4514-9037-7BBDD76278E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755989" y="712229"/>
            <a:chExt cx="9143981" cy="5143500"/>
          </a:xfrm>
        </p:grpSpPr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03328A05-B48C-402B-B924-A306F289B2A2}"/>
                </a:ext>
              </a:extLst>
            </p:cNvPr>
            <p:cNvSpPr txBox="1">
              <a:spLocks/>
            </p:cNvSpPr>
            <p:nvPr/>
          </p:nvSpPr>
          <p:spPr>
            <a:xfrm>
              <a:off x="3479981" y="1428107"/>
              <a:ext cx="6773441" cy="74533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AE" altLang="en-US" sz="3713" dirty="0">
                  <a:cs typeface="Akhbar MT" pitchFamily="2" charset="-78"/>
                </a:rPr>
                <a:t>تذكرة الخروج من الحصة</a:t>
              </a:r>
              <a:br>
                <a:rPr lang="ar-AE" altLang="en-US" sz="3713" dirty="0">
                  <a:cs typeface="Akhbar MT" pitchFamily="2" charset="-78"/>
                </a:rPr>
              </a:br>
              <a:endParaRPr lang="en-US" altLang="en-US" sz="3713" dirty="0">
                <a:cs typeface="Akhbar MT" pitchFamily="2" charset="-7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F46C6F-427B-46D5-8911-2A43239FBD85}"/>
                </a:ext>
              </a:extLst>
            </p:cNvPr>
            <p:cNvSpPr/>
            <p:nvPr/>
          </p:nvSpPr>
          <p:spPr>
            <a:xfrm>
              <a:off x="3467399" y="2420974"/>
              <a:ext cx="6483804" cy="314871"/>
            </a:xfrm>
            <a:prstGeom prst="rect">
              <a:avLst/>
            </a:prstGeom>
            <a:noFill/>
          </p:spPr>
          <p:txBody>
            <a:bodyPr wrap="square" lIns="38576" tIns="19289" rIns="38576" bIns="19289">
              <a:spAutoFit/>
            </a:bodyPr>
            <a:lstStyle/>
            <a:p>
              <a:pPr algn="ctr">
                <a:defRPr/>
              </a:pPr>
              <a:r>
                <a:rPr lang="ar-AE" sz="2475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Akhbar MT" pitchFamily="2" charset="-78"/>
                </a:rPr>
                <a:t>قيم فهمك لدرس اليوم </a:t>
              </a:r>
              <a:endParaRPr lang="en-US" sz="2475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khbar MT" pitchFamily="2" charset="-78"/>
              </a:endParaRPr>
            </a:p>
          </p:txBody>
        </p:sp>
        <p:pic>
          <p:nvPicPr>
            <p:cNvPr id="8" name="Picture 2" descr="Smiley - Wikipedia">
              <a:extLst>
                <a:ext uri="{FF2B5EF4-FFF2-40B4-BE49-F238E27FC236}">
                  <a16:creationId xmlns:a16="http://schemas.microsoft.com/office/drawing/2014/main" id="{32406B80-C425-4D02-807D-03E7E2F0C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2980744"/>
              <a:ext cx="2261341" cy="226134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أفضل 100+ وجه حزين كرتون - كل صور الحب">
              <a:extLst>
                <a:ext uri="{FF2B5EF4-FFF2-40B4-BE49-F238E27FC236}">
                  <a16:creationId xmlns:a16="http://schemas.microsoft.com/office/drawing/2014/main" id="{57BE3BEF-924A-4337-A822-25569C8EF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980" y="2980743"/>
              <a:ext cx="2261341" cy="226134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8A145D21-5EF4-427E-A3AD-13E46C4F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989" y="712229"/>
              <a:ext cx="9143981" cy="51435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8F9EC2-748C-440B-995F-F45895AC85BF}"/>
                </a:ext>
              </a:extLst>
            </p:cNvPr>
            <p:cNvSpPr/>
            <p:nvPr/>
          </p:nvSpPr>
          <p:spPr>
            <a:xfrm>
              <a:off x="2541500" y="2296840"/>
              <a:ext cx="300866" cy="246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013" dirty="0">
                  <a:solidFill>
                    <a:schemeClr val="tx1"/>
                  </a:solidFill>
                </a:rPr>
                <a:t>1</a:t>
              </a:r>
              <a:endParaRPr lang="en-US" sz="1013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0809C2-F78E-4E1B-AA10-E4C2ECF1C002}"/>
                </a:ext>
              </a:extLst>
            </p:cNvPr>
            <p:cNvSpPr/>
            <p:nvPr/>
          </p:nvSpPr>
          <p:spPr>
            <a:xfrm>
              <a:off x="3823490" y="3843934"/>
              <a:ext cx="300866" cy="2560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013" dirty="0">
                  <a:solidFill>
                    <a:schemeClr val="tx1"/>
                  </a:solidFill>
                </a:rPr>
                <a:t>2</a:t>
              </a:r>
              <a:endParaRPr lang="en-US" sz="1013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EC0040-9FA2-49F2-BD5C-591BDB2154DD}"/>
                </a:ext>
              </a:extLst>
            </p:cNvPr>
            <p:cNvSpPr/>
            <p:nvPr/>
          </p:nvSpPr>
          <p:spPr>
            <a:xfrm>
              <a:off x="5729411" y="3930034"/>
              <a:ext cx="300866" cy="246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013" dirty="0">
                  <a:solidFill>
                    <a:schemeClr val="tx1"/>
                  </a:solidFill>
                </a:rPr>
                <a:t>3</a:t>
              </a:r>
              <a:endParaRPr lang="en-US" sz="1013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2635BEF-88DA-4C3E-A33E-C51C26DD5332}"/>
                </a:ext>
              </a:extLst>
            </p:cNvPr>
            <p:cNvSpPr/>
            <p:nvPr/>
          </p:nvSpPr>
          <p:spPr>
            <a:xfrm>
              <a:off x="7033982" y="3683228"/>
              <a:ext cx="300866" cy="246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013" dirty="0">
                  <a:solidFill>
                    <a:schemeClr val="tx1"/>
                  </a:solidFill>
                </a:rPr>
                <a:t>4</a:t>
              </a:r>
              <a:endParaRPr lang="en-US" sz="1013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3AEA40-F8C2-423C-8BFC-0A9F188C9A70}"/>
                </a:ext>
              </a:extLst>
            </p:cNvPr>
            <p:cNvSpPr/>
            <p:nvPr/>
          </p:nvSpPr>
          <p:spPr>
            <a:xfrm>
              <a:off x="7675033" y="2413730"/>
              <a:ext cx="300866" cy="246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013" dirty="0">
                  <a:solidFill>
                    <a:schemeClr val="tx1"/>
                  </a:solidFill>
                </a:rPr>
                <a:t>5</a:t>
              </a:r>
              <a:endParaRPr lang="en-US" sz="1013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6BF8F0-51BE-4022-A206-E9359EC0CAF2}"/>
                </a:ext>
              </a:extLst>
            </p:cNvPr>
            <p:cNvSpPr/>
            <p:nvPr/>
          </p:nvSpPr>
          <p:spPr>
            <a:xfrm>
              <a:off x="8561588" y="1187812"/>
              <a:ext cx="300866" cy="246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013" dirty="0">
                  <a:solidFill>
                    <a:schemeClr val="tx1"/>
                  </a:solidFill>
                </a:rPr>
                <a:t>6</a:t>
              </a:r>
              <a:endParaRPr lang="en-US" sz="1013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B48EB3-A324-4AE4-BF56-73CD9D2F6E88}"/>
              </a:ext>
            </a:extLst>
          </p:cNvPr>
          <p:cNvSpPr/>
          <p:nvPr/>
        </p:nvSpPr>
        <p:spPr>
          <a:xfrm>
            <a:off x="4063231" y="1622324"/>
            <a:ext cx="266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FFFF00"/>
                </a:highlight>
              </a:rPr>
              <a:t>أقيّم نفسي </a:t>
            </a:r>
            <a:endParaRPr lang="en-US" sz="5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929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073F3FD-DA7E-436F-864D-0FA39F5DEC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0356" y="2828993"/>
            <a:ext cx="2625271" cy="1021573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6D0B07-8D3A-4C26-A8A1-8A48D106E8CC}"/>
              </a:ext>
            </a:extLst>
          </p:cNvPr>
          <p:cNvSpPr txBox="1"/>
          <p:nvPr/>
        </p:nvSpPr>
        <p:spPr>
          <a:xfrm>
            <a:off x="7525118" y="3704286"/>
            <a:ext cx="1870075" cy="7958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AE" sz="2286" dirty="0">
                <a:latin typeface="Dubai Medium" panose="020B0603030403030204" pitchFamily="34" charset="-78"/>
                <a:cs typeface="Dubai Medium" panose="020B0603030403030204" pitchFamily="34" charset="-78"/>
              </a:rPr>
              <a:t>أتحدث عندما يسمح لي</a:t>
            </a:r>
            <a:endParaRPr lang="en-US" sz="2286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C0DACB4-6C75-427A-A77E-FE2761C93B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0911" y="3878733"/>
            <a:ext cx="2251879" cy="2251879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06A376E-72E7-4C0A-B8B1-CCDBA75590B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7521" y="4515956"/>
            <a:ext cx="1827797" cy="1827797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قوانين التعلم عن بعد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E94D6A-3624-4303-A77E-EF5B67127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BC6B596-CE67-4EC2-BB0D-6BDEF462E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00" y="2753859"/>
            <a:ext cx="4819650" cy="2714625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9" name="10 second short music">
            <a:hlinkClick r:id="" action="ppaction://media"/>
            <a:extLst>
              <a:ext uri="{FF2B5EF4-FFF2-40B4-BE49-F238E27FC236}">
                <a16:creationId xmlns:a16="http://schemas.microsoft.com/office/drawing/2014/main" id="{8BCE5983-2570-4835-ADDB-094D1746A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49464" y="5695933"/>
            <a:ext cx="609600" cy="60960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289A90-D9B3-4AB4-990C-A3CEFFB3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10560355" y="2108311"/>
            <a:ext cx="1330006" cy="14413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B294-A0A1-4D19-838B-683AC453F7A7}"/>
              </a:ext>
            </a:extLst>
          </p:cNvPr>
          <p:cNvSpPr txBox="1"/>
          <p:nvPr/>
        </p:nvSpPr>
        <p:spPr>
          <a:xfrm>
            <a:off x="10228705" y="3434233"/>
            <a:ext cx="1870075" cy="44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2286" dirty="0">
                <a:latin typeface="Dubai Medium" panose="020B0603030403030204" pitchFamily="34" charset="-78"/>
                <a:cs typeface="Dubai Medium" panose="020B0603030403030204" pitchFamily="34" charset="-78"/>
              </a:rPr>
              <a:t>أِلتِزِم الصَّمْت</a:t>
            </a:r>
            <a:endParaRPr lang="en-US" sz="2286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4BFFB2-6044-429D-9BB5-38F2BC9D3460}"/>
              </a:ext>
            </a:extLst>
          </p:cNvPr>
          <p:cNvSpPr txBox="1"/>
          <p:nvPr/>
        </p:nvSpPr>
        <p:spPr>
          <a:xfrm>
            <a:off x="9199455" y="6283559"/>
            <a:ext cx="1870075" cy="44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2286" dirty="0">
                <a:latin typeface="Dubai Medium" panose="020B0603030403030204" pitchFamily="34" charset="-78"/>
                <a:cs typeface="Dubai Medium" panose="020B0603030403030204" pitchFamily="34" charset="-78"/>
              </a:rPr>
              <a:t>أًدَوِّن مُلاحَظاتي</a:t>
            </a:r>
            <a:endParaRPr lang="en-US" sz="2286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780951-4E56-40F9-AEE6-59548452E5C3}"/>
              </a:ext>
            </a:extLst>
          </p:cNvPr>
          <p:cNvSpPr txBox="1"/>
          <p:nvPr/>
        </p:nvSpPr>
        <p:spPr>
          <a:xfrm>
            <a:off x="9399390" y="1164287"/>
            <a:ext cx="2775008" cy="795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BH" sz="2286" dirty="0">
                <a:latin typeface="Dubai Medium" panose="020B0603030403030204" pitchFamily="34" charset="-78"/>
                <a:cs typeface="Dubai Medium" panose="020B0603030403030204" pitchFamily="34" charset="-78"/>
              </a:rPr>
              <a:t>أَبْتَعِد عَنْ ضّجيج مَنْ حَوْلي</a:t>
            </a:r>
            <a:endParaRPr lang="en-US" sz="2286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BC0EAF-7A6E-4CD4-953A-4277859C2E72}"/>
              </a:ext>
            </a:extLst>
          </p:cNvPr>
          <p:cNvSpPr txBox="1"/>
          <p:nvPr/>
        </p:nvSpPr>
        <p:spPr>
          <a:xfrm>
            <a:off x="5049270" y="5945824"/>
            <a:ext cx="3114995" cy="795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286" dirty="0">
                <a:latin typeface="Dubai Medium" panose="020B0603030403030204" pitchFamily="34" charset="-78"/>
                <a:cs typeface="Dubai Medium" panose="020B0603030403030204" pitchFamily="34" charset="-78"/>
              </a:rPr>
              <a:t>اُفَكِّر وأُجيب بِمُفْرَدي</a:t>
            </a:r>
          </a:p>
          <a:p>
            <a:pPr algn="ctr">
              <a:defRPr/>
            </a:pPr>
            <a:r>
              <a:rPr lang="ar-AE" sz="2286" dirty="0">
                <a:latin typeface="Dubai Medium" panose="020B0603030403030204" pitchFamily="34" charset="-78"/>
                <a:cs typeface="Dubai Medium" panose="020B0603030403030204" pitchFamily="34" charset="-78"/>
              </a:rPr>
              <a:t>دونَ مساعَدَة أُمي</a:t>
            </a:r>
            <a:endParaRPr lang="en-US" sz="2286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F40C00-F42E-4644-B4B2-F029F8F1D5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209"/>
          <a:stretch/>
        </p:blipFill>
        <p:spPr>
          <a:xfrm>
            <a:off x="9923202" y="16665"/>
            <a:ext cx="1967159" cy="11476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B686DF-7286-4559-AAAA-1378ECC8A4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952"/>
          <a:stretch/>
        </p:blipFill>
        <p:spPr>
          <a:xfrm>
            <a:off x="6320834" y="48918"/>
            <a:ext cx="1699044" cy="16293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3C6B90-E18B-412E-B6B1-ECFBFCAA4EE4}"/>
              </a:ext>
            </a:extLst>
          </p:cNvPr>
          <p:cNvSpPr txBox="1"/>
          <p:nvPr/>
        </p:nvSpPr>
        <p:spPr>
          <a:xfrm>
            <a:off x="5978940" y="1637195"/>
            <a:ext cx="2328862" cy="7958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2286" dirty="0">
                <a:latin typeface="Dubai Medium" panose="020B0603030403030204" pitchFamily="34" charset="-78"/>
                <a:cs typeface="Dubai Medium" panose="020B0603030403030204" pitchFamily="34" charset="-78"/>
              </a:rPr>
              <a:t>أَسْتَمِع إلى الْمُعَلَّمة بِتِرْكيز</a:t>
            </a:r>
            <a:endParaRPr lang="en-US" sz="2286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668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31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420613A-7AEA-4F41-BD1C-2512096A55A1}"/>
              </a:ext>
            </a:extLst>
          </p:cNvPr>
          <p:cNvSpPr txBox="1">
            <a:spLocks/>
          </p:cNvSpPr>
          <p:nvPr/>
        </p:nvSpPr>
        <p:spPr>
          <a:xfrm>
            <a:off x="2054598" y="1261620"/>
            <a:ext cx="4916557" cy="2392667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AE" sz="4400" b="1" dirty="0"/>
              <a:t>شكراً لكم يا أصدقائي </a:t>
            </a:r>
            <a:br>
              <a:rPr lang="ar-SA" sz="4400" b="1" dirty="0"/>
            </a:br>
            <a:endParaRPr lang="en-US" sz="4400" b="1" dirty="0">
              <a:solidFill>
                <a:srgbClr val="92D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304CA-FA15-4FB4-BFE5-2BB0FF7F9F2F}"/>
              </a:ext>
            </a:extLst>
          </p:cNvPr>
          <p:cNvSpPr txBox="1"/>
          <p:nvPr/>
        </p:nvSpPr>
        <p:spPr>
          <a:xfrm>
            <a:off x="649356" y="3080662"/>
            <a:ext cx="7386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على حسن استماعكم وتفاعلكم معنا ..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C4AA40-274E-4FC2-9158-0CBAAE1EA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23" y="380532"/>
            <a:ext cx="3313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3496" y="789041"/>
            <a:ext cx="83945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6000" b="1" dirty="0">
                <a:ln w="22225">
                  <a:solidFill>
                    <a:srgbClr val="ED7D31"/>
                  </a:solidFill>
                  <a:prstDash val="solid"/>
                </a:ln>
              </a:rPr>
              <a:t>سير حصتنا اليوم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48047" y="2393374"/>
            <a:ext cx="136939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التغذية </a:t>
            </a:r>
          </a:p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الراجعة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7252" y="3234163"/>
            <a:ext cx="136939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التهيئة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3237" y="2931983"/>
            <a:ext cx="136939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ناتج التعلم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2122" y="2359937"/>
            <a:ext cx="136939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شرح</a:t>
            </a:r>
          </a:p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الدرس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1077" y="3029598"/>
            <a:ext cx="136939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التقويم </a:t>
            </a:r>
          </a:p>
          <a:p>
            <a:pPr algn="ctr" rtl="1"/>
            <a:r>
              <a:rPr lang="ar-AE" sz="3200" b="1" dirty="0">
                <a:solidFill>
                  <a:prstClr val="black"/>
                </a:solidFill>
              </a:rPr>
              <a:t>الختامي</a:t>
            </a:r>
          </a:p>
        </p:txBody>
      </p:sp>
      <p:pic>
        <p:nvPicPr>
          <p:cNvPr id="15" name="Picture 8" descr="Dexter's Sister Dee Dee transparent PNG - Stick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99" y="3656423"/>
            <a:ext cx="2956406" cy="305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2115" y="4249959"/>
            <a:ext cx="2515816" cy="2299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576" y="4310616"/>
            <a:ext cx="1526719" cy="1947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197" y="4357645"/>
            <a:ext cx="2498306" cy="1955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16" y="3901614"/>
            <a:ext cx="2907000" cy="27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3496" y="789041"/>
            <a:ext cx="8394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rgbClr val="ED7D31"/>
                  </a:solidFill>
                  <a:prstDash val="solid"/>
                </a:ln>
                <a:highlight>
                  <a:srgbClr val="FFFF00"/>
                </a:highlight>
              </a:rPr>
              <a:t>هيا لنبدأ معا مراجعة الدرس السابق ...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highlight>
                <a:srgbClr val="FFFF00"/>
              </a:highligh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4676" r="6432" b="11216"/>
          <a:stretch/>
        </p:blipFill>
        <p:spPr>
          <a:xfrm>
            <a:off x="4066390" y="1549101"/>
            <a:ext cx="3988544" cy="44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8976" y="2129253"/>
            <a:ext cx="2400016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1 - الملاحظة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6554" y="3367139"/>
            <a:ext cx="2493436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2 - التصنيف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6109" y="4551851"/>
            <a:ext cx="2045753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3 - القياس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8976" y="2160030"/>
            <a:ext cx="2375054" cy="64633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1 - الملاحظة</a:t>
            </a:r>
            <a:endParaRPr lang="en-US" sz="36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981" y="515664"/>
            <a:ext cx="11380038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highlight>
                  <a:srgbClr val="FFFF00"/>
                </a:highlight>
              </a:rPr>
              <a:t>الصورة الموجودة تدل على مهارة من مهارات عمليات العملم وهي :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highlight>
                <a:srgbClr val="FFFF00"/>
              </a:highlight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D9952573-9279-4873-B2F1-A529AE089600}"/>
              </a:ext>
            </a:extLst>
          </p:cNvPr>
          <p:cNvSpPr/>
          <p:nvPr/>
        </p:nvSpPr>
        <p:spPr>
          <a:xfrm>
            <a:off x="2718612" y="5732736"/>
            <a:ext cx="748748" cy="6096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D9F9DF-F9BA-4941-A973-51FE4AEB6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4676" r="6432" b="11216"/>
          <a:stretch/>
        </p:blipFill>
        <p:spPr>
          <a:xfrm>
            <a:off x="35465" y="4287426"/>
            <a:ext cx="2493436" cy="2771766"/>
          </a:xfrm>
          <a:prstGeom prst="rect">
            <a:avLst/>
          </a:prstGeom>
        </p:spPr>
      </p:pic>
      <p:pic>
        <p:nvPicPr>
          <p:cNvPr id="13" name="Picture 2" descr="الفرق بين الملاحظة والاستنتاج - المرسال">
            <a:extLst>
              <a:ext uri="{FF2B5EF4-FFF2-40B4-BE49-F238E27FC236}">
                <a16:creationId xmlns:a16="http://schemas.microsoft.com/office/drawing/2014/main" id="{D7C1D603-39C9-4EED-BD52-5599223D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14" y="1753550"/>
            <a:ext cx="3937093" cy="216717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8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8976" y="2129253"/>
            <a:ext cx="2400016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1 - الملاحظة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6554" y="3367139"/>
            <a:ext cx="2493436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2 - التصنيف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6109" y="4551851"/>
            <a:ext cx="2045753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3 - القياس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808" y="3367139"/>
            <a:ext cx="2375054" cy="64633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2- التصنيف</a:t>
            </a:r>
            <a:endParaRPr lang="en-US" sz="36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981" y="515664"/>
            <a:ext cx="11380038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highlight>
                  <a:srgbClr val="FFFF00"/>
                </a:highlight>
              </a:rPr>
              <a:t>الصورة الموجودة تدل على مهارة من مهارات عمليات التعلم وهي :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highlight>
                <a:srgbClr val="FFFF00"/>
              </a:highlight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D9952573-9279-4873-B2F1-A529AE089600}"/>
              </a:ext>
            </a:extLst>
          </p:cNvPr>
          <p:cNvSpPr/>
          <p:nvPr/>
        </p:nvSpPr>
        <p:spPr>
          <a:xfrm>
            <a:off x="2528901" y="6037536"/>
            <a:ext cx="748748" cy="6096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D9F9DF-F9BA-4941-A973-51FE4AEB6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4676" r="6432" b="11216"/>
          <a:stretch/>
        </p:blipFill>
        <p:spPr>
          <a:xfrm>
            <a:off x="35465" y="4287426"/>
            <a:ext cx="2493436" cy="2771766"/>
          </a:xfrm>
          <a:prstGeom prst="rect">
            <a:avLst/>
          </a:prstGeom>
        </p:spPr>
      </p:pic>
      <p:pic>
        <p:nvPicPr>
          <p:cNvPr id="12" name="Picture 2" descr="لعبة 157 by sara Al-salman - Educational Games for Kids on TinyTap">
            <a:extLst>
              <a:ext uri="{FF2B5EF4-FFF2-40B4-BE49-F238E27FC236}">
                <a16:creationId xmlns:a16="http://schemas.microsoft.com/office/drawing/2014/main" id="{9040D4E5-53AA-4338-98B1-5C8D56BDE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b="32139"/>
          <a:stretch/>
        </p:blipFill>
        <p:spPr bwMode="auto">
          <a:xfrm>
            <a:off x="1584594" y="2224459"/>
            <a:ext cx="4775674" cy="185056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8976" y="2129253"/>
            <a:ext cx="2400016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1 - الملاحظة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6554" y="3367139"/>
            <a:ext cx="2493436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2 - التصنيف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6109" y="4551851"/>
            <a:ext cx="2045753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3 - القياس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5745" y="4595722"/>
            <a:ext cx="2375054" cy="64633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3- القياس</a:t>
            </a:r>
            <a:endParaRPr lang="en-US" sz="36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981" y="515664"/>
            <a:ext cx="11380038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highlight>
                  <a:srgbClr val="FFFF00"/>
                </a:highlight>
              </a:rPr>
              <a:t>الصورة الموجودة تدل على مهارة من مهارات عمليات التعلم وهي :</a:t>
            </a:r>
            <a:endParaRPr 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highlight>
                <a:srgbClr val="FFFF00"/>
              </a:highlight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D9952573-9279-4873-B2F1-A529AE089600}"/>
              </a:ext>
            </a:extLst>
          </p:cNvPr>
          <p:cNvSpPr/>
          <p:nvPr/>
        </p:nvSpPr>
        <p:spPr>
          <a:xfrm>
            <a:off x="2528901" y="6037536"/>
            <a:ext cx="748748" cy="6096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D9F9DF-F9BA-4941-A973-51FE4AEB6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4676" r="6432" b="11216"/>
          <a:stretch/>
        </p:blipFill>
        <p:spPr>
          <a:xfrm>
            <a:off x="35465" y="4287426"/>
            <a:ext cx="2493436" cy="2771766"/>
          </a:xfrm>
          <a:prstGeom prst="rect">
            <a:avLst/>
          </a:prstGeom>
        </p:spPr>
      </p:pic>
      <p:pic>
        <p:nvPicPr>
          <p:cNvPr id="13" name="Picture 2" descr="وحدات قياس الطول العالمية - المرسال">
            <a:extLst>
              <a:ext uri="{FF2B5EF4-FFF2-40B4-BE49-F238E27FC236}">
                <a16:creationId xmlns:a16="http://schemas.microsoft.com/office/drawing/2014/main" id="{121AC339-8888-4CBE-9B8D-019E8E445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1" t="51651" r="4585" b="18537"/>
          <a:stretch/>
        </p:blipFill>
        <p:spPr bwMode="auto">
          <a:xfrm>
            <a:off x="35465" y="2727682"/>
            <a:ext cx="6222744" cy="155974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7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9060" y="2497346"/>
            <a:ext cx="45085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000" b="1" dirty="0"/>
              <a:t>هيا لنفكر معاً كيف يستطيع الإنسان العيش على الأرض؟</a:t>
            </a:r>
          </a:p>
        </p:txBody>
      </p:sp>
      <p:pic>
        <p:nvPicPr>
          <p:cNvPr id="8" name="Picture 4" descr="قلم، ورق، فكر — صوت الطفل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23" y="54099"/>
            <a:ext cx="3370073" cy="25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إدراك | دورة التفكير الناقد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124"/>
            <a:ext cx="8636000" cy="14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فكر - YouTub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263" y="218063"/>
            <a:ext cx="2002536" cy="169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1201C7-383A-4788-BC3A-B55569B1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2663" y="5886218"/>
            <a:ext cx="609600" cy="609600"/>
          </a:xfrm>
          <a:prstGeom prst="rect">
            <a:avLst/>
          </a:prstGeom>
        </p:spPr>
      </p:pic>
      <p:pic>
        <p:nvPicPr>
          <p:cNvPr id="1026" name="Picture 2" descr="الكرة الأرضية، رسم، رسم كاريكتوري، رسم كاريكتوري، اْنسان، على الأرض PNG">
            <a:extLst>
              <a:ext uri="{FF2B5EF4-FFF2-40B4-BE49-F238E27FC236}">
                <a16:creationId xmlns:a16="http://schemas.microsoft.com/office/drawing/2014/main" id="{97B5667B-BEE4-478C-A8DD-9BC8EDEBF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27" y="1803476"/>
            <a:ext cx="5524169" cy="49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F5DD5-4D93-49CF-9BBF-2751E2D10CA9}"/>
              </a:ext>
            </a:extLst>
          </p:cNvPr>
          <p:cNvSpPr txBox="1"/>
          <p:nvPr/>
        </p:nvSpPr>
        <p:spPr>
          <a:xfrm>
            <a:off x="7192054" y="175883"/>
            <a:ext cx="23682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highlight>
                  <a:srgbClr val="FFFF00"/>
                </a:highlight>
              </a:rPr>
              <a:t>التهيئة</a:t>
            </a:r>
          </a:p>
        </p:txBody>
      </p:sp>
    </p:spTree>
    <p:extLst>
      <p:ext uri="{BB962C8B-B14F-4D97-AF65-F5344CB8AC3E}">
        <p14:creationId xmlns:p14="http://schemas.microsoft.com/office/powerpoint/2010/main" val="20631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475</Words>
  <Application>Microsoft Office PowerPoint</Application>
  <PresentationFormat>Widescreen</PresentationFormat>
  <Paragraphs>134</Paragraphs>
  <Slides>30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Dubai Medium</vt:lpstr>
      <vt:lpstr>Franklin Gothic Book</vt:lpstr>
      <vt:lpstr>Tahoma</vt:lpstr>
      <vt:lpstr>Office Theme</vt:lpstr>
      <vt:lpstr>1_Office Theme</vt:lpstr>
      <vt:lpstr>PowerPoint Presentation</vt:lpstr>
      <vt:lpstr>PowerPoint Presentation</vt:lpstr>
      <vt:lpstr>قوانين التعلم عن بعد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KWLH</vt:lpstr>
      <vt:lpstr>درسنا اليوم تعرف على الكائنات الحية </vt:lpstr>
      <vt:lpstr>الاستكشاف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 هو الفرق بين كائن حي وكائن غير حي             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 في أشياء أخرى عبارة عن كائنات حية أو غير حية ! وارفقها في مقرر المادة لنشاهدها معا  تحدث عنها.....!!!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</dc:creator>
  <cp:lastModifiedBy>AMAL ALKHAZALAH</cp:lastModifiedBy>
  <cp:revision>143</cp:revision>
  <dcterms:created xsi:type="dcterms:W3CDTF">2020-04-11T09:21:45Z</dcterms:created>
  <dcterms:modified xsi:type="dcterms:W3CDTF">2020-09-07T18:54:50Z</dcterms:modified>
</cp:coreProperties>
</file>