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0" r:id="rId2"/>
    <p:sldId id="605" r:id="rId3"/>
    <p:sldId id="607" r:id="rId4"/>
    <p:sldId id="600" r:id="rId5"/>
    <p:sldId id="609" r:id="rId6"/>
    <p:sldId id="608" r:id="rId7"/>
    <p:sldId id="594" r:id="rId8"/>
    <p:sldId id="599" r:id="rId9"/>
    <p:sldId id="319" r:id="rId10"/>
    <p:sldId id="610" r:id="rId11"/>
    <p:sldId id="602" r:id="rId12"/>
    <p:sldId id="603" r:id="rId13"/>
    <p:sldId id="601" r:id="rId14"/>
    <p:sldId id="611" r:id="rId15"/>
    <p:sldId id="6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2" d="100"/>
          <a:sy n="72" d="100"/>
        </p:scale>
        <p:origin x="4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39BD9-4240-4A45-9971-C9D4E639F252}"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E0153-A9B2-4C49-AD9A-D9DDAAC8E7CD}" type="slidenum">
              <a:rPr lang="en-US" smtClean="0"/>
              <a:t>‹#›</a:t>
            </a:fld>
            <a:endParaRPr lang="en-US"/>
          </a:p>
        </p:txBody>
      </p:sp>
    </p:spTree>
    <p:extLst>
      <p:ext uri="{BB962C8B-B14F-4D97-AF65-F5344CB8AC3E}">
        <p14:creationId xmlns:p14="http://schemas.microsoft.com/office/powerpoint/2010/main" val="208637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C92-4681-4B5F-9D75-DACE98DDC5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81F7B-CE70-4C4B-9208-FBC1E27BE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A7D4B6-62C6-4A2C-99BF-4F5B85EAD4A0}"/>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5" name="Footer Placeholder 4">
            <a:extLst>
              <a:ext uri="{FF2B5EF4-FFF2-40B4-BE49-F238E27FC236}">
                <a16:creationId xmlns:a16="http://schemas.microsoft.com/office/drawing/2014/main" id="{7C397D89-D342-4A6B-ADC5-C74BD176C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EBE60-EB54-4B55-BB2D-BD56FF0DC30E}"/>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216165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3498-A05F-4371-99AF-55B304F11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2FD1C6-CF05-4382-8596-54586E09C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D84F8-4578-4274-8119-376C35CB4036}"/>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5" name="Footer Placeholder 4">
            <a:extLst>
              <a:ext uri="{FF2B5EF4-FFF2-40B4-BE49-F238E27FC236}">
                <a16:creationId xmlns:a16="http://schemas.microsoft.com/office/drawing/2014/main" id="{151BD248-ADED-4CF3-AD13-E1D968127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E10A7-16E5-4A90-B4B5-0906811A0DFA}"/>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357279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EF71F-73A0-40F6-9255-461653F70B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842CF0-06B0-4E16-9A58-33FBF6BF9D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37B3D-65F1-44DC-BAC7-A1D0391CBE13}"/>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5" name="Footer Placeholder 4">
            <a:extLst>
              <a:ext uri="{FF2B5EF4-FFF2-40B4-BE49-F238E27FC236}">
                <a16:creationId xmlns:a16="http://schemas.microsoft.com/office/drawing/2014/main" id="{9981E960-1155-4CA3-BBDB-ABFD95640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6EDC5-FCF9-4A45-8108-3BF78D9C070F}"/>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86280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C114-7E7F-4C43-8A28-8CE28A4D6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B1C6FD-1ACC-4D2C-8D5A-F43CF92C0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6348B-0ED5-4F25-92CC-36C404B7A9BD}"/>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5" name="Footer Placeholder 4">
            <a:extLst>
              <a:ext uri="{FF2B5EF4-FFF2-40B4-BE49-F238E27FC236}">
                <a16:creationId xmlns:a16="http://schemas.microsoft.com/office/drawing/2014/main" id="{8B5ADD8A-2A4A-4DC1-9ECC-3597E3E6D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CF65D-5339-4C11-9F72-9398EF4B49EB}"/>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136740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E00D-75FD-46C4-AA16-03295C403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782052-55BA-4339-B053-841DCB40F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F0C57E-0F3A-4A20-A4FA-7280F65BAAAA}"/>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5" name="Footer Placeholder 4">
            <a:extLst>
              <a:ext uri="{FF2B5EF4-FFF2-40B4-BE49-F238E27FC236}">
                <a16:creationId xmlns:a16="http://schemas.microsoft.com/office/drawing/2014/main" id="{F5EA1992-4006-43EB-AF73-F492B12B6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97789-A936-4A2B-B114-E6D970E12FDF}"/>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191091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2C60-C566-48DC-8EFF-145AE33C0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C51220-073E-4571-9975-B538D791E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D0D561-7D3E-4D0D-AB13-10656AA230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737E22-176A-41DD-A3BF-4F5772BF1512}"/>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6" name="Footer Placeholder 5">
            <a:extLst>
              <a:ext uri="{FF2B5EF4-FFF2-40B4-BE49-F238E27FC236}">
                <a16:creationId xmlns:a16="http://schemas.microsoft.com/office/drawing/2014/main" id="{0670B97E-B2A3-43C4-8CA1-2986948AF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2EB3E-DABA-4120-B6FD-7B67A54C2A04}"/>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250032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F8BB-7E53-40DB-9BE0-B1478BED18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17831-6C82-4F95-A440-27E89C0E07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205EFF-F4BC-414C-B195-B8271F61C0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1BE712-3137-4394-8541-3F3239B96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F2849-52E6-4625-9AC7-2679D17752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09216-065A-4C51-8E7A-3F90216DCC1B}"/>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8" name="Footer Placeholder 7">
            <a:extLst>
              <a:ext uri="{FF2B5EF4-FFF2-40B4-BE49-F238E27FC236}">
                <a16:creationId xmlns:a16="http://schemas.microsoft.com/office/drawing/2014/main" id="{CE800076-92C2-45AA-8636-9E29AFF73A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BE917D-7FB1-4939-9AF5-038FD21F37A0}"/>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66803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E5CE-B87E-49ED-957C-489A3CF32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0D3DA-0E3B-4303-986E-A9F07E0AEEB7}"/>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4" name="Footer Placeholder 3">
            <a:extLst>
              <a:ext uri="{FF2B5EF4-FFF2-40B4-BE49-F238E27FC236}">
                <a16:creationId xmlns:a16="http://schemas.microsoft.com/office/drawing/2014/main" id="{637C6112-26F6-498D-9C70-EBA0831C7E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E504C4-3B0B-417C-B9E6-651356857A4B}"/>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53902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CC5A3-A757-40E5-A4CB-9E2D6E56D2E8}"/>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3" name="Footer Placeholder 2">
            <a:extLst>
              <a:ext uri="{FF2B5EF4-FFF2-40B4-BE49-F238E27FC236}">
                <a16:creationId xmlns:a16="http://schemas.microsoft.com/office/drawing/2014/main" id="{FCA42CF6-91B8-49AD-B38E-EF8A24B1C3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58EF4-B581-472E-9CE6-179C47BDA1A4}"/>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409412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A8A7-1F56-4D25-9977-C98B0C519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27709-6D89-4D71-A88A-6F6FD89B6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2239FB-2FF7-41C2-84B4-A9D219C27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B9DDA-8CD4-4787-BD4A-1F94977F10BB}"/>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6" name="Footer Placeholder 5">
            <a:extLst>
              <a:ext uri="{FF2B5EF4-FFF2-40B4-BE49-F238E27FC236}">
                <a16:creationId xmlns:a16="http://schemas.microsoft.com/office/drawing/2014/main" id="{2162B8B2-9C2C-4E4C-8D82-E5A029D76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B1EEC-ABE2-4762-9152-DC17F11C8017}"/>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197608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8A23-3845-471E-806E-54CBF6B4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96DA8D-635A-45B5-BF8D-2823D2104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8AFCDF-F9FE-4431-AC7B-2C762B27C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A3D34-61E0-47ED-80BD-1BBEE0C6DD37}"/>
              </a:ext>
            </a:extLst>
          </p:cNvPr>
          <p:cNvSpPr>
            <a:spLocks noGrp="1"/>
          </p:cNvSpPr>
          <p:nvPr>
            <p:ph type="dt" sz="half" idx="10"/>
          </p:nvPr>
        </p:nvSpPr>
        <p:spPr/>
        <p:txBody>
          <a:bodyPr/>
          <a:lstStyle/>
          <a:p>
            <a:fld id="{7A789758-E3FD-481D-B300-A68072251689}" type="datetimeFigureOut">
              <a:rPr lang="en-US" smtClean="0"/>
              <a:t>9/8/2021</a:t>
            </a:fld>
            <a:endParaRPr lang="en-US"/>
          </a:p>
        </p:txBody>
      </p:sp>
      <p:sp>
        <p:nvSpPr>
          <p:cNvPr id="6" name="Footer Placeholder 5">
            <a:extLst>
              <a:ext uri="{FF2B5EF4-FFF2-40B4-BE49-F238E27FC236}">
                <a16:creationId xmlns:a16="http://schemas.microsoft.com/office/drawing/2014/main" id="{FA191C6B-4FD4-49BC-B0E5-F61249B04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EAB5C-867F-4C98-9037-B736778BE3DC}"/>
              </a:ext>
            </a:extLst>
          </p:cNvPr>
          <p:cNvSpPr>
            <a:spLocks noGrp="1"/>
          </p:cNvSpPr>
          <p:nvPr>
            <p:ph type="sldNum" sz="quarter" idx="12"/>
          </p:nvPr>
        </p:nvSpPr>
        <p:spPr/>
        <p:txBody>
          <a:bodyPr/>
          <a:lstStyle/>
          <a:p>
            <a:fld id="{C98CABB9-B57D-4317-9E4F-3CCA60C4A824}" type="slidenum">
              <a:rPr lang="en-US" smtClean="0"/>
              <a:t>‹#›</a:t>
            </a:fld>
            <a:endParaRPr lang="en-US"/>
          </a:p>
        </p:txBody>
      </p:sp>
    </p:spTree>
    <p:extLst>
      <p:ext uri="{BB962C8B-B14F-4D97-AF65-F5344CB8AC3E}">
        <p14:creationId xmlns:p14="http://schemas.microsoft.com/office/powerpoint/2010/main" val="113359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BDC88-B7F6-4528-85A3-1351A884D3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A25B57-F535-4142-BE3C-BDCA693B1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CD410-C7C0-47E6-9B14-116651D168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9758-E3FD-481D-B300-A68072251689}" type="datetimeFigureOut">
              <a:rPr lang="en-US" smtClean="0"/>
              <a:t>9/8/2021</a:t>
            </a:fld>
            <a:endParaRPr lang="en-US"/>
          </a:p>
        </p:txBody>
      </p:sp>
      <p:sp>
        <p:nvSpPr>
          <p:cNvPr id="5" name="Footer Placeholder 4">
            <a:extLst>
              <a:ext uri="{FF2B5EF4-FFF2-40B4-BE49-F238E27FC236}">
                <a16:creationId xmlns:a16="http://schemas.microsoft.com/office/drawing/2014/main" id="{ECDB4D58-C447-4881-8F0D-3FE9CD384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385E2F-35FE-4B8D-AE49-73EB0422B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CABB9-B57D-4317-9E4F-3CCA60C4A824}" type="slidenum">
              <a:rPr lang="en-US" smtClean="0"/>
              <a:t>‹#›</a:t>
            </a:fld>
            <a:endParaRPr lang="en-US"/>
          </a:p>
        </p:txBody>
      </p:sp>
    </p:spTree>
    <p:extLst>
      <p:ext uri="{BB962C8B-B14F-4D97-AF65-F5344CB8AC3E}">
        <p14:creationId xmlns:p14="http://schemas.microsoft.com/office/powerpoint/2010/main" val="313800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webextension" Target="../webextensions/webextension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0" y="0"/>
            <a:ext cx="12192000" cy="1152939"/>
            <a:chOff x="-324644" y="2222500"/>
            <a:chExt cx="22261685" cy="1302327"/>
          </a:xfrm>
        </p:grpSpPr>
        <p:sp>
          <p:nvSpPr>
            <p:cNvPr id="2" name="object 2"/>
            <p:cNvSpPr/>
            <p:nvPr/>
          </p:nvSpPr>
          <p:spPr>
            <a:xfrm>
              <a:off x="-324644" y="2222500"/>
              <a:ext cx="3813766"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sz="865" dirty="0"/>
            </a:p>
          </p:txBody>
        </p:sp>
        <p:sp>
          <p:nvSpPr>
            <p:cNvPr id="3" name="object 3"/>
            <p:cNvSpPr/>
            <p:nvPr/>
          </p:nvSpPr>
          <p:spPr>
            <a:xfrm>
              <a:off x="14821668" y="2222500"/>
              <a:ext cx="7115373"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sz="865" dirty="0"/>
            </a:p>
          </p:txBody>
        </p:sp>
        <p:sp>
          <p:nvSpPr>
            <p:cNvPr id="22" name="object 2">
              <a:extLst>
                <a:ext uri="{FF2B5EF4-FFF2-40B4-BE49-F238E27FC236}">
                  <a16:creationId xmlns:a16="http://schemas.microsoft.com/office/drawing/2014/main" id="{3708B453-DDCE-42C1-9AB9-A8D5DDCA46AD}"/>
                </a:ext>
              </a:extLst>
            </p:cNvPr>
            <p:cNvSpPr/>
            <p:nvPr/>
          </p:nvSpPr>
          <p:spPr>
            <a:xfrm>
              <a:off x="3489123" y="2222500"/>
              <a:ext cx="5353958"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sz="865" dirty="0"/>
            </a:p>
          </p:txBody>
        </p:sp>
        <p:sp>
          <p:nvSpPr>
            <p:cNvPr id="23" name="object 2">
              <a:extLst>
                <a:ext uri="{FF2B5EF4-FFF2-40B4-BE49-F238E27FC236}">
                  <a16:creationId xmlns:a16="http://schemas.microsoft.com/office/drawing/2014/main" id="{7D360C87-DA57-4F00-96B5-35199AD11657}"/>
                </a:ext>
              </a:extLst>
            </p:cNvPr>
            <p:cNvSpPr/>
            <p:nvPr/>
          </p:nvSpPr>
          <p:spPr>
            <a:xfrm>
              <a:off x="8843080" y="2222500"/>
              <a:ext cx="5978587"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sz="865" dirty="0"/>
            </a:p>
          </p:txBody>
        </p:sp>
      </p:grpSp>
      <p:sp>
        <p:nvSpPr>
          <p:cNvPr id="4" name="object 4"/>
          <p:cNvSpPr txBox="1"/>
          <p:nvPr/>
        </p:nvSpPr>
        <p:spPr>
          <a:xfrm>
            <a:off x="646671" y="362452"/>
            <a:ext cx="1844900" cy="437056"/>
          </a:xfrm>
          <a:prstGeom prst="rect">
            <a:avLst/>
          </a:prstGeom>
        </p:spPr>
        <p:txBody>
          <a:bodyPr vert="horz" wrap="square" lIns="0" tIns="6109" rIns="0" bIns="0" rtlCol="0">
            <a:spAutoFit/>
          </a:bodyPr>
          <a:lstStyle/>
          <a:p>
            <a:pPr marL="6109">
              <a:spcBef>
                <a:spcPts val="48"/>
              </a:spcBef>
            </a:pPr>
            <a:r>
              <a:rPr lang="en-US" sz="2800" b="1" spc="-5">
                <a:solidFill>
                  <a:srgbClr val="FFFFFF"/>
                </a:solidFill>
                <a:cs typeface="Source Sans Pro Light"/>
              </a:rPr>
              <a:t>6A1</a:t>
            </a:r>
            <a:endParaRPr sz="2800" b="1" dirty="0">
              <a:cs typeface="Source Sans Pro Light"/>
            </a:endParaRPr>
          </a:p>
        </p:txBody>
      </p:sp>
      <p:sp>
        <p:nvSpPr>
          <p:cNvPr id="5" name="object 5"/>
          <p:cNvSpPr txBox="1"/>
          <p:nvPr/>
        </p:nvSpPr>
        <p:spPr>
          <a:xfrm>
            <a:off x="2208628" y="317394"/>
            <a:ext cx="2188480" cy="473449"/>
          </a:xfrm>
          <a:prstGeom prst="rect">
            <a:avLst/>
          </a:prstGeom>
          <a:noFill/>
        </p:spPr>
        <p:txBody>
          <a:bodyPr vert="horz" wrap="square" lIns="0" tIns="42150" rIns="0" bIns="0" rtlCol="0">
            <a:spAutoFit/>
          </a:bodyPr>
          <a:lstStyle/>
          <a:p>
            <a:pPr marL="238227">
              <a:spcBef>
                <a:spcPts val="332"/>
              </a:spcBef>
            </a:pPr>
            <a:r>
              <a:rPr lang="en-US" sz="2800" b="1" spc="-5" dirty="0">
                <a:solidFill>
                  <a:srgbClr val="FFFFFF"/>
                </a:solidFill>
                <a:cs typeface="Source Sans Pro Light"/>
              </a:rPr>
              <a:t>9/9/2021</a:t>
            </a:r>
            <a:endParaRPr sz="2800" b="1" dirty="0">
              <a:cs typeface="Source Sans Pro Light"/>
            </a:endParaRPr>
          </a:p>
        </p:txBody>
      </p:sp>
      <p:sp>
        <p:nvSpPr>
          <p:cNvPr id="6" name="object 6"/>
          <p:cNvSpPr txBox="1"/>
          <p:nvPr/>
        </p:nvSpPr>
        <p:spPr>
          <a:xfrm>
            <a:off x="4991583" y="185531"/>
            <a:ext cx="3294287" cy="781225"/>
          </a:xfrm>
          <a:prstGeom prst="rect">
            <a:avLst/>
          </a:prstGeom>
          <a:noFill/>
        </p:spPr>
        <p:txBody>
          <a:bodyPr vert="horz" wrap="square" lIns="0" tIns="42150" rIns="0" bIns="0" rtlCol="0">
            <a:spAutoFit/>
          </a:bodyPr>
          <a:lstStyle/>
          <a:p>
            <a:pPr marL="195468">
              <a:spcBef>
                <a:spcPts val="332"/>
              </a:spcBef>
            </a:pPr>
            <a:r>
              <a:rPr lang="en-US" sz="2400" b="1" spc="-2" dirty="0">
                <a:solidFill>
                  <a:srgbClr val="FFFFFF"/>
                </a:solidFill>
                <a:cs typeface="Source Sans Pro Light"/>
              </a:rPr>
              <a:t>Chapter 2:   Life - Structure and Function</a:t>
            </a:r>
            <a:endParaRPr sz="2400" b="1" dirty="0">
              <a:cs typeface="Source Sans Pro Light"/>
            </a:endParaRPr>
          </a:p>
        </p:txBody>
      </p:sp>
      <p:sp>
        <p:nvSpPr>
          <p:cNvPr id="7" name="object 7"/>
          <p:cNvSpPr txBox="1"/>
          <p:nvPr/>
        </p:nvSpPr>
        <p:spPr>
          <a:xfrm>
            <a:off x="8485235" y="260903"/>
            <a:ext cx="3401965" cy="375501"/>
          </a:xfrm>
          <a:prstGeom prst="rect">
            <a:avLst/>
          </a:prstGeom>
        </p:spPr>
        <p:txBody>
          <a:bodyPr vert="horz" wrap="square" lIns="0" tIns="6109" rIns="0" bIns="0" rtlCol="0">
            <a:spAutoFit/>
          </a:bodyPr>
          <a:lstStyle/>
          <a:p>
            <a:pPr marL="6109">
              <a:spcBef>
                <a:spcPts val="48"/>
              </a:spcBef>
            </a:pPr>
            <a:r>
              <a:rPr lang="en-US" sz="2400" b="1" spc="-8" dirty="0">
                <a:solidFill>
                  <a:srgbClr val="FFFFFF"/>
                </a:solidFill>
                <a:cs typeface="Source Sans Pro Light"/>
              </a:rPr>
              <a:t>Section 1:  Exploring Life</a:t>
            </a:r>
            <a:endParaRPr lang="en-US" sz="2400" b="1" dirty="0">
              <a:cs typeface="Source Sans Pro Light"/>
            </a:endParaRPr>
          </a:p>
        </p:txBody>
      </p:sp>
      <p:sp>
        <p:nvSpPr>
          <p:cNvPr id="18" name="object 18"/>
          <p:cNvSpPr txBox="1"/>
          <p:nvPr/>
        </p:nvSpPr>
        <p:spPr>
          <a:xfrm>
            <a:off x="1351722" y="1678343"/>
            <a:ext cx="9024730" cy="1093069"/>
          </a:xfrm>
          <a:prstGeom prst="rect">
            <a:avLst/>
          </a:prstGeom>
        </p:spPr>
        <p:txBody>
          <a:bodyPr vert="horz" wrap="square" lIns="0" tIns="6109" rIns="0" bIns="0" rtlCol="0">
            <a:spAutoFit/>
          </a:bodyPr>
          <a:lstStyle/>
          <a:p>
            <a:pPr algn="ctr"/>
            <a:r>
              <a:rPr lang="en-US" sz="3600" dirty="0">
                <a:solidFill>
                  <a:schemeClr val="accent1">
                    <a:lumMod val="75000"/>
                  </a:schemeClr>
                </a:solidFill>
              </a:rPr>
              <a:t>classify living things</a:t>
            </a:r>
          </a:p>
          <a:p>
            <a:pPr marL="588237" marR="2444" indent="-582434" algn="ctr">
              <a:spcBef>
                <a:spcPts val="48"/>
              </a:spcBef>
            </a:pPr>
            <a:r>
              <a:rPr lang="en-US" sz="3463" spc="-2" dirty="0">
                <a:solidFill>
                  <a:srgbClr val="00318B"/>
                </a:solidFill>
                <a:cs typeface="Source Sans Pro"/>
              </a:rPr>
              <a:t> </a:t>
            </a:r>
            <a:endParaRPr lang="cs-CZ" sz="3463" dirty="0">
              <a:cs typeface="Source Sans Pro"/>
            </a:endParaRPr>
          </a:p>
        </p:txBody>
      </p:sp>
      <p:sp>
        <p:nvSpPr>
          <p:cNvPr id="19" name="object 19"/>
          <p:cNvSpPr/>
          <p:nvPr/>
        </p:nvSpPr>
        <p:spPr>
          <a:xfrm flipV="1">
            <a:off x="4006836" y="2329441"/>
            <a:ext cx="3701854" cy="131947"/>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sz="865" dirty="0"/>
          </a:p>
        </p:txBody>
      </p:sp>
      <p:sp>
        <p:nvSpPr>
          <p:cNvPr id="10" name="TextBox 9">
            <a:extLst>
              <a:ext uri="{FF2B5EF4-FFF2-40B4-BE49-F238E27FC236}">
                <a16:creationId xmlns:a16="http://schemas.microsoft.com/office/drawing/2014/main" id="{C264D221-1467-42AF-9040-1B5DA8906879}"/>
              </a:ext>
            </a:extLst>
          </p:cNvPr>
          <p:cNvSpPr txBox="1"/>
          <p:nvPr/>
        </p:nvSpPr>
        <p:spPr>
          <a:xfrm>
            <a:off x="556592" y="2944648"/>
            <a:ext cx="7604804" cy="3585853"/>
          </a:xfrm>
          <a:prstGeom prst="rect">
            <a:avLst/>
          </a:prstGeom>
          <a:noFill/>
        </p:spPr>
        <p:txBody>
          <a:bodyPr wrap="square" rtlCol="0">
            <a:spAutoFit/>
          </a:bodyPr>
          <a:lstStyle/>
          <a:p>
            <a:r>
              <a:rPr lang="en-US" sz="3463" dirty="0">
                <a:solidFill>
                  <a:srgbClr val="003399"/>
                </a:solidFill>
              </a:rPr>
              <a:t>For this lesson you will need your…</a:t>
            </a:r>
          </a:p>
          <a:p>
            <a:pPr marL="439804" lvl="1" indent="-219902">
              <a:buAutoNum type="arabicPeriod"/>
            </a:pPr>
            <a:r>
              <a:rPr lang="en-US" sz="3463" dirty="0">
                <a:solidFill>
                  <a:srgbClr val="003399"/>
                </a:solidFill>
              </a:rPr>
              <a:t>Science notebook</a:t>
            </a:r>
          </a:p>
          <a:p>
            <a:pPr marL="439804" lvl="1" indent="-219902">
              <a:buAutoNum type="arabicPeriod"/>
            </a:pPr>
            <a:r>
              <a:rPr lang="en-US" sz="3463" dirty="0">
                <a:solidFill>
                  <a:srgbClr val="003399"/>
                </a:solidFill>
              </a:rPr>
              <a:t>Pencil case</a:t>
            </a:r>
          </a:p>
          <a:p>
            <a:pPr marL="439804" lvl="1" indent="-219902">
              <a:buAutoNum type="arabicPeriod"/>
            </a:pPr>
            <a:r>
              <a:rPr lang="en-US" sz="3463" dirty="0">
                <a:solidFill>
                  <a:srgbClr val="003399"/>
                </a:solidFill>
              </a:rPr>
              <a:t>Textbook  </a:t>
            </a:r>
          </a:p>
          <a:p>
            <a:pPr marL="219902" lvl="1"/>
            <a:r>
              <a:rPr lang="en-US" sz="3463" dirty="0" err="1">
                <a:solidFill>
                  <a:srgbClr val="003399"/>
                </a:solidFill>
                <a:highlight>
                  <a:srgbClr val="FFFF00"/>
                </a:highlight>
              </a:rPr>
              <a:t>Wifi</a:t>
            </a:r>
            <a:r>
              <a:rPr lang="en-US" sz="3463" dirty="0">
                <a:solidFill>
                  <a:srgbClr val="003399"/>
                </a:solidFill>
                <a:highlight>
                  <a:srgbClr val="FFFF00"/>
                </a:highlight>
              </a:rPr>
              <a:t> MOESTAFF</a:t>
            </a:r>
          </a:p>
          <a:p>
            <a:pPr marL="219902" lvl="1"/>
            <a:r>
              <a:rPr lang="en-US" sz="3463" dirty="0">
                <a:solidFill>
                  <a:srgbClr val="003399"/>
                </a:solidFill>
              </a:rPr>
              <a:t>password-MOESt@ff2020</a:t>
            </a:r>
          </a:p>
          <a:p>
            <a:endParaRPr lang="en-US" sz="1924" dirty="0"/>
          </a:p>
        </p:txBody>
      </p:sp>
      <p:sp>
        <p:nvSpPr>
          <p:cNvPr id="14" name="Teardrop 13">
            <a:extLst>
              <a:ext uri="{FF2B5EF4-FFF2-40B4-BE49-F238E27FC236}">
                <a16:creationId xmlns:a16="http://schemas.microsoft.com/office/drawing/2014/main" id="{F8F1D024-75BF-4195-B120-1FB2B1BE8A90}"/>
              </a:ext>
            </a:extLst>
          </p:cNvPr>
          <p:cNvSpPr/>
          <p:nvPr/>
        </p:nvSpPr>
        <p:spPr>
          <a:xfrm>
            <a:off x="10760765" y="1139686"/>
            <a:ext cx="1431235" cy="848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9902">
              <a:defRPr/>
            </a:pPr>
            <a:r>
              <a:rPr lang="en-GB" sz="2700" b="1" dirty="0">
                <a:solidFill>
                  <a:prstClr val="white"/>
                </a:solidFill>
                <a:latin typeface="Calibri" panose="020F0502020204030204"/>
              </a:rPr>
              <a:t>Page 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ED1FF-54D6-4BA7-8908-984AB7391CC0}"/>
              </a:ext>
            </a:extLst>
          </p:cNvPr>
          <p:cNvSpPr/>
          <p:nvPr/>
        </p:nvSpPr>
        <p:spPr>
          <a:xfrm>
            <a:off x="3652808" y="345691"/>
            <a:ext cx="2651361" cy="461665"/>
          </a:xfrm>
          <a:prstGeom prst="rect">
            <a:avLst/>
          </a:prstGeom>
        </p:spPr>
        <p:txBody>
          <a:bodyPr wrap="square">
            <a:spAutoFit/>
          </a:bodyPr>
          <a:lstStyle/>
          <a:p>
            <a:r>
              <a:rPr lang="en-US" sz="2399" dirty="0">
                <a:solidFill>
                  <a:schemeClr val="tx1">
                    <a:lumMod val="95000"/>
                    <a:lumOff val="5000"/>
                  </a:schemeClr>
                </a:solidFill>
                <a:highlight>
                  <a:srgbClr val="FFFF00"/>
                </a:highlight>
              </a:rPr>
              <a:t>Quick check</a:t>
            </a:r>
          </a:p>
        </p:txBody>
      </p:sp>
      <p:sp>
        <p:nvSpPr>
          <p:cNvPr id="3" name="Rectangle 2">
            <a:extLst>
              <a:ext uri="{FF2B5EF4-FFF2-40B4-BE49-F238E27FC236}">
                <a16:creationId xmlns:a16="http://schemas.microsoft.com/office/drawing/2014/main" id="{C779E0B3-320B-4A13-9192-DCDF025CBB7E}"/>
              </a:ext>
            </a:extLst>
          </p:cNvPr>
          <p:cNvSpPr/>
          <p:nvPr/>
        </p:nvSpPr>
        <p:spPr>
          <a:xfrm>
            <a:off x="-79022" y="-11289"/>
            <a:ext cx="6486144" cy="369332"/>
          </a:xfrm>
          <a:prstGeom prst="rect">
            <a:avLst/>
          </a:prstGeom>
        </p:spPr>
        <p:txBody>
          <a:bodyPr wrap="squar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grpSp>
        <p:nvGrpSpPr>
          <p:cNvPr id="7" name="Group 6">
            <a:extLst>
              <a:ext uri="{FF2B5EF4-FFF2-40B4-BE49-F238E27FC236}">
                <a16:creationId xmlns:a16="http://schemas.microsoft.com/office/drawing/2014/main" id="{37213D20-0F22-4BC0-8E49-03B6AD15A82C}"/>
              </a:ext>
            </a:extLst>
          </p:cNvPr>
          <p:cNvGrpSpPr/>
          <p:nvPr/>
        </p:nvGrpSpPr>
        <p:grpSpPr>
          <a:xfrm>
            <a:off x="0" y="613749"/>
            <a:ext cx="1703540" cy="398262"/>
            <a:chOff x="2266858" y="8642689"/>
            <a:chExt cx="1794167" cy="439424"/>
          </a:xfrm>
        </p:grpSpPr>
        <p:sp>
          <p:nvSpPr>
            <p:cNvPr id="8" name="object 4">
              <a:extLst>
                <a:ext uri="{FF2B5EF4-FFF2-40B4-BE49-F238E27FC236}">
                  <a16:creationId xmlns:a16="http://schemas.microsoft.com/office/drawing/2014/main" id="{C6CED382-ECE7-46C0-ACF6-AA38FE8606BE}"/>
                </a:ext>
              </a:extLst>
            </p:cNvPr>
            <p:cNvSpPr/>
            <p:nvPr/>
          </p:nvSpPr>
          <p:spPr>
            <a:xfrm>
              <a:off x="2266858" y="8642693"/>
              <a:ext cx="1578066"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sz="865" dirty="0"/>
            </a:p>
          </p:txBody>
        </p:sp>
        <p:sp>
          <p:nvSpPr>
            <p:cNvPr id="9" name="object 5">
              <a:extLst>
                <a:ext uri="{FF2B5EF4-FFF2-40B4-BE49-F238E27FC236}">
                  <a16:creationId xmlns:a16="http://schemas.microsoft.com/office/drawing/2014/main" id="{ED77A29E-EC0A-46EE-A617-4D3D10F5AD08}"/>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sz="865" dirty="0"/>
            </a:p>
          </p:txBody>
        </p:sp>
      </p:grpSp>
      <p:sp>
        <p:nvSpPr>
          <p:cNvPr id="10" name="object 9">
            <a:extLst>
              <a:ext uri="{FF2B5EF4-FFF2-40B4-BE49-F238E27FC236}">
                <a16:creationId xmlns:a16="http://schemas.microsoft.com/office/drawing/2014/main" id="{606A8C69-E7AD-428F-9FCF-7D858DBCB6E2}"/>
              </a:ext>
            </a:extLst>
          </p:cNvPr>
          <p:cNvSpPr txBox="1"/>
          <p:nvPr/>
        </p:nvSpPr>
        <p:spPr>
          <a:xfrm>
            <a:off x="293732" y="682782"/>
            <a:ext cx="1722629" cy="331771"/>
          </a:xfrm>
          <a:prstGeom prst="rect">
            <a:avLst/>
          </a:prstGeom>
        </p:spPr>
        <p:txBody>
          <a:bodyPr vert="horz" wrap="square" lIns="0" tIns="6109" rIns="0" bIns="0" rtlCol="0">
            <a:spAutoFit/>
          </a:bodyPr>
          <a:lstStyle/>
          <a:p>
            <a:pPr marL="6109">
              <a:spcBef>
                <a:spcPts val="48"/>
              </a:spcBef>
            </a:pPr>
            <a:r>
              <a:rPr lang="cs-CZ" sz="2116" b="1" dirty="0">
                <a:solidFill>
                  <a:srgbClr val="FFFFFF"/>
                </a:solidFill>
                <a:cs typeface="Source Sans Pro Light"/>
              </a:rPr>
              <a:t>EVALUATE</a:t>
            </a:r>
            <a:endParaRPr lang="cs-CZ" sz="2116" b="1" dirty="0">
              <a:cs typeface="Source Sans Pro Light"/>
            </a:endParaRPr>
          </a:p>
        </p:txBody>
      </p:sp>
      <p:sp>
        <p:nvSpPr>
          <p:cNvPr id="11" name="TextBox 10">
            <a:extLst>
              <a:ext uri="{FF2B5EF4-FFF2-40B4-BE49-F238E27FC236}">
                <a16:creationId xmlns:a16="http://schemas.microsoft.com/office/drawing/2014/main" id="{A4481BC5-F13A-4137-BBC0-17A912A104EB}"/>
              </a:ext>
            </a:extLst>
          </p:cNvPr>
          <p:cNvSpPr txBox="1"/>
          <p:nvPr/>
        </p:nvSpPr>
        <p:spPr>
          <a:xfrm>
            <a:off x="1994452" y="1314126"/>
            <a:ext cx="6162260" cy="923330"/>
          </a:xfrm>
          <a:prstGeom prst="rect">
            <a:avLst/>
          </a:prstGeom>
          <a:noFill/>
        </p:spPr>
        <p:txBody>
          <a:bodyPr wrap="square">
            <a:spAutoFit/>
          </a:bodyPr>
          <a:lstStyle/>
          <a:p>
            <a:r>
              <a:rPr lang="en-US" dirty="0"/>
              <a:t>https://www.liveworksheets.com/c?a=s&amp;t=on35kk2jy2&amp;sr=n&amp;ms=uz&amp;l=sj&amp;i=uffdudc&amp;r=ax&amp;db=0&amp;f=dzduznzo&amp;cd=pjl08cc5qi5lpqxeenxnkdm2ngnxglgjxg</a:t>
            </a:r>
          </a:p>
        </p:txBody>
      </p:sp>
      <p:pic>
        <p:nvPicPr>
          <p:cNvPr id="1026" name="Picture 2" descr="Interactive worksheet Taxonomy of Animals">
            <a:extLst>
              <a:ext uri="{FF2B5EF4-FFF2-40B4-BE49-F238E27FC236}">
                <a16:creationId xmlns:a16="http://schemas.microsoft.com/office/drawing/2014/main" id="{8EC5A0F2-C737-4AF0-B8C8-BC7B18FF1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105" y="2782958"/>
            <a:ext cx="4588565" cy="299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5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ED1FF-54D6-4BA7-8908-984AB7391CC0}"/>
              </a:ext>
            </a:extLst>
          </p:cNvPr>
          <p:cNvSpPr/>
          <p:nvPr/>
        </p:nvSpPr>
        <p:spPr>
          <a:xfrm>
            <a:off x="3652808" y="345691"/>
            <a:ext cx="2651361" cy="461665"/>
          </a:xfrm>
          <a:prstGeom prst="rect">
            <a:avLst/>
          </a:prstGeom>
        </p:spPr>
        <p:txBody>
          <a:bodyPr wrap="square">
            <a:spAutoFit/>
          </a:bodyPr>
          <a:lstStyle/>
          <a:p>
            <a:r>
              <a:rPr lang="en-US" sz="2399" dirty="0">
                <a:solidFill>
                  <a:schemeClr val="tx1">
                    <a:lumMod val="95000"/>
                    <a:lumOff val="5000"/>
                  </a:schemeClr>
                </a:solidFill>
                <a:highlight>
                  <a:srgbClr val="FFFF00"/>
                </a:highlight>
              </a:rPr>
              <a:t>Quick check</a:t>
            </a:r>
          </a:p>
        </p:txBody>
      </p:sp>
      <p:sp>
        <p:nvSpPr>
          <p:cNvPr id="3" name="Rectangle 2">
            <a:extLst>
              <a:ext uri="{FF2B5EF4-FFF2-40B4-BE49-F238E27FC236}">
                <a16:creationId xmlns:a16="http://schemas.microsoft.com/office/drawing/2014/main" id="{C779E0B3-320B-4A13-9192-DCDF025CBB7E}"/>
              </a:ext>
            </a:extLst>
          </p:cNvPr>
          <p:cNvSpPr/>
          <p:nvPr/>
        </p:nvSpPr>
        <p:spPr>
          <a:xfrm>
            <a:off x="-79022" y="-11289"/>
            <a:ext cx="6486144" cy="369332"/>
          </a:xfrm>
          <a:prstGeom prst="rect">
            <a:avLst/>
          </a:prstGeom>
        </p:spPr>
        <p:txBody>
          <a:bodyPr wrap="squar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grpSp>
        <p:nvGrpSpPr>
          <p:cNvPr id="7" name="Group 6">
            <a:extLst>
              <a:ext uri="{FF2B5EF4-FFF2-40B4-BE49-F238E27FC236}">
                <a16:creationId xmlns:a16="http://schemas.microsoft.com/office/drawing/2014/main" id="{37213D20-0F22-4BC0-8E49-03B6AD15A82C}"/>
              </a:ext>
            </a:extLst>
          </p:cNvPr>
          <p:cNvGrpSpPr/>
          <p:nvPr/>
        </p:nvGrpSpPr>
        <p:grpSpPr>
          <a:xfrm>
            <a:off x="0" y="613749"/>
            <a:ext cx="1703540" cy="398262"/>
            <a:chOff x="2266858" y="8642689"/>
            <a:chExt cx="1794167" cy="439424"/>
          </a:xfrm>
        </p:grpSpPr>
        <p:sp>
          <p:nvSpPr>
            <p:cNvPr id="8" name="object 4">
              <a:extLst>
                <a:ext uri="{FF2B5EF4-FFF2-40B4-BE49-F238E27FC236}">
                  <a16:creationId xmlns:a16="http://schemas.microsoft.com/office/drawing/2014/main" id="{C6CED382-ECE7-46C0-ACF6-AA38FE8606BE}"/>
                </a:ext>
              </a:extLst>
            </p:cNvPr>
            <p:cNvSpPr/>
            <p:nvPr/>
          </p:nvSpPr>
          <p:spPr>
            <a:xfrm>
              <a:off x="2266858" y="8642693"/>
              <a:ext cx="1578066"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sz="865" dirty="0"/>
            </a:p>
          </p:txBody>
        </p:sp>
        <p:sp>
          <p:nvSpPr>
            <p:cNvPr id="9" name="object 5">
              <a:extLst>
                <a:ext uri="{FF2B5EF4-FFF2-40B4-BE49-F238E27FC236}">
                  <a16:creationId xmlns:a16="http://schemas.microsoft.com/office/drawing/2014/main" id="{ED77A29E-EC0A-46EE-A617-4D3D10F5AD08}"/>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sz="865" dirty="0"/>
            </a:p>
          </p:txBody>
        </p:sp>
      </p:grpSp>
      <p:sp>
        <p:nvSpPr>
          <p:cNvPr id="10" name="object 9">
            <a:extLst>
              <a:ext uri="{FF2B5EF4-FFF2-40B4-BE49-F238E27FC236}">
                <a16:creationId xmlns:a16="http://schemas.microsoft.com/office/drawing/2014/main" id="{606A8C69-E7AD-428F-9FCF-7D858DBCB6E2}"/>
              </a:ext>
            </a:extLst>
          </p:cNvPr>
          <p:cNvSpPr txBox="1"/>
          <p:nvPr/>
        </p:nvSpPr>
        <p:spPr>
          <a:xfrm>
            <a:off x="293732" y="682782"/>
            <a:ext cx="1722629" cy="331771"/>
          </a:xfrm>
          <a:prstGeom prst="rect">
            <a:avLst/>
          </a:prstGeom>
        </p:spPr>
        <p:txBody>
          <a:bodyPr vert="horz" wrap="square" lIns="0" tIns="6109" rIns="0" bIns="0" rtlCol="0">
            <a:spAutoFit/>
          </a:bodyPr>
          <a:lstStyle/>
          <a:p>
            <a:pPr marL="6109">
              <a:spcBef>
                <a:spcPts val="48"/>
              </a:spcBef>
            </a:pPr>
            <a:r>
              <a:rPr lang="cs-CZ" sz="2116" b="1" dirty="0">
                <a:solidFill>
                  <a:srgbClr val="FFFFFF"/>
                </a:solidFill>
                <a:cs typeface="Source Sans Pro Light"/>
              </a:rPr>
              <a:t>EVALUATE</a:t>
            </a:r>
            <a:endParaRPr lang="cs-CZ" sz="2116" b="1" dirty="0">
              <a:cs typeface="Source Sans Pro Light"/>
            </a:endParaRPr>
          </a:p>
        </p:txBody>
      </p:sp>
      <p:sp>
        <p:nvSpPr>
          <p:cNvPr id="4" name="Rectangle 3">
            <a:extLst>
              <a:ext uri="{FF2B5EF4-FFF2-40B4-BE49-F238E27FC236}">
                <a16:creationId xmlns:a16="http://schemas.microsoft.com/office/drawing/2014/main" id="{365BB802-3453-4292-B1EC-BF9AF48651F5}"/>
              </a:ext>
            </a:extLst>
          </p:cNvPr>
          <p:cNvSpPr/>
          <p:nvPr/>
        </p:nvSpPr>
        <p:spPr>
          <a:xfrm>
            <a:off x="451555" y="1440246"/>
            <a:ext cx="6096000" cy="1200329"/>
          </a:xfrm>
          <a:prstGeom prst="rect">
            <a:avLst/>
          </a:prstGeom>
        </p:spPr>
        <p:txBody>
          <a:bodyPr>
            <a:spAutoFit/>
          </a:bodyPr>
          <a:lstStyle/>
          <a:p>
            <a:endParaRPr lang="en-US" dirty="0"/>
          </a:p>
          <a:p>
            <a:r>
              <a:rPr lang="en-US" i="1" dirty="0"/>
              <a:t>1. A group of organisms is called a </a:t>
            </a:r>
            <a:r>
              <a:rPr lang="en-US" b="1" dirty="0"/>
              <a:t>taxon </a:t>
            </a:r>
            <a:endParaRPr lang="en-US" dirty="0"/>
          </a:p>
          <a:p>
            <a:pPr marL="342900" indent="-342900">
              <a:buAutoNum type="alphaUcParenR"/>
            </a:pPr>
            <a:r>
              <a:rPr lang="en-US" dirty="0">
                <a:solidFill>
                  <a:srgbClr val="FF0000"/>
                </a:solidFill>
                <a:latin typeface="NUPGN W+ Proxima Nova"/>
              </a:rPr>
              <a:t> True</a:t>
            </a:r>
          </a:p>
          <a:p>
            <a:pPr marL="342900" indent="-342900">
              <a:buAutoNum type="alphaUcParenR"/>
            </a:pPr>
            <a:r>
              <a:rPr lang="en-US" dirty="0">
                <a:solidFill>
                  <a:srgbClr val="FF0000"/>
                </a:solidFill>
                <a:latin typeface="NUPGN W+ Proxima Nova"/>
              </a:rPr>
              <a:t> False</a:t>
            </a:r>
          </a:p>
        </p:txBody>
      </p:sp>
      <p:sp>
        <p:nvSpPr>
          <p:cNvPr id="12" name="Rectangle 11">
            <a:extLst>
              <a:ext uri="{FF2B5EF4-FFF2-40B4-BE49-F238E27FC236}">
                <a16:creationId xmlns:a16="http://schemas.microsoft.com/office/drawing/2014/main" id="{47C214B9-B151-40E3-BF56-65AD6A38904E}"/>
              </a:ext>
            </a:extLst>
          </p:cNvPr>
          <p:cNvSpPr/>
          <p:nvPr/>
        </p:nvSpPr>
        <p:spPr>
          <a:xfrm>
            <a:off x="474134" y="3067869"/>
            <a:ext cx="6096000" cy="1231106"/>
          </a:xfrm>
          <a:prstGeom prst="rect">
            <a:avLst/>
          </a:prstGeom>
        </p:spPr>
        <p:txBody>
          <a:bodyPr>
            <a:spAutoFit/>
          </a:bodyPr>
          <a:lstStyle/>
          <a:p>
            <a:endParaRPr lang="en-US" sz="2000" dirty="0">
              <a:solidFill>
                <a:srgbClr val="000000"/>
              </a:solidFill>
              <a:latin typeface="MMFAZ Y+ That"/>
            </a:endParaRPr>
          </a:p>
          <a:p>
            <a:r>
              <a:rPr lang="en-US" i="1" dirty="0">
                <a:solidFill>
                  <a:schemeClr val="accent2">
                    <a:lumMod val="75000"/>
                  </a:schemeClr>
                </a:solidFill>
                <a:latin typeface="MMFAZ Y+ That"/>
              </a:rPr>
              <a:t>2. </a:t>
            </a:r>
            <a:r>
              <a:rPr lang="en-US" b="1" dirty="0"/>
              <a:t>Linnaeus </a:t>
            </a:r>
            <a:r>
              <a:rPr lang="en-US" dirty="0"/>
              <a:t>created a two-word naming system for organisms called </a:t>
            </a:r>
            <a:r>
              <a:rPr lang="en-US" b="1" u="sng" dirty="0">
                <a:latin typeface="MMFAZ Y+ That"/>
              </a:rPr>
              <a:t> ________________</a:t>
            </a:r>
            <a:endParaRPr lang="en-US" u="sng" dirty="0"/>
          </a:p>
          <a:p>
            <a:endParaRPr lang="en-US" dirty="0">
              <a:solidFill>
                <a:schemeClr val="accent2">
                  <a:lumMod val="75000"/>
                </a:schemeClr>
              </a:solidFill>
              <a:latin typeface="MMFAZ Y+ That"/>
            </a:endParaRPr>
          </a:p>
        </p:txBody>
      </p:sp>
      <p:sp>
        <p:nvSpPr>
          <p:cNvPr id="5" name="Rectangle 4">
            <a:extLst>
              <a:ext uri="{FF2B5EF4-FFF2-40B4-BE49-F238E27FC236}">
                <a16:creationId xmlns:a16="http://schemas.microsoft.com/office/drawing/2014/main" id="{5F2C8ED6-CA75-488A-8D33-F990FC17DE2F}"/>
              </a:ext>
            </a:extLst>
          </p:cNvPr>
          <p:cNvSpPr/>
          <p:nvPr/>
        </p:nvSpPr>
        <p:spPr>
          <a:xfrm>
            <a:off x="428977" y="4577547"/>
            <a:ext cx="6096000" cy="954107"/>
          </a:xfrm>
          <a:prstGeom prst="rect">
            <a:avLst/>
          </a:prstGeom>
        </p:spPr>
        <p:txBody>
          <a:bodyPr>
            <a:spAutoFit/>
          </a:bodyPr>
          <a:lstStyle/>
          <a:p>
            <a:endParaRPr lang="en-US" sz="2000" dirty="0">
              <a:solidFill>
                <a:srgbClr val="000000"/>
              </a:solidFill>
              <a:latin typeface="NUPGN W+ Proxima Nova"/>
            </a:endParaRPr>
          </a:p>
          <a:p>
            <a:r>
              <a:rPr lang="en-US" b="1" dirty="0">
                <a:latin typeface="NUPGN W+ Proxima Nova"/>
              </a:rPr>
              <a:t>3.Explain </a:t>
            </a:r>
            <a:r>
              <a:rPr lang="en-US" dirty="0">
                <a:latin typeface="MMFAZ Y+ That"/>
              </a:rPr>
              <a:t>how binomial nomenclature helps scientists classify organisms</a:t>
            </a:r>
            <a:endParaRPr lang="en-US" dirty="0">
              <a:latin typeface="NUPGN W+ Proxima Nova"/>
            </a:endParaRPr>
          </a:p>
        </p:txBody>
      </p:sp>
    </p:spTree>
    <p:extLst>
      <p:ext uri="{BB962C8B-B14F-4D97-AF65-F5344CB8AC3E}">
        <p14:creationId xmlns:p14="http://schemas.microsoft.com/office/powerpoint/2010/main" val="1874666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ED1FF-54D6-4BA7-8908-984AB7391CC0}"/>
              </a:ext>
            </a:extLst>
          </p:cNvPr>
          <p:cNvSpPr/>
          <p:nvPr/>
        </p:nvSpPr>
        <p:spPr>
          <a:xfrm>
            <a:off x="3652808" y="345691"/>
            <a:ext cx="2651361" cy="461665"/>
          </a:xfrm>
          <a:prstGeom prst="rect">
            <a:avLst/>
          </a:prstGeom>
        </p:spPr>
        <p:txBody>
          <a:bodyPr wrap="square">
            <a:spAutoFit/>
          </a:bodyPr>
          <a:lstStyle/>
          <a:p>
            <a:r>
              <a:rPr lang="en-US" sz="2399" dirty="0">
                <a:solidFill>
                  <a:schemeClr val="tx1">
                    <a:lumMod val="95000"/>
                    <a:lumOff val="5000"/>
                  </a:schemeClr>
                </a:solidFill>
                <a:highlight>
                  <a:srgbClr val="FFFF00"/>
                </a:highlight>
              </a:rPr>
              <a:t>Quick check</a:t>
            </a:r>
          </a:p>
        </p:txBody>
      </p:sp>
      <p:sp>
        <p:nvSpPr>
          <p:cNvPr id="3" name="Rectangle 2">
            <a:extLst>
              <a:ext uri="{FF2B5EF4-FFF2-40B4-BE49-F238E27FC236}">
                <a16:creationId xmlns:a16="http://schemas.microsoft.com/office/drawing/2014/main" id="{C779E0B3-320B-4A13-9192-DCDF025CBB7E}"/>
              </a:ext>
            </a:extLst>
          </p:cNvPr>
          <p:cNvSpPr/>
          <p:nvPr/>
        </p:nvSpPr>
        <p:spPr>
          <a:xfrm>
            <a:off x="-79022" y="-11289"/>
            <a:ext cx="6486144" cy="369332"/>
          </a:xfrm>
          <a:prstGeom prst="rect">
            <a:avLst/>
          </a:prstGeom>
        </p:spPr>
        <p:txBody>
          <a:bodyPr wrap="squar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grpSp>
        <p:nvGrpSpPr>
          <p:cNvPr id="7" name="Group 6">
            <a:extLst>
              <a:ext uri="{FF2B5EF4-FFF2-40B4-BE49-F238E27FC236}">
                <a16:creationId xmlns:a16="http://schemas.microsoft.com/office/drawing/2014/main" id="{37213D20-0F22-4BC0-8E49-03B6AD15A82C}"/>
              </a:ext>
            </a:extLst>
          </p:cNvPr>
          <p:cNvGrpSpPr/>
          <p:nvPr/>
        </p:nvGrpSpPr>
        <p:grpSpPr>
          <a:xfrm>
            <a:off x="0" y="613749"/>
            <a:ext cx="1703540" cy="398262"/>
            <a:chOff x="2266858" y="8642689"/>
            <a:chExt cx="1794167" cy="439424"/>
          </a:xfrm>
        </p:grpSpPr>
        <p:sp>
          <p:nvSpPr>
            <p:cNvPr id="8" name="object 4">
              <a:extLst>
                <a:ext uri="{FF2B5EF4-FFF2-40B4-BE49-F238E27FC236}">
                  <a16:creationId xmlns:a16="http://schemas.microsoft.com/office/drawing/2014/main" id="{C6CED382-ECE7-46C0-ACF6-AA38FE8606BE}"/>
                </a:ext>
              </a:extLst>
            </p:cNvPr>
            <p:cNvSpPr/>
            <p:nvPr/>
          </p:nvSpPr>
          <p:spPr>
            <a:xfrm>
              <a:off x="2266858" y="8642693"/>
              <a:ext cx="1578066"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sz="865" dirty="0"/>
            </a:p>
          </p:txBody>
        </p:sp>
        <p:sp>
          <p:nvSpPr>
            <p:cNvPr id="9" name="object 5">
              <a:extLst>
                <a:ext uri="{FF2B5EF4-FFF2-40B4-BE49-F238E27FC236}">
                  <a16:creationId xmlns:a16="http://schemas.microsoft.com/office/drawing/2014/main" id="{ED77A29E-EC0A-46EE-A617-4D3D10F5AD08}"/>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sz="865" dirty="0"/>
            </a:p>
          </p:txBody>
        </p:sp>
      </p:grpSp>
      <p:sp>
        <p:nvSpPr>
          <p:cNvPr id="10" name="object 9">
            <a:extLst>
              <a:ext uri="{FF2B5EF4-FFF2-40B4-BE49-F238E27FC236}">
                <a16:creationId xmlns:a16="http://schemas.microsoft.com/office/drawing/2014/main" id="{606A8C69-E7AD-428F-9FCF-7D858DBCB6E2}"/>
              </a:ext>
            </a:extLst>
          </p:cNvPr>
          <p:cNvSpPr txBox="1"/>
          <p:nvPr/>
        </p:nvSpPr>
        <p:spPr>
          <a:xfrm>
            <a:off x="293732" y="682782"/>
            <a:ext cx="1722629" cy="331771"/>
          </a:xfrm>
          <a:prstGeom prst="rect">
            <a:avLst/>
          </a:prstGeom>
        </p:spPr>
        <p:txBody>
          <a:bodyPr vert="horz" wrap="square" lIns="0" tIns="6109" rIns="0" bIns="0" rtlCol="0">
            <a:spAutoFit/>
          </a:bodyPr>
          <a:lstStyle/>
          <a:p>
            <a:pPr marL="6109">
              <a:spcBef>
                <a:spcPts val="48"/>
              </a:spcBef>
            </a:pPr>
            <a:r>
              <a:rPr lang="cs-CZ" sz="2116" b="1" dirty="0">
                <a:solidFill>
                  <a:srgbClr val="FFFFFF"/>
                </a:solidFill>
                <a:cs typeface="Source Sans Pro Light"/>
              </a:rPr>
              <a:t>EVALUATE</a:t>
            </a:r>
            <a:endParaRPr lang="cs-CZ" sz="2116" b="1" dirty="0">
              <a:cs typeface="Source Sans Pro Light"/>
            </a:endParaRPr>
          </a:p>
        </p:txBody>
      </p:sp>
      <p:sp>
        <p:nvSpPr>
          <p:cNvPr id="4" name="Rectangle 3">
            <a:extLst>
              <a:ext uri="{FF2B5EF4-FFF2-40B4-BE49-F238E27FC236}">
                <a16:creationId xmlns:a16="http://schemas.microsoft.com/office/drawing/2014/main" id="{365BB802-3453-4292-B1EC-BF9AF48651F5}"/>
              </a:ext>
            </a:extLst>
          </p:cNvPr>
          <p:cNvSpPr/>
          <p:nvPr/>
        </p:nvSpPr>
        <p:spPr>
          <a:xfrm>
            <a:off x="451555" y="1440246"/>
            <a:ext cx="6096000" cy="1200329"/>
          </a:xfrm>
          <a:prstGeom prst="rect">
            <a:avLst/>
          </a:prstGeom>
        </p:spPr>
        <p:txBody>
          <a:bodyPr>
            <a:spAutoFit/>
          </a:bodyPr>
          <a:lstStyle/>
          <a:p>
            <a:endParaRPr lang="en-US" dirty="0"/>
          </a:p>
          <a:p>
            <a:r>
              <a:rPr lang="en-US" i="1" dirty="0"/>
              <a:t>1. A group of organisms is called a </a:t>
            </a:r>
            <a:r>
              <a:rPr lang="en-US" b="1" dirty="0"/>
              <a:t>taxon </a:t>
            </a:r>
            <a:endParaRPr lang="en-US" dirty="0"/>
          </a:p>
          <a:p>
            <a:pPr marL="342900" indent="-342900">
              <a:buAutoNum type="alphaUcParenR"/>
            </a:pPr>
            <a:r>
              <a:rPr lang="en-US" dirty="0">
                <a:solidFill>
                  <a:srgbClr val="FF0000"/>
                </a:solidFill>
                <a:highlight>
                  <a:srgbClr val="FFFF00"/>
                </a:highlight>
                <a:latin typeface="NUPGN W+ Proxima Nova"/>
              </a:rPr>
              <a:t> True</a:t>
            </a:r>
          </a:p>
          <a:p>
            <a:pPr marL="342900" indent="-342900">
              <a:buAutoNum type="alphaUcParenR"/>
            </a:pPr>
            <a:r>
              <a:rPr lang="en-US" dirty="0">
                <a:solidFill>
                  <a:srgbClr val="FF0000"/>
                </a:solidFill>
                <a:latin typeface="NUPGN W+ Proxima Nova"/>
              </a:rPr>
              <a:t> False</a:t>
            </a:r>
          </a:p>
        </p:txBody>
      </p:sp>
      <p:sp>
        <p:nvSpPr>
          <p:cNvPr id="12" name="Rectangle 11">
            <a:extLst>
              <a:ext uri="{FF2B5EF4-FFF2-40B4-BE49-F238E27FC236}">
                <a16:creationId xmlns:a16="http://schemas.microsoft.com/office/drawing/2014/main" id="{47C214B9-B151-40E3-BF56-65AD6A38904E}"/>
              </a:ext>
            </a:extLst>
          </p:cNvPr>
          <p:cNvSpPr/>
          <p:nvPr/>
        </p:nvSpPr>
        <p:spPr>
          <a:xfrm>
            <a:off x="474134" y="3067869"/>
            <a:ext cx="6096000" cy="1231106"/>
          </a:xfrm>
          <a:prstGeom prst="rect">
            <a:avLst/>
          </a:prstGeom>
        </p:spPr>
        <p:txBody>
          <a:bodyPr>
            <a:spAutoFit/>
          </a:bodyPr>
          <a:lstStyle/>
          <a:p>
            <a:endParaRPr lang="en-US" sz="2000" dirty="0">
              <a:solidFill>
                <a:srgbClr val="000000"/>
              </a:solidFill>
              <a:latin typeface="MMFAZ Y+ That"/>
            </a:endParaRPr>
          </a:p>
          <a:p>
            <a:r>
              <a:rPr lang="en-US" i="1" dirty="0">
                <a:solidFill>
                  <a:schemeClr val="accent2">
                    <a:lumMod val="75000"/>
                  </a:schemeClr>
                </a:solidFill>
                <a:latin typeface="MMFAZ Y+ That"/>
              </a:rPr>
              <a:t>2. </a:t>
            </a:r>
            <a:r>
              <a:rPr lang="en-US" b="1" dirty="0"/>
              <a:t>Linnaeus </a:t>
            </a:r>
            <a:r>
              <a:rPr lang="en-US" dirty="0"/>
              <a:t>created a two-word naming system for organisms called </a:t>
            </a:r>
            <a:r>
              <a:rPr lang="en-US" b="1" u="sng" dirty="0">
                <a:latin typeface="MMFAZ Y+ That"/>
              </a:rPr>
              <a:t>Binomial nomenclature</a:t>
            </a:r>
            <a:r>
              <a:rPr lang="en-US" u="sng" dirty="0"/>
              <a:t> </a:t>
            </a:r>
          </a:p>
          <a:p>
            <a:endParaRPr lang="en-US" dirty="0">
              <a:solidFill>
                <a:schemeClr val="accent2">
                  <a:lumMod val="75000"/>
                </a:schemeClr>
              </a:solidFill>
              <a:latin typeface="MMFAZ Y+ That"/>
            </a:endParaRPr>
          </a:p>
        </p:txBody>
      </p:sp>
      <p:sp>
        <p:nvSpPr>
          <p:cNvPr id="5" name="Rectangle 4">
            <a:extLst>
              <a:ext uri="{FF2B5EF4-FFF2-40B4-BE49-F238E27FC236}">
                <a16:creationId xmlns:a16="http://schemas.microsoft.com/office/drawing/2014/main" id="{5F2C8ED6-CA75-488A-8D33-F990FC17DE2F}"/>
              </a:ext>
            </a:extLst>
          </p:cNvPr>
          <p:cNvSpPr/>
          <p:nvPr/>
        </p:nvSpPr>
        <p:spPr>
          <a:xfrm>
            <a:off x="428977" y="4577547"/>
            <a:ext cx="6096000" cy="1231106"/>
          </a:xfrm>
          <a:prstGeom prst="rect">
            <a:avLst/>
          </a:prstGeom>
        </p:spPr>
        <p:txBody>
          <a:bodyPr>
            <a:spAutoFit/>
          </a:bodyPr>
          <a:lstStyle/>
          <a:p>
            <a:endParaRPr lang="en-US" sz="2000" dirty="0">
              <a:solidFill>
                <a:srgbClr val="000000"/>
              </a:solidFill>
              <a:latin typeface="NUPGN W+ Proxima Nova"/>
            </a:endParaRPr>
          </a:p>
          <a:p>
            <a:r>
              <a:rPr lang="en-US" b="1" dirty="0">
                <a:latin typeface="NUPGN W+ Proxima Nova"/>
              </a:rPr>
              <a:t>3.Explain </a:t>
            </a:r>
            <a:r>
              <a:rPr lang="en-US" dirty="0">
                <a:latin typeface="MMFAZ Y+ That"/>
              </a:rPr>
              <a:t>how binomial nomenclature helps scientists classify organisms.</a:t>
            </a:r>
          </a:p>
          <a:p>
            <a:r>
              <a:rPr lang="en-US" dirty="0">
                <a:latin typeface="MMFAZ Y+ That"/>
              </a:rPr>
              <a:t> </a:t>
            </a:r>
            <a:endParaRPr lang="en-US" dirty="0">
              <a:latin typeface="NUPGN W+ Proxima Nova"/>
            </a:endParaRPr>
          </a:p>
        </p:txBody>
      </p:sp>
    </p:spTree>
    <p:extLst>
      <p:ext uri="{BB962C8B-B14F-4D97-AF65-F5344CB8AC3E}">
        <p14:creationId xmlns:p14="http://schemas.microsoft.com/office/powerpoint/2010/main" val="422452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8CF29-35DE-49CF-A8ED-90893C913BA3}"/>
              </a:ext>
            </a:extLst>
          </p:cNvPr>
          <p:cNvSpPr/>
          <p:nvPr/>
        </p:nvSpPr>
        <p:spPr>
          <a:xfrm>
            <a:off x="1" y="496768"/>
            <a:ext cx="2806700" cy="3262432"/>
          </a:xfrm>
          <a:prstGeom prst="rect">
            <a:avLst/>
          </a:prstGeom>
        </p:spPr>
        <p:txBody>
          <a:bodyPr wrap="square">
            <a:spAutoFit/>
          </a:bodyPr>
          <a:lstStyle/>
          <a:p>
            <a:endParaRPr lang="en-US" sz="2000" dirty="0">
              <a:solidFill>
                <a:srgbClr val="000000"/>
              </a:solidFill>
              <a:latin typeface="NUPGN W+ Proxima Nova"/>
            </a:endParaRPr>
          </a:p>
          <a:p>
            <a:r>
              <a:rPr lang="en-US" sz="2400" b="1" dirty="0">
                <a:latin typeface="NUPGN W+ Proxima Nova"/>
              </a:rPr>
              <a:t>Dichotomous Keys</a:t>
            </a:r>
          </a:p>
          <a:p>
            <a:pPr marL="285750" indent="-285750">
              <a:buFont typeface="Arial" panose="020B0604020202020204" pitchFamily="34" charset="0"/>
              <a:buChar char="•"/>
            </a:pPr>
            <a:r>
              <a:rPr lang="en-US" dirty="0">
                <a:latin typeface="MMFAZ Y+ That"/>
              </a:rPr>
              <a:t>A dichotomous </a:t>
            </a:r>
            <a:r>
              <a:rPr lang="en-US" b="1" dirty="0">
                <a:latin typeface="MMFAZ Y+ That"/>
              </a:rPr>
              <a:t>key </a:t>
            </a:r>
            <a:r>
              <a:rPr lang="en-US" dirty="0">
                <a:latin typeface="MMFAZ Y+ That"/>
              </a:rPr>
              <a:t>is a tool used to identify an organism based on its characteristics.</a:t>
            </a:r>
          </a:p>
          <a:p>
            <a:pPr marL="285750" indent="-285750">
              <a:buFont typeface="Arial" panose="020B0604020202020204" pitchFamily="34" charset="0"/>
              <a:buChar char="•"/>
            </a:pPr>
            <a:r>
              <a:rPr lang="en-US" dirty="0">
                <a:latin typeface="MMFAZ Y+ That"/>
              </a:rPr>
              <a:t>Dichotomous keys contain descriptions of traits that are compared when classifying an organism.</a:t>
            </a:r>
          </a:p>
        </p:txBody>
      </p:sp>
      <p:sp>
        <p:nvSpPr>
          <p:cNvPr id="3" name="Rectangle 2">
            <a:extLst>
              <a:ext uri="{FF2B5EF4-FFF2-40B4-BE49-F238E27FC236}">
                <a16:creationId xmlns:a16="http://schemas.microsoft.com/office/drawing/2014/main" id="{35BE0F26-805F-4475-910F-3987035557C8}"/>
              </a:ext>
            </a:extLst>
          </p:cNvPr>
          <p:cNvSpPr/>
          <p:nvPr/>
        </p:nvSpPr>
        <p:spPr>
          <a:xfrm>
            <a:off x="0" y="0"/>
            <a:ext cx="2108269" cy="369332"/>
          </a:xfrm>
          <a:prstGeom prst="rect">
            <a:avLst/>
          </a:prstGeom>
        </p:spPr>
        <p:txBody>
          <a:bodyPr wrap="non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pic>
        <p:nvPicPr>
          <p:cNvPr id="2050" name="Picture 2" descr="What is a Dichotomous Key | Step-by-Step Guide with Editable Templates">
            <a:extLst>
              <a:ext uri="{FF2B5EF4-FFF2-40B4-BE49-F238E27FC236}">
                <a16:creationId xmlns:a16="http://schemas.microsoft.com/office/drawing/2014/main" id="{290A49AD-1C2E-4C96-B322-E353AC915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397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88402D-A0D6-421D-AEEF-52456B436F2C}"/>
              </a:ext>
            </a:extLst>
          </p:cNvPr>
          <p:cNvSpPr/>
          <p:nvPr/>
        </p:nvSpPr>
        <p:spPr>
          <a:xfrm>
            <a:off x="8712200" y="0"/>
            <a:ext cx="3479800" cy="3139321"/>
          </a:xfrm>
          <a:prstGeom prst="rect">
            <a:avLst/>
          </a:prstGeom>
        </p:spPr>
        <p:txBody>
          <a:bodyPr wrap="square">
            <a:spAutoFit/>
          </a:bodyPr>
          <a:lstStyle/>
          <a:p>
            <a:pPr marL="285750" indent="-285750">
              <a:buFont typeface="Arial" panose="020B0604020202020204" pitchFamily="34" charset="0"/>
              <a:buChar char="•"/>
            </a:pPr>
            <a:r>
              <a:rPr lang="en-US" dirty="0">
                <a:latin typeface="MMFAZ Y+ That"/>
              </a:rPr>
              <a:t>Dichotomous keys are organized in steps.</a:t>
            </a:r>
          </a:p>
          <a:p>
            <a:pPr marL="285750" indent="-285750">
              <a:buFont typeface="Arial" panose="020B0604020202020204" pitchFamily="34" charset="0"/>
              <a:buChar char="•"/>
            </a:pPr>
            <a:r>
              <a:rPr lang="en-US" dirty="0">
                <a:latin typeface="MMFAZ Y+ That"/>
              </a:rPr>
              <a:t> Each step might ask a yes or a no question and have two answer choices. Which question is answered next depends on the answer to the previous question. </a:t>
            </a:r>
          </a:p>
          <a:p>
            <a:pPr marL="285750" indent="-285750">
              <a:buFont typeface="Arial" panose="020B0604020202020204" pitchFamily="34" charset="0"/>
              <a:buChar char="•"/>
            </a:pPr>
            <a:r>
              <a:rPr lang="en-US" dirty="0">
                <a:latin typeface="MMFAZ Y+ That"/>
              </a:rPr>
              <a:t>Based on the features, a choice is made that best describes the organism.</a:t>
            </a:r>
            <a:endParaRPr lang="en-US" dirty="0">
              <a:latin typeface="NUPGN W+ Proxima Nova"/>
            </a:endParaRPr>
          </a:p>
        </p:txBody>
      </p:sp>
    </p:spTree>
    <p:extLst>
      <p:ext uri="{BB962C8B-B14F-4D97-AF65-F5344CB8AC3E}">
        <p14:creationId xmlns:p14="http://schemas.microsoft.com/office/powerpoint/2010/main" val="94466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ED1FF-54D6-4BA7-8908-984AB7391CC0}"/>
              </a:ext>
            </a:extLst>
          </p:cNvPr>
          <p:cNvSpPr/>
          <p:nvPr/>
        </p:nvSpPr>
        <p:spPr>
          <a:xfrm>
            <a:off x="3652808" y="345691"/>
            <a:ext cx="2651361" cy="461665"/>
          </a:xfrm>
          <a:prstGeom prst="rect">
            <a:avLst/>
          </a:prstGeom>
        </p:spPr>
        <p:txBody>
          <a:bodyPr wrap="square">
            <a:spAutoFit/>
          </a:bodyPr>
          <a:lstStyle/>
          <a:p>
            <a:r>
              <a:rPr lang="en-US" sz="2399" dirty="0">
                <a:solidFill>
                  <a:schemeClr val="tx1">
                    <a:lumMod val="95000"/>
                    <a:lumOff val="5000"/>
                  </a:schemeClr>
                </a:solidFill>
                <a:highlight>
                  <a:srgbClr val="FFFF00"/>
                </a:highlight>
              </a:rPr>
              <a:t>Quick check</a:t>
            </a:r>
          </a:p>
        </p:txBody>
      </p:sp>
      <p:sp>
        <p:nvSpPr>
          <p:cNvPr id="3" name="Rectangle 2">
            <a:extLst>
              <a:ext uri="{FF2B5EF4-FFF2-40B4-BE49-F238E27FC236}">
                <a16:creationId xmlns:a16="http://schemas.microsoft.com/office/drawing/2014/main" id="{C779E0B3-320B-4A13-9192-DCDF025CBB7E}"/>
              </a:ext>
            </a:extLst>
          </p:cNvPr>
          <p:cNvSpPr/>
          <p:nvPr/>
        </p:nvSpPr>
        <p:spPr>
          <a:xfrm>
            <a:off x="-79022" y="-11289"/>
            <a:ext cx="6486144" cy="369332"/>
          </a:xfrm>
          <a:prstGeom prst="rect">
            <a:avLst/>
          </a:prstGeom>
        </p:spPr>
        <p:txBody>
          <a:bodyPr wrap="squar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grpSp>
        <p:nvGrpSpPr>
          <p:cNvPr id="7" name="Group 6">
            <a:extLst>
              <a:ext uri="{FF2B5EF4-FFF2-40B4-BE49-F238E27FC236}">
                <a16:creationId xmlns:a16="http://schemas.microsoft.com/office/drawing/2014/main" id="{37213D20-0F22-4BC0-8E49-03B6AD15A82C}"/>
              </a:ext>
            </a:extLst>
          </p:cNvPr>
          <p:cNvGrpSpPr/>
          <p:nvPr/>
        </p:nvGrpSpPr>
        <p:grpSpPr>
          <a:xfrm>
            <a:off x="0" y="613749"/>
            <a:ext cx="1703540" cy="398262"/>
            <a:chOff x="2266858" y="8642689"/>
            <a:chExt cx="1794167" cy="439424"/>
          </a:xfrm>
        </p:grpSpPr>
        <p:sp>
          <p:nvSpPr>
            <p:cNvPr id="8" name="object 4">
              <a:extLst>
                <a:ext uri="{FF2B5EF4-FFF2-40B4-BE49-F238E27FC236}">
                  <a16:creationId xmlns:a16="http://schemas.microsoft.com/office/drawing/2014/main" id="{C6CED382-ECE7-46C0-ACF6-AA38FE8606BE}"/>
                </a:ext>
              </a:extLst>
            </p:cNvPr>
            <p:cNvSpPr/>
            <p:nvPr/>
          </p:nvSpPr>
          <p:spPr>
            <a:xfrm>
              <a:off x="2266858" y="8642693"/>
              <a:ext cx="1578066"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sz="865" dirty="0"/>
            </a:p>
          </p:txBody>
        </p:sp>
        <p:sp>
          <p:nvSpPr>
            <p:cNvPr id="9" name="object 5">
              <a:extLst>
                <a:ext uri="{FF2B5EF4-FFF2-40B4-BE49-F238E27FC236}">
                  <a16:creationId xmlns:a16="http://schemas.microsoft.com/office/drawing/2014/main" id="{ED77A29E-EC0A-46EE-A617-4D3D10F5AD08}"/>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sz="865" dirty="0"/>
            </a:p>
          </p:txBody>
        </p:sp>
      </p:grpSp>
      <p:sp>
        <p:nvSpPr>
          <p:cNvPr id="10" name="object 9">
            <a:extLst>
              <a:ext uri="{FF2B5EF4-FFF2-40B4-BE49-F238E27FC236}">
                <a16:creationId xmlns:a16="http://schemas.microsoft.com/office/drawing/2014/main" id="{606A8C69-E7AD-428F-9FCF-7D858DBCB6E2}"/>
              </a:ext>
            </a:extLst>
          </p:cNvPr>
          <p:cNvSpPr txBox="1"/>
          <p:nvPr/>
        </p:nvSpPr>
        <p:spPr>
          <a:xfrm>
            <a:off x="293732" y="682782"/>
            <a:ext cx="1722629" cy="331771"/>
          </a:xfrm>
          <a:prstGeom prst="rect">
            <a:avLst/>
          </a:prstGeom>
        </p:spPr>
        <p:txBody>
          <a:bodyPr vert="horz" wrap="square" lIns="0" tIns="6109" rIns="0" bIns="0" rtlCol="0">
            <a:spAutoFit/>
          </a:bodyPr>
          <a:lstStyle/>
          <a:p>
            <a:pPr marL="6109">
              <a:spcBef>
                <a:spcPts val="48"/>
              </a:spcBef>
            </a:pPr>
            <a:r>
              <a:rPr lang="cs-CZ" sz="2116" b="1" dirty="0">
                <a:solidFill>
                  <a:srgbClr val="FFFFFF"/>
                </a:solidFill>
                <a:cs typeface="Source Sans Pro Light"/>
              </a:rPr>
              <a:t>EVALUATE</a:t>
            </a:r>
            <a:endParaRPr lang="cs-CZ" sz="2116" b="1" dirty="0">
              <a:cs typeface="Source Sans Pro Light"/>
            </a:endParaRPr>
          </a:p>
        </p:txBody>
      </p:sp>
      <p:sp>
        <p:nvSpPr>
          <p:cNvPr id="12" name="TextBox 11">
            <a:extLst>
              <a:ext uri="{FF2B5EF4-FFF2-40B4-BE49-F238E27FC236}">
                <a16:creationId xmlns:a16="http://schemas.microsoft.com/office/drawing/2014/main" id="{395A355F-2047-4866-AD96-E9F05C64DD69}"/>
              </a:ext>
            </a:extLst>
          </p:cNvPr>
          <p:cNvSpPr txBox="1"/>
          <p:nvPr/>
        </p:nvSpPr>
        <p:spPr>
          <a:xfrm>
            <a:off x="2461593" y="1532786"/>
            <a:ext cx="6195390" cy="923330"/>
          </a:xfrm>
          <a:prstGeom prst="rect">
            <a:avLst/>
          </a:prstGeom>
          <a:noFill/>
        </p:spPr>
        <p:txBody>
          <a:bodyPr wrap="square">
            <a:spAutoFit/>
          </a:bodyPr>
          <a:lstStyle/>
          <a:p>
            <a:r>
              <a:rPr lang="en-US" dirty="0"/>
              <a:t>https://www.liveworksheets.com/c?a=s&amp;t=on35kk2jy2&amp;sr=n&amp;ms=uz&amp;l=yt&amp;i=uxutotc&amp;r=xz&amp;db=0&amp;f=dzduznzo&amp;cd=pjl08cc5qi5lizxmxzjzkmg2ngnxglgjxg</a:t>
            </a:r>
          </a:p>
        </p:txBody>
      </p:sp>
      <p:pic>
        <p:nvPicPr>
          <p:cNvPr id="2050" name="Picture 2" descr="Interactive worksheet Classification of Organism">
            <a:extLst>
              <a:ext uri="{FF2B5EF4-FFF2-40B4-BE49-F238E27FC236}">
                <a16:creationId xmlns:a16="http://schemas.microsoft.com/office/drawing/2014/main" id="{916E11DE-03C9-4293-BA9D-AB0293B86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774" y="2834933"/>
            <a:ext cx="22860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3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BD6D-1C30-43E9-9AE1-A1DBFFD25CBE}"/>
              </a:ext>
            </a:extLst>
          </p:cNvPr>
          <p:cNvSpPr>
            <a:spLocks noGrp="1"/>
          </p:cNvSpPr>
          <p:nvPr>
            <p:ph type="title"/>
          </p:nvPr>
        </p:nvSpPr>
        <p:spPr>
          <a:xfrm>
            <a:off x="3471864" y="1536700"/>
            <a:ext cx="5248275" cy="984250"/>
          </a:xfrm>
        </p:spPr>
        <p:txBody>
          <a:bodyPr>
            <a:normAutofit fontScale="90000"/>
          </a:bodyPr>
          <a:lstStyle/>
          <a:p>
            <a:pPr>
              <a:defRPr/>
            </a:pPr>
            <a:r>
              <a:rPr lang="en-US" sz="3675" b="1" u="sng" dirty="0">
                <a:solidFill>
                  <a:srgbClr val="FF0000"/>
                </a:solidFill>
                <a:latin typeface="Century Gothic" panose="020B0502020202020204" pitchFamily="34" charset="0"/>
              </a:rPr>
              <a:t>Plenary/ Exit ticket</a:t>
            </a:r>
            <a:br>
              <a:rPr lang="en-US" dirty="0">
                <a:solidFill>
                  <a:srgbClr val="000000"/>
                </a:solidFill>
                <a:latin typeface="Century Gothic" panose="020B0502020202020204" pitchFamily="34" charset="0"/>
              </a:rPr>
            </a:br>
            <a:br>
              <a:rPr lang="en-US" dirty="0">
                <a:solidFill>
                  <a:srgbClr val="000000"/>
                </a:solidFill>
                <a:latin typeface="Century Gothic" panose="020B0502020202020204" pitchFamily="34" charset="0"/>
              </a:rPr>
            </a:br>
            <a:endParaRPr lang="en-US" dirty="0">
              <a:solidFill>
                <a:srgbClr val="FF0000"/>
              </a:solidFill>
              <a:latin typeface="Century Gothic" panose="020B0502020202020204" pitchFamily="34" charset="0"/>
            </a:endParaRPr>
          </a:p>
        </p:txBody>
      </p:sp>
      <p:pic>
        <p:nvPicPr>
          <p:cNvPr id="22531" name="Picture 2" descr="Image result for self assessment emoji">
            <a:extLst>
              <a:ext uri="{FF2B5EF4-FFF2-40B4-BE49-F238E27FC236}">
                <a16:creationId xmlns:a16="http://schemas.microsoft.com/office/drawing/2014/main" id="{19A47439-A648-483A-B9DC-25104F0FE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99" t="15503" r="11487" b="7697"/>
          <a:stretch>
            <a:fillRect/>
          </a:stretch>
        </p:blipFill>
        <p:spPr bwMode="auto">
          <a:xfrm>
            <a:off x="3814763" y="2671764"/>
            <a:ext cx="1820862"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92CC702-C3F1-44A3-9B3E-E4AE20FA1893}"/>
              </a:ext>
            </a:extLst>
          </p:cNvPr>
          <p:cNvSpPr txBox="1"/>
          <p:nvPr/>
        </p:nvSpPr>
        <p:spPr>
          <a:xfrm>
            <a:off x="2900364" y="1855788"/>
            <a:ext cx="6391275" cy="646112"/>
          </a:xfrm>
          <a:prstGeom prst="rect">
            <a:avLst/>
          </a:prstGeom>
          <a:solidFill>
            <a:schemeClr val="bg1">
              <a:lumMod val="85000"/>
            </a:schemeClr>
          </a:solidFill>
        </p:spPr>
        <p:txBody>
          <a:bodyPr>
            <a:spAutoFit/>
          </a:bodyPr>
          <a:lstStyle/>
          <a:p>
            <a:pPr algn="ctr" defTabSz="685777">
              <a:defRPr/>
            </a:pPr>
            <a:r>
              <a:rPr lang="en-US" b="1" u="sng" dirty="0">
                <a:solidFill>
                  <a:srgbClr val="00B0F0"/>
                </a:solidFill>
                <a:latin typeface="Century Gothic" panose="020B0502020202020204" pitchFamily="34" charset="0"/>
              </a:rPr>
              <a:t>Self assessment</a:t>
            </a:r>
            <a:br>
              <a:rPr lang="en-US" b="1" u="sng" dirty="0">
                <a:solidFill>
                  <a:srgbClr val="00B0F0"/>
                </a:solidFill>
                <a:latin typeface="Century Gothic" panose="020B0502020202020204" pitchFamily="34" charset="0"/>
              </a:rPr>
            </a:br>
            <a:r>
              <a:rPr lang="en-US" i="1" dirty="0">
                <a:solidFill>
                  <a:srgbClr val="00B0F0"/>
                </a:solidFill>
                <a:latin typeface="Century Gothic" panose="020B0502020202020204" pitchFamily="34" charset="0"/>
              </a:rPr>
              <a:t>Type your name and self-assessment in the chat box. </a:t>
            </a:r>
          </a:p>
        </p:txBody>
      </p:sp>
      <p:sp>
        <p:nvSpPr>
          <p:cNvPr id="12" name="TextBox 11">
            <a:extLst>
              <a:ext uri="{FF2B5EF4-FFF2-40B4-BE49-F238E27FC236}">
                <a16:creationId xmlns:a16="http://schemas.microsoft.com/office/drawing/2014/main" id="{96649CA6-E81F-4462-876F-8F151C9868BD}"/>
              </a:ext>
            </a:extLst>
          </p:cNvPr>
          <p:cNvSpPr txBox="1"/>
          <p:nvPr/>
        </p:nvSpPr>
        <p:spPr>
          <a:xfrm>
            <a:off x="5778500" y="2817813"/>
            <a:ext cx="2941638" cy="508000"/>
          </a:xfrm>
          <a:prstGeom prst="rect">
            <a:avLst/>
          </a:prstGeom>
          <a:noFill/>
        </p:spPr>
        <p:txBody>
          <a:bodyPr>
            <a:spAutoFit/>
          </a:bodyPr>
          <a:lstStyle/>
          <a:p>
            <a:pPr defTabSz="685777">
              <a:defRPr/>
            </a:pPr>
            <a:r>
              <a:rPr lang="en-US" sz="1350" b="1" dirty="0">
                <a:solidFill>
                  <a:srgbClr val="7030A0"/>
                </a:solidFill>
                <a:latin typeface="Century Gothic" panose="020B0502020202020204" pitchFamily="34" charset="0"/>
              </a:rPr>
              <a:t>I totally understand! -  9 or 10/10  or 5/5</a:t>
            </a:r>
          </a:p>
        </p:txBody>
      </p:sp>
      <p:sp>
        <p:nvSpPr>
          <p:cNvPr id="14" name="TextBox 13">
            <a:extLst>
              <a:ext uri="{FF2B5EF4-FFF2-40B4-BE49-F238E27FC236}">
                <a16:creationId xmlns:a16="http://schemas.microsoft.com/office/drawing/2014/main" id="{B82FB4F4-A555-48F6-B9C9-7C3C0DD83339}"/>
              </a:ext>
            </a:extLst>
          </p:cNvPr>
          <p:cNvSpPr txBox="1"/>
          <p:nvPr/>
        </p:nvSpPr>
        <p:spPr>
          <a:xfrm>
            <a:off x="5778500" y="3481388"/>
            <a:ext cx="2235200" cy="508000"/>
          </a:xfrm>
          <a:prstGeom prst="rect">
            <a:avLst/>
          </a:prstGeom>
          <a:noFill/>
        </p:spPr>
        <p:txBody>
          <a:bodyPr>
            <a:spAutoFit/>
          </a:bodyPr>
          <a:lstStyle/>
          <a:p>
            <a:pPr defTabSz="685777">
              <a:defRPr/>
            </a:pPr>
            <a:r>
              <a:rPr lang="en-US" sz="1350" b="1" dirty="0">
                <a:solidFill>
                  <a:srgbClr val="7030A0"/>
                </a:solidFill>
                <a:latin typeface="Century Gothic" panose="020B0502020202020204" pitchFamily="34" charset="0"/>
              </a:rPr>
              <a:t>I get it! –  7 or 8 /10</a:t>
            </a:r>
          </a:p>
          <a:p>
            <a:pPr>
              <a:defRPr/>
            </a:pPr>
            <a:r>
              <a:rPr lang="en-US" sz="1350" b="1" dirty="0">
                <a:solidFill>
                  <a:srgbClr val="7030A0"/>
                </a:solidFill>
                <a:latin typeface="Century Gothic" panose="020B0502020202020204" pitchFamily="34" charset="0"/>
              </a:rPr>
              <a:t>or 4/5 </a:t>
            </a:r>
          </a:p>
        </p:txBody>
      </p:sp>
      <p:sp>
        <p:nvSpPr>
          <p:cNvPr id="15" name="TextBox 14">
            <a:extLst>
              <a:ext uri="{FF2B5EF4-FFF2-40B4-BE49-F238E27FC236}">
                <a16:creationId xmlns:a16="http://schemas.microsoft.com/office/drawing/2014/main" id="{8444B1F6-EDF8-4FA5-AAE0-F64336D6D171}"/>
              </a:ext>
            </a:extLst>
          </p:cNvPr>
          <p:cNvSpPr txBox="1"/>
          <p:nvPr/>
        </p:nvSpPr>
        <p:spPr>
          <a:xfrm>
            <a:off x="5778501" y="4189413"/>
            <a:ext cx="2613025" cy="508000"/>
          </a:xfrm>
          <a:prstGeom prst="rect">
            <a:avLst/>
          </a:prstGeom>
          <a:noFill/>
        </p:spPr>
        <p:txBody>
          <a:bodyPr>
            <a:spAutoFit/>
          </a:bodyPr>
          <a:lstStyle/>
          <a:p>
            <a:pPr defTabSz="685777">
              <a:defRPr/>
            </a:pPr>
            <a:r>
              <a:rPr lang="en-US" sz="1350" b="1" dirty="0">
                <a:solidFill>
                  <a:srgbClr val="7030A0"/>
                </a:solidFill>
                <a:latin typeface="Century Gothic" panose="020B0502020202020204" pitchFamily="34" charset="0"/>
              </a:rPr>
              <a:t>I’m nearly there! -  5 or 6 / 10</a:t>
            </a:r>
          </a:p>
          <a:p>
            <a:pPr>
              <a:defRPr/>
            </a:pPr>
            <a:r>
              <a:rPr lang="en-US" sz="1350" b="1" dirty="0">
                <a:solidFill>
                  <a:srgbClr val="7030A0"/>
                </a:solidFill>
                <a:latin typeface="Century Gothic" panose="020B0502020202020204" pitchFamily="34" charset="0"/>
              </a:rPr>
              <a:t>or 3/5</a:t>
            </a:r>
          </a:p>
        </p:txBody>
      </p:sp>
      <p:sp>
        <p:nvSpPr>
          <p:cNvPr id="16" name="TextBox 15">
            <a:extLst>
              <a:ext uri="{FF2B5EF4-FFF2-40B4-BE49-F238E27FC236}">
                <a16:creationId xmlns:a16="http://schemas.microsoft.com/office/drawing/2014/main" id="{5113CF46-4ADF-4EC2-9318-76AAEA2EB2AD}"/>
              </a:ext>
            </a:extLst>
          </p:cNvPr>
          <p:cNvSpPr txBox="1"/>
          <p:nvPr/>
        </p:nvSpPr>
        <p:spPr>
          <a:xfrm>
            <a:off x="5778501" y="4887913"/>
            <a:ext cx="3578225" cy="508000"/>
          </a:xfrm>
          <a:prstGeom prst="rect">
            <a:avLst/>
          </a:prstGeom>
          <a:noFill/>
        </p:spPr>
        <p:txBody>
          <a:bodyPr>
            <a:spAutoFit/>
          </a:bodyPr>
          <a:lstStyle/>
          <a:p>
            <a:pPr defTabSz="685777">
              <a:defRPr/>
            </a:pPr>
            <a:r>
              <a:rPr lang="en-US" sz="1350" b="1" dirty="0">
                <a:solidFill>
                  <a:srgbClr val="7030A0"/>
                </a:solidFill>
                <a:latin typeface="Century Gothic" panose="020B0502020202020204" pitchFamily="34" charset="0"/>
              </a:rPr>
              <a:t>I need more help please! – 4 or less</a:t>
            </a:r>
          </a:p>
          <a:p>
            <a:pPr>
              <a:defRPr/>
            </a:pPr>
            <a:r>
              <a:rPr lang="en-US" sz="1350" b="1" dirty="0">
                <a:solidFill>
                  <a:srgbClr val="7030A0"/>
                </a:solidFill>
                <a:latin typeface="Century Gothic" panose="020B0502020202020204" pitchFamily="34" charset="0"/>
              </a:rPr>
              <a:t>or 2/5 or less</a:t>
            </a:r>
          </a:p>
        </p:txBody>
      </p:sp>
    </p:spTree>
    <p:extLst>
      <p:ext uri="{BB962C8B-B14F-4D97-AF65-F5344CB8AC3E}">
        <p14:creationId xmlns:p14="http://schemas.microsoft.com/office/powerpoint/2010/main" val="348790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10AC73C5-368A-4992-917B-0C0A1838E3CA}"/>
              </a:ext>
            </a:extLst>
          </p:cNvPr>
          <p:cNvGrpSpPr/>
          <p:nvPr/>
        </p:nvGrpSpPr>
        <p:grpSpPr>
          <a:xfrm>
            <a:off x="0" y="0"/>
            <a:ext cx="3379304" cy="628267"/>
            <a:chOff x="0" y="8642689"/>
            <a:chExt cx="4336348" cy="439424"/>
          </a:xfrm>
          <a:solidFill>
            <a:srgbClr val="FFBF00"/>
          </a:solidFill>
        </p:grpSpPr>
        <p:sp>
          <p:nvSpPr>
            <p:cNvPr id="57" name="object 4">
              <a:extLst>
                <a:ext uri="{FF2B5EF4-FFF2-40B4-BE49-F238E27FC236}">
                  <a16:creationId xmlns:a16="http://schemas.microsoft.com/office/drawing/2014/main" id="{52033DA7-B496-435D-A3DB-E45BD45E4B7C}"/>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pFill/>
          </p:spPr>
          <p:txBody>
            <a:bodyPr wrap="square" lIns="0" tIns="0" rIns="0" bIns="0" rtlCol="0"/>
            <a:lstStyle/>
            <a:p>
              <a:endParaRPr sz="865" dirty="0"/>
            </a:p>
          </p:txBody>
        </p:sp>
        <p:sp>
          <p:nvSpPr>
            <p:cNvPr id="58" name="object 5">
              <a:extLst>
                <a:ext uri="{FF2B5EF4-FFF2-40B4-BE49-F238E27FC236}">
                  <a16:creationId xmlns:a16="http://schemas.microsoft.com/office/drawing/2014/main" id="{892C04EB-8963-4611-98BC-C2BD5AD407A8}"/>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pFill/>
          </p:spPr>
          <p:txBody>
            <a:bodyPr wrap="square" lIns="0" tIns="0" rIns="0" bIns="0" rtlCol="0"/>
            <a:lstStyle/>
            <a:p>
              <a:endParaRPr sz="865" dirty="0"/>
            </a:p>
          </p:txBody>
        </p:sp>
      </p:grpSp>
      <p:sp>
        <p:nvSpPr>
          <p:cNvPr id="22" name="object 22"/>
          <p:cNvSpPr txBox="1"/>
          <p:nvPr/>
        </p:nvSpPr>
        <p:spPr>
          <a:xfrm>
            <a:off x="169334" y="130930"/>
            <a:ext cx="3127513" cy="375501"/>
          </a:xfrm>
          <a:prstGeom prst="rect">
            <a:avLst/>
          </a:prstGeom>
        </p:spPr>
        <p:txBody>
          <a:bodyPr vert="horz" wrap="square" lIns="0" tIns="6109" rIns="0" bIns="0" rtlCol="0">
            <a:spAutoFit/>
          </a:bodyPr>
          <a:lstStyle/>
          <a:p>
            <a:pPr marL="6109">
              <a:spcBef>
                <a:spcPts val="48"/>
              </a:spcBef>
            </a:pPr>
            <a:r>
              <a:rPr lang="en-US" sz="2400" b="1" spc="-5" dirty="0">
                <a:solidFill>
                  <a:srgbClr val="FFFFFF"/>
                </a:solidFill>
                <a:cs typeface="Source Sans Pro Light"/>
              </a:rPr>
              <a:t>Learning</a:t>
            </a:r>
            <a:r>
              <a:rPr lang="en-US" sz="2400" b="1" spc="-17" dirty="0">
                <a:solidFill>
                  <a:srgbClr val="FFFFFF"/>
                </a:solidFill>
                <a:cs typeface="Source Sans Pro Light"/>
              </a:rPr>
              <a:t> </a:t>
            </a:r>
            <a:r>
              <a:rPr lang="en-US" sz="2400" b="1" spc="-2" dirty="0">
                <a:solidFill>
                  <a:srgbClr val="FFFFFF"/>
                </a:solidFill>
                <a:cs typeface="Source Sans Pro Light"/>
              </a:rPr>
              <a:t>Objectives:</a:t>
            </a:r>
            <a:endParaRPr lang="en-US" sz="2400" b="1" dirty="0">
              <a:cs typeface="Source Sans Pro Light"/>
            </a:endParaRPr>
          </a:p>
        </p:txBody>
      </p:sp>
      <p:grpSp>
        <p:nvGrpSpPr>
          <p:cNvPr id="29" name="Group 28">
            <a:extLst>
              <a:ext uri="{FF2B5EF4-FFF2-40B4-BE49-F238E27FC236}">
                <a16:creationId xmlns:a16="http://schemas.microsoft.com/office/drawing/2014/main" id="{1D743BB0-F760-4639-92C9-9D37D1405502}"/>
              </a:ext>
            </a:extLst>
          </p:cNvPr>
          <p:cNvGrpSpPr/>
          <p:nvPr/>
        </p:nvGrpSpPr>
        <p:grpSpPr>
          <a:xfrm>
            <a:off x="0" y="3275966"/>
            <a:ext cx="1566492" cy="423944"/>
            <a:chOff x="107814" y="3153015"/>
            <a:chExt cx="3256756" cy="881385"/>
          </a:xfrm>
        </p:grpSpPr>
        <p:sp>
          <p:nvSpPr>
            <p:cNvPr id="23" name="object 23"/>
            <p:cNvSpPr/>
            <p:nvPr/>
          </p:nvSpPr>
          <p:spPr>
            <a:xfrm>
              <a:off x="107814" y="3206400"/>
              <a:ext cx="3256756" cy="828000"/>
            </a:xfrm>
            <a:custGeom>
              <a:avLst/>
              <a:gdLst/>
              <a:ahLst/>
              <a:cxnLst/>
              <a:rect l="l" t="t" r="r" b="b"/>
              <a:pathLst>
                <a:path w="1909445" h="437514">
                  <a:moveTo>
                    <a:pt x="1690241" y="0"/>
                  </a:moveTo>
                  <a:lnTo>
                    <a:pt x="0" y="0"/>
                  </a:lnTo>
                  <a:lnTo>
                    <a:pt x="0" y="437154"/>
                  </a:lnTo>
                  <a:lnTo>
                    <a:pt x="1690241" y="437154"/>
                  </a:lnTo>
                  <a:lnTo>
                    <a:pt x="1740359" y="431381"/>
                  </a:lnTo>
                  <a:lnTo>
                    <a:pt x="1786366" y="414937"/>
                  </a:lnTo>
                  <a:lnTo>
                    <a:pt x="1826950" y="389135"/>
                  </a:lnTo>
                  <a:lnTo>
                    <a:pt x="1860800" y="355285"/>
                  </a:lnTo>
                  <a:lnTo>
                    <a:pt x="1886602" y="314701"/>
                  </a:lnTo>
                  <a:lnTo>
                    <a:pt x="1903046" y="268694"/>
                  </a:lnTo>
                  <a:lnTo>
                    <a:pt x="1908818" y="218577"/>
                  </a:lnTo>
                  <a:lnTo>
                    <a:pt x="1903046" y="168459"/>
                  </a:lnTo>
                  <a:lnTo>
                    <a:pt x="1886602" y="122452"/>
                  </a:lnTo>
                  <a:lnTo>
                    <a:pt x="1860800" y="81868"/>
                  </a:lnTo>
                  <a:lnTo>
                    <a:pt x="1826950" y="48018"/>
                  </a:lnTo>
                  <a:lnTo>
                    <a:pt x="1786366" y="22216"/>
                  </a:lnTo>
                  <a:lnTo>
                    <a:pt x="1740359" y="5772"/>
                  </a:lnTo>
                  <a:lnTo>
                    <a:pt x="1690241" y="0"/>
                  </a:lnTo>
                  <a:close/>
                </a:path>
              </a:pathLst>
            </a:custGeom>
            <a:solidFill>
              <a:srgbClr val="FFA001"/>
            </a:solidFill>
          </p:spPr>
          <p:txBody>
            <a:bodyPr wrap="square" lIns="0" tIns="0" rIns="0" bIns="0" rtlCol="0"/>
            <a:lstStyle/>
            <a:p>
              <a:endParaRPr sz="865" dirty="0"/>
            </a:p>
          </p:txBody>
        </p:sp>
        <p:sp>
          <p:nvSpPr>
            <p:cNvPr id="24" name="object 24"/>
            <p:cNvSpPr txBox="1"/>
            <p:nvPr/>
          </p:nvSpPr>
          <p:spPr>
            <a:xfrm>
              <a:off x="497188" y="3153015"/>
              <a:ext cx="2867382" cy="690155"/>
            </a:xfrm>
            <a:prstGeom prst="rect">
              <a:avLst/>
            </a:prstGeom>
          </p:spPr>
          <p:txBody>
            <a:bodyPr vert="horz" wrap="square" lIns="0" tIns="6109" rIns="0" bIns="0" rtlCol="0">
              <a:spAutoFit/>
            </a:bodyPr>
            <a:lstStyle/>
            <a:p>
              <a:pPr marL="6109">
                <a:spcBef>
                  <a:spcPts val="48"/>
                </a:spcBef>
              </a:pPr>
              <a:r>
                <a:rPr sz="2117" b="1" spc="2" dirty="0">
                  <a:solidFill>
                    <a:srgbClr val="FFFFFF"/>
                  </a:solidFill>
                  <a:cs typeface="Source Sans Pro Light"/>
                </a:rPr>
                <a:t>K</a:t>
              </a:r>
              <a:r>
                <a:rPr sz="2117" b="1" spc="12" dirty="0">
                  <a:solidFill>
                    <a:srgbClr val="FFFFFF"/>
                  </a:solidFill>
                  <a:cs typeface="Source Sans Pro Light"/>
                </a:rPr>
                <a:t>e</a:t>
              </a:r>
              <a:r>
                <a:rPr sz="2117" b="1" dirty="0">
                  <a:solidFill>
                    <a:srgbClr val="FFFFFF"/>
                  </a:solidFill>
                  <a:cs typeface="Source Sans Pro Light"/>
                </a:rPr>
                <a:t>ywo</a:t>
              </a:r>
              <a:r>
                <a:rPr sz="2117" b="1" spc="-10" dirty="0">
                  <a:solidFill>
                    <a:srgbClr val="FFFFFF"/>
                  </a:solidFill>
                  <a:cs typeface="Source Sans Pro Light"/>
                </a:rPr>
                <a:t>r</a:t>
              </a:r>
              <a:r>
                <a:rPr sz="2117" b="1" dirty="0">
                  <a:solidFill>
                    <a:srgbClr val="FFFFFF"/>
                  </a:solidFill>
                  <a:cs typeface="Source Sans Pro Light"/>
                </a:rPr>
                <a:t>d</a:t>
              </a:r>
              <a:r>
                <a:rPr lang="en-US" sz="2117" b="1" dirty="0">
                  <a:solidFill>
                    <a:srgbClr val="FFFFFF"/>
                  </a:solidFill>
                  <a:cs typeface="Source Sans Pro Light"/>
                </a:rPr>
                <a:t>s</a:t>
              </a:r>
              <a:endParaRPr sz="2117" b="1" dirty="0">
                <a:cs typeface="Source Sans Pro Light"/>
              </a:endParaRPr>
            </a:p>
          </p:txBody>
        </p:sp>
      </p:grpSp>
      <p:sp>
        <p:nvSpPr>
          <p:cNvPr id="2" name="Rectangle 1">
            <a:extLst>
              <a:ext uri="{FF2B5EF4-FFF2-40B4-BE49-F238E27FC236}">
                <a16:creationId xmlns:a16="http://schemas.microsoft.com/office/drawing/2014/main" id="{ADB73937-DCE5-4245-9B02-1861E3C96A56}"/>
              </a:ext>
            </a:extLst>
          </p:cNvPr>
          <p:cNvSpPr/>
          <p:nvPr/>
        </p:nvSpPr>
        <p:spPr>
          <a:xfrm>
            <a:off x="250669" y="1040848"/>
            <a:ext cx="9977063" cy="1323439"/>
          </a:xfrm>
          <a:prstGeom prst="rect">
            <a:avLst/>
          </a:prstGeom>
        </p:spPr>
        <p:txBody>
          <a:bodyPr wrap="square">
            <a:spAutoFit/>
          </a:bodyPr>
          <a:lstStyle/>
          <a:p>
            <a:r>
              <a:rPr lang="en-US" sz="2400" b="1" dirty="0">
                <a:highlight>
                  <a:srgbClr val="00FFFF"/>
                </a:highlight>
              </a:rPr>
              <a:t>Students are expected to</a:t>
            </a:r>
            <a:r>
              <a:rPr lang="en-US" sz="2400" dirty="0"/>
              <a:t>:</a:t>
            </a:r>
          </a:p>
          <a:p>
            <a:endParaRPr lang="en-US" sz="2800" dirty="0">
              <a:highlight>
                <a:srgbClr val="FFFF00"/>
              </a:highlight>
            </a:endParaRPr>
          </a:p>
          <a:p>
            <a:r>
              <a:rPr lang="en-US" sz="2800" dirty="0">
                <a:highlight>
                  <a:srgbClr val="FFFF00"/>
                </a:highlight>
              </a:rPr>
              <a:t>classify living things</a:t>
            </a:r>
          </a:p>
        </p:txBody>
      </p:sp>
      <p:sp>
        <p:nvSpPr>
          <p:cNvPr id="3" name="Rectangle 2">
            <a:extLst>
              <a:ext uri="{FF2B5EF4-FFF2-40B4-BE49-F238E27FC236}">
                <a16:creationId xmlns:a16="http://schemas.microsoft.com/office/drawing/2014/main" id="{BD0B14D6-A123-4714-A19F-A17AADA5E365}"/>
              </a:ext>
            </a:extLst>
          </p:cNvPr>
          <p:cNvSpPr/>
          <p:nvPr/>
        </p:nvSpPr>
        <p:spPr>
          <a:xfrm>
            <a:off x="2575136" y="4161207"/>
            <a:ext cx="300082" cy="400110"/>
          </a:xfrm>
          <a:prstGeom prst="rect">
            <a:avLst/>
          </a:prstGeom>
        </p:spPr>
        <p:txBody>
          <a:bodyPr wrap="none">
            <a:spAutoFit/>
          </a:bodyPr>
          <a:lstStyle/>
          <a:p>
            <a:r>
              <a:rPr lang="en-US" sz="2000" dirty="0">
                <a:solidFill>
                  <a:srgbClr val="FF0000"/>
                </a:solidFill>
              </a:rPr>
              <a:t> </a:t>
            </a:r>
            <a:r>
              <a:rPr lang="en-US" sz="2000" dirty="0"/>
              <a:t> </a:t>
            </a:r>
            <a:endParaRPr lang="en-US" sz="2117" b="1" dirty="0">
              <a:solidFill>
                <a:srgbClr val="FF0000"/>
              </a:solidFill>
            </a:endParaRPr>
          </a:p>
        </p:txBody>
      </p:sp>
      <p:sp>
        <p:nvSpPr>
          <p:cNvPr id="4" name="Rectangle 3">
            <a:extLst>
              <a:ext uri="{FF2B5EF4-FFF2-40B4-BE49-F238E27FC236}">
                <a16:creationId xmlns:a16="http://schemas.microsoft.com/office/drawing/2014/main" id="{DF1D3EA8-270D-40BC-963A-BFC48124E42A}"/>
              </a:ext>
            </a:extLst>
          </p:cNvPr>
          <p:cNvSpPr/>
          <p:nvPr/>
        </p:nvSpPr>
        <p:spPr>
          <a:xfrm>
            <a:off x="2604962" y="4024622"/>
            <a:ext cx="343364" cy="369332"/>
          </a:xfrm>
          <a:prstGeom prst="rect">
            <a:avLst/>
          </a:prstGeom>
        </p:spPr>
        <p:txBody>
          <a:bodyPr wrap="none">
            <a:spAutoFit/>
          </a:bodyPr>
          <a:lstStyle/>
          <a:p>
            <a:r>
              <a:rPr lang="en-US" dirty="0">
                <a:solidFill>
                  <a:srgbClr val="FF0000"/>
                </a:solidFill>
              </a:rPr>
              <a:t>   </a:t>
            </a:r>
          </a:p>
        </p:txBody>
      </p:sp>
      <p:sp>
        <p:nvSpPr>
          <p:cNvPr id="5" name="Rectangle 4">
            <a:extLst>
              <a:ext uri="{FF2B5EF4-FFF2-40B4-BE49-F238E27FC236}">
                <a16:creationId xmlns:a16="http://schemas.microsoft.com/office/drawing/2014/main" id="{446B8CB2-01BF-44E3-95F4-0A90FB238380}"/>
              </a:ext>
            </a:extLst>
          </p:cNvPr>
          <p:cNvSpPr/>
          <p:nvPr/>
        </p:nvSpPr>
        <p:spPr>
          <a:xfrm>
            <a:off x="170066" y="4084772"/>
            <a:ext cx="8432067" cy="646331"/>
          </a:xfrm>
          <a:prstGeom prst="rect">
            <a:avLst/>
          </a:prstGeom>
        </p:spPr>
        <p:txBody>
          <a:bodyPr wrap="square">
            <a:spAutoFit/>
          </a:bodyPr>
          <a:lstStyle/>
          <a:p>
            <a:r>
              <a:rPr lang="en-US" sz="3600" dirty="0">
                <a:solidFill>
                  <a:srgbClr val="FF0000"/>
                </a:solidFill>
                <a:latin typeface="MMFAZ Y+ That"/>
              </a:rPr>
              <a:t>Domains, kingdom</a:t>
            </a:r>
            <a:endParaRPr lang="en-US" dirty="0">
              <a:solidFill>
                <a:srgbClr val="FF0000"/>
              </a:solidFill>
            </a:endParaRPr>
          </a:p>
        </p:txBody>
      </p:sp>
    </p:spTree>
    <p:extLst>
      <p:ext uri="{BB962C8B-B14F-4D97-AF65-F5344CB8AC3E}">
        <p14:creationId xmlns:p14="http://schemas.microsoft.com/office/powerpoint/2010/main" val="403938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21AA422-D8C5-4A46-878A-6F1AB540F039}"/>
              </a:ext>
            </a:extLst>
          </p:cNvPr>
          <p:cNvGrpSpPr/>
          <p:nvPr/>
        </p:nvGrpSpPr>
        <p:grpSpPr>
          <a:xfrm>
            <a:off x="0" y="0"/>
            <a:ext cx="2133600" cy="483575"/>
            <a:chOff x="0" y="5270500"/>
            <a:chExt cx="3256757" cy="828000"/>
          </a:xfrm>
        </p:grpSpPr>
        <p:sp>
          <p:nvSpPr>
            <p:cNvPr id="6" name="object 25">
              <a:extLst>
                <a:ext uri="{FF2B5EF4-FFF2-40B4-BE49-F238E27FC236}">
                  <a16:creationId xmlns:a16="http://schemas.microsoft.com/office/drawing/2014/main" id="{AF408E21-8EE3-4D21-9625-F0856682C3B0}"/>
                </a:ext>
              </a:extLst>
            </p:cNvPr>
            <p:cNvSpPr/>
            <p:nvPr/>
          </p:nvSpPr>
          <p:spPr>
            <a:xfrm>
              <a:off x="0" y="52705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sz="865" dirty="0"/>
            </a:p>
          </p:txBody>
        </p:sp>
        <p:sp>
          <p:nvSpPr>
            <p:cNvPr id="7" name="object 26">
              <a:extLst>
                <a:ext uri="{FF2B5EF4-FFF2-40B4-BE49-F238E27FC236}">
                  <a16:creationId xmlns:a16="http://schemas.microsoft.com/office/drawing/2014/main" id="{48770D05-3456-4A7B-86F2-D94F19DBFC92}"/>
                </a:ext>
              </a:extLst>
            </p:cNvPr>
            <p:cNvSpPr txBox="1"/>
            <p:nvPr/>
          </p:nvSpPr>
          <p:spPr>
            <a:xfrm>
              <a:off x="157215" y="5400259"/>
              <a:ext cx="2942062" cy="466957"/>
            </a:xfrm>
            <a:prstGeom prst="rect">
              <a:avLst/>
            </a:prstGeom>
          </p:spPr>
          <p:txBody>
            <a:bodyPr vert="horz" wrap="square" lIns="0" tIns="6109" rIns="0" bIns="0" rtlCol="0">
              <a:spAutoFit/>
            </a:bodyPr>
            <a:lstStyle/>
            <a:p>
              <a:pPr marL="6109">
                <a:spcBef>
                  <a:spcPts val="48"/>
                </a:spcBef>
              </a:pPr>
              <a:r>
                <a:rPr lang="en-US" sz="1732" b="1" spc="-14" dirty="0">
                  <a:solidFill>
                    <a:srgbClr val="FFFFFF"/>
                  </a:solidFill>
                  <a:cs typeface="Source Sans Pro Light"/>
                </a:rPr>
                <a:t>Lesson Starter</a:t>
              </a:r>
              <a:endParaRPr sz="1732" b="1" dirty="0">
                <a:cs typeface="Source Sans Pro Light"/>
              </a:endParaRPr>
            </a:p>
          </p:txBody>
        </p:sp>
      </p:grpSp>
      <mc:AlternateContent xmlns:mc="http://schemas.openxmlformats.org/markup-compatibility/2006" xmlns:we="http://schemas.microsoft.com/office/webextensions/webextension/2010/11" xmlns:pca="http://schemas.microsoft.com/office/powerpoint/2013/contentapp">
        <mc:Choice Requires="we pca">
          <p:graphicFrame>
            <p:nvGraphicFramePr>
              <p:cNvPr id="11" name="Add-in 10" title="Slice Timer">
                <a:extLst>
                  <a:ext uri="{FF2B5EF4-FFF2-40B4-BE49-F238E27FC236}">
                    <a16:creationId xmlns:a16="http://schemas.microsoft.com/office/drawing/2014/main" id="{3E4CDD26-A363-4321-B46D-1634F33DE159}"/>
                  </a:ext>
                </a:extLst>
              </p:cNvPr>
              <p:cNvGraphicFramePr>
                <a:graphicFrameLocks noGrp="1"/>
              </p:cNvGraphicFramePr>
              <p:nvPr/>
            </p:nvGraphicFramePr>
            <p:xfrm>
              <a:off x="10157709" y="-11359"/>
              <a:ext cx="2062485" cy="139521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11" name="Add-in 10" title="Slice Timer">
                <a:extLst>
                  <a:ext uri="{FF2B5EF4-FFF2-40B4-BE49-F238E27FC236}">
                    <a16:creationId xmlns:a16="http://schemas.microsoft.com/office/drawing/2014/main" id="{3E4CDD26-A363-4321-B46D-1634F33DE159}"/>
                  </a:ext>
                </a:extLst>
              </p:cNvPr>
              <p:cNvPicPr>
                <a:picLocks noGrp="1" noRot="1" noChangeAspect="1" noMove="1" noResize="1" noEditPoints="1" noAdjustHandles="1" noChangeArrowheads="1" noChangeShapeType="1"/>
              </p:cNvPicPr>
              <p:nvPr/>
            </p:nvPicPr>
            <p:blipFill>
              <a:blip r:embed="rId3"/>
              <a:stretch>
                <a:fillRect/>
              </a:stretch>
            </p:blipFill>
            <p:spPr>
              <a:xfrm>
                <a:off x="10157709" y="-11359"/>
                <a:ext cx="2062485" cy="1395211"/>
              </a:xfrm>
              <a:prstGeom prst="rect">
                <a:avLst/>
              </a:prstGeom>
            </p:spPr>
          </p:pic>
        </mc:Fallback>
      </mc:AlternateContent>
      <p:sp>
        <p:nvSpPr>
          <p:cNvPr id="12" name="TextBox 11">
            <a:extLst>
              <a:ext uri="{FF2B5EF4-FFF2-40B4-BE49-F238E27FC236}">
                <a16:creationId xmlns:a16="http://schemas.microsoft.com/office/drawing/2014/main" id="{992C4B00-5249-4F6B-8470-8E5FEE1B107F}"/>
              </a:ext>
            </a:extLst>
          </p:cNvPr>
          <p:cNvSpPr txBox="1"/>
          <p:nvPr/>
        </p:nvSpPr>
        <p:spPr>
          <a:xfrm>
            <a:off x="0" y="452444"/>
            <a:ext cx="9606845" cy="830997"/>
          </a:xfrm>
          <a:prstGeom prst="rect">
            <a:avLst/>
          </a:prstGeom>
          <a:noFill/>
        </p:spPr>
        <p:txBody>
          <a:bodyPr wrap="square" rtlCol="0">
            <a:spAutoFit/>
          </a:bodyPr>
          <a:lstStyle/>
          <a:p>
            <a:r>
              <a:rPr lang="en-US" sz="2400" dirty="0">
                <a:highlight>
                  <a:srgbClr val="00FFFF"/>
                </a:highlight>
              </a:rPr>
              <a:t>How can you classify the animals in the given picture . Write your answer in chat box.</a:t>
            </a:r>
          </a:p>
        </p:txBody>
      </p:sp>
      <p:sp>
        <p:nvSpPr>
          <p:cNvPr id="4" name="Rectangle 3">
            <a:extLst>
              <a:ext uri="{FF2B5EF4-FFF2-40B4-BE49-F238E27FC236}">
                <a16:creationId xmlns:a16="http://schemas.microsoft.com/office/drawing/2014/main" id="{7BE50FD6-DE5A-46FA-ADBA-5A238DEFAE13}"/>
              </a:ext>
            </a:extLst>
          </p:cNvPr>
          <p:cNvSpPr/>
          <p:nvPr/>
        </p:nvSpPr>
        <p:spPr>
          <a:xfrm>
            <a:off x="9217134" y="2063903"/>
            <a:ext cx="982133" cy="3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DB2439-B69D-4321-8000-19359EEA0934}"/>
              </a:ext>
            </a:extLst>
          </p:cNvPr>
          <p:cNvSpPr/>
          <p:nvPr/>
        </p:nvSpPr>
        <p:spPr>
          <a:xfrm>
            <a:off x="8336846" y="2816579"/>
            <a:ext cx="982133" cy="3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A987681-CE2C-4270-8650-E6F107F0E212}"/>
              </a:ext>
            </a:extLst>
          </p:cNvPr>
          <p:cNvSpPr/>
          <p:nvPr/>
        </p:nvSpPr>
        <p:spPr>
          <a:xfrm>
            <a:off x="8444088" y="3984979"/>
            <a:ext cx="982133" cy="3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94011C-25C0-47EB-AAD9-85A309D172E6}"/>
              </a:ext>
            </a:extLst>
          </p:cNvPr>
          <p:cNvSpPr/>
          <p:nvPr/>
        </p:nvSpPr>
        <p:spPr>
          <a:xfrm>
            <a:off x="8415868" y="3403600"/>
            <a:ext cx="982133" cy="361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axonomic Rank | Taxonomy Classification Activities">
            <a:extLst>
              <a:ext uri="{FF2B5EF4-FFF2-40B4-BE49-F238E27FC236}">
                <a16:creationId xmlns:a16="http://schemas.microsoft.com/office/drawing/2014/main" id="{013E2C31-31CF-46DA-A4DF-2D2A4B03F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6" y="1576526"/>
            <a:ext cx="7112000" cy="461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4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11F5D1-AABE-4DF5-A84A-A3C7672A76D4}"/>
              </a:ext>
            </a:extLst>
          </p:cNvPr>
          <p:cNvSpPr/>
          <p:nvPr/>
        </p:nvSpPr>
        <p:spPr>
          <a:xfrm>
            <a:off x="0" y="414501"/>
            <a:ext cx="4757530" cy="4462760"/>
          </a:xfrm>
          <a:prstGeom prst="rect">
            <a:avLst/>
          </a:prstGeom>
        </p:spPr>
        <p:txBody>
          <a:bodyPr wrap="square">
            <a:spAutoFit/>
          </a:bodyPr>
          <a:lstStyle/>
          <a:p>
            <a:endParaRPr lang="en-US" sz="2000" dirty="0">
              <a:solidFill>
                <a:srgbClr val="000000"/>
              </a:solidFill>
              <a:latin typeface="NUPGN W+ Proxima Nova"/>
            </a:endParaRPr>
          </a:p>
          <a:p>
            <a:r>
              <a:rPr lang="en-US" sz="2400" b="1" dirty="0">
                <a:latin typeface="NUPGN W+ Proxima Nova"/>
              </a:rPr>
              <a:t>Classification </a:t>
            </a:r>
          </a:p>
          <a:p>
            <a:endParaRPr lang="en-US" sz="2400" b="1" dirty="0">
              <a:latin typeface="NUPGN W+ Proxima Nova"/>
            </a:endParaRPr>
          </a:p>
          <a:p>
            <a:pPr marL="285750" indent="-285750">
              <a:buFont typeface="Arial" panose="020B0604020202020204" pitchFamily="34" charset="0"/>
              <a:buChar char="•"/>
            </a:pPr>
            <a:r>
              <a:rPr lang="en-US" sz="2400" dirty="0">
                <a:latin typeface="MMFAZ Y+ That"/>
              </a:rPr>
              <a:t>Organisms are classified according to their </a:t>
            </a:r>
            <a:r>
              <a:rPr lang="en-US" sz="2400" dirty="0">
                <a:solidFill>
                  <a:srgbClr val="00B050"/>
                </a:solidFill>
                <a:latin typeface="MMFAZ Y+ That"/>
              </a:rPr>
              <a:t>cell type, prokaryotic or eukaryotic as well as other characteristics</a:t>
            </a:r>
            <a:r>
              <a:rPr lang="en-US" sz="2400" dirty="0">
                <a:latin typeface="MMFAZ Y+ That"/>
              </a:rPr>
              <a:t>.  </a:t>
            </a:r>
          </a:p>
          <a:p>
            <a:pPr marL="285750" indent="-285750">
              <a:buFont typeface="Arial" panose="020B0604020202020204" pitchFamily="34" charset="0"/>
              <a:buChar char="•"/>
            </a:pPr>
            <a:r>
              <a:rPr lang="en-US" sz="2400" dirty="0">
                <a:latin typeface="MMFAZ Y+ That"/>
              </a:rPr>
              <a:t>All organisms are classified  into one of the three domains- </a:t>
            </a:r>
            <a:r>
              <a:rPr lang="en-US" sz="2400" dirty="0">
                <a:solidFill>
                  <a:srgbClr val="FF0000"/>
                </a:solidFill>
                <a:latin typeface="MMFAZ Y+ That"/>
              </a:rPr>
              <a:t>Bacteria, Archaea and </a:t>
            </a:r>
            <a:r>
              <a:rPr lang="en-US" sz="2400" dirty="0" err="1">
                <a:solidFill>
                  <a:srgbClr val="FF0000"/>
                </a:solidFill>
                <a:latin typeface="MMFAZ Y+ That"/>
              </a:rPr>
              <a:t>eukarya</a:t>
            </a:r>
            <a:r>
              <a:rPr lang="en-US" sz="2400" dirty="0">
                <a:solidFill>
                  <a:srgbClr val="FF0000"/>
                </a:solidFill>
                <a:latin typeface="MMFAZ Y+ That"/>
              </a:rPr>
              <a:t>. </a:t>
            </a:r>
          </a:p>
          <a:p>
            <a:pPr marL="285750" indent="-285750">
              <a:buFont typeface="Arial" panose="020B0604020202020204" pitchFamily="34" charset="0"/>
              <a:buChar char="•"/>
            </a:pPr>
            <a:r>
              <a:rPr lang="en-US" sz="2400" dirty="0">
                <a:latin typeface="MMFAZ Y+ That"/>
              </a:rPr>
              <a:t>And then into one of the </a:t>
            </a:r>
            <a:r>
              <a:rPr lang="en-US" sz="2400" dirty="0">
                <a:solidFill>
                  <a:schemeClr val="accent1"/>
                </a:solidFill>
                <a:latin typeface="MMFAZ Y+ That"/>
              </a:rPr>
              <a:t>six kingdoms</a:t>
            </a:r>
            <a:endParaRPr lang="en-US" sz="2400" dirty="0">
              <a:solidFill>
                <a:schemeClr val="accent1"/>
              </a:solidFill>
              <a:latin typeface="NUPGN W+ Proxima Nova"/>
            </a:endParaRPr>
          </a:p>
        </p:txBody>
      </p:sp>
      <p:sp>
        <p:nvSpPr>
          <p:cNvPr id="3" name="Rectangle 2">
            <a:extLst>
              <a:ext uri="{FF2B5EF4-FFF2-40B4-BE49-F238E27FC236}">
                <a16:creationId xmlns:a16="http://schemas.microsoft.com/office/drawing/2014/main" id="{4C4F40C4-E7EA-4A18-9B72-7BE1C75A284A}"/>
              </a:ext>
            </a:extLst>
          </p:cNvPr>
          <p:cNvSpPr/>
          <p:nvPr/>
        </p:nvSpPr>
        <p:spPr>
          <a:xfrm>
            <a:off x="0" y="0"/>
            <a:ext cx="2108269" cy="369332"/>
          </a:xfrm>
          <a:prstGeom prst="rect">
            <a:avLst/>
          </a:prstGeom>
        </p:spPr>
        <p:txBody>
          <a:bodyPr wrap="non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pic>
        <p:nvPicPr>
          <p:cNvPr id="1026" name="Picture 2" descr="Classification of Organisms. Levels of Classification 3 Domains Phylum  Kingdom Domain Class Order Family Genus Species 6 Kingdoms Plants Animals  Archaebacteria. - ppt download">
            <a:extLst>
              <a:ext uri="{FF2B5EF4-FFF2-40B4-BE49-F238E27FC236}">
                <a16:creationId xmlns:a16="http://schemas.microsoft.com/office/drawing/2014/main" id="{6ECD3E8B-96B1-4128-97E0-B8CE7D502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360" y="0"/>
            <a:ext cx="74066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53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mains of Life | BioNinja">
            <a:extLst>
              <a:ext uri="{FF2B5EF4-FFF2-40B4-BE49-F238E27FC236}">
                <a16:creationId xmlns:a16="http://schemas.microsoft.com/office/drawing/2014/main" id="{517139F3-C348-463C-BEDD-EC8310110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40" y="1417982"/>
            <a:ext cx="7972425" cy="5045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FF7A31-AF70-4C90-8C64-166187432990}"/>
              </a:ext>
            </a:extLst>
          </p:cNvPr>
          <p:cNvSpPr txBox="1"/>
          <p:nvPr/>
        </p:nvSpPr>
        <p:spPr>
          <a:xfrm>
            <a:off x="320040" y="259080"/>
            <a:ext cx="10271760" cy="830997"/>
          </a:xfrm>
          <a:prstGeom prst="rect">
            <a:avLst/>
          </a:prstGeom>
          <a:noFill/>
        </p:spPr>
        <p:txBody>
          <a:bodyPr wrap="square" rtlCol="0">
            <a:spAutoFit/>
          </a:bodyPr>
          <a:lstStyle/>
          <a:p>
            <a:r>
              <a:rPr lang="en-US" sz="2400" dirty="0"/>
              <a:t>Organisms in the </a:t>
            </a:r>
            <a:r>
              <a:rPr lang="en-US" sz="2400" dirty="0">
                <a:solidFill>
                  <a:srgbClr val="FF0000"/>
                </a:solidFill>
              </a:rPr>
              <a:t>Bacteria and Archaea </a:t>
            </a:r>
            <a:r>
              <a:rPr lang="en-US" sz="2400" dirty="0"/>
              <a:t>domains are </a:t>
            </a:r>
            <a:r>
              <a:rPr lang="en-US" sz="2400" dirty="0">
                <a:solidFill>
                  <a:srgbClr val="00B050"/>
                </a:solidFill>
              </a:rPr>
              <a:t>unicellular prokaryotes</a:t>
            </a:r>
            <a:r>
              <a:rPr lang="en-US" sz="2400" dirty="0"/>
              <a:t>, while organisms in the Eukarya domain are </a:t>
            </a:r>
            <a:r>
              <a:rPr lang="en-US" sz="2400" dirty="0">
                <a:solidFill>
                  <a:schemeClr val="accent1"/>
                </a:solidFill>
              </a:rPr>
              <a:t>eukaryotes</a:t>
            </a:r>
          </a:p>
        </p:txBody>
      </p:sp>
    </p:spTree>
    <p:extLst>
      <p:ext uri="{BB962C8B-B14F-4D97-AF65-F5344CB8AC3E}">
        <p14:creationId xmlns:p14="http://schemas.microsoft.com/office/powerpoint/2010/main" val="119466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11F5D1-AABE-4DF5-A84A-A3C7672A76D4}"/>
              </a:ext>
            </a:extLst>
          </p:cNvPr>
          <p:cNvSpPr/>
          <p:nvPr/>
        </p:nvSpPr>
        <p:spPr>
          <a:xfrm>
            <a:off x="0" y="215718"/>
            <a:ext cx="4409721" cy="3847207"/>
          </a:xfrm>
          <a:prstGeom prst="rect">
            <a:avLst/>
          </a:prstGeom>
        </p:spPr>
        <p:txBody>
          <a:bodyPr wrap="square">
            <a:spAutoFit/>
          </a:bodyPr>
          <a:lstStyle/>
          <a:p>
            <a:endParaRPr lang="en-US" sz="2000" dirty="0">
              <a:solidFill>
                <a:srgbClr val="000000"/>
              </a:solidFill>
              <a:latin typeface="NUPGN W+ Proxima Nova"/>
            </a:endParaRPr>
          </a:p>
          <a:p>
            <a:r>
              <a:rPr lang="en-US" sz="2400" b="1" dirty="0">
                <a:latin typeface="NUPGN W+ Proxima Nova"/>
              </a:rPr>
              <a:t>Taxonomy</a:t>
            </a:r>
          </a:p>
          <a:p>
            <a:pPr marL="285750" indent="-285750">
              <a:buFont typeface="Arial" panose="020B0604020202020204" pitchFamily="34" charset="0"/>
              <a:buChar char="•"/>
            </a:pPr>
            <a:r>
              <a:rPr lang="en-US" sz="2000" dirty="0">
                <a:latin typeface="MMFAZ Y+ That"/>
              </a:rPr>
              <a:t>Using taxonomy, scientists divide all living things on Earth into three groups called </a:t>
            </a:r>
            <a:r>
              <a:rPr lang="en-US" sz="2000" dirty="0">
                <a:highlight>
                  <a:srgbClr val="FFFF00"/>
                </a:highlight>
                <a:latin typeface="MMFAZ Y+ That"/>
              </a:rPr>
              <a:t>domains. </a:t>
            </a:r>
          </a:p>
          <a:p>
            <a:pPr marL="285750" indent="-285750">
              <a:buFont typeface="Arial" panose="020B0604020202020204" pitchFamily="34" charset="0"/>
              <a:buChar char="•"/>
            </a:pPr>
            <a:r>
              <a:rPr lang="en-US" sz="2000" dirty="0">
                <a:latin typeface="MMFAZ Y+ That"/>
              </a:rPr>
              <a:t>Domains are divided into </a:t>
            </a:r>
            <a:r>
              <a:rPr lang="en-US" sz="2000" dirty="0">
                <a:highlight>
                  <a:srgbClr val="FFFF00"/>
                </a:highlight>
                <a:latin typeface="MMFAZ Y+ That"/>
              </a:rPr>
              <a:t>kingdoms</a:t>
            </a:r>
            <a:r>
              <a:rPr lang="en-US" sz="2000" dirty="0">
                <a:latin typeface="MMFAZ Y+ That"/>
              </a:rPr>
              <a:t>, and then phyla ( singular, </a:t>
            </a:r>
            <a:r>
              <a:rPr lang="en-US" sz="2000" dirty="0">
                <a:highlight>
                  <a:srgbClr val="FFFF00"/>
                </a:highlight>
                <a:latin typeface="MMFAZ Y+ That"/>
              </a:rPr>
              <a:t>phylum</a:t>
            </a:r>
            <a:r>
              <a:rPr lang="en-US" sz="2000" dirty="0">
                <a:latin typeface="MMFAZ Y+ That"/>
              </a:rPr>
              <a:t>), </a:t>
            </a:r>
            <a:r>
              <a:rPr lang="en-US" sz="2000" dirty="0">
                <a:highlight>
                  <a:srgbClr val="FFFF00"/>
                </a:highlight>
                <a:latin typeface="MMFAZ Y+ That"/>
              </a:rPr>
              <a:t>classes, orders, families, genera (singular, genus), and species</a:t>
            </a:r>
            <a:r>
              <a:rPr lang="en-US" sz="2000" dirty="0">
                <a:latin typeface="MMFAZ Y+ That"/>
              </a:rPr>
              <a:t>.</a:t>
            </a:r>
          </a:p>
          <a:p>
            <a:pPr marL="285750" indent="-285750">
              <a:buFont typeface="Arial" panose="020B0604020202020204" pitchFamily="34" charset="0"/>
              <a:buChar char="•"/>
            </a:pPr>
            <a:r>
              <a:rPr lang="en-US" sz="2000" dirty="0">
                <a:latin typeface="MMFAZ Y+ That"/>
              </a:rPr>
              <a:t> A </a:t>
            </a:r>
            <a:r>
              <a:rPr lang="en-US" sz="2000" dirty="0">
                <a:solidFill>
                  <a:srgbClr val="FF0000"/>
                </a:solidFill>
                <a:latin typeface="MMFAZ Y+ That"/>
              </a:rPr>
              <a:t>species</a:t>
            </a:r>
            <a:r>
              <a:rPr lang="en-US" sz="2000" dirty="0">
                <a:latin typeface="MMFAZ Y+ That"/>
              </a:rPr>
              <a:t> is made of all organisms that can mate with one another and produce offspring that can reproduce. </a:t>
            </a:r>
          </a:p>
        </p:txBody>
      </p:sp>
      <p:sp>
        <p:nvSpPr>
          <p:cNvPr id="3" name="Rectangle 2">
            <a:extLst>
              <a:ext uri="{FF2B5EF4-FFF2-40B4-BE49-F238E27FC236}">
                <a16:creationId xmlns:a16="http://schemas.microsoft.com/office/drawing/2014/main" id="{4C4F40C4-E7EA-4A18-9B72-7BE1C75A284A}"/>
              </a:ext>
            </a:extLst>
          </p:cNvPr>
          <p:cNvSpPr/>
          <p:nvPr/>
        </p:nvSpPr>
        <p:spPr>
          <a:xfrm>
            <a:off x="0" y="0"/>
            <a:ext cx="2108269" cy="369332"/>
          </a:xfrm>
          <a:prstGeom prst="rect">
            <a:avLst/>
          </a:prstGeom>
        </p:spPr>
        <p:txBody>
          <a:bodyPr wrap="non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pic>
        <p:nvPicPr>
          <p:cNvPr id="1028" name="Picture 4" descr="Illustration shows the taxonomic groups shared by various species. All of the organisms shown are in the domain Eukarya: plants, insects, fish, rabbits, cats, foxes, jackals wolves, and dogs. Of theses, insects, fish, rabbits, cats, foxes, jackals, wolves and dogs are in the kingdom Animalia. Within the kingdom Animalia, fish, rabbits, cats, foxes, jackals, wolves, and dogs are in the phylum Chordata. Rabbits, cats, foxes, jackals, wolves, and dogs are in the class Mammalia. Cats, foxes, jackals, wolves, and dogs are in the order Carnivora. Foxes, jackals, wolves, and dogs are in the family Canidae. Jackals, wolves and dogs are in the genus Canis. Wolves and Dogs and have the species name Canis lupus. Dogs have the subspecies name Canis lupus familiaris.">
            <a:extLst>
              <a:ext uri="{FF2B5EF4-FFF2-40B4-BE49-F238E27FC236}">
                <a16:creationId xmlns:a16="http://schemas.microsoft.com/office/drawing/2014/main" id="{A0F25C0F-B19F-4D54-8F33-7E4FABFF5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152400"/>
            <a:ext cx="77089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6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5ED1FF-54D6-4BA7-8908-984AB7391CC0}"/>
              </a:ext>
            </a:extLst>
          </p:cNvPr>
          <p:cNvSpPr/>
          <p:nvPr/>
        </p:nvSpPr>
        <p:spPr>
          <a:xfrm>
            <a:off x="3652808" y="345691"/>
            <a:ext cx="2651361" cy="461665"/>
          </a:xfrm>
          <a:prstGeom prst="rect">
            <a:avLst/>
          </a:prstGeom>
        </p:spPr>
        <p:txBody>
          <a:bodyPr wrap="square">
            <a:spAutoFit/>
          </a:bodyPr>
          <a:lstStyle/>
          <a:p>
            <a:r>
              <a:rPr lang="en-US" sz="2399" dirty="0">
                <a:solidFill>
                  <a:schemeClr val="tx1">
                    <a:lumMod val="95000"/>
                    <a:lumOff val="5000"/>
                  </a:schemeClr>
                </a:solidFill>
                <a:highlight>
                  <a:srgbClr val="FFFF00"/>
                </a:highlight>
              </a:rPr>
              <a:t>Quick check</a:t>
            </a:r>
          </a:p>
        </p:txBody>
      </p:sp>
      <p:sp>
        <p:nvSpPr>
          <p:cNvPr id="3" name="Rectangle 2">
            <a:extLst>
              <a:ext uri="{FF2B5EF4-FFF2-40B4-BE49-F238E27FC236}">
                <a16:creationId xmlns:a16="http://schemas.microsoft.com/office/drawing/2014/main" id="{C779E0B3-320B-4A13-9192-DCDF025CBB7E}"/>
              </a:ext>
            </a:extLst>
          </p:cNvPr>
          <p:cNvSpPr/>
          <p:nvPr/>
        </p:nvSpPr>
        <p:spPr>
          <a:xfrm>
            <a:off x="-79022" y="-11289"/>
            <a:ext cx="6486144" cy="369332"/>
          </a:xfrm>
          <a:prstGeom prst="rect">
            <a:avLst/>
          </a:prstGeom>
        </p:spPr>
        <p:txBody>
          <a:bodyPr wrap="squar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grpSp>
        <p:nvGrpSpPr>
          <p:cNvPr id="7" name="Group 6">
            <a:extLst>
              <a:ext uri="{FF2B5EF4-FFF2-40B4-BE49-F238E27FC236}">
                <a16:creationId xmlns:a16="http://schemas.microsoft.com/office/drawing/2014/main" id="{37213D20-0F22-4BC0-8E49-03B6AD15A82C}"/>
              </a:ext>
            </a:extLst>
          </p:cNvPr>
          <p:cNvGrpSpPr/>
          <p:nvPr/>
        </p:nvGrpSpPr>
        <p:grpSpPr>
          <a:xfrm>
            <a:off x="0" y="613749"/>
            <a:ext cx="1703540" cy="398262"/>
            <a:chOff x="2266858" y="8642689"/>
            <a:chExt cx="1794167" cy="439424"/>
          </a:xfrm>
        </p:grpSpPr>
        <p:sp>
          <p:nvSpPr>
            <p:cNvPr id="8" name="object 4">
              <a:extLst>
                <a:ext uri="{FF2B5EF4-FFF2-40B4-BE49-F238E27FC236}">
                  <a16:creationId xmlns:a16="http://schemas.microsoft.com/office/drawing/2014/main" id="{C6CED382-ECE7-46C0-ACF6-AA38FE8606BE}"/>
                </a:ext>
              </a:extLst>
            </p:cNvPr>
            <p:cNvSpPr/>
            <p:nvPr/>
          </p:nvSpPr>
          <p:spPr>
            <a:xfrm>
              <a:off x="2266858" y="8642693"/>
              <a:ext cx="1578066"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sz="865" dirty="0"/>
            </a:p>
          </p:txBody>
        </p:sp>
        <p:sp>
          <p:nvSpPr>
            <p:cNvPr id="9" name="object 5">
              <a:extLst>
                <a:ext uri="{FF2B5EF4-FFF2-40B4-BE49-F238E27FC236}">
                  <a16:creationId xmlns:a16="http://schemas.microsoft.com/office/drawing/2014/main" id="{ED77A29E-EC0A-46EE-A617-4D3D10F5AD08}"/>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sz="865" dirty="0"/>
            </a:p>
          </p:txBody>
        </p:sp>
      </p:grpSp>
      <p:sp>
        <p:nvSpPr>
          <p:cNvPr id="10" name="object 9">
            <a:extLst>
              <a:ext uri="{FF2B5EF4-FFF2-40B4-BE49-F238E27FC236}">
                <a16:creationId xmlns:a16="http://schemas.microsoft.com/office/drawing/2014/main" id="{606A8C69-E7AD-428F-9FCF-7D858DBCB6E2}"/>
              </a:ext>
            </a:extLst>
          </p:cNvPr>
          <p:cNvSpPr txBox="1"/>
          <p:nvPr/>
        </p:nvSpPr>
        <p:spPr>
          <a:xfrm>
            <a:off x="293732" y="682782"/>
            <a:ext cx="1722629" cy="331771"/>
          </a:xfrm>
          <a:prstGeom prst="rect">
            <a:avLst/>
          </a:prstGeom>
        </p:spPr>
        <p:txBody>
          <a:bodyPr vert="horz" wrap="square" lIns="0" tIns="6109" rIns="0" bIns="0" rtlCol="0">
            <a:spAutoFit/>
          </a:bodyPr>
          <a:lstStyle/>
          <a:p>
            <a:pPr marL="6109">
              <a:spcBef>
                <a:spcPts val="48"/>
              </a:spcBef>
            </a:pPr>
            <a:r>
              <a:rPr lang="cs-CZ" sz="2116" b="1" dirty="0">
                <a:solidFill>
                  <a:srgbClr val="FFFFFF"/>
                </a:solidFill>
                <a:cs typeface="Source Sans Pro Light"/>
              </a:rPr>
              <a:t>EVALUATE</a:t>
            </a:r>
            <a:endParaRPr lang="cs-CZ" sz="2116" b="1" dirty="0">
              <a:cs typeface="Source Sans Pro Light"/>
            </a:endParaRPr>
          </a:p>
        </p:txBody>
      </p:sp>
      <p:sp>
        <p:nvSpPr>
          <p:cNvPr id="6" name="Rectangle 5">
            <a:extLst>
              <a:ext uri="{FF2B5EF4-FFF2-40B4-BE49-F238E27FC236}">
                <a16:creationId xmlns:a16="http://schemas.microsoft.com/office/drawing/2014/main" id="{DF95125D-9D79-4008-8DE2-DE1402AC57C9}"/>
              </a:ext>
            </a:extLst>
          </p:cNvPr>
          <p:cNvSpPr/>
          <p:nvPr/>
        </p:nvSpPr>
        <p:spPr>
          <a:xfrm>
            <a:off x="2702405" y="1144601"/>
            <a:ext cx="4055277" cy="369332"/>
          </a:xfrm>
          <a:prstGeom prst="rect">
            <a:avLst/>
          </a:prstGeom>
        </p:spPr>
        <p:txBody>
          <a:bodyPr wrap="none">
            <a:spAutoFit/>
          </a:bodyPr>
          <a:lstStyle/>
          <a:p>
            <a:r>
              <a:rPr lang="en-US" dirty="0"/>
              <a:t>https://wordwall.net/play/8229/121/628</a:t>
            </a:r>
          </a:p>
        </p:txBody>
      </p:sp>
      <p:pic>
        <p:nvPicPr>
          <p:cNvPr id="8194" name="Picture 2" descr="Taxonomy">
            <a:extLst>
              <a:ext uri="{FF2B5EF4-FFF2-40B4-BE49-F238E27FC236}">
                <a16:creationId xmlns:a16="http://schemas.microsoft.com/office/drawing/2014/main" id="{731622AD-FBCB-442E-A89C-C9FD26196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244" y="2226027"/>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346D51-6D22-44DE-B6BD-5D83DF8972CA}"/>
              </a:ext>
            </a:extLst>
          </p:cNvPr>
          <p:cNvSpPr/>
          <p:nvPr/>
        </p:nvSpPr>
        <p:spPr>
          <a:xfrm>
            <a:off x="97331" y="0"/>
            <a:ext cx="2108269" cy="369332"/>
          </a:xfrm>
          <a:prstGeom prst="rect">
            <a:avLst/>
          </a:prstGeom>
        </p:spPr>
        <p:txBody>
          <a:bodyPr wrap="none">
            <a:spAutoFit/>
          </a:bodyPr>
          <a:lstStyle/>
          <a:p>
            <a:r>
              <a:rPr lang="en-US" dirty="0">
                <a:highlight>
                  <a:srgbClr val="FFFF00"/>
                </a:highlight>
                <a:latin typeface="Times New Roman" panose="02020603050405020304" pitchFamily="18" charset="0"/>
              </a:rPr>
              <a:t>classify living things</a:t>
            </a:r>
            <a:endParaRPr lang="en-US" dirty="0">
              <a:highlight>
                <a:srgbClr val="FFFF00"/>
              </a:highlight>
            </a:endParaRPr>
          </a:p>
        </p:txBody>
      </p:sp>
      <p:pic>
        <p:nvPicPr>
          <p:cNvPr id="4" name="Picture 2" descr="Taxonomy | Taxonomy, Science facts, Homeschool science">
            <a:extLst>
              <a:ext uri="{FF2B5EF4-FFF2-40B4-BE49-F238E27FC236}">
                <a16:creationId xmlns:a16="http://schemas.microsoft.com/office/drawing/2014/main" id="{F02DCD1A-C9ED-446F-B5C9-F02386DF2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300" y="4191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4402B7-60C2-4BDB-8FBA-9BD04A30A138}"/>
              </a:ext>
            </a:extLst>
          </p:cNvPr>
          <p:cNvSpPr/>
          <p:nvPr/>
        </p:nvSpPr>
        <p:spPr>
          <a:xfrm>
            <a:off x="248356" y="237728"/>
            <a:ext cx="4996744" cy="5201424"/>
          </a:xfrm>
          <a:prstGeom prst="rect">
            <a:avLst/>
          </a:prstGeom>
        </p:spPr>
        <p:txBody>
          <a:bodyPr wrap="square">
            <a:spAutoFit/>
          </a:bodyPr>
          <a:lstStyle/>
          <a:p>
            <a:endParaRPr lang="en-US" sz="2000" dirty="0">
              <a:solidFill>
                <a:srgbClr val="000000"/>
              </a:solidFill>
              <a:latin typeface="MMFAZ Y+ Proxima Nova A"/>
            </a:endParaRPr>
          </a:p>
          <a:p>
            <a:r>
              <a:rPr lang="en-US" sz="2400" b="1" dirty="0">
                <a:latin typeface="NUPGN W+ Proxima Nova"/>
              </a:rPr>
              <a:t>Classification Systems </a:t>
            </a:r>
          </a:p>
          <a:p>
            <a:r>
              <a:rPr lang="en-US" sz="2400" u="sng" dirty="0">
                <a:latin typeface="MMFAZ Y+ That"/>
              </a:rPr>
              <a:t>Linnaeus</a:t>
            </a:r>
            <a:r>
              <a:rPr lang="en-US" sz="2400" dirty="0">
                <a:latin typeface="MMFAZ Y+ That"/>
              </a:rPr>
              <a:t> also classified organisms based on their behavior and appearance. </a:t>
            </a:r>
          </a:p>
          <a:p>
            <a:r>
              <a:rPr lang="en-US" sz="2400" dirty="0">
                <a:latin typeface="MMFAZ Y+ That"/>
              </a:rPr>
              <a:t>Today, the branch of science that classifies living things is called </a:t>
            </a:r>
            <a:r>
              <a:rPr lang="en-US" sz="2400" dirty="0">
                <a:highlight>
                  <a:srgbClr val="FFFF00"/>
                </a:highlight>
                <a:latin typeface="MMFAZ Y+ That"/>
              </a:rPr>
              <a:t>taxonomy. </a:t>
            </a:r>
          </a:p>
          <a:p>
            <a:r>
              <a:rPr lang="en-US" sz="2400" i="1" dirty="0">
                <a:latin typeface="MMFAZ Y+ That"/>
              </a:rPr>
              <a:t>A group of organisms is called a </a:t>
            </a:r>
            <a:r>
              <a:rPr lang="en-US" sz="2400" b="1" dirty="0">
                <a:latin typeface="MMFAZ Y+ That"/>
              </a:rPr>
              <a:t>taxon </a:t>
            </a:r>
            <a:r>
              <a:rPr lang="en-US" sz="2400" dirty="0">
                <a:latin typeface="MMFAZ Y+ That"/>
              </a:rPr>
              <a:t>(plural, taxa). </a:t>
            </a:r>
          </a:p>
          <a:p>
            <a:r>
              <a:rPr lang="en-US" sz="2400" dirty="0">
                <a:latin typeface="MMFAZ Y+ That"/>
              </a:rPr>
              <a:t>The current classification method uses </a:t>
            </a:r>
            <a:r>
              <a:rPr lang="en-US" sz="2400" dirty="0">
                <a:solidFill>
                  <a:srgbClr val="FF0000"/>
                </a:solidFill>
                <a:latin typeface="MMFAZ Y+ That"/>
              </a:rPr>
              <a:t>organism’s cell type, habitat, the way it obtains food and energy.</a:t>
            </a:r>
          </a:p>
          <a:p>
            <a:r>
              <a:rPr lang="en-US" sz="2400" dirty="0">
                <a:latin typeface="MMFAZ Y+ That"/>
              </a:rPr>
              <a:t> </a:t>
            </a:r>
            <a:endParaRPr lang="en-US" sz="2400" dirty="0">
              <a:latin typeface="MMFAZ Y+ Proxima Nova A"/>
            </a:endParaRPr>
          </a:p>
        </p:txBody>
      </p:sp>
    </p:spTree>
    <p:extLst>
      <p:ext uri="{BB962C8B-B14F-4D97-AF65-F5344CB8AC3E}">
        <p14:creationId xmlns:p14="http://schemas.microsoft.com/office/powerpoint/2010/main" val="207714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4A22A-8D0F-45E9-BC80-62AC81338FBE}"/>
              </a:ext>
            </a:extLst>
          </p:cNvPr>
          <p:cNvSpPr/>
          <p:nvPr/>
        </p:nvSpPr>
        <p:spPr>
          <a:xfrm>
            <a:off x="0" y="0"/>
            <a:ext cx="2026067" cy="369332"/>
          </a:xfrm>
          <a:prstGeom prst="rect">
            <a:avLst/>
          </a:prstGeom>
        </p:spPr>
        <p:txBody>
          <a:bodyPr wrap="none">
            <a:spAutoFit/>
          </a:bodyPr>
          <a:lstStyle/>
          <a:p>
            <a:r>
              <a:rPr lang="en-US" dirty="0">
                <a:highlight>
                  <a:srgbClr val="FFFF00"/>
                </a:highlight>
              </a:rPr>
              <a:t>classify living things</a:t>
            </a:r>
          </a:p>
        </p:txBody>
      </p:sp>
      <p:sp>
        <p:nvSpPr>
          <p:cNvPr id="2" name="Rectangle 1">
            <a:extLst>
              <a:ext uri="{FF2B5EF4-FFF2-40B4-BE49-F238E27FC236}">
                <a16:creationId xmlns:a16="http://schemas.microsoft.com/office/drawing/2014/main" id="{6D23F303-6AF1-420D-ADA2-74F1EAFA3A97}"/>
              </a:ext>
            </a:extLst>
          </p:cNvPr>
          <p:cNvSpPr/>
          <p:nvPr/>
        </p:nvSpPr>
        <p:spPr>
          <a:xfrm>
            <a:off x="677333" y="465246"/>
            <a:ext cx="6096000" cy="769441"/>
          </a:xfrm>
          <a:prstGeom prst="rect">
            <a:avLst/>
          </a:prstGeom>
        </p:spPr>
        <p:txBody>
          <a:bodyPr>
            <a:spAutoFit/>
          </a:bodyPr>
          <a:lstStyle/>
          <a:p>
            <a:endParaRPr lang="en-US" sz="1200" dirty="0">
              <a:solidFill>
                <a:srgbClr val="000000"/>
              </a:solidFill>
              <a:latin typeface="NUPGN W+ Proxima Nova"/>
            </a:endParaRPr>
          </a:p>
          <a:p>
            <a:r>
              <a:rPr lang="en-US" sz="3200" b="1" dirty="0">
                <a:solidFill>
                  <a:schemeClr val="accent1">
                    <a:lumMod val="75000"/>
                  </a:schemeClr>
                </a:solidFill>
                <a:latin typeface="NUPGN W+ Proxima Nova"/>
              </a:rPr>
              <a:t>How are living things classified? </a:t>
            </a:r>
            <a:endParaRPr lang="en-US" sz="3200" dirty="0">
              <a:solidFill>
                <a:schemeClr val="accent1">
                  <a:lumMod val="75000"/>
                </a:schemeClr>
              </a:solidFill>
              <a:latin typeface="NUPGN W+ Proxima Nova"/>
            </a:endParaRPr>
          </a:p>
        </p:txBody>
      </p:sp>
      <p:sp>
        <p:nvSpPr>
          <p:cNvPr id="4" name="Rectangle 3">
            <a:extLst>
              <a:ext uri="{FF2B5EF4-FFF2-40B4-BE49-F238E27FC236}">
                <a16:creationId xmlns:a16="http://schemas.microsoft.com/office/drawing/2014/main" id="{CCDD8697-16D2-4138-99E4-01DB8FBF7BA1}"/>
              </a:ext>
            </a:extLst>
          </p:cNvPr>
          <p:cNvSpPr/>
          <p:nvPr/>
        </p:nvSpPr>
        <p:spPr>
          <a:xfrm>
            <a:off x="428979" y="1589360"/>
            <a:ext cx="6096000" cy="3539430"/>
          </a:xfrm>
          <a:prstGeom prst="rect">
            <a:avLst/>
          </a:prstGeom>
        </p:spPr>
        <p:txBody>
          <a:bodyPr>
            <a:spAutoFit/>
          </a:bodyPr>
          <a:lstStyle/>
          <a:p>
            <a:endParaRPr lang="en-US" sz="2000" dirty="0">
              <a:solidFill>
                <a:srgbClr val="000000"/>
              </a:solidFill>
              <a:latin typeface="NUPGN W+ Proxima Nova"/>
            </a:endParaRPr>
          </a:p>
          <a:p>
            <a:r>
              <a:rPr lang="en-US" sz="2400" b="1" dirty="0">
                <a:latin typeface="NUPGN W+ Proxima Nova"/>
              </a:rPr>
              <a:t>Naming Living Things</a:t>
            </a:r>
          </a:p>
          <a:p>
            <a:r>
              <a:rPr lang="en-US" dirty="0">
                <a:latin typeface="MMFAZ Y+ That"/>
              </a:rPr>
              <a:t>Scientists name living things using a system called binomial nomenclature. </a:t>
            </a:r>
          </a:p>
          <a:p>
            <a:r>
              <a:rPr lang="en-US" b="1" dirty="0">
                <a:latin typeface="MMFAZ Y+ That"/>
              </a:rPr>
              <a:t>Binomial nomenclature </a:t>
            </a:r>
            <a:r>
              <a:rPr lang="en-US" i="1" dirty="0">
                <a:latin typeface="MMFAZ Y+ That"/>
              </a:rPr>
              <a:t>is a naming system that gives each living thing a two-word scientific name.</a:t>
            </a:r>
          </a:p>
          <a:p>
            <a:r>
              <a:rPr lang="en-US" dirty="0">
                <a:latin typeface="MMFAZ Y+ That"/>
              </a:rPr>
              <a:t>More than 300 years ago a scientist named </a:t>
            </a:r>
            <a:r>
              <a:rPr lang="en-US" dirty="0">
                <a:highlight>
                  <a:srgbClr val="FFFF00"/>
                </a:highlight>
                <a:latin typeface="MMFAZ Y+ That"/>
              </a:rPr>
              <a:t>Carolus Linnaeus </a:t>
            </a:r>
            <a:r>
              <a:rPr lang="en-US" dirty="0">
                <a:latin typeface="MMFAZ Y+ That"/>
              </a:rPr>
              <a:t>created the binomial nomenclature system.</a:t>
            </a:r>
          </a:p>
          <a:p>
            <a:r>
              <a:rPr lang="en-US" dirty="0">
                <a:latin typeface="MMFAZ Y+ That"/>
              </a:rPr>
              <a:t> All scientific names are in Latin. </a:t>
            </a:r>
            <a:r>
              <a:rPr lang="en-US" i="1" dirty="0">
                <a:highlight>
                  <a:srgbClr val="FFFF00"/>
                </a:highlight>
                <a:latin typeface="MMFAZ Y+ Proxima Nova"/>
              </a:rPr>
              <a:t>Homo sapiens </a:t>
            </a:r>
            <a:r>
              <a:rPr lang="en-US" dirty="0">
                <a:latin typeface="MMFAZ Y+ That"/>
              </a:rPr>
              <a:t>is the scientific name for humans. </a:t>
            </a:r>
          </a:p>
          <a:p>
            <a:r>
              <a:rPr lang="en-US" dirty="0">
                <a:latin typeface="MMFAZ Y+ That"/>
              </a:rPr>
              <a:t>As shown in </a:t>
            </a:r>
            <a:r>
              <a:rPr lang="en-US" sz="1400" b="1" dirty="0">
                <a:latin typeface="NUPGN W+ Proxima Nova"/>
              </a:rPr>
              <a:t>Table 1, </a:t>
            </a:r>
            <a:r>
              <a:rPr lang="en-US" dirty="0">
                <a:latin typeface="MMFAZ Y+ That"/>
              </a:rPr>
              <a:t>the scientific name for an Eastern chipmunk is </a:t>
            </a:r>
            <a:r>
              <a:rPr lang="en-US" i="1" dirty="0">
                <a:highlight>
                  <a:srgbClr val="FFFF00"/>
                </a:highlight>
                <a:latin typeface="MMFAZ Y+ That"/>
              </a:rPr>
              <a:t>Tamias </a:t>
            </a:r>
            <a:r>
              <a:rPr lang="en-US" i="1" dirty="0" err="1">
                <a:highlight>
                  <a:srgbClr val="FFFF00"/>
                </a:highlight>
                <a:latin typeface="MMFAZ Y+ That"/>
              </a:rPr>
              <a:t>striatus</a:t>
            </a:r>
            <a:r>
              <a:rPr lang="en-US" i="1" dirty="0">
                <a:highlight>
                  <a:srgbClr val="FFFF00"/>
                </a:highlight>
                <a:latin typeface="MMFAZ Y+ That"/>
              </a:rPr>
              <a:t> </a:t>
            </a:r>
            <a:endParaRPr lang="en-US" dirty="0">
              <a:highlight>
                <a:srgbClr val="FFFF00"/>
              </a:highlight>
              <a:latin typeface="NUPGN W+ Proxima Nova"/>
            </a:endParaRPr>
          </a:p>
        </p:txBody>
      </p:sp>
      <p:pic>
        <p:nvPicPr>
          <p:cNvPr id="5" name="Picture 4">
            <a:extLst>
              <a:ext uri="{FF2B5EF4-FFF2-40B4-BE49-F238E27FC236}">
                <a16:creationId xmlns:a16="http://schemas.microsoft.com/office/drawing/2014/main" id="{B0E2EFE9-EFD7-4803-9F85-C091EE072C67}"/>
              </a:ext>
            </a:extLst>
          </p:cNvPr>
          <p:cNvPicPr>
            <a:picLocks noChangeAspect="1"/>
          </p:cNvPicPr>
          <p:nvPr/>
        </p:nvPicPr>
        <p:blipFill>
          <a:blip r:embed="rId2"/>
          <a:stretch>
            <a:fillRect/>
          </a:stretch>
        </p:blipFill>
        <p:spPr>
          <a:xfrm>
            <a:off x="6581422" y="433387"/>
            <a:ext cx="5610578" cy="5991225"/>
          </a:xfrm>
          <a:prstGeom prst="rect">
            <a:avLst/>
          </a:prstGeom>
        </p:spPr>
      </p:pic>
    </p:spTree>
    <p:extLst>
      <p:ext uri="{BB962C8B-B14F-4D97-AF65-F5344CB8AC3E}">
        <p14:creationId xmlns:p14="http://schemas.microsoft.com/office/powerpoint/2010/main" val="170539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png"/></Relationships>
</file>

<file path=ppt/webextensions/webextension1.xml><?xml version="1.0" encoding="utf-8"?>
<we:webextension xmlns:we="http://schemas.microsoft.com/office/webextensions/webextension/2010/11" id="{B9225F3F-AA45-41F1-B49F-11799EA582B7}">
  <we:reference id="wa104218071" version="1.0.0.0" store="en-US" storeType="OMEX"/>
  <we:alternateReferences>
    <we:reference id="wa104218071" version="1.0.0.0" store="wa104218071" storeType="OMEX"/>
  </we:alternateReferences>
  <we:properties>
    <we:property name="countdown" value="120"/>
    <we:property name="autostart" value="false"/>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1088</TotalTime>
  <Words>731</Words>
  <Application>Microsoft Office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Century Gothic</vt:lpstr>
      <vt:lpstr>MMFAZ Y+ Proxima Nova</vt:lpstr>
      <vt:lpstr>MMFAZ Y+ Proxima Nova A</vt:lpstr>
      <vt:lpstr>MMFAZ Y+ That</vt:lpstr>
      <vt:lpstr>NUPGN W+ Proxima Nova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 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Afaque Ahmed Khan</dc:creator>
  <cp:lastModifiedBy>Afaque Ahmed Khan</cp:lastModifiedBy>
  <cp:revision>65</cp:revision>
  <dcterms:created xsi:type="dcterms:W3CDTF">2021-04-18T02:25:56Z</dcterms:created>
  <dcterms:modified xsi:type="dcterms:W3CDTF">2021-09-08T18:41:16Z</dcterms:modified>
</cp:coreProperties>
</file>