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2" r:id="rId5"/>
    <p:sldMasterId id="2147483720" r:id="rId6"/>
    <p:sldMasterId id="2147483738" r:id="rId7"/>
    <p:sldMasterId id="2147483750" r:id="rId8"/>
    <p:sldMasterId id="2147483762" r:id="rId9"/>
    <p:sldMasterId id="2147483780" r:id="rId10"/>
    <p:sldMasterId id="2147483798" r:id="rId11"/>
    <p:sldMasterId id="2147483810" r:id="rId12"/>
    <p:sldMasterId id="2147483828" r:id="rId13"/>
  </p:sldMasterIdLst>
  <p:notesMasterIdLst>
    <p:notesMasterId r:id="rId36"/>
  </p:notesMasterIdLst>
  <p:sldIdLst>
    <p:sldId id="256" r:id="rId14"/>
    <p:sldId id="275" r:id="rId15"/>
    <p:sldId id="257" r:id="rId16"/>
    <p:sldId id="258" r:id="rId17"/>
    <p:sldId id="259" r:id="rId18"/>
    <p:sldId id="260" r:id="rId19"/>
    <p:sldId id="261" r:id="rId20"/>
    <p:sldId id="262" r:id="rId21"/>
    <p:sldId id="273" r:id="rId22"/>
    <p:sldId id="266" r:id="rId23"/>
    <p:sldId id="264" r:id="rId24"/>
    <p:sldId id="263" r:id="rId25"/>
    <p:sldId id="265" r:id="rId26"/>
    <p:sldId id="267" r:id="rId27"/>
    <p:sldId id="269" r:id="rId28"/>
    <p:sldId id="270" r:id="rId29"/>
    <p:sldId id="271" r:id="rId30"/>
    <p:sldId id="272" r:id="rId31"/>
    <p:sldId id="276" r:id="rId32"/>
    <p:sldId id="277" r:id="rId33"/>
    <p:sldId id="268" r:id="rId34"/>
    <p:sldId id="2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AD5B8-AAE2-40F2-9BC4-52251B02F01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F5C8C-7CAA-4DC5-97AE-2F658EA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9540-5D05-418F-8959-97FB29D0463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8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9889-6E0F-4F40-81A5-1CB35A4A8F32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2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61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26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644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736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955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646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079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284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308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942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8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91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245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494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204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565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128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889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441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965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4565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0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464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224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440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857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379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875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093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04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275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503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78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209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071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356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979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920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017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0025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589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889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94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6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6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1pPr>
            <a:lvl2pPr marL="485357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970714" indent="0">
              <a:buNone/>
              <a:defRPr sz="1704">
                <a:solidFill>
                  <a:schemeClr val="tx1">
                    <a:tint val="75000"/>
                  </a:schemeClr>
                </a:solidFill>
              </a:defRPr>
            </a:lvl3pPr>
            <a:lvl4pPr marL="145607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941427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42678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91214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3397498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882855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894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92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510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541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508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381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155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804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127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992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83"/>
            </a:lvl1pPr>
            <a:lvl2pPr>
              <a:defRPr sz="2557"/>
            </a:lvl2pPr>
            <a:lvl3pPr>
              <a:defRPr sz="2131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83"/>
            </a:lvl1pPr>
            <a:lvl2pPr>
              <a:defRPr sz="2557"/>
            </a:lvl2pPr>
            <a:lvl3pPr>
              <a:defRPr sz="2131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378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237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710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48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904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771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649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003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676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207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7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557" b="1"/>
            </a:lvl1pPr>
            <a:lvl2pPr marL="485357" indent="0">
              <a:buNone/>
              <a:defRPr sz="2131" b="1"/>
            </a:lvl2pPr>
            <a:lvl3pPr marL="970714" indent="0">
              <a:buNone/>
              <a:defRPr sz="1875" b="1"/>
            </a:lvl3pPr>
            <a:lvl4pPr marL="1456071" indent="0">
              <a:buNone/>
              <a:defRPr sz="1704" b="1"/>
            </a:lvl4pPr>
            <a:lvl5pPr marL="1941427" indent="0">
              <a:buNone/>
              <a:defRPr sz="1704" b="1"/>
            </a:lvl5pPr>
            <a:lvl6pPr marL="2426784" indent="0">
              <a:buNone/>
              <a:defRPr sz="1704" b="1"/>
            </a:lvl6pPr>
            <a:lvl7pPr marL="2912141" indent="0">
              <a:buNone/>
              <a:defRPr sz="1704" b="1"/>
            </a:lvl7pPr>
            <a:lvl8pPr marL="3397498" indent="0">
              <a:buNone/>
              <a:defRPr sz="1704" b="1"/>
            </a:lvl8pPr>
            <a:lvl9pPr marL="3882855" indent="0">
              <a:buNone/>
              <a:defRPr sz="17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557"/>
            </a:lvl1pPr>
            <a:lvl2pPr>
              <a:defRPr sz="2131"/>
            </a:lvl2pPr>
            <a:lvl3pPr>
              <a:defRPr sz="1875"/>
            </a:lvl3pPr>
            <a:lvl4pPr>
              <a:defRPr sz="1704"/>
            </a:lvl4pPr>
            <a:lvl5pPr>
              <a:defRPr sz="1704"/>
            </a:lvl5pPr>
            <a:lvl6pPr>
              <a:defRPr sz="1704"/>
            </a:lvl6pPr>
            <a:lvl7pPr>
              <a:defRPr sz="1704"/>
            </a:lvl7pPr>
            <a:lvl8pPr>
              <a:defRPr sz="1704"/>
            </a:lvl8pPr>
            <a:lvl9pPr>
              <a:defRPr sz="17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557" b="1"/>
            </a:lvl1pPr>
            <a:lvl2pPr marL="485357" indent="0">
              <a:buNone/>
              <a:defRPr sz="2131" b="1"/>
            </a:lvl2pPr>
            <a:lvl3pPr marL="970714" indent="0">
              <a:buNone/>
              <a:defRPr sz="1875" b="1"/>
            </a:lvl3pPr>
            <a:lvl4pPr marL="1456071" indent="0">
              <a:buNone/>
              <a:defRPr sz="1704" b="1"/>
            </a:lvl4pPr>
            <a:lvl5pPr marL="1941427" indent="0">
              <a:buNone/>
              <a:defRPr sz="1704" b="1"/>
            </a:lvl5pPr>
            <a:lvl6pPr marL="2426784" indent="0">
              <a:buNone/>
              <a:defRPr sz="1704" b="1"/>
            </a:lvl6pPr>
            <a:lvl7pPr marL="2912141" indent="0">
              <a:buNone/>
              <a:defRPr sz="1704" b="1"/>
            </a:lvl7pPr>
            <a:lvl8pPr marL="3397498" indent="0">
              <a:buNone/>
              <a:defRPr sz="1704" b="1"/>
            </a:lvl8pPr>
            <a:lvl9pPr marL="3882855" indent="0">
              <a:buNone/>
              <a:defRPr sz="17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557"/>
            </a:lvl1pPr>
            <a:lvl2pPr>
              <a:defRPr sz="2131"/>
            </a:lvl2pPr>
            <a:lvl3pPr>
              <a:defRPr sz="1875"/>
            </a:lvl3pPr>
            <a:lvl4pPr>
              <a:defRPr sz="1704"/>
            </a:lvl4pPr>
            <a:lvl5pPr>
              <a:defRPr sz="1704"/>
            </a:lvl5pPr>
            <a:lvl6pPr>
              <a:defRPr sz="1704"/>
            </a:lvl6pPr>
            <a:lvl7pPr>
              <a:defRPr sz="1704"/>
            </a:lvl7pPr>
            <a:lvl8pPr>
              <a:defRPr sz="1704"/>
            </a:lvl8pPr>
            <a:lvl9pPr>
              <a:defRPr sz="17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375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5394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93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98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1604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098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35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58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061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604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660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269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04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59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933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300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430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46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9059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499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4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426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3012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1527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9365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85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4412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23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13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409"/>
            </a:lvl1pPr>
            <a:lvl2pPr>
              <a:defRPr sz="2983"/>
            </a:lvl2pPr>
            <a:lvl3pPr>
              <a:defRPr sz="255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49"/>
            </a:lvl1pPr>
            <a:lvl2pPr marL="485357" indent="0">
              <a:buNone/>
              <a:defRPr sz="1278"/>
            </a:lvl2pPr>
            <a:lvl3pPr marL="970714" indent="0">
              <a:buNone/>
              <a:defRPr sz="1023"/>
            </a:lvl3pPr>
            <a:lvl4pPr marL="1456071" indent="0">
              <a:buNone/>
              <a:defRPr sz="937"/>
            </a:lvl4pPr>
            <a:lvl5pPr marL="1941427" indent="0">
              <a:buNone/>
              <a:defRPr sz="937"/>
            </a:lvl5pPr>
            <a:lvl6pPr marL="2426784" indent="0">
              <a:buNone/>
              <a:defRPr sz="937"/>
            </a:lvl6pPr>
            <a:lvl7pPr marL="2912141" indent="0">
              <a:buNone/>
              <a:defRPr sz="937"/>
            </a:lvl7pPr>
            <a:lvl8pPr marL="3397498" indent="0">
              <a:buNone/>
              <a:defRPr sz="937"/>
            </a:lvl8pPr>
            <a:lvl9pPr marL="3882855" indent="0">
              <a:buNone/>
              <a:defRPr sz="93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3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14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13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409"/>
            </a:lvl1pPr>
            <a:lvl2pPr marL="485357" indent="0">
              <a:buNone/>
              <a:defRPr sz="2983"/>
            </a:lvl2pPr>
            <a:lvl3pPr marL="970714" indent="0">
              <a:buNone/>
              <a:defRPr sz="2557"/>
            </a:lvl3pPr>
            <a:lvl4pPr marL="1456071" indent="0">
              <a:buNone/>
              <a:defRPr sz="2131"/>
            </a:lvl4pPr>
            <a:lvl5pPr marL="1941427" indent="0">
              <a:buNone/>
              <a:defRPr sz="2131"/>
            </a:lvl5pPr>
            <a:lvl6pPr marL="2426784" indent="0">
              <a:buNone/>
              <a:defRPr sz="2131"/>
            </a:lvl6pPr>
            <a:lvl7pPr marL="2912141" indent="0">
              <a:buNone/>
              <a:defRPr sz="2131"/>
            </a:lvl7pPr>
            <a:lvl8pPr marL="3397498" indent="0">
              <a:buNone/>
              <a:defRPr sz="2131"/>
            </a:lvl8pPr>
            <a:lvl9pPr marL="3882855" indent="0">
              <a:buNone/>
              <a:defRPr sz="21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49"/>
            </a:lvl1pPr>
            <a:lvl2pPr marL="485357" indent="0">
              <a:buNone/>
              <a:defRPr sz="1278"/>
            </a:lvl2pPr>
            <a:lvl3pPr marL="970714" indent="0">
              <a:buNone/>
              <a:defRPr sz="1023"/>
            </a:lvl3pPr>
            <a:lvl4pPr marL="1456071" indent="0">
              <a:buNone/>
              <a:defRPr sz="937"/>
            </a:lvl4pPr>
            <a:lvl5pPr marL="1941427" indent="0">
              <a:buNone/>
              <a:defRPr sz="937"/>
            </a:lvl5pPr>
            <a:lvl6pPr marL="2426784" indent="0">
              <a:buNone/>
              <a:defRPr sz="937"/>
            </a:lvl6pPr>
            <a:lvl7pPr marL="2912141" indent="0">
              <a:buNone/>
              <a:defRPr sz="937"/>
            </a:lvl7pPr>
            <a:lvl8pPr marL="3397498" indent="0">
              <a:buNone/>
              <a:defRPr sz="937"/>
            </a:lvl8pPr>
            <a:lvl9pPr marL="3882855" indent="0">
              <a:buNone/>
              <a:defRPr sz="93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82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62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4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57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2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09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09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8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33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3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51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78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25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45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38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86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80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59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65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16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9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128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95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17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0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2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676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318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23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90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4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82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37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74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55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92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05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28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95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01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1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24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497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89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2377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559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71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85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4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86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374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3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59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71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67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927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950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702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35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8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34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01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426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442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655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11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788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503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589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046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235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36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7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347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439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025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748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839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998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07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368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669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117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5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60E7-BFA0-4B48-8DDF-F721CA44D69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8A4E-9B6D-48E7-A02C-5B483127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0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84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2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C806D9-916F-4864-8DCD-C99A68B983C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E9C6-E988-4370-A143-694AEBDD69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99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C806D9-916F-4864-8DCD-C99A68B983C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E9C6-E988-4370-A143-694AEBDD69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7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3907" tIns="56953" rIns="113907" bIns="569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3907" tIns="56953" rIns="113907" bIns="569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13907" tIns="56953" rIns="113907" bIns="56953" rtlCol="0" anchor="ctr"/>
          <a:lstStyle>
            <a:lvl1pPr algn="l">
              <a:defRPr sz="12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071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0714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13907" tIns="56953" rIns="113907" bIns="56953" rtlCol="0" anchor="ctr"/>
          <a:lstStyle>
            <a:lvl1pPr algn="ctr">
              <a:defRPr sz="12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07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13907" tIns="56953" rIns="113907" bIns="56953" rtlCol="0" anchor="ctr"/>
          <a:lstStyle>
            <a:lvl1pPr algn="r">
              <a:defRPr sz="12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071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07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70714" rtl="0" eaLnBrk="1" latinLnBrk="0" hangingPunct="1">
        <a:spcBef>
          <a:spcPct val="0"/>
        </a:spcBef>
        <a:buNone/>
        <a:defRPr sz="4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018" indent="-364018" algn="l" defTabSz="970714" rtl="0" eaLnBrk="1" latinLnBrk="0" hangingPunct="1">
        <a:spcBef>
          <a:spcPct val="20000"/>
        </a:spcBef>
        <a:buFont typeface="Arial" pitchFamily="34" charset="0"/>
        <a:buChar char="•"/>
        <a:defRPr sz="3409" kern="1200">
          <a:solidFill>
            <a:schemeClr val="tx1"/>
          </a:solidFill>
          <a:latin typeface="+mn-lt"/>
          <a:ea typeface="+mn-ea"/>
          <a:cs typeface="+mn-cs"/>
        </a:defRPr>
      </a:lvl1pPr>
      <a:lvl2pPr marL="788705" indent="-303348" algn="l" defTabSz="970714" rtl="0" eaLnBrk="1" latinLnBrk="0" hangingPunct="1">
        <a:spcBef>
          <a:spcPct val="20000"/>
        </a:spcBef>
        <a:buFont typeface="Arial" pitchFamily="34" charset="0"/>
        <a:buChar char="–"/>
        <a:defRPr sz="2983" kern="1200">
          <a:solidFill>
            <a:schemeClr val="tx1"/>
          </a:solidFill>
          <a:latin typeface="+mn-lt"/>
          <a:ea typeface="+mn-ea"/>
          <a:cs typeface="+mn-cs"/>
        </a:defRPr>
      </a:lvl2pPr>
      <a:lvl3pPr marL="1213392" indent="-242678" algn="l" defTabSz="970714" rtl="0" eaLnBrk="1" latinLnBrk="0" hangingPunct="1">
        <a:spcBef>
          <a:spcPct val="20000"/>
        </a:spcBef>
        <a:buFont typeface="Arial" pitchFamily="34" charset="0"/>
        <a:buChar char="•"/>
        <a:defRPr sz="2557" kern="1200">
          <a:solidFill>
            <a:schemeClr val="tx1"/>
          </a:solidFill>
          <a:latin typeface="+mn-lt"/>
          <a:ea typeface="+mn-ea"/>
          <a:cs typeface="+mn-cs"/>
        </a:defRPr>
      </a:lvl3pPr>
      <a:lvl4pPr marL="1698749" indent="-242678" algn="l" defTabSz="970714" rtl="0" eaLnBrk="1" latinLnBrk="0" hangingPunct="1">
        <a:spcBef>
          <a:spcPct val="20000"/>
        </a:spcBef>
        <a:buFont typeface="Arial" pitchFamily="34" charset="0"/>
        <a:buChar char="–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84106" indent="-242678" algn="l" defTabSz="970714" rtl="0" eaLnBrk="1" latinLnBrk="0" hangingPunct="1">
        <a:spcBef>
          <a:spcPct val="20000"/>
        </a:spcBef>
        <a:buFont typeface="Arial" pitchFamily="34" charset="0"/>
        <a:buChar char="»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669463" indent="-242678" algn="l" defTabSz="970714" rtl="0" eaLnBrk="1" latinLnBrk="0" hangingPunct="1">
        <a:spcBef>
          <a:spcPct val="20000"/>
        </a:spcBef>
        <a:buFont typeface="Arial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154820" indent="-242678" algn="l" defTabSz="970714" rtl="0" eaLnBrk="1" latinLnBrk="0" hangingPunct="1">
        <a:spcBef>
          <a:spcPct val="20000"/>
        </a:spcBef>
        <a:buFont typeface="Arial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640177" indent="-242678" algn="l" defTabSz="970714" rtl="0" eaLnBrk="1" latinLnBrk="0" hangingPunct="1">
        <a:spcBef>
          <a:spcPct val="20000"/>
        </a:spcBef>
        <a:buFont typeface="Arial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125533" indent="-242678" algn="l" defTabSz="970714" rtl="0" eaLnBrk="1" latinLnBrk="0" hangingPunct="1">
        <a:spcBef>
          <a:spcPct val="20000"/>
        </a:spcBef>
        <a:buFont typeface="Arial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85357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970714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456071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41427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426784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912141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397498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882855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6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C806D9-916F-4864-8DCD-C99A68B983C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E9C6-E988-4370-A143-694AEBDD69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61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03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77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8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C806D9-916F-4864-8DCD-C99A68B983C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E9C6-E988-4370-A143-694AEBDD69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20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5" Type="http://schemas.openxmlformats.org/officeDocument/2006/relationships/image" Target="../media/image47.png"/><Relationship Id="rId4" Type="http://schemas.openxmlformats.org/officeDocument/2006/relationships/image" Target="../media/image44.jpeg"/><Relationship Id="rId9" Type="http://schemas.openxmlformats.org/officeDocument/2006/relationships/hyperlink" Target="https://pixabay.com/en/girl-character-people-person-152498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gif"/><Relationship Id="rId7" Type="http://schemas.microsoft.com/office/2007/relationships/hdphoto" Target="../media/hdphoto4.wd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12" Type="http://schemas.microsoft.com/office/2007/relationships/hdphoto" Target="../media/hdphoto8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microsoft.com/office/2007/relationships/hdphoto" Target="../media/hdphoto6.wdp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3.xml"/><Relationship Id="rId5" Type="http://schemas.microsoft.com/office/2007/relationships/hdphoto" Target="../media/hdphoto9.wdp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سنجاب clipart"/>
          <p:cNvSpPr>
            <a:spLocks noChangeAspect="1" noChangeArrowheads="1"/>
          </p:cNvSpPr>
          <p:nvPr/>
        </p:nvSpPr>
        <p:spPr bwMode="auto">
          <a:xfrm>
            <a:off x="1202995" y="-144462"/>
            <a:ext cx="33769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799" tIns="42900" rIns="85799" bIns="42900" numCol="1" anchor="t" anchorCtr="0" compatLnSpc="1">
            <a:prstTxWarp prst="textNoShape">
              <a:avLst/>
            </a:prstTxWarp>
          </a:bodyPr>
          <a:lstStyle/>
          <a:p>
            <a:pPr defTabSz="970714"/>
            <a:endParaRPr lang="en-US" sz="1875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" b="97858" l="0" r="100000">
                        <a14:foregroundMark x1="45710" y1="15333" x2="39803" y2="6313"/>
                        <a14:foregroundMark x1="39241" y1="7215" x2="39241" y2="7215"/>
                        <a14:foregroundMark x1="38959" y1="7441" x2="38959" y2="7441"/>
                        <a14:foregroundMark x1="38959" y1="7441" x2="28551" y2="9583"/>
                        <a14:foregroundMark x1="43601" y1="22097" x2="27004" y2="22322"/>
                        <a14:foregroundMark x1="73277" y1="48816" x2="94515" y2="26494"/>
                        <a14:foregroundMark x1="25879" y1="68095" x2="36287" y2="63923"/>
                        <a14:foregroundMark x1="46835" y1="73957" x2="45992" y2="95378"/>
                        <a14:backgroundMark x1="25035" y1="3720" x2="25035" y2="3720"/>
                        <a14:backgroundMark x1="25035" y1="3720" x2="18284" y2="14205"/>
                        <a14:backgroundMark x1="18284" y1="15784" x2="22644" y2="29763"/>
                        <a14:backgroundMark x1="22363" y1="29989" x2="1688" y2="52988"/>
                        <a14:backgroundMark x1="1969" y1="53439" x2="1406" y2="57723"/>
                        <a14:backgroundMark x1="1406" y1="57723" x2="22363" y2="72830"/>
                        <a14:backgroundMark x1="22363" y1="72830" x2="27567" y2="99775"/>
                        <a14:backgroundMark x1="56399" y1="65163" x2="62447" y2="82525"/>
                        <a14:backgroundMark x1="61322" y1="79820" x2="56399" y2="98873"/>
                        <a14:backgroundMark x1="57525" y1="65389" x2="61603" y2="50507"/>
                        <a14:backgroundMark x1="56399" y1="64938" x2="60478" y2="52086"/>
                        <a14:backgroundMark x1="60478" y1="52086" x2="72714" y2="60879"/>
                        <a14:backgroundMark x1="72996" y1="60879" x2="86639" y2="36753"/>
                        <a14:backgroundMark x1="86639" y1="36753" x2="97328" y2="31116"/>
                        <a14:backgroundMark x1="97328" y1="31116" x2="98875" y2="26719"/>
                        <a14:backgroundMark x1="98875" y1="26719" x2="95640" y2="24915"/>
                        <a14:backgroundMark x1="94515" y1="25141" x2="77918" y2="29763"/>
                        <a14:backgroundMark x1="77918" y1="29763" x2="70042" y2="43517"/>
                        <a14:backgroundMark x1="70042" y1="43517" x2="59634" y2="34837"/>
                        <a14:backgroundMark x1="64838" y1="38557" x2="55837" y2="26043"/>
                        <a14:backgroundMark x1="55837" y1="26268" x2="53165" y2="26494"/>
                        <a14:backgroundMark x1="53165" y1="26494" x2="48805" y2="6539"/>
                        <a14:backgroundMark x1="49367" y1="6990" x2="40928" y2="225"/>
                        <a14:backgroundMark x1="40928" y1="225" x2="29114" y2="451"/>
                        <a14:backgroundMark x1="29114" y1="451" x2="23769" y2="3269"/>
                        <a14:backgroundMark x1="26442" y1="64374" x2="14768" y2="54228"/>
                        <a14:backgroundMark x1="15049" y1="53777" x2="19128" y2="49718"/>
                        <a14:backgroundMark x1="19128" y1="49718" x2="24473" y2="54002"/>
                        <a14:backgroundMark x1="24473" y1="54002" x2="26442" y2="6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11010" y="4014840"/>
            <a:ext cx="1360509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302" y="304800"/>
            <a:ext cx="2006389" cy="5725606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2389738" y="228600"/>
            <a:ext cx="581857" cy="634622"/>
          </a:xfrm>
          <a:prstGeom prst="star5">
            <a:avLst/>
          </a:prstGeom>
          <a:solidFill>
            <a:schemeClr val="accent4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99" tIns="42900" rIns="85799" bIns="42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269770" y="768866"/>
            <a:ext cx="3257955" cy="2202935"/>
          </a:xfrm>
          <a:prstGeom prst="wedgeEllipseCallout">
            <a:avLst>
              <a:gd name="adj1" fmla="val 56577"/>
              <a:gd name="adj2" fmla="val 117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5799" tIns="42900" rIns="85799" bIns="42900" rtlCol="0" anchor="ctr"/>
          <a:lstStyle/>
          <a:p>
            <a:pPr algn="ctr" defTabSz="970714"/>
            <a:r>
              <a:rPr lang="ar-AE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السّلام عليكم:</a:t>
            </a:r>
          </a:p>
          <a:p>
            <a:pPr algn="ctr" defTabSz="970714"/>
            <a:r>
              <a:rPr lang="ar-AE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كيْف حالكم!</a:t>
            </a:r>
          </a:p>
          <a:p>
            <a:pPr algn="ctr" defTabSz="970714"/>
            <a:r>
              <a:rPr lang="ar-EG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ما</a:t>
            </a:r>
            <a:r>
              <a:rPr lang="ar-AE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EG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هو ال</a:t>
            </a:r>
            <a:r>
              <a:rPr lang="ar-AE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ْ</a:t>
            </a:r>
            <a:r>
              <a:rPr lang="ar-EG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ي</a:t>
            </a:r>
            <a:r>
              <a:rPr lang="ar-AE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َ</a:t>
            </a:r>
            <a:r>
              <a:rPr lang="ar-EG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وم؟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35" b="84360" l="1563" r="32750">
                        <a14:foregroundMark x1="30438" y1="43602" x2="30438" y2="43602"/>
                        <a14:foregroundMark x1="28313" y1="49131" x2="28313" y2="49131"/>
                        <a14:foregroundMark x1="28313" y1="33649" x2="28313" y2="33649"/>
                        <a14:foregroundMark x1="26625" y1="36335" x2="26625" y2="36335"/>
                        <a14:foregroundMark x1="27063" y1="46919" x2="27063" y2="46919"/>
                        <a14:foregroundMark x1="24813" y1="39021" x2="24813" y2="39021"/>
                        <a14:foregroundMark x1="24813" y1="47235" x2="24813" y2="47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3" r="67173" b="15623"/>
          <a:stretch/>
        </p:blipFill>
        <p:spPr>
          <a:xfrm>
            <a:off x="811145" y="1174202"/>
            <a:ext cx="3033905" cy="332777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841453" y="2383507"/>
            <a:ext cx="1103991" cy="4545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0714"/>
            <a:endParaRPr lang="en-US" sz="187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11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635" y="842963"/>
            <a:ext cx="9088731" cy="499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1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7262" y="3775145"/>
            <a:ext cx="102870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ت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س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ت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َـ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ق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ْـ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ب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ِـ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ل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ُ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 الأ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ُ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م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ُ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 أ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ب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ناء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ها الث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َّ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لاث</a:t>
            </a:r>
            <a:r>
              <a:rPr lang="ar-JO" sz="4400" b="1" dirty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ة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َ(آدم ، رَيان ، إيما)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 ب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ع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ْـ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د</a:t>
            </a:r>
            <a:r>
              <a:rPr lang="ar-JO" sz="4400" b="1" dirty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 ع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َـ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و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د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ت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ِ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ه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ِ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م م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ِ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ن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 ال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م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د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ر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س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ة،وك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عاد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ت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ِ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ها</a:t>
            </a:r>
            <a:r>
              <a:rPr lang="ar-AE" sz="4400" b="1" dirty="0">
                <a:ea typeface="+mj-ea"/>
                <a:cs typeface="Times New Roman" panose="02020603050405020304" pitchFamily="18" charset="0"/>
              </a:rPr>
              <a:t>، 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ت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ح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ض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ُ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ن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ُ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 أب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ناء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ها ب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ِ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ح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ُ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بٍّ و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ح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نانٍ</a:t>
            </a:r>
            <a:r>
              <a:rPr lang="ar-AE" sz="4400" b="1" dirty="0">
                <a:ea typeface="+mj-ea"/>
                <a:cs typeface="Times New Roman" panose="02020603050405020304" pitchFamily="18" charset="0"/>
              </a:rPr>
              <a:t>، 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و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ت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س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أ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ل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هم </a:t>
            </a:r>
            <a:r>
              <a:rPr lang="ar-AE" sz="4400" b="1" dirty="0">
                <a:ea typeface="+mj-ea"/>
                <a:cs typeface="Times New Roman" panose="02020603050405020304" pitchFamily="18" charset="0"/>
              </a:rPr>
              <a:t>عن 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ي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و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م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ِ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هم ال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م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َ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د</a:t>
            </a:r>
            <a:r>
              <a:rPr lang="ar-JO" sz="4400" b="1" dirty="0" smtClean="0">
                <a:ea typeface="+mj-ea"/>
                <a:cs typeface="Times New Roman" panose="02020603050405020304" pitchFamily="18" charset="0"/>
              </a:rPr>
              <a:t>ْ</a:t>
            </a:r>
            <a:r>
              <a:rPr lang="ar-AE" sz="4400" b="1" dirty="0" smtClean="0">
                <a:ea typeface="+mj-ea"/>
                <a:cs typeface="Times New Roman" panose="02020603050405020304" pitchFamily="18" charset="0"/>
              </a:rPr>
              <a:t>رسيّ</a:t>
            </a:r>
            <a:r>
              <a:rPr lang="ar-AE" sz="4400" dirty="0"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324206"/>
            <a:ext cx="5557866" cy="31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28" y="205676"/>
            <a:ext cx="11835245" cy="6406582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AE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xmlns="" id="{6B8300E8-06C5-4DEB-8B9A-C87935EF1040}"/>
              </a:ext>
            </a:extLst>
          </p:cNvPr>
          <p:cNvSpPr/>
          <p:nvPr/>
        </p:nvSpPr>
        <p:spPr>
          <a:xfrm>
            <a:off x="5820555" y="517818"/>
            <a:ext cx="4318780" cy="987972"/>
          </a:xfrm>
          <a:prstGeom prst="wedgeRoundRectCallout">
            <a:avLst>
              <a:gd name="adj1" fmla="val 65954"/>
              <a:gd name="adj2" fmla="val 4522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مرحبًا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ك</a:t>
            </a:r>
            <a:r>
              <a:rPr lang="ar-JO" sz="2800" b="1" dirty="0">
                <a:solidFill>
                  <a:srgbClr val="3F3F3F">
                    <a:lumMod val="50000"/>
                  </a:srgbClr>
                </a:solidFill>
              </a:rPr>
              <a:t>ُ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م يا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ص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غار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، كيف كان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ي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وم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ُ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كم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؟</a:t>
            </a:r>
            <a:endParaRPr lang="en-GB" sz="2800" b="1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xmlns="" id="{17F3D189-7F54-4471-A325-38F70BEB9F7E}"/>
              </a:ext>
            </a:extLst>
          </p:cNvPr>
          <p:cNvSpPr/>
          <p:nvPr/>
        </p:nvSpPr>
        <p:spPr>
          <a:xfrm>
            <a:off x="1416876" y="1272579"/>
            <a:ext cx="4006473" cy="571417"/>
          </a:xfrm>
          <a:prstGeom prst="wedgeRoundRectCallout">
            <a:avLst>
              <a:gd name="adj1" fmla="val -54302"/>
              <a:gd name="adj2" fmla="val 716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ت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ج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ر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تي ال</a:t>
            </a:r>
            <a:r>
              <a:rPr lang="ar-JO" sz="2800" b="1" dirty="0">
                <a:solidFill>
                  <a:srgbClr val="3F3F3F">
                    <a:lumMod val="50000"/>
                  </a:srgbClr>
                </a:solidFill>
              </a:rPr>
              <a:t>ْ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يوم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كانت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س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عيدةً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جدًا</a:t>
            </a:r>
            <a:endParaRPr lang="en-GB" sz="2800" b="1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10" name="Rounded Rectangular Callout 7">
            <a:extLst>
              <a:ext uri="{FF2B5EF4-FFF2-40B4-BE49-F238E27FC236}">
                <a16:creationId xmlns:a16="http://schemas.microsoft.com/office/drawing/2014/main" xmlns="" id="{8A7DE025-EC95-478C-AF98-523C58241B83}"/>
              </a:ext>
            </a:extLst>
          </p:cNvPr>
          <p:cNvSpPr/>
          <p:nvPr/>
        </p:nvSpPr>
        <p:spPr>
          <a:xfrm>
            <a:off x="896752" y="2249726"/>
            <a:ext cx="4948043" cy="833989"/>
          </a:xfrm>
          <a:prstGeom prst="wedgeRoundRectCallout">
            <a:avLst>
              <a:gd name="adj1" fmla="val -54302"/>
              <a:gd name="adj2" fmla="val 716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ل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ق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د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فاز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ص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ف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ي بالم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ر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ك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ز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الأول في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اتّباع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ال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قوانين ال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مدرس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يّة </a:t>
            </a:r>
            <a:endParaRPr lang="en-GB" sz="2800" b="1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11" name="Picture 5" descr="F:\Arabic Year -5\صور جديد\imagesCACB1B8W.jpg">
            <a:extLst>
              <a:ext uri="{FF2B5EF4-FFF2-40B4-BE49-F238E27FC236}">
                <a16:creationId xmlns:a16="http://schemas.microsoft.com/office/drawing/2014/main" xmlns="" id="{162EE7B5-4BEE-4DE6-91C7-6E5D96FC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5" y="1735547"/>
            <a:ext cx="1438657" cy="9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:\Arabic Year -5\صور جديد\imagesCAOESJE4.jpg">
            <a:extLst>
              <a:ext uri="{FF2B5EF4-FFF2-40B4-BE49-F238E27FC236}">
                <a16:creationId xmlns:a16="http://schemas.microsoft.com/office/drawing/2014/main" xmlns="" id="{4311164B-6AB9-4E3D-AD38-B82D1752C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5" r="51038" b="-6985"/>
          <a:stretch/>
        </p:blipFill>
        <p:spPr bwMode="auto">
          <a:xfrm>
            <a:off x="194272" y="1271497"/>
            <a:ext cx="936855" cy="13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xmlns="" id="{F33D8484-9BFA-4A2E-91AA-FB81E3208E00}"/>
              </a:ext>
            </a:extLst>
          </p:cNvPr>
          <p:cNvSpPr/>
          <p:nvPr/>
        </p:nvSpPr>
        <p:spPr>
          <a:xfrm>
            <a:off x="5810078" y="2015879"/>
            <a:ext cx="4323594" cy="485256"/>
          </a:xfrm>
          <a:prstGeom prst="wedgeRoundRectCallout">
            <a:avLst>
              <a:gd name="adj1" fmla="val 65954"/>
              <a:gd name="adj2" fmla="val 4522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يا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س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لام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! أنا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ف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خور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ةٌ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جدًا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ك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يا آدم.</a:t>
            </a:r>
            <a:endParaRPr lang="en-GB" sz="2800" b="1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xmlns="" id="{B748B015-D602-4A7D-8FCC-224D8A278A72}"/>
              </a:ext>
            </a:extLst>
          </p:cNvPr>
          <p:cNvSpPr/>
          <p:nvPr/>
        </p:nvSpPr>
        <p:spPr>
          <a:xfrm>
            <a:off x="6484351" y="2980773"/>
            <a:ext cx="3569092" cy="485256"/>
          </a:xfrm>
          <a:prstGeom prst="wedgeRoundRectCallout">
            <a:avLst>
              <a:gd name="adj1" fmla="val 65954"/>
              <a:gd name="adj2" fmla="val 4522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وماذا عنك ياريان؟</a:t>
            </a:r>
            <a:endParaRPr lang="en-GB" sz="2800" b="1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15" name="Rounded Rectangular Callout 7">
            <a:extLst>
              <a:ext uri="{FF2B5EF4-FFF2-40B4-BE49-F238E27FC236}">
                <a16:creationId xmlns:a16="http://schemas.microsoft.com/office/drawing/2014/main" xmlns="" id="{64A2F2C2-A2E6-4A9E-AA06-F8B214CDCE49}"/>
              </a:ext>
            </a:extLst>
          </p:cNvPr>
          <p:cNvSpPr/>
          <p:nvPr/>
        </p:nvSpPr>
        <p:spPr>
          <a:xfrm>
            <a:off x="1471058" y="3563126"/>
            <a:ext cx="4231094" cy="1122300"/>
          </a:xfrm>
          <a:prstGeom prst="wedgeRoundRectCallout">
            <a:avLst>
              <a:gd name="adj1" fmla="val -54302"/>
              <a:gd name="adj2" fmla="val 71623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أممم..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بالن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ِّ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س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ة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لي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كان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ت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ت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ج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ر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تي ص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ع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ةً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اليوم</a:t>
            </a:r>
          </a:p>
        </p:txBody>
      </p:sp>
      <p:pic>
        <p:nvPicPr>
          <p:cNvPr id="16" name="Picture 4" descr="F:\Arabic Year -5\صور جديد\imagesCAUPHHU2.jpg">
            <a:extLst>
              <a:ext uri="{FF2B5EF4-FFF2-40B4-BE49-F238E27FC236}">
                <a16:creationId xmlns:a16="http://schemas.microsoft.com/office/drawing/2014/main" xmlns="" id="{5BE79D29-787F-4C38-B574-AF8F7E8EA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" y="4930196"/>
            <a:ext cx="1531516" cy="146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D6B3DD8-9390-43B5-9148-E1D479B4ADAC}"/>
              </a:ext>
            </a:extLst>
          </p:cNvPr>
          <p:cNvSpPr/>
          <p:nvPr/>
        </p:nvSpPr>
        <p:spPr>
          <a:xfrm>
            <a:off x="339528" y="535993"/>
            <a:ext cx="936855" cy="7175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AE" sz="3200" dirty="0">
                <a:solidFill>
                  <a:prstClr val="white"/>
                </a:solidFill>
              </a:rPr>
              <a:t>آدم</a:t>
            </a:r>
            <a:r>
              <a:rPr lang="ar-AE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9DE53B3-F052-4B79-8BC9-B23A2EE943AF}"/>
              </a:ext>
            </a:extLst>
          </p:cNvPr>
          <p:cNvSpPr/>
          <p:nvPr/>
        </p:nvSpPr>
        <p:spPr>
          <a:xfrm>
            <a:off x="323623" y="3769060"/>
            <a:ext cx="1052005" cy="9154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AE" sz="2800" dirty="0">
                <a:solidFill>
                  <a:prstClr val="white"/>
                </a:solidFill>
              </a:rPr>
              <a:t>ريان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8" name="Rounded Rectangular Callout 7">
            <a:extLst>
              <a:ext uri="{FF2B5EF4-FFF2-40B4-BE49-F238E27FC236}">
                <a16:creationId xmlns:a16="http://schemas.microsoft.com/office/drawing/2014/main" xmlns="" id="{4C00742E-382E-4A3B-B4E6-EF2290703BDB}"/>
              </a:ext>
            </a:extLst>
          </p:cNvPr>
          <p:cNvSpPr/>
          <p:nvPr/>
        </p:nvSpPr>
        <p:spPr>
          <a:xfrm>
            <a:off x="1589461" y="4802845"/>
            <a:ext cx="4231094" cy="1531061"/>
          </a:xfrm>
          <a:prstGeom prst="wedgeRoundRectCallout">
            <a:avLst>
              <a:gd name="adj1" fmla="val -54302"/>
              <a:gd name="adj2" fmla="val 71623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ل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ق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د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ن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سيت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ُ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م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لاب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س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الر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ِّ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ياض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ة،ول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ذلك خ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س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ر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ف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ريقي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،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س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ع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د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م م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ُـ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شار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ك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تي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في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ال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م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ُ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باراة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.</a:t>
            </a:r>
          </a:p>
        </p:txBody>
      </p:sp>
      <p:sp>
        <p:nvSpPr>
          <p:cNvPr id="19" name="Rounded Rectangular Callout 6">
            <a:extLst>
              <a:ext uri="{FF2B5EF4-FFF2-40B4-BE49-F238E27FC236}">
                <a16:creationId xmlns:a16="http://schemas.microsoft.com/office/drawing/2014/main" xmlns="" id="{B43D4F15-FEB6-4C0F-B61A-890B4AD3296C}"/>
              </a:ext>
            </a:extLst>
          </p:cNvPr>
          <p:cNvSpPr/>
          <p:nvPr/>
        </p:nvSpPr>
        <p:spPr>
          <a:xfrm>
            <a:off x="6111148" y="4036103"/>
            <a:ext cx="3737594" cy="1708036"/>
          </a:xfrm>
          <a:prstGeom prst="wedgeRoundRectCallout">
            <a:avLst>
              <a:gd name="adj1" fmla="val 65954"/>
              <a:gd name="adj2" fmla="val 4522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لا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َأْ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س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يا ريان.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ال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م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ُـ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ه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م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أن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ت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ت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ع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لّم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من هذه 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التّ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َـ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ج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ْـ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ر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ب</a:t>
            </a:r>
            <a:r>
              <a:rPr lang="ar-JO" sz="2800" b="1" dirty="0">
                <a:solidFill>
                  <a:srgbClr val="3F3F3F">
                    <a:lumMod val="50000"/>
                  </a:srgbClr>
                </a:solidFill>
              </a:rPr>
              <a:t>َ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ة</a:t>
            </a:r>
            <a:r>
              <a:rPr lang="ar-JO" sz="2800" b="1" dirty="0" smtClean="0">
                <a:solidFill>
                  <a:srgbClr val="3F3F3F">
                    <a:lumMod val="50000"/>
                  </a:srgbClr>
                </a:solidFill>
              </a:rPr>
              <a:t>ِ</a:t>
            </a:r>
            <a:r>
              <a:rPr lang="ar-AE" sz="2800" b="1" dirty="0" smtClean="0">
                <a:solidFill>
                  <a:srgbClr val="3F3F3F">
                    <a:lumMod val="50000"/>
                  </a:srgbClr>
                </a:solidFill>
              </a:rPr>
              <a:t> </a:t>
            </a:r>
            <a:r>
              <a:rPr lang="ar-AE" sz="2800" b="1" dirty="0">
                <a:solidFill>
                  <a:srgbClr val="3F3F3F">
                    <a:lumMod val="50000"/>
                  </a:srgbClr>
                </a:solidFill>
              </a:rPr>
              <a:t>الصّعبة </a:t>
            </a:r>
            <a:endParaRPr lang="en-GB" sz="2800" b="1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20" name="Picture 5" descr="F:\Arabic Year -5\صور جديد\imagesCACB1B8W.jpg">
            <a:extLst>
              <a:ext uri="{FF2B5EF4-FFF2-40B4-BE49-F238E27FC236}">
                <a16:creationId xmlns:a16="http://schemas.microsoft.com/office/drawing/2014/main" xmlns="" id="{736D69F4-AAFD-4282-9B34-5852618B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990" y="5157788"/>
            <a:ext cx="1684584" cy="11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6E7ED2-4ED6-401A-B629-C62A4181B7D7}"/>
              </a:ext>
            </a:extLst>
          </p:cNvPr>
          <p:cNvSpPr txBox="1"/>
          <p:nvPr/>
        </p:nvSpPr>
        <p:spPr>
          <a:xfrm>
            <a:off x="11046373" y="3244334"/>
            <a:ext cx="52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AE" dirty="0">
                <a:solidFill>
                  <a:prstClr val="white"/>
                </a:solidFill>
              </a:rPr>
              <a:t>  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9BB290-BBCD-45EC-A70D-0F4D661A7EAE}"/>
              </a:ext>
            </a:extLst>
          </p:cNvPr>
          <p:cNvSpPr txBox="1"/>
          <p:nvPr/>
        </p:nvSpPr>
        <p:spPr>
          <a:xfrm>
            <a:off x="1154118" y="1692828"/>
            <a:ext cx="52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AE" dirty="0">
                <a:solidFill>
                  <a:prstClr val="white"/>
                </a:solidFill>
              </a:rPr>
              <a:t>  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DB3789B-D744-4D53-AA48-66DBC91C7230}"/>
              </a:ext>
            </a:extLst>
          </p:cNvPr>
          <p:cNvSpPr txBox="1"/>
          <p:nvPr/>
        </p:nvSpPr>
        <p:spPr>
          <a:xfrm>
            <a:off x="10993822" y="4401765"/>
            <a:ext cx="52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AE" dirty="0">
                <a:solidFill>
                  <a:prstClr val="white"/>
                </a:solidFill>
              </a:rPr>
              <a:t>  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328476-0224-4A4F-A8E1-A3715BBB7480}"/>
              </a:ext>
            </a:extLst>
          </p:cNvPr>
          <p:cNvSpPr txBox="1"/>
          <p:nvPr/>
        </p:nvSpPr>
        <p:spPr>
          <a:xfrm>
            <a:off x="891359" y="3666770"/>
            <a:ext cx="52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AE" dirty="0">
                <a:solidFill>
                  <a:prstClr val="white"/>
                </a:solidFill>
              </a:rPr>
              <a:t>  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9141E2-CFA3-4505-92CF-18948D1EA8CE}"/>
              </a:ext>
            </a:extLst>
          </p:cNvPr>
          <p:cNvSpPr txBox="1"/>
          <p:nvPr/>
        </p:nvSpPr>
        <p:spPr>
          <a:xfrm>
            <a:off x="10933487" y="5326674"/>
            <a:ext cx="52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AE" dirty="0">
                <a:solidFill>
                  <a:prstClr val="white"/>
                </a:solidFill>
              </a:rPr>
              <a:t>  5</a:t>
            </a:r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939381"/>
      </p:ext>
    </p:extLst>
  </p:cSld>
  <p:clrMapOvr>
    <a:masterClrMapping/>
  </p:clrMapOvr>
  <p:transition spd="slow" advTm="14847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0012" y="0"/>
            <a:ext cx="12130088" cy="676435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endParaRPr lang="ar-AE" sz="2400" b="1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AE" sz="2400" b="1" dirty="0">
                <a:solidFill>
                  <a:schemeClr val="bg1"/>
                </a:solidFill>
              </a:rPr>
              <a:t> هنا تحدّثت إيثن مباشرةً وبحماس ٍ.</a:t>
            </a:r>
          </a:p>
          <a:p>
            <a:pPr marL="0" indent="0" algn="r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693" y="958468"/>
            <a:ext cx="1990174" cy="22413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As for me, it was an exciting experience,  I went on a trip to the Ibn Rashid Space Center with my friends, and we learned, played and laughed a lot</a:t>
            </a:r>
            <a:r>
              <a:rPr lang="en-US" sz="2000" dirty="0">
                <a:solidFill>
                  <a:prstClr val="black"/>
                </a:solidFill>
              </a:rPr>
              <a:t>.  
</a:t>
            </a:r>
          </a:p>
        </p:txBody>
      </p:sp>
      <p:sp>
        <p:nvSpPr>
          <p:cNvPr id="17" name="Rounded Rectangular Callout 6">
            <a:extLst>
              <a:ext uri="{FF2B5EF4-FFF2-40B4-BE49-F238E27FC236}">
                <a16:creationId xmlns:a16="http://schemas.microsoft.com/office/drawing/2014/main" xmlns="" id="{256C006B-5DF6-4840-90D2-8B418388E97E}"/>
              </a:ext>
            </a:extLst>
          </p:cNvPr>
          <p:cNvSpPr/>
          <p:nvPr/>
        </p:nvSpPr>
        <p:spPr>
          <a:xfrm>
            <a:off x="2343573" y="958468"/>
            <a:ext cx="6547742" cy="2267645"/>
          </a:xfrm>
          <a:prstGeom prst="wedgeRoundRectCallout">
            <a:avLst>
              <a:gd name="adj1" fmla="val 65954"/>
              <a:gd name="adj2" fmla="val 45229"/>
              <a:gd name="adj3" fmla="val 16667"/>
            </a:avLst>
          </a:prstGeom>
          <a:solidFill>
            <a:srgbClr val="D34D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2800" b="1" dirty="0">
                <a:solidFill>
                  <a:prstClr val="black"/>
                </a:solidFill>
              </a:rPr>
              <a:t>أمّا أنا </a:t>
            </a:r>
            <a:r>
              <a:rPr lang="ar-AE" sz="2800" b="1" dirty="0" smtClean="0">
                <a:solidFill>
                  <a:prstClr val="black"/>
                </a:solidFill>
              </a:rPr>
              <a:t>ف</a:t>
            </a:r>
            <a:r>
              <a:rPr lang="ar-JO" sz="2800" b="1" dirty="0" smtClean="0">
                <a:solidFill>
                  <a:prstClr val="black"/>
                </a:solidFill>
              </a:rPr>
              <a:t>َـ</a:t>
            </a:r>
            <a:r>
              <a:rPr lang="ar-AE" sz="2800" b="1" dirty="0" smtClean="0">
                <a:solidFill>
                  <a:prstClr val="black"/>
                </a:solidFill>
              </a:rPr>
              <a:t>ق</a:t>
            </a:r>
            <a:r>
              <a:rPr lang="ar-JO" sz="2800" b="1" dirty="0" smtClean="0">
                <a:solidFill>
                  <a:prstClr val="black"/>
                </a:solidFill>
              </a:rPr>
              <a:t>َ</a:t>
            </a:r>
            <a:r>
              <a:rPr lang="ar-AE" sz="2800" b="1" dirty="0" smtClean="0">
                <a:solidFill>
                  <a:prstClr val="black"/>
                </a:solidFill>
              </a:rPr>
              <a:t>د</a:t>
            </a:r>
            <a:r>
              <a:rPr lang="ar-JO" sz="2800" b="1" dirty="0" smtClean="0">
                <a:solidFill>
                  <a:prstClr val="black"/>
                </a:solidFill>
              </a:rPr>
              <a:t>ْ</a:t>
            </a:r>
            <a:r>
              <a:rPr lang="ar-AE" sz="2800" b="1" dirty="0" smtClean="0">
                <a:solidFill>
                  <a:prstClr val="black"/>
                </a:solidFill>
              </a:rPr>
              <a:t> </a:t>
            </a:r>
            <a:r>
              <a:rPr lang="ar-AE" sz="2800" b="1" dirty="0">
                <a:solidFill>
                  <a:prstClr val="black"/>
                </a:solidFill>
              </a:rPr>
              <a:t>كانت </a:t>
            </a:r>
            <a:r>
              <a:rPr lang="ar-AE" sz="2800" b="1" dirty="0" smtClean="0">
                <a:solidFill>
                  <a:prstClr val="black"/>
                </a:solidFill>
              </a:rPr>
              <a:t>ت</a:t>
            </a:r>
            <a:r>
              <a:rPr lang="ar-JO" sz="2800" b="1" dirty="0" smtClean="0">
                <a:solidFill>
                  <a:prstClr val="black"/>
                </a:solidFill>
              </a:rPr>
              <a:t>َـ</a:t>
            </a:r>
            <a:r>
              <a:rPr lang="ar-AE" sz="2800" b="1" dirty="0" smtClean="0">
                <a:solidFill>
                  <a:prstClr val="black"/>
                </a:solidFill>
              </a:rPr>
              <a:t>ج</a:t>
            </a:r>
            <a:r>
              <a:rPr lang="ar-JO" sz="2800" b="1" dirty="0" smtClean="0">
                <a:solidFill>
                  <a:prstClr val="black"/>
                </a:solidFill>
              </a:rPr>
              <a:t>ْـ</a:t>
            </a:r>
            <a:r>
              <a:rPr lang="ar-AE" sz="2800" b="1" dirty="0" smtClean="0">
                <a:solidFill>
                  <a:prstClr val="black"/>
                </a:solidFill>
              </a:rPr>
              <a:t>ر</a:t>
            </a:r>
            <a:r>
              <a:rPr lang="ar-JO" sz="2800" b="1" dirty="0" smtClean="0">
                <a:solidFill>
                  <a:prstClr val="black"/>
                </a:solidFill>
              </a:rPr>
              <a:t>ِ</a:t>
            </a:r>
            <a:r>
              <a:rPr lang="ar-AE" sz="2800" b="1" dirty="0" smtClean="0">
                <a:solidFill>
                  <a:prstClr val="black"/>
                </a:solidFill>
              </a:rPr>
              <a:t>ب</a:t>
            </a:r>
            <a:r>
              <a:rPr lang="ar-JO" sz="2800" b="1" dirty="0" smtClean="0">
                <a:solidFill>
                  <a:prstClr val="black"/>
                </a:solidFill>
              </a:rPr>
              <a:t>َـ</a:t>
            </a:r>
            <a:r>
              <a:rPr lang="ar-AE" sz="2800" b="1" dirty="0" smtClean="0">
                <a:solidFill>
                  <a:prstClr val="black"/>
                </a:solidFill>
              </a:rPr>
              <a:t>تي م</a:t>
            </a:r>
            <a:r>
              <a:rPr lang="ar-JO" sz="2800" b="1" dirty="0" smtClean="0">
                <a:solidFill>
                  <a:prstClr val="black"/>
                </a:solidFill>
              </a:rPr>
              <a:t>ُ</a:t>
            </a:r>
            <a:r>
              <a:rPr lang="ar-AE" sz="2800" b="1" dirty="0" smtClean="0">
                <a:solidFill>
                  <a:prstClr val="black"/>
                </a:solidFill>
              </a:rPr>
              <a:t>ثيرةً</a:t>
            </a:r>
            <a:r>
              <a:rPr lang="ar-AE" sz="2800" b="1" dirty="0">
                <a:solidFill>
                  <a:prstClr val="black"/>
                </a:solidFill>
              </a:rPr>
              <a:t>، </a:t>
            </a:r>
            <a:r>
              <a:rPr lang="ar-AE" sz="2800" b="1" dirty="0" smtClean="0">
                <a:solidFill>
                  <a:prstClr val="black"/>
                </a:solidFill>
              </a:rPr>
              <a:t>حيث</a:t>
            </a:r>
            <a:r>
              <a:rPr lang="ar-JO" sz="2800" b="1" dirty="0" smtClean="0">
                <a:solidFill>
                  <a:prstClr val="black"/>
                </a:solidFill>
              </a:rPr>
              <a:t>ُ</a:t>
            </a:r>
            <a:r>
              <a:rPr lang="ar-AE" sz="2800" b="1" dirty="0" smtClean="0">
                <a:solidFill>
                  <a:prstClr val="black"/>
                </a:solidFill>
              </a:rPr>
              <a:t> </a:t>
            </a:r>
            <a:r>
              <a:rPr lang="ar-AE" sz="2800" b="1" dirty="0">
                <a:solidFill>
                  <a:prstClr val="black"/>
                </a:solidFill>
              </a:rPr>
              <a:t>ذهبتُ في </a:t>
            </a:r>
            <a:r>
              <a:rPr lang="ar-AE" sz="2800" b="1" dirty="0" smtClean="0">
                <a:solidFill>
                  <a:prstClr val="black"/>
                </a:solidFill>
              </a:rPr>
              <a:t>ر</a:t>
            </a:r>
            <a:r>
              <a:rPr lang="ar-JO" sz="2800" b="1" dirty="0" smtClean="0">
                <a:solidFill>
                  <a:prstClr val="black"/>
                </a:solidFill>
              </a:rPr>
              <a:t>ِ</a:t>
            </a:r>
            <a:r>
              <a:rPr lang="ar-AE" sz="2800" b="1" dirty="0" smtClean="0">
                <a:solidFill>
                  <a:prstClr val="black"/>
                </a:solidFill>
              </a:rPr>
              <a:t>ح</a:t>
            </a:r>
            <a:r>
              <a:rPr lang="ar-JO" sz="2800" b="1" dirty="0" smtClean="0">
                <a:solidFill>
                  <a:prstClr val="black"/>
                </a:solidFill>
              </a:rPr>
              <a:t>ْ</a:t>
            </a:r>
            <a:r>
              <a:rPr lang="ar-AE" sz="2800" b="1" dirty="0" smtClean="0">
                <a:solidFill>
                  <a:prstClr val="black"/>
                </a:solidFill>
              </a:rPr>
              <a:t>لةٍ </a:t>
            </a:r>
            <a:r>
              <a:rPr lang="ar-AE" sz="2800" b="1" dirty="0">
                <a:solidFill>
                  <a:prstClr val="black"/>
                </a:solidFill>
              </a:rPr>
              <a:t>إلى (</a:t>
            </a:r>
            <a:r>
              <a:rPr lang="ar-AE" sz="2800" b="1" dirty="0" smtClean="0">
                <a:solidFill>
                  <a:prstClr val="black"/>
                </a:solidFill>
              </a:rPr>
              <a:t>م</a:t>
            </a:r>
            <a:r>
              <a:rPr lang="ar-JO" sz="2800" b="1" dirty="0" smtClean="0">
                <a:solidFill>
                  <a:prstClr val="black"/>
                </a:solidFill>
              </a:rPr>
              <a:t>َ</a:t>
            </a:r>
            <a:r>
              <a:rPr lang="ar-AE" sz="2800" b="1" dirty="0" smtClean="0">
                <a:solidFill>
                  <a:prstClr val="black"/>
                </a:solidFill>
              </a:rPr>
              <a:t>ر</a:t>
            </a:r>
            <a:r>
              <a:rPr lang="ar-JO" sz="2800" b="1" dirty="0" smtClean="0">
                <a:solidFill>
                  <a:prstClr val="black"/>
                </a:solidFill>
              </a:rPr>
              <a:t>ْ</a:t>
            </a:r>
            <a:r>
              <a:rPr lang="ar-AE" sz="2800" b="1" dirty="0" smtClean="0">
                <a:solidFill>
                  <a:prstClr val="black"/>
                </a:solidFill>
              </a:rPr>
              <a:t>ك</a:t>
            </a:r>
            <a:r>
              <a:rPr lang="ar-JO" sz="2800" b="1" dirty="0" smtClean="0">
                <a:solidFill>
                  <a:prstClr val="black"/>
                </a:solidFill>
              </a:rPr>
              <a:t>َـ</a:t>
            </a:r>
            <a:r>
              <a:rPr lang="ar-AE" sz="2800" b="1" dirty="0" smtClean="0">
                <a:solidFill>
                  <a:prstClr val="black"/>
                </a:solidFill>
              </a:rPr>
              <a:t>ز</a:t>
            </a:r>
            <a:r>
              <a:rPr lang="ar-JO" sz="2800" b="1" dirty="0" smtClean="0">
                <a:solidFill>
                  <a:prstClr val="black"/>
                </a:solidFill>
              </a:rPr>
              <a:t>ِ</a:t>
            </a:r>
            <a:r>
              <a:rPr lang="ar-AE" sz="2800" b="1" dirty="0" smtClean="0">
                <a:solidFill>
                  <a:prstClr val="black"/>
                </a:solidFill>
              </a:rPr>
              <a:t> ب</a:t>
            </a:r>
            <a:r>
              <a:rPr lang="ar-JO" sz="2800" b="1" dirty="0" smtClean="0">
                <a:solidFill>
                  <a:prstClr val="black"/>
                </a:solidFill>
              </a:rPr>
              <a:t>ِ</a:t>
            </a:r>
            <a:r>
              <a:rPr lang="ar-AE" sz="2800" b="1" dirty="0" smtClean="0">
                <a:solidFill>
                  <a:prstClr val="black"/>
                </a:solidFill>
              </a:rPr>
              <a:t>ن </a:t>
            </a:r>
            <a:r>
              <a:rPr lang="ar-AE" sz="2800" b="1" dirty="0">
                <a:solidFill>
                  <a:prstClr val="black"/>
                </a:solidFill>
              </a:rPr>
              <a:t>راشدٍ للفضاء)مع </a:t>
            </a:r>
            <a:r>
              <a:rPr lang="ar-AE" sz="2800" b="1" dirty="0" smtClean="0">
                <a:solidFill>
                  <a:prstClr val="black"/>
                </a:solidFill>
              </a:rPr>
              <a:t>أص</a:t>
            </a:r>
            <a:r>
              <a:rPr lang="ar-JO" sz="2800" b="1" dirty="0" smtClean="0">
                <a:solidFill>
                  <a:prstClr val="black"/>
                </a:solidFill>
              </a:rPr>
              <a:t>ِـ</a:t>
            </a:r>
            <a:r>
              <a:rPr lang="ar-AE" sz="2800" b="1" dirty="0" smtClean="0">
                <a:solidFill>
                  <a:prstClr val="black"/>
                </a:solidFill>
              </a:rPr>
              <a:t>دقائي</a:t>
            </a:r>
            <a:r>
              <a:rPr lang="ar-AE" sz="2800" b="1" dirty="0">
                <a:solidFill>
                  <a:prstClr val="black"/>
                </a:solidFill>
              </a:rPr>
              <a:t>، </a:t>
            </a:r>
            <a:r>
              <a:rPr lang="ar-AE" sz="2800" b="1" dirty="0" smtClean="0">
                <a:solidFill>
                  <a:prstClr val="black"/>
                </a:solidFill>
              </a:rPr>
              <a:t>ت</a:t>
            </a:r>
            <a:r>
              <a:rPr lang="ar-JO" sz="2800" b="1" dirty="0" smtClean="0">
                <a:solidFill>
                  <a:prstClr val="black"/>
                </a:solidFill>
              </a:rPr>
              <a:t>َـ</a:t>
            </a:r>
            <a:r>
              <a:rPr lang="ar-AE" sz="2800" b="1" dirty="0" smtClean="0">
                <a:solidFill>
                  <a:prstClr val="black"/>
                </a:solidFill>
              </a:rPr>
              <a:t>ع</a:t>
            </a:r>
            <a:r>
              <a:rPr lang="ar-JO" sz="2800" b="1" dirty="0" smtClean="0">
                <a:solidFill>
                  <a:prstClr val="black"/>
                </a:solidFill>
              </a:rPr>
              <a:t>َ</a:t>
            </a:r>
            <a:r>
              <a:rPr lang="ar-AE" sz="2800" b="1" dirty="0" smtClean="0">
                <a:solidFill>
                  <a:prstClr val="black"/>
                </a:solidFill>
              </a:rPr>
              <a:t>لّمنا ول</a:t>
            </a:r>
            <a:r>
              <a:rPr lang="ar-JO" sz="2800" b="1" dirty="0" smtClean="0">
                <a:solidFill>
                  <a:prstClr val="black"/>
                </a:solidFill>
              </a:rPr>
              <a:t>َ</a:t>
            </a:r>
            <a:r>
              <a:rPr lang="ar-AE" sz="2800" b="1" dirty="0" smtClean="0">
                <a:solidFill>
                  <a:prstClr val="black"/>
                </a:solidFill>
              </a:rPr>
              <a:t>عبنا وض</a:t>
            </a:r>
            <a:r>
              <a:rPr lang="ar-JO" sz="2800" b="1" dirty="0" smtClean="0">
                <a:solidFill>
                  <a:prstClr val="black"/>
                </a:solidFill>
              </a:rPr>
              <a:t>َـ</a:t>
            </a:r>
            <a:r>
              <a:rPr lang="ar-AE" sz="2800" b="1" dirty="0" smtClean="0">
                <a:solidFill>
                  <a:prstClr val="black"/>
                </a:solidFill>
              </a:rPr>
              <a:t>ح</a:t>
            </a:r>
            <a:r>
              <a:rPr lang="ar-JO" sz="2800" b="1" dirty="0" smtClean="0">
                <a:solidFill>
                  <a:prstClr val="black"/>
                </a:solidFill>
              </a:rPr>
              <a:t>ِ</a:t>
            </a:r>
            <a:r>
              <a:rPr lang="ar-AE" sz="2800" b="1" dirty="0" smtClean="0">
                <a:solidFill>
                  <a:prstClr val="black"/>
                </a:solidFill>
              </a:rPr>
              <a:t>كنا </a:t>
            </a:r>
            <a:r>
              <a:rPr lang="ar-AE" sz="2800" b="1" dirty="0">
                <a:solidFill>
                  <a:prstClr val="black"/>
                </a:solidFill>
              </a:rPr>
              <a:t>كثيرًا .  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18" name="Rounded Rectangular Callout 7">
            <a:extLst>
              <a:ext uri="{FF2B5EF4-FFF2-40B4-BE49-F238E27FC236}">
                <a16:creationId xmlns:a16="http://schemas.microsoft.com/office/drawing/2014/main" xmlns="" id="{EDE3AC0A-986C-463B-9E22-A70D0102267A}"/>
              </a:ext>
            </a:extLst>
          </p:cNvPr>
          <p:cNvSpPr/>
          <p:nvPr/>
        </p:nvSpPr>
        <p:spPr>
          <a:xfrm>
            <a:off x="3087890" y="3653646"/>
            <a:ext cx="4231094" cy="833990"/>
          </a:xfrm>
          <a:prstGeom prst="wedgeRoundRectCallout">
            <a:avLst>
              <a:gd name="adj1" fmla="val -54302"/>
              <a:gd name="adj2" fmla="val 7162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2800" b="1" dirty="0">
                <a:solidFill>
                  <a:prstClr val="black"/>
                </a:solidFill>
              </a:rPr>
              <a:t>إنّها تجربةٌ مثيرةٌ حقًّا. </a:t>
            </a:r>
          </a:p>
        </p:txBody>
      </p:sp>
      <p:sp>
        <p:nvSpPr>
          <p:cNvPr id="19" name="Rounded Rectangular Callout 7">
            <a:extLst>
              <a:ext uri="{FF2B5EF4-FFF2-40B4-BE49-F238E27FC236}">
                <a16:creationId xmlns:a16="http://schemas.microsoft.com/office/drawing/2014/main" xmlns="" id="{D3007597-5268-4769-9BBD-EFFF80F70311}"/>
              </a:ext>
            </a:extLst>
          </p:cNvPr>
          <p:cNvSpPr/>
          <p:nvPr/>
        </p:nvSpPr>
        <p:spPr>
          <a:xfrm>
            <a:off x="3282331" y="4915169"/>
            <a:ext cx="4231094" cy="833990"/>
          </a:xfrm>
          <a:prstGeom prst="wedgeRoundRectCallout">
            <a:avLst>
              <a:gd name="adj1" fmla="val -54302"/>
              <a:gd name="adj2" fmla="val 7162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2800" b="1" dirty="0">
                <a:solidFill>
                  <a:prstClr val="black"/>
                </a:solidFill>
              </a:rPr>
              <a:t>هيّا الآن استريحوا قليلًا، ثمّ </a:t>
            </a:r>
            <a:r>
              <a:rPr lang="ar-AE" sz="2800" b="1" dirty="0" smtClean="0">
                <a:solidFill>
                  <a:prstClr val="black"/>
                </a:solidFill>
              </a:rPr>
              <a:t>اس</a:t>
            </a:r>
            <a:r>
              <a:rPr lang="ar-JO" sz="2800" b="1" dirty="0" smtClean="0">
                <a:solidFill>
                  <a:prstClr val="black"/>
                </a:solidFill>
              </a:rPr>
              <a:t>ْ</a:t>
            </a:r>
            <a:r>
              <a:rPr lang="ar-AE" sz="2800" b="1" dirty="0" smtClean="0">
                <a:solidFill>
                  <a:prstClr val="black"/>
                </a:solidFill>
              </a:rPr>
              <a:t>تعدّوا ل</a:t>
            </a:r>
            <a:r>
              <a:rPr lang="ar-JO" sz="2800" b="1" dirty="0" smtClean="0">
                <a:solidFill>
                  <a:prstClr val="black"/>
                </a:solidFill>
              </a:rPr>
              <a:t>ِـ</a:t>
            </a:r>
            <a:r>
              <a:rPr lang="ar-AE" sz="2800" b="1" dirty="0" smtClean="0">
                <a:solidFill>
                  <a:prstClr val="black"/>
                </a:solidFill>
              </a:rPr>
              <a:t>ت</a:t>
            </a:r>
            <a:r>
              <a:rPr lang="ar-JO" sz="2800" b="1" dirty="0" smtClean="0">
                <a:solidFill>
                  <a:prstClr val="black"/>
                </a:solidFill>
              </a:rPr>
              <a:t>َـ</a:t>
            </a:r>
            <a:r>
              <a:rPr lang="ar-AE" sz="2800" b="1" dirty="0" smtClean="0">
                <a:solidFill>
                  <a:prstClr val="black"/>
                </a:solidFill>
              </a:rPr>
              <a:t>ناو</a:t>
            </a:r>
            <a:r>
              <a:rPr lang="ar-JO" sz="2800" b="1" dirty="0" smtClean="0">
                <a:solidFill>
                  <a:prstClr val="black"/>
                </a:solidFill>
              </a:rPr>
              <a:t>ِ</a:t>
            </a:r>
            <a:r>
              <a:rPr lang="ar-AE" sz="2800" b="1" dirty="0" smtClean="0">
                <a:solidFill>
                  <a:prstClr val="black"/>
                </a:solidFill>
              </a:rPr>
              <a:t>ل </a:t>
            </a:r>
            <a:r>
              <a:rPr lang="ar-AE" sz="2800" b="1" dirty="0">
                <a:solidFill>
                  <a:prstClr val="black"/>
                </a:solidFill>
              </a:rPr>
              <a:t>الطّعام اللّذيذ معًا .</a:t>
            </a:r>
          </a:p>
        </p:txBody>
      </p:sp>
      <p:pic>
        <p:nvPicPr>
          <p:cNvPr id="20" name="Picture 5" descr="F:\Arabic Year -5\صور جديد\imagesCACB1B8W.jpg">
            <a:extLst>
              <a:ext uri="{FF2B5EF4-FFF2-40B4-BE49-F238E27FC236}">
                <a16:creationId xmlns:a16="http://schemas.microsoft.com/office/drawing/2014/main" xmlns="" id="{E7B8B1A2-F2E6-4C73-8E72-E78AB487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5" y="4070641"/>
            <a:ext cx="2208429" cy="210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E476BA9-A45E-4FA0-9DA2-B1531EBB20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rot="10800000" flipV="1">
            <a:off x="9935622" y="2402504"/>
            <a:ext cx="1137909" cy="1586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9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29"/>
    </mc:Choice>
    <mc:Fallback xmlns="">
      <p:transition spd="slow" advTm="92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53635" y="2088108"/>
          <a:ext cx="7463227" cy="38896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2991"/>
                <a:gridCol w="2492991"/>
                <a:gridCol w="2477245"/>
              </a:tblGrid>
              <a:tr h="19563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AE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ar-JO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r-AE" sz="5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AE" dirty="0" smtClean="0"/>
                    </a:p>
                    <a:p>
                      <a:endParaRPr lang="ar-AE" dirty="0" smtClean="0"/>
                    </a:p>
                    <a:p>
                      <a:pPr algn="ctr"/>
                      <a:r>
                        <a:rPr lang="ar-JO" sz="5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AE" sz="3200" dirty="0" smtClean="0"/>
                    </a:p>
                    <a:p>
                      <a:pPr algn="ctr"/>
                      <a:r>
                        <a:rPr lang="ar-JO" sz="5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ar-AE" sz="5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933249">
                <a:tc>
                  <a:txBody>
                    <a:bodyPr/>
                    <a:lstStyle/>
                    <a:p>
                      <a:endParaRPr lang="ar-AE" dirty="0" smtClean="0"/>
                    </a:p>
                    <a:p>
                      <a:pPr algn="ctr"/>
                      <a:r>
                        <a:rPr lang="ar-JO" sz="5400" b="1" dirty="0" smtClean="0"/>
                        <a:t>6</a:t>
                      </a:r>
                      <a:endParaRPr lang="ar-AE" sz="5400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AE" dirty="0" smtClean="0"/>
                    </a:p>
                    <a:p>
                      <a:pPr algn="ctr"/>
                      <a:r>
                        <a:rPr lang="ar-JO" sz="6000" b="1" dirty="0" smtClean="0"/>
                        <a:t>5</a:t>
                      </a:r>
                      <a:endParaRPr lang="en-US" sz="6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AE" sz="3600" dirty="0" smtClean="0"/>
                    </a:p>
                    <a:p>
                      <a:pPr algn="ctr"/>
                      <a:r>
                        <a:rPr lang="ar-JO" sz="5400" b="1" dirty="0" smtClean="0"/>
                        <a:t>4</a:t>
                      </a:r>
                      <a:endParaRPr lang="en-US" sz="5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212421" y="603915"/>
            <a:ext cx="2566429" cy="12010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prstClr val="white"/>
                </a:solidFill>
              </a:rPr>
              <a:t>من هي شخصيات الحوار؟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89964" y="268979"/>
            <a:ext cx="2372550" cy="12010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prstClr val="white"/>
                </a:solidFill>
              </a:rPr>
              <a:t>لماذا خسر فريق ريان في المباراة؟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3995" y="1548221"/>
            <a:ext cx="2095366" cy="14466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prstClr val="white"/>
                </a:solidFill>
              </a:rPr>
              <a:t>أين ذهبت إيثن؟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" action="ppaction://hlinkshowjump?jump=nextslide"/>
          </p:cNvPr>
          <p:cNvSpPr/>
          <p:nvPr/>
        </p:nvSpPr>
        <p:spPr>
          <a:xfrm>
            <a:off x="1221150" y="3005921"/>
            <a:ext cx="2422382" cy="11993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prstClr val="white"/>
                </a:solidFill>
              </a:rPr>
              <a:t>حددي المكان والزمان في الحوار؟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" action="ppaction://hlinkshowjump?jump=nextslide"/>
          </p:cNvPr>
          <p:cNvSpPr/>
          <p:nvPr/>
        </p:nvSpPr>
        <p:spPr>
          <a:xfrm>
            <a:off x="1827088" y="4947277"/>
            <a:ext cx="2264228" cy="11993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prstClr val="white"/>
                </a:solidFill>
              </a:rPr>
              <a:t>صفي تجربة كل من :إيثن،ريان ، آدم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4633" y="941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393214" y="603915"/>
            <a:ext cx="4804012" cy="1201003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b="1" dirty="0">
                <a:solidFill>
                  <a:srgbClr val="FF0000"/>
                </a:solidFill>
              </a:rPr>
              <a:t>السؤال الطائر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015" y="4099418"/>
            <a:ext cx="2221326" cy="11993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prstClr val="white"/>
                </a:solidFill>
              </a:rPr>
              <a:t>لماذا كان آدم سعيدًا؟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22638 L 0.26823 -0.0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50104 0.2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51 0.02199 L 0.50989 0.6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-0.01273 L 0.53881 0.10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-0.04098 L 0.63659 -0.06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1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474 0.015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362" y="1891897"/>
            <a:ext cx="7580183" cy="48660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736432" y="3614737"/>
            <a:ext cx="2264568" cy="13930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479256" y="4679156"/>
            <a:ext cx="2628899" cy="15144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661422" y="3782017"/>
            <a:ext cx="2414587" cy="20472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bbon: Tilted Down 12">
            <a:extLst>
              <a:ext uri="{FF2B5EF4-FFF2-40B4-BE49-F238E27FC236}">
                <a16:creationId xmlns:a16="http://schemas.microsoft.com/office/drawing/2014/main" xmlns="" id="{58BA52A5-4225-4BD0-8B3F-C8BF4BD19E27}"/>
              </a:ext>
            </a:extLst>
          </p:cNvPr>
          <p:cNvSpPr/>
          <p:nvPr/>
        </p:nvSpPr>
        <p:spPr>
          <a:xfrm>
            <a:off x="3207627" y="138705"/>
            <a:ext cx="6657936" cy="164901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bg1"/>
                </a:solidFill>
              </a:rPr>
              <a:t>أصل بين السبب والنتيجة </a:t>
            </a:r>
            <a:r>
              <a:rPr lang="en-GB" sz="2800" dirty="0">
                <a:solidFill>
                  <a:schemeClr val="bg1"/>
                </a:solidFill>
              </a:rPr>
              <a:t>match</a:t>
            </a:r>
            <a:r>
              <a:rPr lang="en-US" sz="2800" dirty="0">
                <a:solidFill>
                  <a:schemeClr val="bg1"/>
                </a:solidFill>
              </a:rPr>
              <a:t> between cause and result: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8258175" y="5786438"/>
            <a:ext cx="500063" cy="407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إيما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644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823" y="824249"/>
            <a:ext cx="9347910" cy="55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12772-90F6-420D-AFEB-AB6B24B6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7" y="452719"/>
            <a:ext cx="6400800" cy="524744"/>
          </a:xfrm>
        </p:spPr>
        <p:txBody>
          <a:bodyPr/>
          <a:lstStyle/>
          <a:p>
            <a:r>
              <a:rPr lang="ar-AE" sz="3600" dirty="0">
                <a:solidFill>
                  <a:schemeClr val="bg1"/>
                </a:solidFill>
              </a:rPr>
              <a:t/>
            </a:r>
            <a:br>
              <a:rPr lang="ar-AE" sz="3600" dirty="0">
                <a:solidFill>
                  <a:schemeClr val="bg1"/>
                </a:solidFill>
              </a:rPr>
            </a:br>
            <a:r>
              <a:rPr lang="ar-AE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02E92C5-75C8-4FA4-BEBB-62D7FF81EEFB}"/>
              </a:ext>
            </a:extLst>
          </p:cNvPr>
          <p:cNvSpPr/>
          <p:nvPr/>
        </p:nvSpPr>
        <p:spPr>
          <a:xfrm>
            <a:off x="6821213" y="2025291"/>
            <a:ext cx="4942435" cy="11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AE" sz="3600" dirty="0">
                <a:solidFill>
                  <a:prstClr val="black"/>
                </a:solidFill>
              </a:rPr>
              <a:t>لماذا فاز صف آدم؟</a:t>
            </a:r>
            <a:r>
              <a:rPr lang="en-US" dirty="0">
                <a:solidFill>
                  <a:prstClr val="white"/>
                </a:solidFill>
              </a:rPr>
              <a:t> </a:t>
            </a:r>
            <a:endParaRPr lang="ar-JO" dirty="0" smtClean="0">
              <a:solidFill>
                <a:prstClr val="white"/>
              </a:solidFill>
            </a:endParaRPr>
          </a:p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Why </a:t>
            </a:r>
            <a:r>
              <a:rPr lang="en-US" dirty="0">
                <a:solidFill>
                  <a:prstClr val="white"/>
                </a:solidFill>
              </a:rPr>
              <a:t>did Adam's class win?</a:t>
            </a:r>
            <a:r>
              <a:rPr lang="ar-AE" sz="3600" dirty="0">
                <a:solidFill>
                  <a:prstClr val="black"/>
                </a:solidFill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5EAD10-2C37-4EA1-9062-A15A9EB4C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78" y="3615069"/>
            <a:ext cx="5278762" cy="119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ar-AE" sz="3600" dirty="0">
                <a:solidFill>
                  <a:schemeClr val="bg1"/>
                </a:solidFill>
              </a:rPr>
              <a:t>ماذا تعلّم ريان من تجربته ؟</a:t>
            </a:r>
          </a:p>
          <a:p>
            <a:r>
              <a:rPr lang="en-US" sz="1800" dirty="0"/>
              <a:t>What did Ryan learn from his experience?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3BF200C-142A-4F95-8AEC-67BC032476A6}"/>
              </a:ext>
            </a:extLst>
          </p:cNvPr>
          <p:cNvSpPr/>
          <p:nvPr/>
        </p:nvSpPr>
        <p:spPr>
          <a:xfrm>
            <a:off x="6915804" y="5163233"/>
            <a:ext cx="4942435" cy="11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AE" sz="3600" dirty="0">
                <a:solidFill>
                  <a:prstClr val="black"/>
                </a:solidFill>
              </a:rPr>
              <a:t>ما رأيي في تجربة </a:t>
            </a:r>
            <a:r>
              <a:rPr lang="ar-AE" sz="3600" dirty="0" smtClean="0">
                <a:solidFill>
                  <a:prstClr val="black"/>
                </a:solidFill>
              </a:rPr>
              <a:t>إي</a:t>
            </a:r>
            <a:r>
              <a:rPr lang="ar-JO" sz="3600" dirty="0" smtClean="0">
                <a:solidFill>
                  <a:prstClr val="black"/>
                </a:solidFill>
              </a:rPr>
              <a:t>ما</a:t>
            </a:r>
            <a:r>
              <a:rPr lang="ar-AE" sz="3600" dirty="0" smtClean="0">
                <a:solidFill>
                  <a:prstClr val="black"/>
                </a:solidFill>
              </a:rPr>
              <a:t> ؟</a:t>
            </a:r>
            <a:endParaRPr lang="ar-JO" sz="36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What do I think of Ethan's experience?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DFB7302-8583-46B5-B6DE-137F3B4C4720}"/>
              </a:ext>
            </a:extLst>
          </p:cNvPr>
          <p:cNvSpPr/>
          <p:nvPr/>
        </p:nvSpPr>
        <p:spPr>
          <a:xfrm>
            <a:off x="333758" y="2025291"/>
            <a:ext cx="5286703" cy="1106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1EA8245-1C01-4F4B-B6D7-9B04728D8A34}"/>
              </a:ext>
            </a:extLst>
          </p:cNvPr>
          <p:cNvSpPr/>
          <p:nvPr/>
        </p:nvSpPr>
        <p:spPr>
          <a:xfrm>
            <a:off x="333759" y="3659479"/>
            <a:ext cx="5286703" cy="1106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5AE6864-1303-4C35-8C76-6021B6642E40}"/>
              </a:ext>
            </a:extLst>
          </p:cNvPr>
          <p:cNvSpPr/>
          <p:nvPr/>
        </p:nvSpPr>
        <p:spPr>
          <a:xfrm>
            <a:off x="333759" y="5247316"/>
            <a:ext cx="5286703" cy="1106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3" name="Ribbon: Tilted Down 12">
            <a:extLst>
              <a:ext uri="{FF2B5EF4-FFF2-40B4-BE49-F238E27FC236}">
                <a16:creationId xmlns:a16="http://schemas.microsoft.com/office/drawing/2014/main" xmlns="" id="{58BA52A5-4225-4BD0-8B3F-C8BF4BD19E27}"/>
              </a:ext>
            </a:extLst>
          </p:cNvPr>
          <p:cNvSpPr/>
          <p:nvPr/>
        </p:nvSpPr>
        <p:spPr>
          <a:xfrm>
            <a:off x="178677" y="0"/>
            <a:ext cx="6657936" cy="97746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ar-AE" dirty="0">
              <a:solidFill>
                <a:prstClr val="white"/>
              </a:solidFill>
            </a:endParaRPr>
          </a:p>
          <a:p>
            <a:pPr algn="ctr" defTabSz="457200"/>
            <a:r>
              <a:rPr lang="ar-AE" dirty="0">
                <a:solidFill>
                  <a:prstClr val="black"/>
                </a:solidFill>
              </a:rPr>
              <a:t>أجب عن الأسئلة التالية </a:t>
            </a:r>
            <a:r>
              <a:rPr lang="en-US" dirty="0">
                <a:solidFill>
                  <a:prstClr val="black"/>
                </a:solidFill>
              </a:rPr>
              <a:t>Answer the following questions:</a:t>
            </a:r>
          </a:p>
          <a:p>
            <a:pPr algn="ctr" defTabSz="457200"/>
            <a:r>
              <a:rPr lang="ar-AE" dirty="0">
                <a:solidFill>
                  <a:prstClr val="white"/>
                </a:solidFill>
              </a:rPr>
              <a:t>: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A8E99C5-3BC2-478B-A9D9-450D271A298E}"/>
              </a:ext>
            </a:extLst>
          </p:cNvPr>
          <p:cNvSpPr/>
          <p:nvPr/>
        </p:nvSpPr>
        <p:spPr>
          <a:xfrm>
            <a:off x="7462345" y="105103"/>
            <a:ext cx="2364827" cy="76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prstClr val="black"/>
                </a:solidFill>
              </a:rPr>
              <a:t>Question 3 page 65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50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12772-90F6-420D-AFEB-AB6B24B6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7" y="452719"/>
            <a:ext cx="6400800" cy="524744"/>
          </a:xfrm>
        </p:spPr>
        <p:txBody>
          <a:bodyPr/>
          <a:lstStyle/>
          <a:p>
            <a:r>
              <a:rPr lang="ar-AE" sz="3600" dirty="0">
                <a:solidFill>
                  <a:schemeClr val="bg1"/>
                </a:solidFill>
              </a:rPr>
              <a:t/>
            </a:r>
            <a:br>
              <a:rPr lang="ar-AE" sz="3600" dirty="0">
                <a:solidFill>
                  <a:schemeClr val="bg1"/>
                </a:solidFill>
              </a:rPr>
            </a:br>
            <a:r>
              <a:rPr lang="ar-AE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02E92C5-75C8-4FA4-BEBB-62D7FF81EEFB}"/>
              </a:ext>
            </a:extLst>
          </p:cNvPr>
          <p:cNvSpPr/>
          <p:nvPr/>
        </p:nvSpPr>
        <p:spPr>
          <a:xfrm>
            <a:off x="6821213" y="2025291"/>
            <a:ext cx="4942435" cy="11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AE" sz="3600" dirty="0">
                <a:solidFill>
                  <a:prstClr val="black"/>
                </a:solidFill>
              </a:rPr>
              <a:t>لماذا فاز صف آدم؟</a:t>
            </a:r>
            <a:r>
              <a:rPr lang="en-US" dirty="0">
                <a:solidFill>
                  <a:prstClr val="white"/>
                </a:solidFill>
              </a:rPr>
              <a:t> </a:t>
            </a:r>
            <a:endParaRPr lang="ar-JO" dirty="0" smtClean="0">
              <a:solidFill>
                <a:prstClr val="white"/>
              </a:solidFill>
            </a:endParaRPr>
          </a:p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Why </a:t>
            </a:r>
            <a:r>
              <a:rPr lang="en-US" dirty="0">
                <a:solidFill>
                  <a:prstClr val="white"/>
                </a:solidFill>
              </a:rPr>
              <a:t>did Adam's class win?</a:t>
            </a:r>
            <a:r>
              <a:rPr lang="ar-AE" sz="3600" dirty="0">
                <a:solidFill>
                  <a:prstClr val="black"/>
                </a:solidFill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5EAD10-2C37-4EA1-9062-A15A9EB4C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804" y="3615069"/>
            <a:ext cx="4942435" cy="119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AE" sz="3600" dirty="0">
                <a:solidFill>
                  <a:schemeClr val="bg1"/>
                </a:solidFill>
              </a:rPr>
              <a:t>ماذا تعلّم ريان من تجربته ؟</a:t>
            </a:r>
          </a:p>
          <a:p>
            <a:r>
              <a:rPr lang="en-US" sz="1100" dirty="0"/>
              <a:t>What did Ryan learn from his experience?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3BF200C-142A-4F95-8AEC-67BC032476A6}"/>
              </a:ext>
            </a:extLst>
          </p:cNvPr>
          <p:cNvSpPr/>
          <p:nvPr/>
        </p:nvSpPr>
        <p:spPr>
          <a:xfrm>
            <a:off x="6915804" y="5163233"/>
            <a:ext cx="4942435" cy="11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AE" sz="3600" dirty="0" smtClean="0">
                <a:solidFill>
                  <a:prstClr val="black"/>
                </a:solidFill>
              </a:rPr>
              <a:t>ما </a:t>
            </a:r>
            <a:r>
              <a:rPr lang="ar-AE" sz="3600" dirty="0">
                <a:solidFill>
                  <a:prstClr val="black"/>
                </a:solidFill>
              </a:rPr>
              <a:t>رأيي في تجربة إيثن ؟</a:t>
            </a:r>
            <a:r>
              <a:rPr lang="en-US" dirty="0">
                <a:solidFill>
                  <a:prstClr val="white"/>
                </a:solidFill>
              </a:rPr>
              <a:t> </a:t>
            </a:r>
            <a:endParaRPr lang="ar-JO" dirty="0" smtClean="0">
              <a:solidFill>
                <a:prstClr val="white"/>
              </a:solidFill>
            </a:endParaRPr>
          </a:p>
          <a:p>
            <a:pPr algn="ctr" defTabSz="457200"/>
            <a:r>
              <a:rPr lang="en-US" sz="1400" dirty="0" smtClean="0">
                <a:solidFill>
                  <a:prstClr val="white"/>
                </a:solidFill>
              </a:rPr>
              <a:t>What </a:t>
            </a:r>
            <a:r>
              <a:rPr lang="en-US" sz="1400" dirty="0">
                <a:solidFill>
                  <a:prstClr val="white"/>
                </a:solidFill>
              </a:rPr>
              <a:t>do I think of Ethan's experience?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DFB7302-8583-46B5-B6DE-137F3B4C4720}"/>
              </a:ext>
            </a:extLst>
          </p:cNvPr>
          <p:cNvSpPr/>
          <p:nvPr/>
        </p:nvSpPr>
        <p:spPr>
          <a:xfrm>
            <a:off x="333758" y="2025291"/>
            <a:ext cx="5286703" cy="1106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3600" dirty="0">
                <a:solidFill>
                  <a:prstClr val="black"/>
                </a:solidFill>
              </a:rPr>
              <a:t>لأنهم اتبعوا القوانين المدرسية.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1EA8245-1C01-4F4B-B6D7-9B04728D8A34}"/>
              </a:ext>
            </a:extLst>
          </p:cNvPr>
          <p:cNvSpPr/>
          <p:nvPr/>
        </p:nvSpPr>
        <p:spPr>
          <a:xfrm>
            <a:off x="333759" y="3659479"/>
            <a:ext cx="5286703" cy="1106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3600" dirty="0">
                <a:solidFill>
                  <a:prstClr val="black"/>
                </a:solidFill>
              </a:rPr>
              <a:t>أن يتبع القوانين المدرسية 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5AE6864-1303-4C35-8C76-6021B6642E40}"/>
              </a:ext>
            </a:extLst>
          </p:cNvPr>
          <p:cNvSpPr/>
          <p:nvPr/>
        </p:nvSpPr>
        <p:spPr>
          <a:xfrm>
            <a:off x="333759" y="5247316"/>
            <a:ext cx="5286703" cy="1106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ar-AE" sz="3600" dirty="0">
                <a:solidFill>
                  <a:prstClr val="black"/>
                </a:solidFill>
              </a:rPr>
              <a:t>تجربةٌ مثيرةٌ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3" name="Ribbon: Tilted Down 12">
            <a:extLst>
              <a:ext uri="{FF2B5EF4-FFF2-40B4-BE49-F238E27FC236}">
                <a16:creationId xmlns:a16="http://schemas.microsoft.com/office/drawing/2014/main" xmlns="" id="{58BA52A5-4225-4BD0-8B3F-C8BF4BD19E27}"/>
              </a:ext>
            </a:extLst>
          </p:cNvPr>
          <p:cNvSpPr/>
          <p:nvPr/>
        </p:nvSpPr>
        <p:spPr>
          <a:xfrm>
            <a:off x="178676" y="0"/>
            <a:ext cx="9648495" cy="154175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ar-AE" sz="3200" dirty="0">
              <a:solidFill>
                <a:prstClr val="white"/>
              </a:solidFill>
            </a:endParaRPr>
          </a:p>
          <a:p>
            <a:pPr algn="ctr" defTabSz="457200"/>
            <a:r>
              <a:rPr lang="ar-AE" sz="3200" dirty="0">
                <a:solidFill>
                  <a:prstClr val="black"/>
                </a:solidFill>
              </a:rPr>
              <a:t>أجب عن الأسئلة التالية </a:t>
            </a:r>
            <a:r>
              <a:rPr lang="en-US" sz="3200" dirty="0">
                <a:solidFill>
                  <a:prstClr val="black"/>
                </a:solidFill>
              </a:rPr>
              <a:t>Answer the following questions:</a:t>
            </a:r>
          </a:p>
          <a:p>
            <a:pPr algn="ctr" defTabSz="457200"/>
            <a:r>
              <a:rPr lang="ar-AE" sz="3200" dirty="0">
                <a:solidFill>
                  <a:prstClr val="white"/>
                </a:solidFill>
              </a:rPr>
              <a:t>: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A8E99C5-3BC2-478B-A9D9-450D271A298E}"/>
              </a:ext>
            </a:extLst>
          </p:cNvPr>
          <p:cNvSpPr/>
          <p:nvPr/>
        </p:nvSpPr>
        <p:spPr>
          <a:xfrm>
            <a:off x="9691195" y="210207"/>
            <a:ext cx="2364827" cy="76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prstClr val="black"/>
                </a:solidFill>
              </a:rPr>
              <a:t>Question 3 page 65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84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6000" dirty="0" smtClean="0">
                <a:solidFill>
                  <a:srgbClr val="FF0000"/>
                </a:solidFill>
              </a:rPr>
              <a:t>أين الخطأ؟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95" y="1971139"/>
            <a:ext cx="8946541" cy="4195481"/>
          </a:xfrm>
        </p:spPr>
        <p:txBody>
          <a:bodyPr/>
          <a:lstStyle/>
          <a:p>
            <a:endParaRPr lang="ar-JO" dirty="0" smtClean="0"/>
          </a:p>
          <a:p>
            <a:pPr marL="0" indent="0" algn="r">
              <a:buNone/>
            </a:pPr>
            <a:r>
              <a:rPr lang="ar-JO" sz="3200" dirty="0" smtClean="0"/>
              <a:t>لم يَتَبِع صَفُ رَيان القوانين المَدْرَسِيَة.    ..........................</a:t>
            </a:r>
          </a:p>
          <a:p>
            <a:pPr marL="0" indent="0" algn="r">
              <a:buNone/>
            </a:pPr>
            <a:r>
              <a:rPr lang="ar-JO" sz="3200" dirty="0" smtClean="0"/>
              <a:t>2.عاد الأولاد إلى المدرسة</a:t>
            </a:r>
          </a:p>
          <a:p>
            <a:pPr marL="0" indent="0" algn="r">
              <a:buNone/>
            </a:pPr>
            <a:r>
              <a:rPr lang="ar-JO" sz="3200" dirty="0" smtClean="0"/>
              <a:t>3.كانت تجربة إيثن حزينة لأنها ذهبت في رحلة إلى (مركز بن راشد للفضاء )</a:t>
            </a:r>
          </a:p>
          <a:p>
            <a:pPr marL="0" indent="0" algn="r">
              <a:buNone/>
            </a:pPr>
            <a:r>
              <a:rPr lang="ar-JO" sz="3200" dirty="0" smtClean="0"/>
              <a:t>4.نسي ريان ملابس الرياضة </a:t>
            </a:r>
            <a:r>
              <a:rPr lang="ar-JO" dirty="0" smtClean="0"/>
              <a:t>وفاز فريقه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097" y="838254"/>
            <a:ext cx="2158171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1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56" y="2064632"/>
            <a:ext cx="8611126" cy="1470025"/>
          </a:xfrm>
        </p:spPr>
        <p:txBody>
          <a:bodyPr>
            <a:normAutofit fontScale="90000"/>
          </a:bodyPr>
          <a:lstStyle/>
          <a:p>
            <a:r>
              <a:rPr lang="ar-AE" sz="7755" b="1" dirty="0">
                <a:solidFill>
                  <a:srgbClr val="FF0000"/>
                </a:solidFill>
              </a:rPr>
              <a:t>عُنوان </a:t>
            </a:r>
            <a:r>
              <a:rPr lang="ar-AE" sz="7755" b="1" dirty="0" smtClean="0">
                <a:solidFill>
                  <a:srgbClr val="FF0000"/>
                </a:solidFill>
              </a:rPr>
              <a:t>الدّرْسِ</a:t>
            </a:r>
            <a:r>
              <a:rPr lang="ar-JO" sz="7755" b="1" dirty="0" smtClean="0">
                <a:solidFill>
                  <a:srgbClr val="FF0000"/>
                </a:solidFill>
              </a:rPr>
              <a:t/>
            </a:r>
            <a:br>
              <a:rPr lang="ar-JO" sz="7755" b="1" dirty="0" smtClean="0">
                <a:solidFill>
                  <a:srgbClr val="FF0000"/>
                </a:solidFill>
              </a:rPr>
            </a:br>
            <a:r>
              <a:rPr lang="ar-AE" sz="7755" b="1" dirty="0" smtClean="0">
                <a:solidFill>
                  <a:srgbClr val="FF0000"/>
                </a:solidFill>
              </a:rPr>
              <a:t> </a:t>
            </a:r>
            <a:r>
              <a:rPr lang="ar-AE" dirty="0" smtClean="0"/>
              <a:t/>
            </a:r>
            <a:br>
              <a:rPr lang="ar-AE" dirty="0" smtClean="0"/>
            </a:br>
            <a:r>
              <a:rPr lang="ar-JO" sz="6392" b="1" dirty="0" smtClean="0">
                <a:solidFill>
                  <a:schemeClr val="accent1">
                    <a:lumMod val="75000"/>
                  </a:schemeClr>
                </a:solidFill>
              </a:rPr>
              <a:t>في مدرستي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Samama Reads | The Book Club for Bookworms in Dubai, Sharjah and Ajma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19" y="311851"/>
            <a:ext cx="1336881" cy="13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зултат с изображение за pencil clipart | Free school clipart, Classroom  clipart, Clip 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94" y="2909476"/>
            <a:ext cx="873724" cy="12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esktop\صور منوعه للبطاقات\ee942d7301e759c33cc021a5ddc7d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" b="100000" l="0" r="9934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53855" y="5182397"/>
            <a:ext cx="1460551" cy="138368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1" b="96078" l="2813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2" r="3467" b="3283"/>
          <a:stretch/>
        </p:blipFill>
        <p:spPr>
          <a:xfrm>
            <a:off x="5186832" y="5800312"/>
            <a:ext cx="1424215" cy="1057689"/>
          </a:xfrm>
          <a:prstGeom prst="rect">
            <a:avLst/>
          </a:prstGeom>
        </p:spPr>
      </p:pic>
      <p:pic>
        <p:nvPicPr>
          <p:cNvPr id="1034" name="Picture 10" descr="Search Results for notebook - Clip Art - Pictures - Graphics - Illustration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737" y="457201"/>
            <a:ext cx="1893651" cy="17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صور منوعه للبطاقات\5f88de8c425bf0e519116eb18a17bb70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03" b="72408" l="20109" r="46332">
                        <a14:foregroundMark x1="29620" y1="57645" x2="29212" y2="69244"/>
                        <a14:foregroundMark x1="35598" y1="68014" x2="35734" y2="70299"/>
                        <a14:foregroundMark x1="34239" y1="68541" x2="32609" y2="62039"/>
                        <a14:foregroundMark x1="25543" y1="60457" x2="33016" y2="59930"/>
                      </a14:backgroundRemoval>
                    </a14:imgEffect>
                  </a14:imgLayer>
                </a14:imgProps>
              </a:ext>
            </a:extLst>
          </a:blip>
          <a:srcRect l="23844" t="51044" r="53266" b="24809"/>
          <a:stretch/>
        </p:blipFill>
        <p:spPr bwMode="auto">
          <a:xfrm>
            <a:off x="1343083" y="5207263"/>
            <a:ext cx="1642070" cy="73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3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8000" dirty="0" smtClean="0">
                <a:solidFill>
                  <a:srgbClr val="FF0000"/>
                </a:solidFill>
              </a:rPr>
              <a:t>من القائل؟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3600" dirty="0" smtClean="0"/>
              <a:t>لقد فزت بالمركز الأول : (إيثن ، ريان ، آدم ، الأم )</a:t>
            </a:r>
          </a:p>
          <a:p>
            <a:pPr algn="r"/>
            <a:r>
              <a:rPr lang="ar-JO" sz="3600" dirty="0" smtClean="0"/>
              <a:t>2. ذهبتُ إلى (مركز بن راشد للفضاء ) :  (إيثن ، ريان ، آدم، الأم  )</a:t>
            </a:r>
            <a:endParaRPr lang="ar-JO" sz="3600" dirty="0"/>
          </a:p>
          <a:p>
            <a:pPr marL="0" lvl="0" indent="0" algn="r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JO" sz="3600" dirty="0" smtClean="0">
                <a:solidFill>
                  <a:prstClr val="white"/>
                </a:solidFill>
              </a:rPr>
              <a:t>لقد نسيت ملابس الرياضة :(إيثن ، ريان ، آدم ، الأم )</a:t>
            </a:r>
          </a:p>
          <a:p>
            <a:pPr marL="0" lvl="0" indent="0" algn="r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JO" sz="3600" dirty="0" smtClean="0">
                <a:solidFill>
                  <a:prstClr val="white"/>
                </a:solidFill>
              </a:rPr>
              <a:t>هيا نتناول الطعام اللذيذ : (إيثن ، ريان ، آدم 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275586"/>
            <a:ext cx="2103549" cy="15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8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8" t="36627" r="28251" b="36381"/>
          <a:stretch/>
        </p:blipFill>
        <p:spPr>
          <a:xfrm>
            <a:off x="733169" y="156508"/>
            <a:ext cx="2408788" cy="864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375190" y="1229869"/>
            <a:ext cx="6174259" cy="16345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>
                <a:solidFill>
                  <a:prstClr val="black"/>
                </a:solidFill>
              </a:rPr>
              <a:t>من خلال الصورة وضح </a:t>
            </a:r>
          </a:p>
          <a:p>
            <a:pPr algn="ctr"/>
            <a:r>
              <a:rPr lang="ar-AE" sz="4000" b="1" dirty="0">
                <a:solidFill>
                  <a:prstClr val="black"/>
                </a:solidFill>
              </a:rPr>
              <a:t>ما رأيك في المدرسة ؟ ولماذا ؟</a:t>
            </a:r>
            <a:endParaRPr lang="en-GB" sz="4000" b="1" dirty="0">
              <a:solidFill>
                <a:prstClr val="black"/>
              </a:solidFill>
            </a:endParaRPr>
          </a:p>
        </p:txBody>
      </p:sp>
      <p:pic>
        <p:nvPicPr>
          <p:cNvPr id="6" name="Picture 10" descr="نتيجة بحث الصور عن ‪clipart classroom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7851"/>
          <a:stretch/>
        </p:blipFill>
        <p:spPr bwMode="auto">
          <a:xfrm>
            <a:off x="1299991" y="2864386"/>
            <a:ext cx="10399922" cy="39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3169" y="1021481"/>
            <a:ext cx="3231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بطاقة الخروج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2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اكلات تونسية - صفحة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6" y="360893"/>
            <a:ext cx="7642746" cy="62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821623-illustration-of-a-monkey-beside-a-wooden-signage"/>
          <p:cNvPicPr>
            <a:picLocks noGrp="1" noChangeAspect="1"/>
          </p:cNvPicPr>
          <p:nvPr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6" b="42948"/>
          <a:stretch/>
        </p:blipFill>
        <p:spPr>
          <a:xfrm>
            <a:off x="2739169" y="2000307"/>
            <a:ext cx="6973425" cy="426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262729" y="376791"/>
            <a:ext cx="5390071" cy="909169"/>
          </a:xfrm>
          <a:prstGeom prst="roundRect">
            <a:avLst/>
          </a:prstGeom>
          <a:solidFill>
            <a:srgbClr val="AC5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0714"/>
            <a:r>
              <a:rPr lang="ar-AE" sz="4602" b="1" dirty="0">
                <a:solidFill>
                  <a:prstClr val="white"/>
                </a:solidFill>
              </a:rPr>
              <a:t>نواتج التّعلّم </a:t>
            </a:r>
            <a:endParaRPr lang="en-US" sz="4602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8375" y="2446869"/>
            <a:ext cx="5974537" cy="56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0714"/>
            <a:r>
              <a:rPr lang="ar-JO" sz="3068" b="1" dirty="0">
                <a:solidFill>
                  <a:prstClr val="white"/>
                </a:solidFill>
              </a:rPr>
              <a:t>1. نتعرف على مفردات جديدة</a:t>
            </a:r>
            <a:endParaRPr lang="ar-AE" sz="3068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5530" y="3851583"/>
            <a:ext cx="5931200" cy="56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0714"/>
            <a:r>
              <a:rPr lang="ar-JO" sz="3068" b="1" dirty="0">
                <a:solidFill>
                  <a:prstClr val="white"/>
                </a:solidFill>
              </a:rPr>
              <a:t>2.نكتب ونقرأ المفردات بشكل صحيح </a:t>
            </a:r>
            <a:endParaRPr lang="ar-AE" sz="3068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hool First Lesson Banner. Students Or Pupils Listening Teach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00" y="766434"/>
            <a:ext cx="827343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128" y="1026198"/>
            <a:ext cx="4305563" cy="18288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ar-EG" sz="6392" b="1" dirty="0">
                <a:solidFill>
                  <a:schemeClr val="bg1"/>
                </a:solidFill>
              </a:rPr>
              <a:t>الح</a:t>
            </a:r>
            <a:r>
              <a:rPr lang="ar-AE" sz="6392" b="1" dirty="0">
                <a:solidFill>
                  <a:schemeClr val="bg1"/>
                </a:solidFill>
              </a:rPr>
              <a:t>ِ</a:t>
            </a:r>
            <a:r>
              <a:rPr lang="ar-EG" sz="6392" b="1" dirty="0">
                <a:solidFill>
                  <a:schemeClr val="bg1"/>
                </a:solidFill>
              </a:rPr>
              <a:t>ص</a:t>
            </a:r>
            <a:r>
              <a:rPr lang="ar-AE" sz="6392" b="1" dirty="0">
                <a:solidFill>
                  <a:schemeClr val="bg1"/>
                </a:solidFill>
              </a:rPr>
              <a:t>ّ</a:t>
            </a:r>
            <a:r>
              <a:rPr lang="ar-EG" sz="6392" b="1" dirty="0">
                <a:solidFill>
                  <a:schemeClr val="bg1"/>
                </a:solidFill>
              </a:rPr>
              <a:t>ة </a:t>
            </a:r>
            <a:r>
              <a:rPr lang="ar-JO" sz="6392" b="1" dirty="0" smtClean="0">
                <a:solidFill>
                  <a:schemeClr val="bg1"/>
                </a:solidFill>
              </a:rPr>
              <a:t>الأولى</a:t>
            </a:r>
            <a:r>
              <a:rPr lang="ar-EG" sz="6392" b="1" dirty="0">
                <a:solidFill>
                  <a:schemeClr val="bg1"/>
                </a:solidFill>
              </a:rPr>
              <a:t/>
            </a:r>
            <a:br>
              <a:rPr lang="ar-EG" sz="6392" b="1" dirty="0">
                <a:solidFill>
                  <a:schemeClr val="bg1"/>
                </a:solidFill>
              </a:rPr>
            </a:br>
            <a:r>
              <a:rPr lang="en-US" sz="6392" b="1" dirty="0" smtClean="0">
                <a:solidFill>
                  <a:schemeClr val="bg1"/>
                </a:solidFill>
              </a:rPr>
              <a:t>first </a:t>
            </a:r>
            <a:r>
              <a:rPr lang="en-US" sz="6392" b="1" dirty="0">
                <a:solidFill>
                  <a:schemeClr val="bg1"/>
                </a:solidFill>
              </a:rPr>
              <a:t>period </a:t>
            </a:r>
          </a:p>
        </p:txBody>
      </p:sp>
    </p:spTree>
    <p:extLst>
      <p:ext uri="{BB962C8B-B14F-4D97-AF65-F5344CB8AC3E}">
        <p14:creationId xmlns:p14="http://schemas.microsoft.com/office/powerpoint/2010/main" val="4081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BC733EBF-DA3D-4479-9B27-B15A355D2CB4}"/>
              </a:ext>
            </a:extLst>
          </p:cNvPr>
          <p:cNvSpPr/>
          <p:nvPr/>
        </p:nvSpPr>
        <p:spPr>
          <a:xfrm>
            <a:off x="5230995" y="4235634"/>
            <a:ext cx="1873320" cy="1517123"/>
          </a:xfrm>
          <a:prstGeom prst="rect">
            <a:avLst/>
          </a:prstGeom>
          <a:noFill/>
          <a:ln w="38100">
            <a:solidFill>
              <a:srgbClr val="92B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51" name="Picture 50" descr="A close up of a clip&#10;&#10;Description automatically generated">
            <a:extLst>
              <a:ext uri="{FF2B5EF4-FFF2-40B4-BE49-F238E27FC236}">
                <a16:creationId xmlns="" xmlns:a16="http://schemas.microsoft.com/office/drawing/2014/main" id="{8F5715CB-9C88-44E7-9E0D-84B2E17BB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4777480" y="5641753"/>
            <a:ext cx="2767246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F50C20E3-D6F4-4480-B5E8-483EE5148C07}"/>
              </a:ext>
            </a:extLst>
          </p:cNvPr>
          <p:cNvSpPr/>
          <p:nvPr/>
        </p:nvSpPr>
        <p:spPr>
          <a:xfrm>
            <a:off x="2061740" y="4231776"/>
            <a:ext cx="1873320" cy="1517123"/>
          </a:xfrm>
          <a:prstGeom prst="rect">
            <a:avLst/>
          </a:prstGeom>
          <a:noFill/>
          <a:ln w="38100">
            <a:solidFill>
              <a:srgbClr val="684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49" name="Picture 48" descr="A close up of a clip&#10;&#10;Description automatically generated">
            <a:extLst>
              <a:ext uri="{FF2B5EF4-FFF2-40B4-BE49-F238E27FC236}">
                <a16:creationId xmlns="" xmlns:a16="http://schemas.microsoft.com/office/drawing/2014/main" id="{F3F39B34-E96C-43ED-B8C5-23F1DE09B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1608226" y="5637895"/>
            <a:ext cx="2767246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D813A67-1EAF-4D2D-AACC-0D5327D59FB9}"/>
              </a:ext>
            </a:extLst>
          </p:cNvPr>
          <p:cNvSpPr/>
          <p:nvPr/>
        </p:nvSpPr>
        <p:spPr>
          <a:xfrm>
            <a:off x="2039534" y="1392341"/>
            <a:ext cx="1873320" cy="1517123"/>
          </a:xfrm>
          <a:prstGeom prst="rect">
            <a:avLst/>
          </a:prstGeom>
          <a:noFill/>
          <a:ln w="38100">
            <a:solidFill>
              <a:srgbClr val="405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47" name="Picture 46" descr="A close up of a clip&#10;&#10;Description automatically generated">
            <a:extLst>
              <a:ext uri="{FF2B5EF4-FFF2-40B4-BE49-F238E27FC236}">
                <a16:creationId xmlns="" xmlns:a16="http://schemas.microsoft.com/office/drawing/2014/main" id="{F025BCDD-5410-45DD-87FA-5DF4DC99D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1355335" y="2798461"/>
            <a:ext cx="2997932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CAA6548-3E67-40CA-B39D-EC0A96A1036D}"/>
              </a:ext>
            </a:extLst>
          </p:cNvPr>
          <p:cNvSpPr/>
          <p:nvPr/>
        </p:nvSpPr>
        <p:spPr>
          <a:xfrm>
            <a:off x="5294411" y="1373201"/>
            <a:ext cx="1873320" cy="1517123"/>
          </a:xfrm>
          <a:prstGeom prst="rect">
            <a:avLst/>
          </a:prstGeom>
          <a:noFill/>
          <a:ln w="38100">
            <a:solidFill>
              <a:srgbClr val="E0B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45" name="Picture 44" descr="A close up of a clip&#10;&#10;Description automatically generated">
            <a:extLst>
              <a:ext uri="{FF2B5EF4-FFF2-40B4-BE49-F238E27FC236}">
                <a16:creationId xmlns="" xmlns:a16="http://schemas.microsoft.com/office/drawing/2014/main" id="{46ED4CB0-FC4C-47FA-98F1-98EB1EB83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4840897" y="2779320"/>
            <a:ext cx="2767246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6743C78-77B7-45D6-A608-F7B17A39891F}"/>
              </a:ext>
            </a:extLst>
          </p:cNvPr>
          <p:cNvSpPr/>
          <p:nvPr/>
        </p:nvSpPr>
        <p:spPr>
          <a:xfrm>
            <a:off x="8439326" y="1381071"/>
            <a:ext cx="1873320" cy="1517123"/>
          </a:xfrm>
          <a:prstGeom prst="rect">
            <a:avLst/>
          </a:prstGeom>
          <a:noFill/>
          <a:ln w="38100">
            <a:solidFill>
              <a:srgbClr val="915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42" name="Picture 41" descr="A close up of a clip&#10;&#10;Description automatically generated">
            <a:extLst>
              <a:ext uri="{FF2B5EF4-FFF2-40B4-BE49-F238E27FC236}">
                <a16:creationId xmlns="" xmlns:a16="http://schemas.microsoft.com/office/drawing/2014/main" id="{7B3EBB21-6B84-4BEC-A4B7-F31C2BE42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7985812" y="2787191"/>
            <a:ext cx="2767246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59D93E1-2798-4514-A8EE-917ECF83DD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14" b="83728" l="13018" r="89053">
                        <a14:foregroundMark x1="50296" y1="28698" x2="50296" y2="28698"/>
                        <a14:foregroundMark x1="49704" y1="37870" x2="47041" y2="63905"/>
                        <a14:foregroundMark x1="47041" y1="63905" x2="35503" y2="45562"/>
                        <a14:foregroundMark x1="35503" y1="45562" x2="59172" y2="47929"/>
                        <a14:foregroundMark x1="59172" y1="47929" x2="63609" y2="50592"/>
                        <a14:foregroundMark x1="63609" y1="50592" x2="62130" y2="73669"/>
                        <a14:foregroundMark x1="62130" y1="73669" x2="57396" y2="78107"/>
                        <a14:foregroundMark x1="50888" y1="83728" x2="50888" y2="83728"/>
                        <a14:foregroundMark x1="46450" y1="70118" x2="31361" y2="52663"/>
                        <a14:foregroundMark x1="31361" y1="52663" x2="31361" y2="51183"/>
                        <a14:foregroundMark x1="53254" y1="74556" x2="35503" y2="64497"/>
                        <a14:foregroundMark x1="35503" y1="63905" x2="45266" y2="75148"/>
                        <a14:foregroundMark x1="45266" y1="73669" x2="60059" y2="70710"/>
                        <a14:foregroundMark x1="67160" y1="56805" x2="64793" y2="66568"/>
                        <a14:foregroundMark x1="66568" y1="56213" x2="64201" y2="62722"/>
                        <a14:foregroundMark x1="32544" y1="49408" x2="37870" y2="49408"/>
                        <a14:foregroundMark x1="49704" y1="27219" x2="49704" y2="27219"/>
                        <a14:foregroundMark x1="49704" y1="27219" x2="49704" y2="26627"/>
                        <a14:foregroundMark x1="63018" y1="20118" x2="63018" y2="20118"/>
                        <a14:foregroundMark x1="61834" y1="20118" x2="60651" y2="16864"/>
                        <a14:foregroundMark x1="60651" y1="16864" x2="38166" y2="14793"/>
                        <a14:foregroundMark x1="38166" y1="14793" x2="36686" y2="20118"/>
                        <a14:foregroundMark x1="38462" y1="13905" x2="41124" y2="15089"/>
                        <a14:foregroundMark x1="61834" y1="17456" x2="44675" y2="13314"/>
                        <a14:foregroundMark x1="49704" y1="24852" x2="52663" y2="34024"/>
                        <a14:foregroundMark x1="48817" y1="26036" x2="40533" y2="31657"/>
                        <a14:foregroundMark x1="81361" y1="28698" x2="81361" y2="37278"/>
                        <a14:foregroundMark x1="77811" y1="22485" x2="81953" y2="43195"/>
                        <a14:foregroundMark x1="82544" y1="39053" x2="89349" y2="43195"/>
                        <a14:foregroundMark x1="86982" y1="32249" x2="84911" y2="51183"/>
                        <a14:foregroundMark x1="19527" y1="23077" x2="20118" y2="40828"/>
                        <a14:foregroundMark x1="16568" y1="40828" x2="13018" y2="28107"/>
                        <a14:foregroundMark x1="29882" y1="83728" x2="29882" y2="83728"/>
                        <a14:foregroundMark x1="68639" y1="83728" x2="68639" y2="83728"/>
                        <a14:foregroundMark x1="67160" y1="81657" x2="65976" y2="70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9102" r="7926" b="10997"/>
          <a:stretch/>
        </p:blipFill>
        <p:spPr>
          <a:xfrm>
            <a:off x="8737586" y="1415095"/>
            <a:ext cx="1232282" cy="1446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332A8F-FB9C-4AC7-8D49-377DB8B3D819}"/>
              </a:ext>
            </a:extLst>
          </p:cNvPr>
          <p:cNvSpPr txBox="1"/>
          <p:nvPr/>
        </p:nvSpPr>
        <p:spPr>
          <a:xfrm>
            <a:off x="3609349" y="2656373"/>
            <a:ext cx="385409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en-US" sz="6392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DD8CA8C-FFB3-456B-A5C1-073B4223DD4F}"/>
              </a:ext>
            </a:extLst>
          </p:cNvPr>
          <p:cNvSpPr txBox="1"/>
          <p:nvPr/>
        </p:nvSpPr>
        <p:spPr>
          <a:xfrm>
            <a:off x="8306072" y="2952109"/>
            <a:ext cx="1739844" cy="696991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2131" b="1" dirty="0">
                <a:solidFill>
                  <a:prstClr val="black"/>
                </a:solidFill>
              </a:rPr>
              <a:t>الالتزام بالوقت المحدّد للحصص</a:t>
            </a:r>
            <a:endParaRPr lang="en-US" sz="2131" b="1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15AE80-55EF-4A79-8A40-A92012EC5489}"/>
              </a:ext>
            </a:extLst>
          </p:cNvPr>
          <p:cNvSpPr txBox="1"/>
          <p:nvPr/>
        </p:nvSpPr>
        <p:spPr>
          <a:xfrm>
            <a:off x="6857487" y="2740736"/>
            <a:ext cx="385409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ar-AE" sz="6392" b="1" dirty="0">
                <a:solidFill>
                  <a:prstClr val="white"/>
                </a:solidFill>
              </a:rPr>
              <a:t>2</a:t>
            </a:r>
            <a:endParaRPr lang="en-US" sz="6392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2CF0398-E6CA-4A9F-9D7D-FC6DE19E57AC}"/>
              </a:ext>
            </a:extLst>
          </p:cNvPr>
          <p:cNvSpPr txBox="1"/>
          <p:nvPr/>
        </p:nvSpPr>
        <p:spPr>
          <a:xfrm>
            <a:off x="5065180" y="3138392"/>
            <a:ext cx="1739844" cy="369080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2131" b="1" dirty="0">
                <a:solidFill>
                  <a:prstClr val="black"/>
                </a:solidFill>
              </a:rPr>
              <a:t>التّفاعل الإيجابيّ</a:t>
            </a:r>
            <a:endParaRPr lang="en-US" sz="2131" b="1" dirty="0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8AF4AC8-5108-491E-A705-1D1C4F5F69EF}"/>
              </a:ext>
            </a:extLst>
          </p:cNvPr>
          <p:cNvSpPr txBox="1"/>
          <p:nvPr/>
        </p:nvSpPr>
        <p:spPr>
          <a:xfrm>
            <a:off x="10038176" y="2749484"/>
            <a:ext cx="385409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en-US" sz="6392" b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AEB0869-E002-4BD7-8F44-152B8075FB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2344816" y="1441422"/>
            <a:ext cx="1249654" cy="1350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3C07C9-F0EC-4F24-8541-542ACF9D3A34}"/>
              </a:ext>
            </a:extLst>
          </p:cNvPr>
          <p:cNvSpPr txBox="1"/>
          <p:nvPr/>
        </p:nvSpPr>
        <p:spPr>
          <a:xfrm>
            <a:off x="1608227" y="3061492"/>
            <a:ext cx="1840993" cy="592090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1790" b="1" dirty="0">
                <a:solidFill>
                  <a:prstClr val="black"/>
                </a:solidFill>
              </a:rPr>
              <a:t>عدم مقاطعة المعلّم بأيّ شكل واتباع التّعليمات</a:t>
            </a:r>
            <a:r>
              <a:rPr lang="en-US" sz="179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2E0660-1100-448F-9282-0D7D86146CF1}"/>
              </a:ext>
            </a:extLst>
          </p:cNvPr>
          <p:cNvSpPr txBox="1"/>
          <p:nvPr/>
        </p:nvSpPr>
        <p:spPr>
          <a:xfrm>
            <a:off x="6805022" y="5542040"/>
            <a:ext cx="281591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en-US" sz="6392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341D91F-88F9-4BEC-83B8-AB9E7B453D5F}"/>
              </a:ext>
            </a:extLst>
          </p:cNvPr>
          <p:cNvSpPr txBox="1"/>
          <p:nvPr/>
        </p:nvSpPr>
        <p:spPr>
          <a:xfrm>
            <a:off x="1859141" y="5889212"/>
            <a:ext cx="1739844" cy="592090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1790" b="1" dirty="0">
                <a:solidFill>
                  <a:prstClr val="black"/>
                </a:solidFill>
              </a:rPr>
              <a:t>فتح الكاميرا وعدم تصوير الشّاشة</a:t>
            </a:r>
            <a:endParaRPr lang="en-US" sz="1790" b="1" dirty="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1C07CE5-3169-477B-8306-4B5850F5D96E}"/>
              </a:ext>
            </a:extLst>
          </p:cNvPr>
          <p:cNvSpPr txBox="1"/>
          <p:nvPr/>
        </p:nvSpPr>
        <p:spPr>
          <a:xfrm>
            <a:off x="5052311" y="5855256"/>
            <a:ext cx="1624621" cy="867550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1790" b="1" dirty="0">
                <a:solidFill>
                  <a:prstClr val="black"/>
                </a:solidFill>
              </a:rPr>
              <a:t>عدم فتح المايكروفون دون إذن المعلّمة</a:t>
            </a:r>
            <a:endParaRPr lang="en-US" sz="1790" b="1" dirty="0">
              <a:solidFill>
                <a:prstClr val="black"/>
              </a:solidFill>
            </a:endParaRPr>
          </a:p>
        </p:txBody>
      </p:sp>
      <p:pic>
        <p:nvPicPr>
          <p:cNvPr id="35" name="صورة 11">
            <a:extLst>
              <a:ext uri="{FF2B5EF4-FFF2-40B4-BE49-F238E27FC236}">
                <a16:creationId xmlns="" xmlns:a16="http://schemas.microsoft.com/office/drawing/2014/main" id="{B42FAFF8-ECC0-4061-838A-B662E9610C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r="4139" b="6234"/>
          <a:stretch/>
        </p:blipFill>
        <p:spPr>
          <a:xfrm>
            <a:off x="5577857" y="4283507"/>
            <a:ext cx="1179597" cy="135075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D430D2-1477-4E27-8FDB-948DB3C1D662}"/>
              </a:ext>
            </a:extLst>
          </p:cNvPr>
          <p:cNvSpPr/>
          <p:nvPr/>
        </p:nvSpPr>
        <p:spPr>
          <a:xfrm>
            <a:off x="8402296" y="4280454"/>
            <a:ext cx="1873320" cy="1517123"/>
          </a:xfrm>
          <a:prstGeom prst="rect">
            <a:avLst/>
          </a:prstGeom>
          <a:noFill/>
          <a:ln w="38100">
            <a:solidFill>
              <a:srgbClr val="6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37" name="Picture 36" descr="A close up of a clip&#10;&#10;Description automatically generated">
            <a:extLst>
              <a:ext uri="{FF2B5EF4-FFF2-40B4-BE49-F238E27FC236}">
                <a16:creationId xmlns="" xmlns:a16="http://schemas.microsoft.com/office/drawing/2014/main" id="{C6143364-BF9A-4085-81FC-02058BAC2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7948783" y="5686574"/>
            <a:ext cx="2767246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5D90121-1D09-4E35-9469-C2FB0405ED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>
          <a:xfrm>
            <a:off x="8762972" y="4361008"/>
            <a:ext cx="1184873" cy="135058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97DC199-9404-4702-B5A4-723EEDA6CF56}"/>
              </a:ext>
            </a:extLst>
          </p:cNvPr>
          <p:cNvSpPr txBox="1"/>
          <p:nvPr/>
        </p:nvSpPr>
        <p:spPr>
          <a:xfrm>
            <a:off x="10024636" y="5614137"/>
            <a:ext cx="336082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en-US" sz="6392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DAFFD0A-BB16-490E-BB83-688B29F84E32}"/>
              </a:ext>
            </a:extLst>
          </p:cNvPr>
          <p:cNvSpPr txBox="1"/>
          <p:nvPr/>
        </p:nvSpPr>
        <p:spPr>
          <a:xfrm>
            <a:off x="8396130" y="5911372"/>
            <a:ext cx="1517169" cy="696991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2131" b="1" dirty="0">
                <a:solidFill>
                  <a:prstClr val="black"/>
                </a:solidFill>
              </a:rPr>
              <a:t>الجلوس بشكل صحيح </a:t>
            </a:r>
            <a:endParaRPr lang="en-US" sz="2131" b="1" dirty="0">
              <a:solidFill>
                <a:prstClr val="black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56FCD5B-F782-4902-88A8-907A790FC3AB}"/>
              </a:ext>
            </a:extLst>
          </p:cNvPr>
          <p:cNvSpPr txBox="1"/>
          <p:nvPr/>
        </p:nvSpPr>
        <p:spPr>
          <a:xfrm>
            <a:off x="3581493" y="5530033"/>
            <a:ext cx="281591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en-US" sz="6392" b="1" dirty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id="55" name="Picture 5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60C7D60B-8BD4-4418-964D-05BDA5BEE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4074" y="1499503"/>
            <a:ext cx="1021770" cy="122966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BDE925B-54C1-4F8A-9FE8-D276B43F6BA3}"/>
              </a:ext>
            </a:extLst>
          </p:cNvPr>
          <p:cNvSpPr/>
          <p:nvPr/>
        </p:nvSpPr>
        <p:spPr>
          <a:xfrm>
            <a:off x="3416437" y="109467"/>
            <a:ext cx="4896159" cy="867422"/>
          </a:xfrm>
          <a:prstGeom prst="rect">
            <a:avLst/>
          </a:prstGeom>
        </p:spPr>
        <p:txBody>
          <a:bodyPr wrap="none" lIns="40772" tIns="20386" rIns="40772" bIns="20386">
            <a:spAutoFit/>
          </a:bodyPr>
          <a:lstStyle/>
          <a:p>
            <a:pPr algn="r" defTabSz="815402"/>
            <a:r>
              <a:rPr lang="ar-AE" sz="5369" b="1" dirty="0">
                <a:solidFill>
                  <a:prstClr val="black"/>
                </a:solidFill>
                <a:cs typeface="Calibri" panose="020F0502020204030204" pitchFamily="34" charset="0"/>
              </a:rPr>
              <a:t>قواعد التّعلّم عن بعد</a:t>
            </a:r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986472A-5A3F-488C-AA09-C3B666D76C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67" b="90000" l="10000" r="90500">
                        <a14:foregroundMark x1="26500" y1="9833" x2="26500" y2="9833"/>
                        <a14:foregroundMark x1="25667" y1="13500" x2="24333" y2="19833"/>
                        <a14:foregroundMark x1="90333" y1="55667" x2="90333" y2="55667"/>
                        <a14:foregroundMark x1="90333" y1="71833" x2="90333" y2="71833"/>
                        <a14:foregroundMark x1="90500" y1="24500" x2="90500" y2="24500"/>
                        <a14:foregroundMark x1="31500" y1="13667" x2="31500" y2="1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2" y="-94552"/>
            <a:ext cx="1485956" cy="1788297"/>
          </a:xfrm>
          <a:prstGeom prst="rect">
            <a:avLst/>
          </a:prstGeom>
        </p:spPr>
      </p:pic>
      <p:pic>
        <p:nvPicPr>
          <p:cNvPr id="1026" name="Picture 2" descr="Camera iPad 3 Sticker iPod touch App Store - creative clipart png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34" y="4138306"/>
            <a:ext cx="1543120" cy="17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â«Ø´ÙØ±Ø§ ÙÙÙ Ø¹ÙÙ Ø§ÙØ§Ø³ØªÙØ§Ø¹â¬â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88" y="-225204"/>
            <a:ext cx="428625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71575" y="1687398"/>
            <a:ext cx="4481516" cy="3318356"/>
          </a:xfrm>
          <a:prstGeom prst="wedgeEllipseCallout">
            <a:avLst>
              <a:gd name="adj1" fmla="val 167110"/>
              <a:gd name="adj2" fmla="val 15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مراجعة التعلم السابق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16437" y="454628"/>
            <a:ext cx="4572000" cy="1129075"/>
            <a:chOff x="2092" y="6243"/>
            <a:chExt cx="1709" cy="571"/>
          </a:xfrm>
        </p:grpSpPr>
        <p:sp>
          <p:nvSpPr>
            <p:cNvPr id="11" name="AutoShape 38"/>
            <p:cNvSpPr>
              <a:spLocks noChangeArrowheads="1"/>
            </p:cNvSpPr>
            <p:nvPr/>
          </p:nvSpPr>
          <p:spPr bwMode="auto">
            <a:xfrm>
              <a:off x="2092" y="6243"/>
              <a:ext cx="1270" cy="453"/>
            </a:xfrm>
            <a:prstGeom prst="wave">
              <a:avLst>
                <a:gd name="adj1" fmla="val 13005"/>
                <a:gd name="adj2" fmla="val 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2" name="Picture 39" descr="clock_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6267"/>
              <a:ext cx="589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2481" y="6324"/>
              <a:ext cx="3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AE" altLang="en-US" sz="2400" b="1" i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2 دقيقتان</a:t>
              </a:r>
              <a:endParaRPr lang="en-US" alt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9" name="Picture 2" descr="http://images.clipartpanda.com/narration-clipart-a_smiling_man_in_a_business_suit_talking_into_a_microphone_and_gesturing_to_the_side_0521-1005-1515-3018_smu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14" y="2401099"/>
            <a:ext cx="3211374" cy="35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0">
            <a:extLst>
              <a:ext uri="{FF2B5EF4-FFF2-40B4-BE49-F238E27FC236}">
                <a16:creationId xmlns:a16="http://schemas.microsoft.com/office/drawing/2014/main" xmlns="" id="{8B54F320-4880-4A66-BE10-7605FCA08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3" y="5314075"/>
            <a:ext cx="4464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Revision from pervious lessons.</a:t>
            </a:r>
          </a:p>
        </p:txBody>
      </p:sp>
    </p:spTree>
    <p:extLst>
      <p:ext uri="{BB962C8B-B14F-4D97-AF65-F5344CB8AC3E}">
        <p14:creationId xmlns:p14="http://schemas.microsoft.com/office/powerpoint/2010/main" val="35930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7746" y="256743"/>
            <a:ext cx="6501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dirty="0">
                <a:solidFill>
                  <a:prstClr val="white"/>
                </a:solidFill>
              </a:rPr>
              <a:t>صلي الكلمة بالصورة 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86750" y="549130"/>
            <a:ext cx="3787060" cy="6207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ar-JO" sz="2800" b="1" dirty="0">
                <a:solidFill>
                  <a:prstClr val="black"/>
                </a:solidFill>
              </a:rPr>
              <a:t>مركز محمد بن راشد للفضاء</a:t>
            </a:r>
          </a:p>
          <a:p>
            <a:pPr algn="ctr">
              <a:lnSpc>
                <a:spcPct val="200000"/>
              </a:lnSpc>
            </a:pPr>
            <a:r>
              <a:rPr lang="ar-JO" sz="3600" dirty="0">
                <a:solidFill>
                  <a:prstClr val="black"/>
                </a:solidFill>
              </a:rPr>
              <a:t>تَجْرِبَةُ التَّعلم </a:t>
            </a:r>
          </a:p>
          <a:p>
            <a:pPr algn="ctr">
              <a:lnSpc>
                <a:spcPct val="200000"/>
              </a:lnSpc>
            </a:pPr>
            <a:r>
              <a:rPr lang="ar-JO" sz="3600" dirty="0">
                <a:solidFill>
                  <a:prstClr val="black"/>
                </a:solidFill>
              </a:rPr>
              <a:t>الإمارات بلد الأمان </a:t>
            </a:r>
          </a:p>
          <a:p>
            <a:pPr algn="ctr">
              <a:lnSpc>
                <a:spcPct val="200000"/>
              </a:lnSpc>
            </a:pPr>
            <a:r>
              <a:rPr lang="ar-JO" sz="3600" dirty="0">
                <a:solidFill>
                  <a:prstClr val="black"/>
                </a:solidFill>
              </a:rPr>
              <a:t>القوانين المدرسية </a:t>
            </a:r>
          </a:p>
          <a:p>
            <a:pPr algn="ctr">
              <a:lnSpc>
                <a:spcPct val="200000"/>
              </a:lnSpc>
            </a:pP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60" y="371045"/>
            <a:ext cx="1777286" cy="1667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53" y="2096404"/>
            <a:ext cx="1974714" cy="135180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8120" y="841518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prstClr val="white"/>
                </a:solidFill>
              </a:rPr>
              <a:t>1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2882" y="2315583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prstClr val="white"/>
                </a:solidFill>
              </a:rPr>
              <a:t>2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0019" y="3820657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prstClr val="white"/>
                </a:solidFill>
              </a:rPr>
              <a:t>3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0019" y="5378349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prstClr val="white"/>
                </a:solidFill>
              </a:rPr>
              <a:t>4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960" y="5176985"/>
            <a:ext cx="1579762" cy="1579762"/>
          </a:xfrm>
          <a:prstGeom prst="rect">
            <a:avLst/>
          </a:prstGeom>
        </p:spPr>
      </p:pic>
      <p:pic>
        <p:nvPicPr>
          <p:cNvPr id="18" name="Picture 2" descr="School Rules Pocket Chart Sort (Beginning of the Year Activity) | School  rules, Kindergarten first day, Pocket char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87" y="3485495"/>
            <a:ext cx="1300508" cy="15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4314825" y="1300163"/>
            <a:ext cx="4086226" cy="371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33246" y="2650434"/>
            <a:ext cx="5010754" cy="29788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314825" y="2650434"/>
            <a:ext cx="4366911" cy="9544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935722" y="4263743"/>
            <a:ext cx="4746014" cy="4035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8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33" y="653758"/>
            <a:ext cx="2288931" cy="1432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73" y="2361345"/>
            <a:ext cx="2311091" cy="1221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73" y="5258542"/>
            <a:ext cx="2311091" cy="144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73" y="3724659"/>
            <a:ext cx="2311091" cy="1401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1988" y="227641"/>
            <a:ext cx="541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solidFill>
                  <a:srgbClr val="FF0000"/>
                </a:solidFill>
              </a:rPr>
              <a:t>صلي الكلمة بالصورة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8511" y="873972"/>
            <a:ext cx="3779302" cy="54992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ar-JO" sz="2800" b="1" dirty="0">
                <a:solidFill>
                  <a:prstClr val="black"/>
                </a:solidFill>
              </a:rPr>
              <a:t>واجِبي تَنْظيفُ المَدْرَسة</a:t>
            </a:r>
          </a:p>
          <a:p>
            <a:pPr algn="ctr">
              <a:lnSpc>
                <a:spcPct val="300000"/>
              </a:lnSpc>
            </a:pPr>
            <a:r>
              <a:rPr lang="ar-JO" sz="2800" b="1" dirty="0">
                <a:solidFill>
                  <a:prstClr val="black"/>
                </a:solidFill>
              </a:rPr>
              <a:t>من حَقي أن أَتَعَلَم</a:t>
            </a:r>
          </a:p>
          <a:p>
            <a:pPr algn="ctr">
              <a:lnSpc>
                <a:spcPct val="300000"/>
              </a:lnSpc>
            </a:pPr>
            <a:r>
              <a:rPr lang="ar-JO" sz="2800" b="1" dirty="0">
                <a:solidFill>
                  <a:prstClr val="black"/>
                </a:solidFill>
              </a:rPr>
              <a:t>احترام الْكَبير</a:t>
            </a:r>
          </a:p>
          <a:p>
            <a:pPr algn="ctr">
              <a:lnSpc>
                <a:spcPct val="300000"/>
              </a:lnSpc>
            </a:pPr>
            <a:r>
              <a:rPr lang="ar-JO" sz="2800" b="1" dirty="0">
                <a:solidFill>
                  <a:prstClr val="black"/>
                </a:solidFill>
              </a:rPr>
              <a:t>مَلابِسي نَظيفة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1" y="1082972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prstClr val="white"/>
                </a:solidFill>
              </a:rPr>
              <a:t>1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8163" y="2557037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prstClr val="white"/>
                </a:solidFill>
              </a:rPr>
              <a:t>2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" y="4062111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prstClr val="white"/>
                </a:solidFill>
              </a:rPr>
              <a:t>3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5300" y="5619803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prstClr val="white"/>
                </a:solidFill>
              </a:rPr>
              <a:t>4</a:t>
            </a:r>
            <a:endParaRPr lang="en-US" sz="3600" dirty="0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043363" y="1809200"/>
            <a:ext cx="4171950" cy="38106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43363" y="3135400"/>
            <a:ext cx="4543426" cy="12898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959061" y="1520304"/>
            <a:ext cx="4799177" cy="29049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959061" y="3117213"/>
            <a:ext cx="4513427" cy="23015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5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64" y="638980"/>
            <a:ext cx="6383668" cy="3589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4064" y="4849284"/>
            <a:ext cx="42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وقت القراءة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44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2|2.3|2.6|1.1|9.2|9.7|14.2|10.1|4.5|11.7|2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.5|21.5|15.5|5.9|3.7|10.2|6.9|7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3.xml><?xml version="1.0" encoding="utf-8"?>
<a:theme xmlns:a="http://schemas.openxmlformats.org/drawingml/2006/main" name="6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900</Words>
  <Application>Microsoft Office PowerPoint</Application>
  <PresentationFormat>Widescreen</PresentationFormat>
  <Paragraphs>129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Times New Roman</vt:lpstr>
      <vt:lpstr>Traditional Arabic</vt:lpstr>
      <vt:lpstr>Wingdings 3</vt:lpstr>
      <vt:lpstr>Office Theme</vt:lpstr>
      <vt:lpstr>5_Office Theme</vt:lpstr>
      <vt:lpstr>1_Office Theme</vt:lpstr>
      <vt:lpstr>4_Ion</vt:lpstr>
      <vt:lpstr>Ion</vt:lpstr>
      <vt:lpstr>1_Ion</vt:lpstr>
      <vt:lpstr>2_Office Theme</vt:lpstr>
      <vt:lpstr>3_Office Theme</vt:lpstr>
      <vt:lpstr>2_Ion</vt:lpstr>
      <vt:lpstr>3_Ion</vt:lpstr>
      <vt:lpstr>4_Office Theme</vt:lpstr>
      <vt:lpstr>5_Ion</vt:lpstr>
      <vt:lpstr>6_Ion</vt:lpstr>
      <vt:lpstr>PowerPoint Presentation</vt:lpstr>
      <vt:lpstr>عُنوان الدّرْسِ   في مدرستي  </vt:lpstr>
      <vt:lpstr>PowerPoint Presentation</vt:lpstr>
      <vt:lpstr>الحِصّة الأولى first period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أين الخطأ؟</vt:lpstr>
      <vt:lpstr>من القائل؟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Haneen</dc:creator>
  <cp:lastModifiedBy>skyline computer</cp:lastModifiedBy>
  <cp:revision>9</cp:revision>
  <dcterms:created xsi:type="dcterms:W3CDTF">2020-10-09T11:21:48Z</dcterms:created>
  <dcterms:modified xsi:type="dcterms:W3CDTF">2021-10-07T05:59:46Z</dcterms:modified>
</cp:coreProperties>
</file>