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5" r:id="rId2"/>
    <p:sldId id="4167" r:id="rId3"/>
    <p:sldId id="4196" r:id="rId4"/>
    <p:sldId id="4197" r:id="rId5"/>
    <p:sldId id="4198" r:id="rId6"/>
    <p:sldId id="4199" r:id="rId7"/>
    <p:sldId id="4200" r:id="rId8"/>
    <p:sldId id="4203" r:id="rId9"/>
    <p:sldId id="420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660"/>
  </p:normalViewPr>
  <p:slideViewPr>
    <p:cSldViewPr snapToGrid="0">
      <p:cViewPr>
        <p:scale>
          <a:sx n="80" d="100"/>
          <a:sy n="80" d="100"/>
        </p:scale>
        <p:origin x="456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19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87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44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5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3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7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1214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5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94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08F9-29A2-44FF-8B29-15B240EDA743}" type="datetimeFigureOut">
              <a:rPr lang="en-AE" smtClean="0"/>
              <a:t>21/09/2021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BF8FD49-9169-4C69-8519-9F2B64DE3761}" type="slidenum">
              <a:rPr lang="en-AE" smtClean="0"/>
              <a:t>‹#›</a:t>
            </a:fld>
            <a:endParaRPr lang="en-A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04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شبه منحرف 29"/>
          <p:cNvSpPr/>
          <p:nvPr/>
        </p:nvSpPr>
        <p:spPr>
          <a:xfrm rot="5400000">
            <a:off x="2370749" y="-1535780"/>
            <a:ext cx="3095467" cy="7836967"/>
          </a:xfrm>
          <a:prstGeom prst="trapezoid">
            <a:avLst>
              <a:gd name="adj" fmla="val 890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1" name="شبه منحرف 30"/>
          <p:cNvSpPr/>
          <p:nvPr/>
        </p:nvSpPr>
        <p:spPr>
          <a:xfrm rot="16200000" flipH="1">
            <a:off x="5524341" y="1893578"/>
            <a:ext cx="3095467" cy="1529789"/>
          </a:xfrm>
          <a:prstGeom prst="trapezoid">
            <a:avLst>
              <a:gd name="adj" fmla="val 2950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4" name="شبه منحرف 33"/>
          <p:cNvSpPr/>
          <p:nvPr/>
        </p:nvSpPr>
        <p:spPr>
          <a:xfrm rot="17569615" flipH="1">
            <a:off x="5883733" y="1844249"/>
            <a:ext cx="3357634" cy="4139131"/>
          </a:xfrm>
          <a:prstGeom prst="trapezoid">
            <a:avLst>
              <a:gd name="adj" fmla="val 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6" name="شبه منحرف 35"/>
          <p:cNvSpPr/>
          <p:nvPr/>
        </p:nvSpPr>
        <p:spPr>
          <a:xfrm rot="14400000" flipH="1">
            <a:off x="6279200" y="958382"/>
            <a:ext cx="2566696" cy="591086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ar-JO" dirty="0"/>
          </a:p>
        </p:txBody>
      </p:sp>
      <p:grpSp>
        <p:nvGrpSpPr>
          <p:cNvPr id="41" name="مجموعة 36"/>
          <p:cNvGrpSpPr/>
          <p:nvPr/>
        </p:nvGrpSpPr>
        <p:grpSpPr>
          <a:xfrm>
            <a:off x="5003776" y="2309903"/>
            <a:ext cx="5117548" cy="2661304"/>
            <a:chOff x="7402314" y="2702416"/>
            <a:chExt cx="4139131" cy="3321290"/>
          </a:xfrm>
        </p:grpSpPr>
        <p:sp>
          <p:nvSpPr>
            <p:cNvPr id="42" name="شبه منحرف 35"/>
            <p:cNvSpPr/>
            <p:nvPr/>
          </p:nvSpPr>
          <p:spPr>
            <a:xfrm rot="16200000" flipH="1">
              <a:off x="7811235" y="2293495"/>
              <a:ext cx="3321290" cy="413913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44" name="مربع نص 12"/>
            <p:cNvSpPr txBox="1"/>
            <p:nvPr/>
          </p:nvSpPr>
          <p:spPr>
            <a:xfrm>
              <a:off x="7757379" y="3619372"/>
              <a:ext cx="3429000" cy="1487379"/>
            </a:xfrm>
            <a:prstGeom prst="roundRect">
              <a:avLst/>
            </a:prstGeom>
            <a:noFill/>
          </p:spPr>
          <p:txBody>
            <a:bodyPr wrap="square" rtlCol="1" anchor="ctr">
              <a:spAutoFit/>
            </a:bodyPr>
            <a:lstStyle/>
            <a:p>
              <a:pPr algn="ctr"/>
              <a:r>
                <a:rPr lang="ar-AE" sz="3200" b="1" dirty="0"/>
                <a:t>حل اسئلة الدرس 1.1</a:t>
              </a:r>
            </a:p>
            <a:p>
              <a:pPr algn="ctr"/>
              <a:r>
                <a:rPr lang="ar-AE" sz="3200" b="1" dirty="0"/>
                <a:t>ص 13</a:t>
              </a:r>
              <a:endParaRPr lang="ar-JO" sz="3200" b="1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27AD228-3182-4254-B416-84017C7AA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53" y="1606761"/>
            <a:ext cx="3808570" cy="104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8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2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xit" presetSubtype="2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wipe(right)">
                                          <p:cBhvr>
                                            <p:cTn id="15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xit" presetSubtype="8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21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1800000">
                                          <p:cBhvr>
                                            <p:cTn id="3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30" grpId="1" animBg="1"/>
          <p:bldP spid="31" grpId="0" animBg="1"/>
          <p:bldP spid="31" grpId="1" animBg="1"/>
          <p:bldP spid="34" grpId="0" animBg="1"/>
          <p:bldP spid="34" grpId="1" animBg="1"/>
          <p:bldP spid="36" grpId="0" animBg="1"/>
          <p:bldP spid="3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8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2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xit" presetSubtype="2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wipe(right)">
                                          <p:cBhvr>
                                            <p:cTn id="15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xit" presetSubtype="8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21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1800000">
                                          <p:cBhvr>
                                            <p:cTn id="3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orrect Answer Ding Version 1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1" presetClass="mediacall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playFrom(0.0)">
                                          <p:cBhvr>
                                            <p:cTn id="45" dur="309986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video>
                  <p:cMediaNode vol="80000">
                    <p:cTn id="46" fill="hold" display="0">
                      <p:stCondLst>
                        <p:cond delay="indefinite"/>
                      </p:stCondLst>
                    </p:cTn>
                    <p:tgtEl>
                      <p:spTgt spid="2"/>
                    </p:tgtEl>
                  </p:cMediaNode>
                </p:video>
                <p:seq concurrent="1" nextAc="seek">
                  <p:cTn id="47" restart="whenNotActive" fill="hold" evtFilter="cancelBubble" nodeType="interactiveSeq">
                    <p:stCondLst>
                      <p:cond evt="onClick" delay="0">
                        <p:tgtEl>
                          <p:spTgt spid="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8" fill="hold">
                          <p:stCondLst>
                            <p:cond delay="0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mediacall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togglePause">
                                          <p:cBhvr>
                                            <p:cTn id="51" dur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2"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30" grpId="1" animBg="1"/>
          <p:bldP spid="31" grpId="0" animBg="1"/>
          <p:bldP spid="31" grpId="1" animBg="1"/>
          <p:bldP spid="34" grpId="0" animBg="1"/>
          <p:bldP spid="34" grpId="1" animBg="1"/>
          <p:bldP spid="36" grpId="0" animBg="1"/>
          <p:bldP spid="36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61CC97-9AF5-4E51-8D02-B294804E7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430" y="0"/>
            <a:ext cx="3808570" cy="10410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EEBE1B-68D5-42C1-96E6-61B95F6B7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324" y="1622449"/>
            <a:ext cx="6541320" cy="189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FD221E-978D-4A61-A109-82A8408BD5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078" y="3749041"/>
            <a:ext cx="7642566" cy="12880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EAE1CA-8C73-4757-934C-5B5728428169}"/>
              </a:ext>
            </a:extLst>
          </p:cNvPr>
          <p:cNvSpPr txBox="1"/>
          <p:nvPr/>
        </p:nvSpPr>
        <p:spPr>
          <a:xfrm>
            <a:off x="6414868" y="2644726"/>
            <a:ext cx="4093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>
                <a:solidFill>
                  <a:srgbClr val="FF0000"/>
                </a:solidFill>
              </a:rPr>
              <a:t>المتغير </a:t>
            </a:r>
            <a:endParaRPr lang="en-AE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C14F0A-1B88-46DB-AEBD-32BD22245D17}"/>
              </a:ext>
            </a:extLst>
          </p:cNvPr>
          <p:cNvSpPr txBox="1"/>
          <p:nvPr/>
        </p:nvSpPr>
        <p:spPr>
          <a:xfrm>
            <a:off x="1467293" y="5038385"/>
            <a:ext cx="10724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>
                <a:solidFill>
                  <a:srgbClr val="FF0000"/>
                </a:solidFill>
              </a:rPr>
              <a:t>المتغير المستقل هو العامل الذي يريد العالم اختباره .</a:t>
            </a:r>
          </a:p>
          <a:p>
            <a:pPr algn="ctr" rtl="1"/>
            <a:r>
              <a:rPr lang="ar-AE" sz="3600" b="1" dirty="0">
                <a:solidFill>
                  <a:srgbClr val="FF0000"/>
                </a:solidFill>
              </a:rPr>
              <a:t>اما المتغير التابع هو العامل الذي يلاحظه العالم أو يقيسه اثناء التجربة</a:t>
            </a:r>
            <a:endParaRPr lang="en-A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3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7B73B9-07FC-4BDF-A446-22218442B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887" y="22861"/>
            <a:ext cx="2543175" cy="371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3D154F-FE8E-4973-89A1-C623CC9F0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632" y="555392"/>
            <a:ext cx="5639560" cy="2841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B1E9AE-CA27-41FE-8BD1-D08A1BF3A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6889" y="3622576"/>
            <a:ext cx="5957740" cy="30288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C74478-D1D5-4518-9D75-015F4670AB8E}"/>
              </a:ext>
            </a:extLst>
          </p:cNvPr>
          <p:cNvSpPr txBox="1"/>
          <p:nvPr/>
        </p:nvSpPr>
        <p:spPr>
          <a:xfrm>
            <a:off x="382100" y="3768723"/>
            <a:ext cx="5834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FF0000"/>
                </a:solidFill>
              </a:rPr>
              <a:t>المجموعة الضابطة: هي المجموعة التي تحتوي على حبوب السكر </a:t>
            </a:r>
          </a:p>
          <a:p>
            <a:pPr algn="ctr" rtl="1"/>
            <a:endParaRPr lang="ar-AE" sz="2800" b="1" dirty="0">
              <a:solidFill>
                <a:srgbClr val="FF0000"/>
              </a:solidFill>
            </a:endParaRPr>
          </a:p>
          <a:p>
            <a:pPr algn="ctr" rtl="1"/>
            <a:r>
              <a:rPr lang="ar-AE" sz="2800" b="1" dirty="0">
                <a:solidFill>
                  <a:srgbClr val="FF0000"/>
                </a:solidFill>
              </a:rPr>
              <a:t>المجموعة التجريبية:المجموعة التى تناولت المسكن/ مسكن الألم او الصداع</a:t>
            </a:r>
            <a:endParaRPr lang="en-AE" sz="2800" b="1" dirty="0">
              <a:solidFill>
                <a:srgbClr val="FF0000"/>
              </a:solidFill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30AEB9D-0100-4CC6-AC8F-3A9FD08B0871}"/>
              </a:ext>
            </a:extLst>
          </p:cNvPr>
          <p:cNvSpPr/>
          <p:nvPr/>
        </p:nvSpPr>
        <p:spPr>
          <a:xfrm>
            <a:off x="5866228" y="2628691"/>
            <a:ext cx="3980344" cy="913936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558A2B-9FD4-4C9E-95A3-95BB819E1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970" y="147930"/>
            <a:ext cx="1828800" cy="428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AD5810-037E-4764-9B43-8175B0CBA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382" y="741850"/>
            <a:ext cx="6283079" cy="15511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2B2CA4-7F62-47CC-88A1-134375946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890" y="3743018"/>
            <a:ext cx="8912571" cy="1701898"/>
          </a:xfrm>
          <a:prstGeom prst="rect">
            <a:avLst/>
          </a:prstGeom>
        </p:spPr>
      </p:pic>
      <p:sp>
        <p:nvSpPr>
          <p:cNvPr id="11" name="Callout: Left Arrow 10">
            <a:extLst>
              <a:ext uri="{FF2B5EF4-FFF2-40B4-BE49-F238E27FC236}">
                <a16:creationId xmlns:a16="http://schemas.microsoft.com/office/drawing/2014/main" id="{AB11A206-C5B7-4258-8D66-D65F81884A9C}"/>
              </a:ext>
            </a:extLst>
          </p:cNvPr>
          <p:cNvSpPr/>
          <p:nvPr/>
        </p:nvSpPr>
        <p:spPr>
          <a:xfrm>
            <a:off x="8630921" y="2458327"/>
            <a:ext cx="3323772" cy="1097671"/>
          </a:xfrm>
          <a:prstGeom prst="leftArrowCallout">
            <a:avLst>
              <a:gd name="adj1" fmla="val 25000"/>
              <a:gd name="adj2" fmla="val 34256"/>
              <a:gd name="adj3" fmla="val 25000"/>
              <a:gd name="adj4" fmla="val 649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b="1" dirty="0">
                <a:solidFill>
                  <a:srgbClr val="FF0000"/>
                </a:solidFill>
              </a:rPr>
              <a:t>الملاحظة</a:t>
            </a:r>
            <a:r>
              <a:rPr lang="ar-AE" b="1" dirty="0"/>
              <a:t>: يشير شكل البلطة الى أن عمرها لا يقل عن </a:t>
            </a:r>
            <a:r>
              <a:rPr lang="en-US" b="1" dirty="0"/>
              <a:t>4000 </a:t>
            </a:r>
            <a:r>
              <a:rPr lang="ar-AE" b="1" dirty="0"/>
              <a:t> سنة </a:t>
            </a:r>
            <a:endParaRPr lang="en-AE" b="1" dirty="0"/>
          </a:p>
        </p:txBody>
      </p:sp>
      <p:sp>
        <p:nvSpPr>
          <p:cNvPr id="12" name="Callout: Left Arrow 11">
            <a:extLst>
              <a:ext uri="{FF2B5EF4-FFF2-40B4-BE49-F238E27FC236}">
                <a16:creationId xmlns:a16="http://schemas.microsoft.com/office/drawing/2014/main" id="{BD872CE7-D482-43DA-ADB0-449891435A9F}"/>
              </a:ext>
            </a:extLst>
          </p:cNvPr>
          <p:cNvSpPr/>
          <p:nvPr/>
        </p:nvSpPr>
        <p:spPr>
          <a:xfrm>
            <a:off x="6096000" y="2491468"/>
            <a:ext cx="3323772" cy="1097671"/>
          </a:xfrm>
          <a:prstGeom prst="leftArrowCallout">
            <a:avLst>
              <a:gd name="adj1" fmla="val 25000"/>
              <a:gd name="adj2" fmla="val 34256"/>
              <a:gd name="adj3" fmla="val 25000"/>
              <a:gd name="adj4" fmla="val 649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b="1" dirty="0">
                <a:solidFill>
                  <a:srgbClr val="FF0000"/>
                </a:solidFill>
              </a:rPr>
              <a:t>التوقع</a:t>
            </a:r>
            <a:r>
              <a:rPr lang="ar-AE" b="1" dirty="0"/>
              <a:t> : اذا كان عمر البلطة يبلغ </a:t>
            </a:r>
            <a:r>
              <a:rPr lang="en-US" b="1" dirty="0"/>
              <a:t>4000</a:t>
            </a:r>
            <a:r>
              <a:rPr lang="ar-AE" b="1" dirty="0"/>
              <a:t> سنة فان عمر الجسد لا يقل عن </a:t>
            </a:r>
            <a:r>
              <a:rPr lang="en-US" b="1" dirty="0"/>
              <a:t>4000</a:t>
            </a:r>
            <a:r>
              <a:rPr lang="ar-AE" b="1" dirty="0"/>
              <a:t> سنة </a:t>
            </a:r>
            <a:endParaRPr lang="en-AE" b="1" dirty="0"/>
          </a:p>
        </p:txBody>
      </p:sp>
      <p:sp>
        <p:nvSpPr>
          <p:cNvPr id="13" name="Callout: Left Arrow 12">
            <a:extLst>
              <a:ext uri="{FF2B5EF4-FFF2-40B4-BE49-F238E27FC236}">
                <a16:creationId xmlns:a16="http://schemas.microsoft.com/office/drawing/2014/main" id="{3D07F1EB-FD0E-4631-837E-0867163075F6}"/>
              </a:ext>
            </a:extLst>
          </p:cNvPr>
          <p:cNvSpPr/>
          <p:nvPr/>
        </p:nvSpPr>
        <p:spPr>
          <a:xfrm>
            <a:off x="3410855" y="2503963"/>
            <a:ext cx="3323772" cy="1097671"/>
          </a:xfrm>
          <a:prstGeom prst="leftArrowCallout">
            <a:avLst>
              <a:gd name="adj1" fmla="val 25000"/>
              <a:gd name="adj2" fmla="val 34256"/>
              <a:gd name="adj3" fmla="val 25000"/>
              <a:gd name="adj4" fmla="val 649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b="1" dirty="0">
                <a:solidFill>
                  <a:srgbClr val="FF0000"/>
                </a:solidFill>
              </a:rPr>
              <a:t>نتيجة الاختبار </a:t>
            </a:r>
            <a:r>
              <a:rPr lang="ar-AE" b="1" dirty="0"/>
              <a:t>: أظهر التأريخ بالكربون المشع أن عمر البلطة كان </a:t>
            </a:r>
            <a:r>
              <a:rPr lang="en-US" b="1" dirty="0"/>
              <a:t>5300</a:t>
            </a:r>
            <a:r>
              <a:rPr lang="ar-AE" b="1" dirty="0"/>
              <a:t> سنة </a:t>
            </a:r>
            <a:endParaRPr lang="en-AE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A1AA31-030C-4D3C-A50E-14137091E54D}"/>
              </a:ext>
            </a:extLst>
          </p:cNvPr>
          <p:cNvSpPr/>
          <p:nvPr/>
        </p:nvSpPr>
        <p:spPr>
          <a:xfrm>
            <a:off x="478971" y="2326175"/>
            <a:ext cx="3323772" cy="1262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sz="2000" b="1" dirty="0">
                <a:solidFill>
                  <a:srgbClr val="FF0000"/>
                </a:solidFill>
              </a:rPr>
              <a:t>الاستنتاج</a:t>
            </a:r>
            <a:r>
              <a:rPr lang="ar-AE" sz="2000" b="1" dirty="0"/>
              <a:t>: مات رجل الثلج منذ </a:t>
            </a:r>
            <a:r>
              <a:rPr lang="en-US" sz="2000" b="1" dirty="0"/>
              <a:t>5300</a:t>
            </a:r>
            <a:r>
              <a:rPr lang="ar-AE" sz="2000" b="1" dirty="0"/>
              <a:t> سنة تقريبا</a:t>
            </a:r>
            <a:endParaRPr lang="en-AE" sz="2000" b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E4C8AE8-5F95-4E38-AD35-D10C0BC6D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8520" y="5396845"/>
            <a:ext cx="10036173" cy="14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9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29B8E2-5BB2-415C-8FBB-C0762932B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469" y="226400"/>
            <a:ext cx="7049860" cy="22776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FDDF82-9A79-42BB-B184-305EF837E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297" y="3978743"/>
            <a:ext cx="6890677" cy="24523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53B0D3-D8E4-4F61-A897-FFD8C2D2B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244" y="2462893"/>
            <a:ext cx="11298085" cy="9661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0C89152-224C-4564-8B1E-2AE87B31E761}"/>
              </a:ext>
            </a:extLst>
          </p:cNvPr>
          <p:cNvSpPr txBox="1"/>
          <p:nvPr/>
        </p:nvSpPr>
        <p:spPr>
          <a:xfrm>
            <a:off x="125026" y="3978743"/>
            <a:ext cx="4901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FF0000"/>
                </a:solidFill>
              </a:rPr>
              <a:t>هناك فرضية بانه مات بسبب اصابة وليس من التعرض لعوامل الطقس ربما كان الاثنان من عوامل موته؟ هناك ثغرة في البحث بخصوص من أطلق السهم وسبب ذلك </a:t>
            </a:r>
            <a:endParaRPr lang="en-A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8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شبه منحرف 29"/>
          <p:cNvSpPr/>
          <p:nvPr/>
        </p:nvSpPr>
        <p:spPr>
          <a:xfrm rot="5400000">
            <a:off x="2370749" y="-1535780"/>
            <a:ext cx="3095467" cy="7836967"/>
          </a:xfrm>
          <a:prstGeom prst="trapezoid">
            <a:avLst>
              <a:gd name="adj" fmla="val 890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1" name="شبه منحرف 30"/>
          <p:cNvSpPr/>
          <p:nvPr/>
        </p:nvSpPr>
        <p:spPr>
          <a:xfrm rot="16200000" flipH="1">
            <a:off x="5524341" y="1893578"/>
            <a:ext cx="3095467" cy="1529789"/>
          </a:xfrm>
          <a:prstGeom prst="trapezoid">
            <a:avLst>
              <a:gd name="adj" fmla="val 2950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4" name="شبه منحرف 33"/>
          <p:cNvSpPr/>
          <p:nvPr/>
        </p:nvSpPr>
        <p:spPr>
          <a:xfrm rot="17569615" flipH="1">
            <a:off x="5883733" y="1844249"/>
            <a:ext cx="3357634" cy="4139131"/>
          </a:xfrm>
          <a:prstGeom prst="trapezoid">
            <a:avLst>
              <a:gd name="adj" fmla="val 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6" name="شبه منحرف 35"/>
          <p:cNvSpPr/>
          <p:nvPr/>
        </p:nvSpPr>
        <p:spPr>
          <a:xfrm rot="14400000" flipH="1">
            <a:off x="6279200" y="958382"/>
            <a:ext cx="2566696" cy="591086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ar-JO" dirty="0"/>
          </a:p>
        </p:txBody>
      </p:sp>
      <p:grpSp>
        <p:nvGrpSpPr>
          <p:cNvPr id="41" name="مجموعة 36"/>
          <p:cNvGrpSpPr/>
          <p:nvPr/>
        </p:nvGrpSpPr>
        <p:grpSpPr>
          <a:xfrm>
            <a:off x="5003776" y="2309903"/>
            <a:ext cx="5117548" cy="2661304"/>
            <a:chOff x="7402314" y="2702416"/>
            <a:chExt cx="4139131" cy="3321290"/>
          </a:xfrm>
        </p:grpSpPr>
        <p:sp>
          <p:nvSpPr>
            <p:cNvPr id="42" name="شبه منحرف 35"/>
            <p:cNvSpPr/>
            <p:nvPr/>
          </p:nvSpPr>
          <p:spPr>
            <a:xfrm rot="16200000" flipH="1">
              <a:off x="7811235" y="2293495"/>
              <a:ext cx="3321290" cy="413913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44" name="مربع نص 12"/>
            <p:cNvSpPr txBox="1"/>
            <p:nvPr/>
          </p:nvSpPr>
          <p:spPr>
            <a:xfrm>
              <a:off x="7757379" y="3619372"/>
              <a:ext cx="3429000" cy="1487379"/>
            </a:xfrm>
            <a:prstGeom prst="roundRect">
              <a:avLst/>
            </a:prstGeom>
            <a:noFill/>
          </p:spPr>
          <p:txBody>
            <a:bodyPr wrap="square" rtlCol="1" anchor="ctr">
              <a:spAutoFit/>
            </a:bodyPr>
            <a:lstStyle/>
            <a:p>
              <a:pPr algn="ctr"/>
              <a:r>
                <a:rPr lang="ar-AE" sz="3200" b="1" dirty="0"/>
                <a:t>حل مراجعة الوحدة</a:t>
              </a:r>
            </a:p>
            <a:p>
              <a:pPr algn="ctr"/>
              <a:r>
                <a:rPr lang="ar-AE" sz="3200" b="1" dirty="0"/>
                <a:t>ص 24  </a:t>
              </a:r>
              <a:endParaRPr lang="ar-JO" sz="3200" b="1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BF81156-4C62-4B36-86C3-80D0C322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05" y="1197729"/>
            <a:ext cx="4382672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8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2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xit" presetSubtype="2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wipe(right)">
                                          <p:cBhvr>
                                            <p:cTn id="15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xit" presetSubtype="8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21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1800000">
                                          <p:cBhvr>
                                            <p:cTn id="3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30" grpId="1" animBg="1"/>
          <p:bldP spid="31" grpId="0" animBg="1"/>
          <p:bldP spid="31" grpId="1" animBg="1"/>
          <p:bldP spid="34" grpId="0" animBg="1"/>
          <p:bldP spid="34" grpId="1" animBg="1"/>
          <p:bldP spid="36" grpId="0" animBg="1"/>
          <p:bldP spid="3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8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2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xit" presetSubtype="2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wipe(right)">
                                          <p:cBhvr>
                                            <p:cTn id="15" dur="2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xit" presetSubtype="8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wipe(left)">
                                          <p:cBhvr>
                                            <p:cTn id="21" dur="2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24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1800000">
                                          <p:cBhvr>
                                            <p:cTn id="3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orrect Answer Ding Version 1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1" presetClass="mediacall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playFrom(0.0)">
                                          <p:cBhvr>
                                            <p:cTn id="45" dur="309986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video>
                  <p:cMediaNode vol="80000">
                    <p:cTn id="46" fill="hold" display="0">
                      <p:stCondLst>
                        <p:cond delay="indefinite"/>
                      </p:stCondLst>
                    </p:cTn>
                    <p:tgtEl>
                      <p:spTgt spid="2"/>
                    </p:tgtEl>
                  </p:cMediaNode>
                </p:video>
                <p:seq concurrent="1" nextAc="seek">
                  <p:cTn id="47" restart="whenNotActive" fill="hold" evtFilter="cancelBubble" nodeType="interactiveSeq">
                    <p:stCondLst>
                      <p:cond evt="onClick" delay="0">
                        <p:tgtEl>
                          <p:spTgt spid="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8" fill="hold">
                          <p:stCondLst>
                            <p:cond delay="0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mediacall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togglePause">
                                          <p:cBhvr>
                                            <p:cTn id="51" dur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2"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30" grpId="1" animBg="1"/>
          <p:bldP spid="31" grpId="0" animBg="1"/>
          <p:bldP spid="31" grpId="1" animBg="1"/>
          <p:bldP spid="34" grpId="0" animBg="1"/>
          <p:bldP spid="34" grpId="1" animBg="1"/>
          <p:bldP spid="36" grpId="0" animBg="1"/>
          <p:bldP spid="36" grpId="1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C4E513-D530-45EC-9F3D-D2088E6B2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825" y="0"/>
            <a:ext cx="2924175" cy="1638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C7905D-4C41-446A-B46B-F7A725E5D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208" y="1141645"/>
            <a:ext cx="25146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AA6780-B551-4F29-91F5-D64C58944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6988" y="635578"/>
            <a:ext cx="5905005" cy="25988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B7F8E8-11FE-4974-8E2D-3F6D813A7C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9714" y="3319934"/>
            <a:ext cx="7311103" cy="22723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5AC4F58-8AA2-4770-A017-112C40E02727}"/>
              </a:ext>
            </a:extLst>
          </p:cNvPr>
          <p:cNvSpPr txBox="1"/>
          <p:nvPr/>
        </p:nvSpPr>
        <p:spPr>
          <a:xfrm>
            <a:off x="111183" y="5069084"/>
            <a:ext cx="9485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FF0000"/>
                </a:solidFill>
              </a:rPr>
              <a:t>سيتباطا التقدم العلمي لان الاختبارات العلمية ستحتوي على خطوات غير ضرورية</a:t>
            </a:r>
            <a:endParaRPr lang="en-AE" sz="2800" b="1" dirty="0">
              <a:solidFill>
                <a:srgbClr val="FF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AC788E-82ED-42C5-965F-F041B4A9EB8B}"/>
              </a:ext>
            </a:extLst>
          </p:cNvPr>
          <p:cNvSpPr/>
          <p:nvPr/>
        </p:nvSpPr>
        <p:spPr>
          <a:xfrm>
            <a:off x="7038474" y="1686804"/>
            <a:ext cx="409074" cy="36294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121001-EE87-4F68-8ABA-8FE1F849A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614" y="268018"/>
            <a:ext cx="6978171" cy="12090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45952C-2181-44E1-8CF6-D73B096E8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157" y="3273303"/>
            <a:ext cx="6767758" cy="12090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139606-B202-4AAD-893B-70F42F5685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18" y="4742843"/>
            <a:ext cx="11380763" cy="8828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87BF7D-C262-4A60-AC2F-6AFCB43DE7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6864" y="1477107"/>
            <a:ext cx="9631726" cy="120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8E7375-11B2-4804-9867-5FF2F4087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040" y="143020"/>
            <a:ext cx="8868147" cy="3655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3C463E-4E9F-4295-AE53-321D6D1A6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3" y="3595541"/>
            <a:ext cx="11212760" cy="2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424</TotalTime>
  <Words>146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N</dc:creator>
  <cp:lastModifiedBy>Hanan Abdel Moeti Ali Eid</cp:lastModifiedBy>
  <cp:revision>34</cp:revision>
  <dcterms:created xsi:type="dcterms:W3CDTF">2021-07-10T19:26:42Z</dcterms:created>
  <dcterms:modified xsi:type="dcterms:W3CDTF">2021-09-21T15:18:13Z</dcterms:modified>
</cp:coreProperties>
</file>