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4" d="100"/>
          <a:sy n="94" d="100"/>
        </p:scale>
        <p:origin x="-1254" y="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5E53A-E6D9-4EDF-B22A-6B357A845C2A}" type="datetimeFigureOut">
              <a:rPr lang="en-US" smtClean="0"/>
              <a:pPr/>
              <a:t>9/19/2016</a:t>
            </a:fld>
            <a:endParaRPr lang="en-US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0E60A-0206-46F1-9858-67221EFCB68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5E53A-E6D9-4EDF-B22A-6B357A845C2A}" type="datetimeFigureOut">
              <a:rPr lang="en-US" smtClean="0"/>
              <a:pPr/>
              <a:t>9/19/2016</a:t>
            </a:fld>
            <a:endParaRPr lang="en-US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0E60A-0206-46F1-9858-67221EFCB68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5E53A-E6D9-4EDF-B22A-6B357A845C2A}" type="datetimeFigureOut">
              <a:rPr lang="en-US" smtClean="0"/>
              <a:pPr/>
              <a:t>9/19/2016</a:t>
            </a:fld>
            <a:endParaRPr lang="en-US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0E60A-0206-46F1-9858-67221EFCB68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5E53A-E6D9-4EDF-B22A-6B357A845C2A}" type="datetimeFigureOut">
              <a:rPr lang="en-US" smtClean="0"/>
              <a:pPr/>
              <a:t>9/19/2016</a:t>
            </a:fld>
            <a:endParaRPr lang="en-US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0E60A-0206-46F1-9858-67221EFCB68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5E53A-E6D9-4EDF-B22A-6B357A845C2A}" type="datetimeFigureOut">
              <a:rPr lang="en-US" smtClean="0"/>
              <a:pPr/>
              <a:t>9/19/2016</a:t>
            </a:fld>
            <a:endParaRPr lang="en-US" dirty="0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0E60A-0206-46F1-9858-67221EFCB68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5E53A-E6D9-4EDF-B22A-6B357A845C2A}" type="datetimeFigureOut">
              <a:rPr lang="en-US" smtClean="0"/>
              <a:pPr/>
              <a:t>9/19/2016</a:t>
            </a:fld>
            <a:endParaRPr lang="en-US" dirty="0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0E60A-0206-46F1-9858-67221EFCB68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5E53A-E6D9-4EDF-B22A-6B357A845C2A}" type="datetimeFigureOut">
              <a:rPr lang="en-US" smtClean="0"/>
              <a:pPr/>
              <a:t>9/19/2016</a:t>
            </a:fld>
            <a:endParaRPr lang="en-US" dirty="0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0E60A-0206-46F1-9858-67221EFCB68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5E53A-E6D9-4EDF-B22A-6B357A845C2A}" type="datetimeFigureOut">
              <a:rPr lang="en-US" smtClean="0"/>
              <a:pPr/>
              <a:t>9/19/2016</a:t>
            </a:fld>
            <a:endParaRPr lang="en-US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0E60A-0206-46F1-9858-67221EFCB68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5E53A-E6D9-4EDF-B22A-6B357A845C2A}" type="datetimeFigureOut">
              <a:rPr lang="en-US" smtClean="0"/>
              <a:pPr/>
              <a:t>9/19/2016</a:t>
            </a:fld>
            <a:endParaRPr lang="en-US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0E60A-0206-46F1-9858-67221EFCB68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5E53A-E6D9-4EDF-B22A-6B357A845C2A}" type="datetimeFigureOut">
              <a:rPr lang="en-US" smtClean="0"/>
              <a:pPr/>
              <a:t>9/19/2016</a:t>
            </a:fld>
            <a:endParaRPr lang="en-US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0E60A-0206-46F1-9858-67221EFCB68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5E53A-E6D9-4EDF-B22A-6B357A845C2A}" type="datetimeFigureOut">
              <a:rPr lang="en-US" smtClean="0"/>
              <a:pPr/>
              <a:t>9/19/2016</a:t>
            </a:fld>
            <a:endParaRPr lang="en-US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0E60A-0206-46F1-9858-67221EFCB68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35E53A-E6D9-4EDF-B22A-6B357A845C2A}" type="datetimeFigureOut">
              <a:rPr lang="en-US" smtClean="0"/>
              <a:pPr/>
              <a:t>9/19/2016</a:t>
            </a:fld>
            <a:endParaRPr lang="en-US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30E60A-0206-46F1-9858-67221EFCB68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00925" y="0"/>
            <a:ext cx="1743075" cy="253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990600"/>
            <a:ext cx="5181600" cy="160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76800" y="3429000"/>
            <a:ext cx="394335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62600" y="4648200"/>
            <a:ext cx="3276600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077200" y="5715001"/>
            <a:ext cx="1066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102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70" decel="100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770" decel="100000"/>
                                        <p:tgtEl>
                                          <p:spTgt spid="102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70" decel="100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770" decel="100000"/>
                                        <p:tgtEl>
                                          <p:spTgt spid="102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2" dur="77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4" dur="77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6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70" decel="100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770" decel="100000"/>
                                        <p:tgtEl>
                                          <p:spTgt spid="102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1" dur="77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3" dur="77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86750" y="5857875"/>
            <a:ext cx="857250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0"/>
            <a:ext cx="91440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3797145"/>
            <a:ext cx="8109332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مستطيل 4"/>
          <p:cNvSpPr/>
          <p:nvPr/>
        </p:nvSpPr>
        <p:spPr>
          <a:xfrm>
            <a:off x="3559638" y="1647372"/>
            <a:ext cx="45480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600" b="1" dirty="0" smtClean="0">
                <a:solidFill>
                  <a:srgbClr val="FF0000"/>
                </a:solidFill>
                <a:latin typeface="Algerian" pitchFamily="82" charset="0"/>
              </a:rPr>
              <a:t>لا خوف عليهم ولاهم يحزنون</a:t>
            </a:r>
            <a:endParaRPr lang="ar-AE" sz="3600" b="1" dirty="0"/>
          </a:p>
        </p:txBody>
      </p:sp>
      <p:sp>
        <p:nvSpPr>
          <p:cNvPr id="6" name="مستطيل 5"/>
          <p:cNvSpPr/>
          <p:nvPr/>
        </p:nvSpPr>
        <p:spPr>
          <a:xfrm>
            <a:off x="4038600" y="2325918"/>
            <a:ext cx="359425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600" b="1" dirty="0" smtClean="0">
                <a:solidFill>
                  <a:srgbClr val="FF0000"/>
                </a:solidFill>
                <a:latin typeface="Algerian" pitchFamily="82" charset="0"/>
              </a:rPr>
              <a:t>الإيمان والعمل الصالح </a:t>
            </a:r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876925"/>
            <a:ext cx="866775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876925"/>
            <a:ext cx="866775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مستطيل 3"/>
          <p:cNvSpPr/>
          <p:nvPr/>
        </p:nvSpPr>
        <p:spPr>
          <a:xfrm>
            <a:off x="4133418" y="3316904"/>
            <a:ext cx="410240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200" b="1" dirty="0" smtClean="0">
                <a:solidFill>
                  <a:srgbClr val="FF0000"/>
                </a:solidFill>
                <a:latin typeface="Algerian" pitchFamily="82" charset="0"/>
              </a:rPr>
              <a:t>الأمن والسلامة وعدم الخوف </a:t>
            </a:r>
            <a:endParaRPr lang="ar-AE" sz="3200" b="1" dirty="0"/>
          </a:p>
        </p:txBody>
      </p:sp>
      <p:sp>
        <p:nvSpPr>
          <p:cNvPr id="5" name="مستطيل 4"/>
          <p:cNvSpPr/>
          <p:nvPr/>
        </p:nvSpPr>
        <p:spPr>
          <a:xfrm>
            <a:off x="7496628" y="4535139"/>
            <a:ext cx="116410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200" b="1" dirty="0" smtClean="0">
                <a:solidFill>
                  <a:srgbClr val="FF0000"/>
                </a:solidFill>
                <a:latin typeface="Algerian" pitchFamily="82" charset="0"/>
              </a:rPr>
              <a:t>طاعتهم</a:t>
            </a:r>
          </a:p>
        </p:txBody>
      </p:sp>
      <p:sp>
        <p:nvSpPr>
          <p:cNvPr id="6" name="مستطيل 5"/>
          <p:cNvSpPr/>
          <p:nvPr/>
        </p:nvSpPr>
        <p:spPr>
          <a:xfrm>
            <a:off x="7002902" y="5036460"/>
            <a:ext cx="168026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200" b="1" dirty="0" smtClean="0">
                <a:solidFill>
                  <a:srgbClr val="FF0000"/>
                </a:solidFill>
                <a:latin typeface="Algerian" pitchFamily="82" charset="0"/>
              </a:rPr>
              <a:t>الدعاء لهم </a:t>
            </a:r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58200" y="5886450"/>
            <a:ext cx="685800" cy="97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408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038600"/>
            <a:ext cx="83820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مستطيل 4"/>
          <p:cNvSpPr/>
          <p:nvPr/>
        </p:nvSpPr>
        <p:spPr>
          <a:xfrm>
            <a:off x="5384796" y="6295572"/>
            <a:ext cx="224933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200" b="1" dirty="0" smtClean="0">
                <a:solidFill>
                  <a:srgbClr val="FF0000"/>
                </a:solidFill>
                <a:latin typeface="Algerian" pitchFamily="82" charset="0"/>
              </a:rPr>
              <a:t>التربية الصالحة</a:t>
            </a:r>
          </a:p>
        </p:txBody>
      </p:sp>
      <p:sp>
        <p:nvSpPr>
          <p:cNvPr id="6" name="مستطيل 5"/>
          <p:cNvSpPr/>
          <p:nvPr/>
        </p:nvSpPr>
        <p:spPr>
          <a:xfrm>
            <a:off x="5526330" y="5874660"/>
            <a:ext cx="207781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200" b="1" dirty="0" smtClean="0">
                <a:solidFill>
                  <a:srgbClr val="FF0000"/>
                </a:solidFill>
                <a:latin typeface="Algerian" pitchFamily="82" charset="0"/>
              </a:rPr>
              <a:t>الصحبة الطيبة</a:t>
            </a:r>
          </a:p>
        </p:txBody>
      </p:sp>
      <p:sp>
        <p:nvSpPr>
          <p:cNvPr id="7" name="مستطيل 6"/>
          <p:cNvSpPr/>
          <p:nvPr/>
        </p:nvSpPr>
        <p:spPr>
          <a:xfrm>
            <a:off x="6458856" y="5461002"/>
            <a:ext cx="116410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200" b="1" dirty="0" smtClean="0">
                <a:solidFill>
                  <a:srgbClr val="FF0000"/>
                </a:solidFill>
                <a:latin typeface="Algerian" pitchFamily="82" charset="0"/>
              </a:rPr>
              <a:t>الأخلاق</a:t>
            </a:r>
          </a:p>
        </p:txBody>
      </p:sp>
      <p:sp>
        <p:nvSpPr>
          <p:cNvPr id="8" name="مستطيل 7"/>
          <p:cNvSpPr/>
          <p:nvPr/>
        </p:nvSpPr>
        <p:spPr>
          <a:xfrm>
            <a:off x="6614880" y="5047344"/>
            <a:ext cx="10086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200" b="1" dirty="0" smtClean="0">
                <a:solidFill>
                  <a:srgbClr val="FF0000"/>
                </a:solidFill>
                <a:latin typeface="Algerian" pitchFamily="82" charset="0"/>
              </a:rPr>
              <a:t>العبادة</a:t>
            </a:r>
          </a:p>
        </p:txBody>
      </p:sp>
      <p:sp>
        <p:nvSpPr>
          <p:cNvPr id="9" name="مستطيل 8"/>
          <p:cNvSpPr/>
          <p:nvPr/>
        </p:nvSpPr>
        <p:spPr>
          <a:xfrm>
            <a:off x="6368160" y="3479802"/>
            <a:ext cx="190949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200" b="1" dirty="0" smtClean="0">
                <a:solidFill>
                  <a:srgbClr val="FF0000"/>
                </a:solidFill>
                <a:latin typeface="Algerian" pitchFamily="82" charset="0"/>
              </a:rPr>
              <a:t>بناة المستقبل</a:t>
            </a:r>
          </a:p>
        </p:txBody>
      </p:sp>
      <p:sp>
        <p:nvSpPr>
          <p:cNvPr id="10" name="مستطيل 9"/>
          <p:cNvSpPr/>
          <p:nvPr/>
        </p:nvSpPr>
        <p:spPr>
          <a:xfrm>
            <a:off x="7540164" y="3037116"/>
            <a:ext cx="7617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200" b="1" dirty="0" smtClean="0">
                <a:solidFill>
                  <a:srgbClr val="FF0000"/>
                </a:solidFill>
                <a:latin typeface="Algerian" pitchFamily="82" charset="0"/>
              </a:rPr>
              <a:t>العلم</a:t>
            </a:r>
          </a:p>
        </p:txBody>
      </p:sp>
      <p:sp>
        <p:nvSpPr>
          <p:cNvPr id="11" name="مستطيل 10"/>
          <p:cNvSpPr/>
          <p:nvPr/>
        </p:nvSpPr>
        <p:spPr>
          <a:xfrm>
            <a:off x="7471224" y="2565402"/>
            <a:ext cx="83067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200" b="1" dirty="0" smtClean="0">
                <a:solidFill>
                  <a:srgbClr val="FF0000"/>
                </a:solidFill>
                <a:latin typeface="Algerian" pitchFamily="82" charset="0"/>
              </a:rPr>
              <a:t>القوة</a:t>
            </a:r>
            <a:endParaRPr lang="ar-AE" sz="3200" b="1" dirty="0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 b="21311"/>
          <a:stretch>
            <a:fillRect/>
          </a:stretch>
        </p:blipFill>
        <p:spPr bwMode="auto">
          <a:xfrm>
            <a:off x="-1" y="0"/>
            <a:ext cx="9144001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876925"/>
            <a:ext cx="895350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مستطيل 3"/>
          <p:cNvSpPr/>
          <p:nvPr/>
        </p:nvSpPr>
        <p:spPr>
          <a:xfrm>
            <a:off x="2373086" y="4016433"/>
            <a:ext cx="5622052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200" b="1" dirty="0" smtClean="0">
                <a:solidFill>
                  <a:srgbClr val="FF0000"/>
                </a:solidFill>
                <a:latin typeface="Algerian" pitchFamily="82" charset="0"/>
              </a:rPr>
              <a:t>أن </a:t>
            </a:r>
            <a:r>
              <a:rPr lang="ar-AE" sz="3200" b="1" dirty="0">
                <a:solidFill>
                  <a:srgbClr val="FF0000"/>
                </a:solidFill>
                <a:latin typeface="Algerian" pitchFamily="82" charset="0"/>
              </a:rPr>
              <a:t>ا</a:t>
            </a:r>
            <a:r>
              <a:rPr lang="ar-AE" sz="3200" b="1" dirty="0" smtClean="0">
                <a:solidFill>
                  <a:srgbClr val="FF0000"/>
                </a:solidFill>
                <a:latin typeface="Algerian" pitchFamily="82" charset="0"/>
              </a:rPr>
              <a:t>عمار المساجد يكون بالتسبيح والذكر </a:t>
            </a:r>
          </a:p>
          <a:p>
            <a:pPr algn="r"/>
            <a:r>
              <a:rPr lang="ar-AE" sz="3200" b="1" dirty="0" smtClean="0">
                <a:solidFill>
                  <a:srgbClr val="FF0000"/>
                </a:solidFill>
                <a:latin typeface="Algerian" pitchFamily="82" charset="0"/>
              </a:rPr>
              <a:t>وعدم الانشغال عنها بالبيع والتجارة </a:t>
            </a:r>
          </a:p>
          <a:p>
            <a:endParaRPr lang="en-US" sz="3200" dirty="0"/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867400"/>
            <a:ext cx="885825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مستطيل 3"/>
          <p:cNvSpPr/>
          <p:nvPr/>
        </p:nvSpPr>
        <p:spPr>
          <a:xfrm>
            <a:off x="5736760" y="2133598"/>
            <a:ext cx="298511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200" b="1" dirty="0" smtClean="0">
                <a:solidFill>
                  <a:srgbClr val="FF0000"/>
                </a:solidFill>
                <a:latin typeface="Algerian" pitchFamily="82" charset="0"/>
              </a:rPr>
              <a:t>الالتزام بالدين والقيم </a:t>
            </a:r>
            <a:endParaRPr lang="en-US" sz="3200" dirty="0"/>
          </a:p>
        </p:txBody>
      </p:sp>
      <p:sp>
        <p:nvSpPr>
          <p:cNvPr id="5" name="مستطيل 4"/>
          <p:cNvSpPr/>
          <p:nvPr/>
        </p:nvSpPr>
        <p:spPr>
          <a:xfrm>
            <a:off x="6531434" y="2601684"/>
            <a:ext cx="218040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200" b="1" dirty="0">
                <a:solidFill>
                  <a:srgbClr val="FF0000"/>
                </a:solidFill>
                <a:latin typeface="Algerian" pitchFamily="82" charset="0"/>
              </a:rPr>
              <a:t>احترام القانون </a:t>
            </a:r>
            <a:endParaRPr lang="en-US" sz="3200" b="1" dirty="0">
              <a:solidFill>
                <a:srgbClr val="FF0000"/>
              </a:solidFill>
              <a:latin typeface="Algerian" pitchFamily="82" charset="0"/>
            </a:endParaRP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58175" y="5867400"/>
            <a:ext cx="885825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مستطيل 3"/>
          <p:cNvSpPr/>
          <p:nvPr/>
        </p:nvSpPr>
        <p:spPr>
          <a:xfrm>
            <a:off x="152400" y="3701118"/>
            <a:ext cx="116249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600" b="1" dirty="0" smtClean="0">
                <a:solidFill>
                  <a:srgbClr val="FF0000"/>
                </a:solidFill>
                <a:latin typeface="Algerian" pitchFamily="82" charset="0"/>
              </a:rPr>
              <a:t>واجب </a:t>
            </a:r>
            <a:endParaRPr lang="en-US" sz="3600" dirty="0"/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58175" y="5867400"/>
            <a:ext cx="885825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مستطيل 3"/>
          <p:cNvSpPr/>
          <p:nvPr/>
        </p:nvSpPr>
        <p:spPr>
          <a:xfrm>
            <a:off x="1306274" y="4169226"/>
            <a:ext cx="132760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200" b="1" dirty="0">
                <a:solidFill>
                  <a:srgbClr val="FF0000"/>
                </a:solidFill>
                <a:latin typeface="Algerian" pitchFamily="82" charset="0"/>
              </a:rPr>
              <a:t>أبارك له</a:t>
            </a:r>
            <a:r>
              <a:rPr lang="ar-AE" b="1" dirty="0" smtClean="0">
                <a:solidFill>
                  <a:srgbClr val="FF0000"/>
                </a:solidFill>
                <a:latin typeface="Algerian" pitchFamily="82" charset="0"/>
              </a:rPr>
              <a:t> </a:t>
            </a:r>
            <a:endParaRPr lang="en-US" dirty="0"/>
          </a:p>
        </p:txBody>
      </p:sp>
      <p:sp>
        <p:nvSpPr>
          <p:cNvPr id="5" name="مستطيل 4"/>
          <p:cNvSpPr/>
          <p:nvPr/>
        </p:nvSpPr>
        <p:spPr>
          <a:xfrm>
            <a:off x="511628" y="3657598"/>
            <a:ext cx="298190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200" b="1" dirty="0">
                <a:solidFill>
                  <a:srgbClr val="FF0000"/>
                </a:solidFill>
                <a:latin typeface="Algerian" pitchFamily="82" charset="0"/>
              </a:rPr>
              <a:t>أتأكد منها ولا أنشرها</a:t>
            </a:r>
            <a:endParaRPr lang="en-US" sz="3200" b="1" dirty="0">
              <a:solidFill>
                <a:srgbClr val="FF0000"/>
              </a:solidFill>
              <a:latin typeface="Algerian" pitchFamily="82" charset="0"/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413656" y="3145968"/>
            <a:ext cx="31101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200" b="1" dirty="0">
                <a:solidFill>
                  <a:srgbClr val="FF0000"/>
                </a:solidFill>
                <a:latin typeface="Algerian" pitchFamily="82" charset="0"/>
              </a:rPr>
              <a:t>أتصل </a:t>
            </a:r>
            <a:r>
              <a:rPr lang="ar-AE" sz="3200" b="1" dirty="0" err="1">
                <a:solidFill>
                  <a:srgbClr val="FF0000"/>
                </a:solidFill>
                <a:latin typeface="Algerian" pitchFamily="82" charset="0"/>
              </a:rPr>
              <a:t>به</a:t>
            </a:r>
            <a:r>
              <a:rPr lang="ar-AE" sz="3200" b="1" dirty="0">
                <a:solidFill>
                  <a:srgbClr val="FF0000"/>
                </a:solidFill>
                <a:latin typeface="Algerian" pitchFamily="82" charset="0"/>
              </a:rPr>
              <a:t> وأطمئن عليه</a:t>
            </a:r>
            <a:endParaRPr lang="en-US" sz="3200" b="1" dirty="0">
              <a:solidFill>
                <a:srgbClr val="FF0000"/>
              </a:solidFill>
              <a:latin typeface="Algerian" pitchFamily="82" charset="0"/>
            </a:endParaRPr>
          </a:p>
        </p:txBody>
      </p:sp>
      <p:sp>
        <p:nvSpPr>
          <p:cNvPr id="7" name="مستطيل 6"/>
          <p:cNvSpPr/>
          <p:nvPr/>
        </p:nvSpPr>
        <p:spPr>
          <a:xfrm>
            <a:off x="979692" y="2677884"/>
            <a:ext cx="206819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200" b="1" dirty="0" smtClean="0">
                <a:solidFill>
                  <a:srgbClr val="FF0000"/>
                </a:solidFill>
                <a:latin typeface="Algerian" pitchFamily="82" charset="0"/>
              </a:rPr>
              <a:t>أمنعه من ذلك </a:t>
            </a:r>
            <a:endParaRPr lang="en-US" sz="3200" dirty="0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 b="17284"/>
          <a:stretch>
            <a:fillRect/>
          </a:stretch>
        </p:blipFill>
        <p:spPr bwMode="auto">
          <a:xfrm>
            <a:off x="1" y="0"/>
            <a:ext cx="91440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876925"/>
            <a:ext cx="847725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مستطيل 3"/>
          <p:cNvSpPr/>
          <p:nvPr/>
        </p:nvSpPr>
        <p:spPr>
          <a:xfrm>
            <a:off x="3572124" y="3326784"/>
            <a:ext cx="24128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600" b="1" dirty="0" smtClean="0">
                <a:solidFill>
                  <a:srgbClr val="FF0000"/>
                </a:solidFill>
                <a:latin typeface="Algerian" pitchFamily="82" charset="0"/>
              </a:rPr>
              <a:t>الخوف من الله </a:t>
            </a:r>
            <a:endParaRPr lang="en-US" sz="3600" dirty="0"/>
          </a:p>
        </p:txBody>
      </p:sp>
      <p:sp>
        <p:nvSpPr>
          <p:cNvPr id="5" name="مستطيل 4"/>
          <p:cNvSpPr/>
          <p:nvPr/>
        </p:nvSpPr>
        <p:spPr>
          <a:xfrm>
            <a:off x="654204" y="4209588"/>
            <a:ext cx="725070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600" b="1" dirty="0">
                <a:solidFill>
                  <a:srgbClr val="FF0000"/>
                </a:solidFill>
                <a:latin typeface="Algerian" pitchFamily="82" charset="0"/>
              </a:rPr>
              <a:t>تستقر حياته ويفوز برضا الله في الدنيا والآخرة </a:t>
            </a:r>
            <a:endParaRPr lang="en-US" sz="3600" b="1" dirty="0">
              <a:solidFill>
                <a:srgbClr val="FF0000"/>
              </a:solidFill>
              <a:latin typeface="Algerian" pitchFamily="82" charset="0"/>
            </a:endParaRPr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876925"/>
            <a:ext cx="847725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0"/>
            <a:ext cx="91440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مستطيل 3"/>
          <p:cNvSpPr/>
          <p:nvPr/>
        </p:nvSpPr>
        <p:spPr>
          <a:xfrm>
            <a:off x="3774192" y="3537332"/>
            <a:ext cx="192873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200" b="1" dirty="0" smtClean="0">
                <a:solidFill>
                  <a:srgbClr val="FF0000"/>
                </a:solidFill>
                <a:latin typeface="Algerian" pitchFamily="82" charset="0"/>
              </a:rPr>
              <a:t>السرية التامة</a:t>
            </a:r>
            <a:endParaRPr lang="en-US" sz="3200" dirty="0"/>
          </a:p>
        </p:txBody>
      </p:sp>
      <p:sp>
        <p:nvSpPr>
          <p:cNvPr id="6" name="مستطيل 5"/>
          <p:cNvSpPr/>
          <p:nvPr/>
        </p:nvSpPr>
        <p:spPr>
          <a:xfrm>
            <a:off x="0" y="4392048"/>
            <a:ext cx="8763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AE" sz="3200" b="1" dirty="0" smtClean="0">
                <a:solidFill>
                  <a:srgbClr val="FF0000"/>
                </a:solidFill>
              </a:rPr>
              <a:t>إِن تُبْدُواْ الصَّدَقَاتِ فَنِعِمَّا هِيَ وَإِن تُخْفُوهَا وَتُؤْتُوهَا الْفُقَرَاء فَهُوَ خَيْرٌ لُّكُمْ وَيُكَفِّرُ عَنكُم مِّن سَيِّئَاتِكُمْ وَاللّهُ بِمَا تَعْمَلُونَ خَبِيرٌ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58175" y="5857875"/>
            <a:ext cx="885825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مستطيل 6"/>
          <p:cNvSpPr/>
          <p:nvPr/>
        </p:nvSpPr>
        <p:spPr>
          <a:xfrm>
            <a:off x="6389912" y="2590796"/>
            <a:ext cx="139172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200" b="1" dirty="0">
                <a:solidFill>
                  <a:srgbClr val="FF0000"/>
                </a:solidFill>
                <a:latin typeface="Algerian" pitchFamily="82" charset="0"/>
              </a:rPr>
              <a:t>الاستغفار</a:t>
            </a:r>
            <a:endParaRPr lang="en-US" sz="3200" b="1" dirty="0">
              <a:solidFill>
                <a:srgbClr val="FF0000"/>
              </a:solidFill>
              <a:latin typeface="Algerian" pitchFamily="82" charset="0"/>
            </a:endParaRPr>
          </a:p>
        </p:txBody>
      </p:sp>
      <p:sp>
        <p:nvSpPr>
          <p:cNvPr id="8" name="مستطيل 7"/>
          <p:cNvSpPr/>
          <p:nvPr/>
        </p:nvSpPr>
        <p:spPr>
          <a:xfrm>
            <a:off x="6063330" y="2166254"/>
            <a:ext cx="184217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200" b="1" dirty="0">
                <a:solidFill>
                  <a:srgbClr val="FF0000"/>
                </a:solidFill>
                <a:latin typeface="Algerian" pitchFamily="82" charset="0"/>
              </a:rPr>
              <a:t>قراءة القرآن</a:t>
            </a:r>
            <a:endParaRPr lang="en-US" sz="3200" b="1" dirty="0">
              <a:solidFill>
                <a:srgbClr val="FF0000"/>
              </a:solidFill>
              <a:latin typeface="Algerian" pitchFamily="82" charset="0"/>
            </a:endParaRPr>
          </a:p>
        </p:txBody>
      </p:sp>
      <p:sp>
        <p:nvSpPr>
          <p:cNvPr id="9" name="مستطيل 8"/>
          <p:cNvSpPr/>
          <p:nvPr/>
        </p:nvSpPr>
        <p:spPr>
          <a:xfrm>
            <a:off x="6629400" y="1752598"/>
            <a:ext cx="105189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200" b="1" dirty="0" smtClean="0">
                <a:solidFill>
                  <a:srgbClr val="FF0000"/>
                </a:solidFill>
                <a:latin typeface="Algerian" pitchFamily="82" charset="0"/>
              </a:rPr>
              <a:t>الصلاة</a:t>
            </a:r>
            <a:endParaRPr lang="en-US" sz="3200" dirty="0"/>
          </a:p>
        </p:txBody>
      </p:sp>
      <p:sp>
        <p:nvSpPr>
          <p:cNvPr id="10" name="مستطيل 9"/>
          <p:cNvSpPr/>
          <p:nvPr/>
        </p:nvSpPr>
        <p:spPr>
          <a:xfrm>
            <a:off x="4844130" y="4245426"/>
            <a:ext cx="254428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200" b="1" dirty="0" smtClean="0">
                <a:solidFill>
                  <a:srgbClr val="FF0000"/>
                </a:solidFill>
                <a:latin typeface="Algerian" pitchFamily="82" charset="0"/>
              </a:rPr>
              <a:t>الصدق والإخلاص</a:t>
            </a:r>
            <a:endParaRPr lang="en-US" sz="3200" dirty="0"/>
          </a:p>
        </p:txBody>
      </p:sp>
      <p:sp>
        <p:nvSpPr>
          <p:cNvPr id="11" name="مستطيل 10"/>
          <p:cNvSpPr/>
          <p:nvPr/>
        </p:nvSpPr>
        <p:spPr>
          <a:xfrm>
            <a:off x="2547240" y="4898568"/>
            <a:ext cx="481894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200" b="1" dirty="0">
                <a:solidFill>
                  <a:srgbClr val="FF0000"/>
                </a:solidFill>
                <a:latin typeface="Algerian" pitchFamily="82" charset="0"/>
              </a:rPr>
              <a:t>السرور والسعادة والتقدم والازدهار</a:t>
            </a:r>
            <a:endParaRPr lang="en-US" sz="3200" b="1" dirty="0">
              <a:solidFill>
                <a:srgbClr val="FF0000"/>
              </a:solidFill>
              <a:latin typeface="Algerian" pitchFamily="82" charset="0"/>
            </a:endParaRPr>
          </a:p>
        </p:txBody>
      </p:sp>
      <p:sp>
        <p:nvSpPr>
          <p:cNvPr id="12" name="مستطيل 11"/>
          <p:cNvSpPr/>
          <p:nvPr/>
        </p:nvSpPr>
        <p:spPr>
          <a:xfrm>
            <a:off x="4757752" y="5573484"/>
            <a:ext cx="256833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200" b="1" dirty="0">
                <a:solidFill>
                  <a:srgbClr val="FF0000"/>
                </a:solidFill>
                <a:latin typeface="Algerian" pitchFamily="82" charset="0"/>
              </a:rPr>
              <a:t>سعداء أهل القيامة</a:t>
            </a:r>
            <a:endParaRPr lang="en-US" sz="3200" b="1" dirty="0">
              <a:solidFill>
                <a:srgbClr val="FF0000"/>
              </a:solidFill>
              <a:latin typeface="Algerian" pitchFamily="82" charset="0"/>
            </a:endParaRPr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3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857875"/>
            <a:ext cx="866775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مستطيل 3"/>
          <p:cNvSpPr/>
          <p:nvPr/>
        </p:nvSpPr>
        <p:spPr>
          <a:xfrm>
            <a:off x="4648200" y="1905000"/>
            <a:ext cx="227017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800" b="1" dirty="0" smtClean="0">
                <a:solidFill>
                  <a:srgbClr val="FF0000"/>
                </a:solidFill>
                <a:latin typeface="Algerian" pitchFamily="82" charset="0"/>
              </a:rPr>
              <a:t>الإكثار من الصدقة</a:t>
            </a:r>
            <a:endParaRPr lang="en-US" sz="2800" dirty="0"/>
          </a:p>
        </p:txBody>
      </p:sp>
      <p:sp>
        <p:nvSpPr>
          <p:cNvPr id="5" name="مستطيل 4"/>
          <p:cNvSpPr/>
          <p:nvPr/>
        </p:nvSpPr>
        <p:spPr>
          <a:xfrm>
            <a:off x="1646025" y="1937660"/>
            <a:ext cx="1630575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800" b="1" dirty="0">
                <a:solidFill>
                  <a:srgbClr val="FF0000"/>
                </a:solidFill>
                <a:latin typeface="Algerian" pitchFamily="82" charset="0"/>
              </a:rPr>
              <a:t>خشية الله </a:t>
            </a:r>
            <a:endParaRPr lang="ar-AE" sz="2800" b="1" dirty="0" smtClean="0">
              <a:solidFill>
                <a:srgbClr val="FF0000"/>
              </a:solidFill>
              <a:latin typeface="Algerian" pitchFamily="82" charset="0"/>
            </a:endParaRPr>
          </a:p>
          <a:p>
            <a:r>
              <a:rPr lang="ar-AE" sz="2800" b="1" dirty="0" smtClean="0">
                <a:solidFill>
                  <a:srgbClr val="FF0000"/>
                </a:solidFill>
                <a:latin typeface="Algerian" pitchFamily="82" charset="0"/>
              </a:rPr>
              <a:t>سراً </a:t>
            </a:r>
            <a:r>
              <a:rPr lang="ar-AE" sz="2800" b="1" dirty="0">
                <a:solidFill>
                  <a:srgbClr val="FF0000"/>
                </a:solidFill>
                <a:latin typeface="Algerian" pitchFamily="82" charset="0"/>
              </a:rPr>
              <a:t>وعلانية</a:t>
            </a:r>
            <a:endParaRPr lang="en-US" sz="2800" b="1" dirty="0">
              <a:solidFill>
                <a:srgbClr val="FF0000"/>
              </a:solidFill>
              <a:latin typeface="Algerian" pitchFamily="82" charset="0"/>
            </a:endParaRP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4600" y="0"/>
            <a:ext cx="3895725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295400"/>
            <a:ext cx="800100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34400" y="6324600"/>
            <a:ext cx="609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مستطيل 4"/>
          <p:cNvSpPr/>
          <p:nvPr/>
        </p:nvSpPr>
        <p:spPr>
          <a:xfrm>
            <a:off x="7304314" y="2656112"/>
            <a:ext cx="8451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200" b="1" dirty="0">
                <a:solidFill>
                  <a:srgbClr val="FF0000"/>
                </a:solidFill>
                <a:latin typeface="Algerian" pitchFamily="82" charset="0"/>
              </a:rPr>
              <a:t>العدل</a:t>
            </a:r>
            <a:endParaRPr lang="en-US" sz="3200" b="1" dirty="0">
              <a:solidFill>
                <a:srgbClr val="FF0000"/>
              </a:solidFill>
              <a:latin typeface="Algerian" pitchFamily="82" charset="0"/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6324600" y="2296884"/>
            <a:ext cx="181652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200" b="1" dirty="0">
                <a:solidFill>
                  <a:srgbClr val="FF0000"/>
                </a:solidFill>
                <a:latin typeface="Algerian" pitchFamily="82" charset="0"/>
              </a:rPr>
              <a:t>كثرة الصدقة</a:t>
            </a:r>
            <a:endParaRPr lang="en-US" sz="3200" b="1" dirty="0">
              <a:solidFill>
                <a:srgbClr val="FF0000"/>
              </a:solidFill>
              <a:latin typeface="Algerian" pitchFamily="82" charset="0"/>
            </a:endParaRPr>
          </a:p>
        </p:txBody>
      </p:sp>
      <p:sp>
        <p:nvSpPr>
          <p:cNvPr id="7" name="مستطيل 6"/>
          <p:cNvSpPr/>
          <p:nvPr/>
        </p:nvSpPr>
        <p:spPr>
          <a:xfrm>
            <a:off x="5921828" y="1981200"/>
            <a:ext cx="224452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200" b="1" dirty="0" smtClean="0">
                <a:solidFill>
                  <a:srgbClr val="FF0000"/>
                </a:solidFill>
                <a:latin typeface="Algerian" pitchFamily="82" charset="0"/>
              </a:rPr>
              <a:t>الذهاب للمساجد</a:t>
            </a:r>
            <a:endParaRPr lang="en-US" sz="3200" dirty="0"/>
          </a:p>
        </p:txBody>
      </p:sp>
      <p:sp>
        <p:nvSpPr>
          <p:cNvPr id="8" name="مستطيل 7"/>
          <p:cNvSpPr/>
          <p:nvPr/>
        </p:nvSpPr>
        <p:spPr>
          <a:xfrm>
            <a:off x="2971800" y="5192482"/>
            <a:ext cx="51860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200" b="1" dirty="0">
                <a:solidFill>
                  <a:srgbClr val="FF0000"/>
                </a:solidFill>
                <a:latin typeface="Algerian" pitchFamily="82" charset="0"/>
              </a:rPr>
              <a:t>لأن صاحبها يكون صادقاً في فعله أكثر</a:t>
            </a:r>
            <a:endParaRPr lang="en-US" sz="3200" b="1" dirty="0">
              <a:solidFill>
                <a:srgbClr val="FF0000"/>
              </a:solidFill>
              <a:latin typeface="Algerian" pitchFamily="82" charset="0"/>
            </a:endParaRPr>
          </a:p>
        </p:txBody>
      </p:sp>
      <p:sp>
        <p:nvSpPr>
          <p:cNvPr id="9" name="مستطيل 8"/>
          <p:cNvSpPr/>
          <p:nvPr/>
        </p:nvSpPr>
        <p:spPr>
          <a:xfrm>
            <a:off x="3635794" y="6172198"/>
            <a:ext cx="396615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200" b="1" dirty="0">
                <a:solidFill>
                  <a:srgbClr val="FF0000"/>
                </a:solidFill>
                <a:latin typeface="Algerian" pitchFamily="82" charset="0"/>
              </a:rPr>
              <a:t>عند التشجيع عليها للآخرين </a:t>
            </a:r>
            <a:endParaRPr lang="en-US" sz="3200" b="1" dirty="0">
              <a:solidFill>
                <a:srgbClr val="FF0000"/>
              </a:solidFill>
              <a:latin typeface="Algerian" pitchFamily="82" charset="0"/>
            </a:endParaRP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b="18222"/>
          <a:stretch>
            <a:fillRect/>
          </a:stretch>
        </p:blipFill>
        <p:spPr bwMode="auto">
          <a:xfrm>
            <a:off x="0" y="0"/>
            <a:ext cx="91440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4400" y="6324600"/>
            <a:ext cx="609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مستطيل 3"/>
          <p:cNvSpPr/>
          <p:nvPr/>
        </p:nvSpPr>
        <p:spPr>
          <a:xfrm>
            <a:off x="228600" y="1396425"/>
            <a:ext cx="94128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200" b="1" dirty="0" smtClean="0">
                <a:solidFill>
                  <a:srgbClr val="FF0000"/>
                </a:solidFill>
                <a:latin typeface="Algerian" pitchFamily="82" charset="0"/>
              </a:rPr>
              <a:t>واجب</a:t>
            </a:r>
            <a:endParaRPr lang="en-US" dirty="0"/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248400"/>
            <a:ext cx="68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324600"/>
            <a:ext cx="609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1" y="457200"/>
            <a:ext cx="80772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مستطيل 3"/>
          <p:cNvSpPr/>
          <p:nvPr/>
        </p:nvSpPr>
        <p:spPr>
          <a:xfrm>
            <a:off x="2188036" y="3276596"/>
            <a:ext cx="396615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200" b="1" dirty="0" err="1">
                <a:solidFill>
                  <a:srgbClr val="FF0000"/>
                </a:solidFill>
                <a:latin typeface="Algerian" pitchFamily="82" charset="0"/>
              </a:rPr>
              <a:t>إعمار</a:t>
            </a:r>
            <a:r>
              <a:rPr lang="ar-AE" sz="3200" b="1" dirty="0">
                <a:solidFill>
                  <a:srgbClr val="FF0000"/>
                </a:solidFill>
                <a:latin typeface="Algerian" pitchFamily="82" charset="0"/>
              </a:rPr>
              <a:t> المساجد مادياً ومعنوياً</a:t>
            </a:r>
            <a:endParaRPr lang="en-US" sz="3200" b="1" dirty="0">
              <a:solidFill>
                <a:srgbClr val="FF0000"/>
              </a:solidFill>
              <a:latin typeface="Algerian" pitchFamily="82" charset="0"/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2939144" y="3712030"/>
            <a:ext cx="320792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200" b="1" dirty="0">
                <a:solidFill>
                  <a:srgbClr val="FF0000"/>
                </a:solidFill>
                <a:latin typeface="Algerian" pitchFamily="82" charset="0"/>
              </a:rPr>
              <a:t>عدم ارتكاب المحرمات </a:t>
            </a:r>
            <a:endParaRPr lang="en-US" sz="3200" b="1" dirty="0">
              <a:solidFill>
                <a:srgbClr val="FF0000"/>
              </a:solidFill>
              <a:latin typeface="Algerian" pitchFamily="82" charset="0"/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1632860" y="2884712"/>
            <a:ext cx="46714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3200" b="1" dirty="0" smtClean="0">
                <a:solidFill>
                  <a:srgbClr val="FF0000"/>
                </a:solidFill>
                <a:latin typeface="Algerian" pitchFamily="82" charset="0"/>
              </a:rPr>
              <a:t>الإكثارمن الصدقة على المحتاجين</a:t>
            </a:r>
            <a:endParaRPr lang="en-US" sz="3200" dirty="0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136</Words>
  <Application>Microsoft Office PowerPoint</Application>
  <PresentationFormat>عرض على الشاشة (3:4)‏</PresentationFormat>
  <Paragraphs>43</Paragraphs>
  <Slides>17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17</vt:i4>
      </vt:variant>
    </vt:vector>
  </HeadingPairs>
  <TitlesOfParts>
    <vt:vector size="18" baseType="lpstr">
      <vt:lpstr>سمة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LAB-7</dc:creator>
  <cp:lastModifiedBy>وحيد</cp:lastModifiedBy>
  <cp:revision>18</cp:revision>
  <dcterms:created xsi:type="dcterms:W3CDTF">2015-09-13T06:41:26Z</dcterms:created>
  <dcterms:modified xsi:type="dcterms:W3CDTF">2016-09-18T20:38:42Z</dcterms:modified>
</cp:coreProperties>
</file>