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302" r:id="rId6"/>
    <p:sldId id="348" r:id="rId7"/>
    <p:sldId id="319" r:id="rId8"/>
    <p:sldId id="303" r:id="rId9"/>
    <p:sldId id="266" r:id="rId10"/>
    <p:sldId id="256" r:id="rId11"/>
    <p:sldId id="258" r:id="rId12"/>
    <p:sldId id="268" r:id="rId13"/>
    <p:sldId id="259" r:id="rId14"/>
    <p:sldId id="263" r:id="rId15"/>
    <p:sldId id="332" r:id="rId16"/>
    <p:sldId id="333" r:id="rId17"/>
    <p:sldId id="334" r:id="rId18"/>
    <p:sldId id="269" r:id="rId19"/>
    <p:sldId id="325" r:id="rId20"/>
    <p:sldId id="335" r:id="rId21"/>
    <p:sldId id="262" r:id="rId22"/>
    <p:sldId id="271" r:id="rId23"/>
    <p:sldId id="336" r:id="rId24"/>
    <p:sldId id="337" r:id="rId25"/>
    <p:sldId id="338" r:id="rId26"/>
    <p:sldId id="339" r:id="rId27"/>
    <p:sldId id="340" r:id="rId28"/>
    <p:sldId id="341" r:id="rId29"/>
    <p:sldId id="327" r:id="rId30"/>
    <p:sldId id="342" r:id="rId31"/>
    <p:sldId id="343" r:id="rId32"/>
    <p:sldId id="344" r:id="rId33"/>
    <p:sldId id="345" r:id="rId34"/>
    <p:sldId id="270" r:id="rId35"/>
    <p:sldId id="285" r:id="rId36"/>
    <p:sldId id="346" r:id="rId37"/>
    <p:sldId id="347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3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3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6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3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9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55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8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1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4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6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3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88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3.jpeg"/><Relationship Id="rId7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2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7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2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.jp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5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7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3E19A3-40DD-47CC-B7D9-C3F4A39F6FF1}"/>
              </a:ext>
            </a:extLst>
          </p:cNvPr>
          <p:cNvSpPr txBox="1"/>
          <p:nvPr/>
        </p:nvSpPr>
        <p:spPr>
          <a:xfrm>
            <a:off x="1912691" y="6087158"/>
            <a:ext cx="588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dirty="0">
                <a:cs typeface="(AH) Manal Black" pitchFamily="2" charset="-78"/>
              </a:rPr>
              <a:t>إعداد المعلمة :فاطمة رباع                           روضة و مدرسة الرمس ح1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B9010-ABEA-4848-AE0A-EE44D37FE14E}"/>
              </a:ext>
            </a:extLst>
          </p:cNvPr>
          <p:cNvSpPr txBox="1"/>
          <p:nvPr/>
        </p:nvSpPr>
        <p:spPr>
          <a:xfrm>
            <a:off x="2340528" y="834761"/>
            <a:ext cx="3523376" cy="83099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800" dirty="0"/>
              <a:t>المراجعة الأولى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99E56F-9558-4DBD-AFCD-1A9F5ECCC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75" t="23215" r="44818" b="59398"/>
          <a:stretch/>
        </p:blipFill>
        <p:spPr>
          <a:xfrm>
            <a:off x="6491882" y="1466891"/>
            <a:ext cx="2051776" cy="2953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36680C0-F132-416E-85CA-498A784E8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88" t="24301" r="52546" b="21904"/>
          <a:stretch/>
        </p:blipFill>
        <p:spPr>
          <a:xfrm>
            <a:off x="308334" y="2859579"/>
            <a:ext cx="2409927" cy="2776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7522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CFAD1A-80A7-4DB3-8FDD-58CD729212AC}"/>
              </a:ext>
            </a:extLst>
          </p:cNvPr>
          <p:cNvGrpSpPr/>
          <p:nvPr/>
        </p:nvGrpSpPr>
        <p:grpSpPr>
          <a:xfrm>
            <a:off x="285135" y="747252"/>
            <a:ext cx="9016181" cy="6356555"/>
            <a:chOff x="709482" y="811767"/>
            <a:chExt cx="7725036" cy="5549100"/>
          </a:xfrm>
        </p:grpSpPr>
        <p:pic>
          <p:nvPicPr>
            <p:cNvPr id="4" name="Picture 3" descr="A picture containing cake, object, cup, decorated&#10;&#10;Description automatically generated">
              <a:extLst>
                <a:ext uri="{FF2B5EF4-FFF2-40B4-BE49-F238E27FC236}">
                  <a16:creationId xmlns:a16="http://schemas.microsoft.com/office/drawing/2014/main" id="{1C4E0AF1-2744-4962-BB9F-B3AA00D69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82" y="988757"/>
              <a:ext cx="7725036" cy="537211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A6CF27-222C-4157-AAB7-1A6A8E55426E}"/>
                </a:ext>
              </a:extLst>
            </p:cNvPr>
            <p:cNvSpPr/>
            <p:nvPr/>
          </p:nvSpPr>
          <p:spPr>
            <a:xfrm>
              <a:off x="2054943" y="811767"/>
              <a:ext cx="4876799" cy="55613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dirty="0">
                  <a:solidFill>
                    <a:schemeClr val="tx1"/>
                  </a:solidFill>
                  <a:cs typeface="Akhbar MT" pitchFamily="2" charset="-78"/>
                </a:rPr>
                <a:t>هل تذكر أسماء شخصيات القصص التي درستها :-</a:t>
              </a:r>
              <a:endParaRPr lang="en-US" sz="2400" dirty="0">
                <a:solidFill>
                  <a:schemeClr val="tx1"/>
                </a:solidFill>
                <a:cs typeface="Akhbar MT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127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1C497B-8D81-412C-98BA-2986F34F5FEF}"/>
              </a:ext>
            </a:extLst>
          </p:cNvPr>
          <p:cNvSpPr txBox="1"/>
          <p:nvPr/>
        </p:nvSpPr>
        <p:spPr>
          <a:xfrm>
            <a:off x="2294140" y="632756"/>
            <a:ext cx="5358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cs typeface="Akhbar MT" pitchFamily="2" charset="-78"/>
              </a:rPr>
              <a:t>أصل الصورة الـمناسبة بالحرف ( أ)</a:t>
            </a:r>
            <a:endParaRPr lang="en-US" sz="4000" dirty="0">
              <a:cs typeface="Akhbar MT" pitchFamily="2" charset="-78"/>
            </a:endParaRPr>
          </a:p>
        </p:txBody>
      </p:sp>
      <p:pic>
        <p:nvPicPr>
          <p:cNvPr id="1026" name="Picture 2" descr="Free Lion Cliparts, Download Free Clip Art, Free Clip Art on Clipart Library">
            <a:extLst>
              <a:ext uri="{FF2B5EF4-FFF2-40B4-BE49-F238E27FC236}">
                <a16:creationId xmlns:a16="http://schemas.microsoft.com/office/drawing/2014/main" id="{2A4E4134-A470-4045-9C51-2C6F00027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77" y="1257979"/>
            <a:ext cx="2254864" cy="169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Home Cliparts, Download Free Clip Art, Free Clip Art on Clipart Library">
            <a:extLst>
              <a:ext uri="{FF2B5EF4-FFF2-40B4-BE49-F238E27FC236}">
                <a16:creationId xmlns:a16="http://schemas.microsoft.com/office/drawing/2014/main" id="{3C958A46-D95C-41EC-A16D-CFD034414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89" y="1251808"/>
            <a:ext cx="1750142" cy="171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le Rabbit Clipart | i2Clipart - Royalty Free Public Domain Clipart">
            <a:extLst>
              <a:ext uri="{FF2B5EF4-FFF2-40B4-BE49-F238E27FC236}">
                <a16:creationId xmlns:a16="http://schemas.microsoft.com/office/drawing/2014/main" id="{7CF85830-DAB0-4A41-AADC-3BD9F375E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43" y="3908873"/>
            <a:ext cx="1750142" cy="240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oth Icon - Transparent Background Teeth Clipart | Transparent PNG  Download #3565106 - Vippng">
            <a:extLst>
              <a:ext uri="{FF2B5EF4-FFF2-40B4-BE49-F238E27FC236}">
                <a16:creationId xmlns:a16="http://schemas.microsoft.com/office/drawing/2014/main" id="{06E16DC8-8AD5-4138-855B-4321F2AE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62" y="4650114"/>
            <a:ext cx="2114396" cy="13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F7AD39D-FE56-4B45-A889-1A5CFC8A8732}"/>
              </a:ext>
            </a:extLst>
          </p:cNvPr>
          <p:cNvSpPr/>
          <p:nvPr/>
        </p:nvSpPr>
        <p:spPr>
          <a:xfrm>
            <a:off x="3823058" y="3429000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أ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912EDA-A69C-4972-97F8-F8C46433B583}"/>
              </a:ext>
            </a:extLst>
          </p:cNvPr>
          <p:cNvSpPr/>
          <p:nvPr/>
        </p:nvSpPr>
        <p:spPr>
          <a:xfrm>
            <a:off x="3823058" y="3429000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أ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DC1E4B-5040-4E55-B5B6-3A8A656E7D3B}"/>
              </a:ext>
            </a:extLst>
          </p:cNvPr>
          <p:cNvSpPr/>
          <p:nvPr/>
        </p:nvSpPr>
        <p:spPr>
          <a:xfrm>
            <a:off x="3823058" y="3429000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أ</a:t>
            </a:r>
            <a:endParaRPr lang="en-US" sz="6000" b="1" dirty="0">
              <a:solidFill>
                <a:schemeClr val="tx1"/>
              </a:solidFill>
            </a:endParaRPr>
          </a:p>
        </p:txBody>
      </p:sp>
      <p:pic>
        <p:nvPicPr>
          <p:cNvPr id="12" name="Graphic 11" descr="Butterfly">
            <a:extLst>
              <a:ext uri="{FF2B5EF4-FFF2-40B4-BE49-F238E27FC236}">
                <a16:creationId xmlns:a16="http://schemas.microsoft.com/office/drawing/2014/main" id="{4A15D6D3-3393-4A48-B753-4F8AE80C0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64622" y="5467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5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0.17066 -0.1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0.20782 0.221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82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-0.26909 0.191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1C497B-8D81-412C-98BA-2986F34F5FEF}"/>
              </a:ext>
            </a:extLst>
          </p:cNvPr>
          <p:cNvSpPr txBox="1"/>
          <p:nvPr/>
        </p:nvSpPr>
        <p:spPr>
          <a:xfrm>
            <a:off x="2294140" y="652460"/>
            <a:ext cx="5358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cs typeface="Akhbar MT" pitchFamily="2" charset="-78"/>
              </a:rPr>
              <a:t>أصل الصورة الـمناسبة بالحرف ( ب)</a:t>
            </a:r>
            <a:endParaRPr lang="en-US" sz="4000" dirty="0">
              <a:cs typeface="Akhbar MT" pitchFamily="2" charset="-78"/>
            </a:endParaRPr>
          </a:p>
        </p:txBody>
      </p:sp>
      <p:pic>
        <p:nvPicPr>
          <p:cNvPr id="2052" name="Picture 4" descr="أضرار الافراط فى تناول البرتقال - اليوم السابع">
            <a:extLst>
              <a:ext uri="{FF2B5EF4-FFF2-40B4-BE49-F238E27FC236}">
                <a16:creationId xmlns:a16="http://schemas.microsoft.com/office/drawing/2014/main" id="{D64DEEC1-D47D-4BB6-97DA-DE69A363A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52" y="1674351"/>
            <a:ext cx="2050897" cy="17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ree Home Cliparts, Download Free Clip Art, Free Clip Art on Clipart Library">
            <a:extLst>
              <a:ext uri="{FF2B5EF4-FFF2-40B4-BE49-F238E27FC236}">
                <a16:creationId xmlns:a16="http://schemas.microsoft.com/office/drawing/2014/main" id="{14156D0E-3BD6-4E7C-A1DE-58602D9DF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47" y="1491744"/>
            <a:ext cx="1750142" cy="171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n 10 White Eggs Stock Vector (Royalty Free) 201249881">
            <a:extLst>
              <a:ext uri="{FF2B5EF4-FFF2-40B4-BE49-F238E27FC236}">
                <a16:creationId xmlns:a16="http://schemas.microsoft.com/office/drawing/2014/main" id="{E2C10413-F3C9-4124-95C8-830452DC8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5115" r="6502" b="8156"/>
          <a:stretch/>
        </p:blipFill>
        <p:spPr bwMode="auto">
          <a:xfrm>
            <a:off x="6084247" y="4544968"/>
            <a:ext cx="1956389" cy="149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ownload Dates Clipart HQ PNG Image | FreePNGImg">
            <a:extLst>
              <a:ext uri="{FF2B5EF4-FFF2-40B4-BE49-F238E27FC236}">
                <a16:creationId xmlns:a16="http://schemas.microsoft.com/office/drawing/2014/main" id="{E8312262-601A-4451-A7CA-AC252FB73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6" y="4784472"/>
            <a:ext cx="3183604" cy="125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F7AD39D-FE56-4B45-A889-1A5CFC8A8732}"/>
              </a:ext>
            </a:extLst>
          </p:cNvPr>
          <p:cNvSpPr/>
          <p:nvPr/>
        </p:nvSpPr>
        <p:spPr>
          <a:xfrm>
            <a:off x="3823058" y="3429000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ب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912EDA-A69C-4972-97F8-F8C46433B583}"/>
              </a:ext>
            </a:extLst>
          </p:cNvPr>
          <p:cNvSpPr/>
          <p:nvPr/>
        </p:nvSpPr>
        <p:spPr>
          <a:xfrm>
            <a:off x="3975458" y="3822291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ب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DC1E4B-5040-4E55-B5B6-3A8A656E7D3B}"/>
              </a:ext>
            </a:extLst>
          </p:cNvPr>
          <p:cNvSpPr/>
          <p:nvPr/>
        </p:nvSpPr>
        <p:spPr>
          <a:xfrm>
            <a:off x="4127858" y="4058264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ب</a:t>
            </a:r>
            <a:endParaRPr lang="en-US" sz="6000" b="1" dirty="0">
              <a:solidFill>
                <a:schemeClr val="tx1"/>
              </a:solidFill>
            </a:endParaRPr>
          </a:p>
        </p:txBody>
      </p:sp>
      <p:pic>
        <p:nvPicPr>
          <p:cNvPr id="15" name="Graphic 14" descr="Butterfly">
            <a:extLst>
              <a:ext uri="{FF2B5EF4-FFF2-40B4-BE49-F238E27FC236}">
                <a16:creationId xmlns:a16="http://schemas.microsoft.com/office/drawing/2014/main" id="{C34D3309-CF1B-42BA-B046-3C10699B3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5522" y="6524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1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0.24878 -0.2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1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-0.21024 -0.212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31701 0.162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1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1C497B-8D81-412C-98BA-2986F34F5FEF}"/>
              </a:ext>
            </a:extLst>
          </p:cNvPr>
          <p:cNvSpPr txBox="1"/>
          <p:nvPr/>
        </p:nvSpPr>
        <p:spPr>
          <a:xfrm>
            <a:off x="1456607" y="731279"/>
            <a:ext cx="6965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cs typeface="Akhbar MT" pitchFamily="2" charset="-78"/>
              </a:rPr>
              <a:t>انطق أسماء الصور  ثم حدد الصوت المشترك </a:t>
            </a:r>
            <a:endParaRPr lang="en-US" sz="4000" dirty="0">
              <a:cs typeface="Akhbar MT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7AD39D-FE56-4B45-A889-1A5CFC8A8732}"/>
              </a:ext>
            </a:extLst>
          </p:cNvPr>
          <p:cNvSpPr/>
          <p:nvPr/>
        </p:nvSpPr>
        <p:spPr>
          <a:xfrm>
            <a:off x="3062976" y="5108528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ت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912EDA-A69C-4972-97F8-F8C46433B583}"/>
              </a:ext>
            </a:extLst>
          </p:cNvPr>
          <p:cNvSpPr/>
          <p:nvPr/>
        </p:nvSpPr>
        <p:spPr>
          <a:xfrm>
            <a:off x="4939139" y="5108528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ب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DC1E4B-5040-4E55-B5B6-3A8A656E7D3B}"/>
              </a:ext>
            </a:extLst>
          </p:cNvPr>
          <p:cNvSpPr/>
          <p:nvPr/>
        </p:nvSpPr>
        <p:spPr>
          <a:xfrm>
            <a:off x="6815302" y="5108528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أ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1EC601-10AF-477C-979D-3EEF7D797261}"/>
              </a:ext>
            </a:extLst>
          </p:cNvPr>
          <p:cNvSpPr/>
          <p:nvPr/>
        </p:nvSpPr>
        <p:spPr>
          <a:xfrm>
            <a:off x="1338134" y="4999867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ث</a:t>
            </a:r>
            <a:endParaRPr lang="en-US" sz="60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Cute Pastel Princess Crown - Free Clip Art | Princess crown drawing,  Princess cartoon, Crown drawing">
            <a:extLst>
              <a:ext uri="{FF2B5EF4-FFF2-40B4-BE49-F238E27FC236}">
                <a16:creationId xmlns:a16="http://schemas.microsoft.com/office/drawing/2014/main" id="{B4428B9B-6CB9-487D-99DB-04957E1C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80" y="1639275"/>
            <a:ext cx="2150076" cy="14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ownload Dates Clipart HQ PNG Image | FreePNGImg">
            <a:extLst>
              <a:ext uri="{FF2B5EF4-FFF2-40B4-BE49-F238E27FC236}">
                <a16:creationId xmlns:a16="http://schemas.microsoft.com/office/drawing/2014/main" id="{7E80460F-19D7-4858-9389-A8568B33E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29" y="2057726"/>
            <a:ext cx="2827118" cy="11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فوائد التوت الأحمر للأطفال | مجلة سيدتي">
            <a:extLst>
              <a:ext uri="{FF2B5EF4-FFF2-40B4-BE49-F238E27FC236}">
                <a16:creationId xmlns:a16="http://schemas.microsoft.com/office/drawing/2014/main" id="{415593EA-5AFB-41C7-AA90-080A8BB5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8" y="1796327"/>
            <a:ext cx="2033013" cy="1377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54F7D65-4EF1-4588-BF7C-EFF8E34DA0BD}"/>
              </a:ext>
            </a:extLst>
          </p:cNvPr>
          <p:cNvSpPr/>
          <p:nvPr/>
        </p:nvSpPr>
        <p:spPr>
          <a:xfrm>
            <a:off x="3062976" y="5108528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ت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05951F-19F8-43FD-8F99-83D64D08D98A}"/>
              </a:ext>
            </a:extLst>
          </p:cNvPr>
          <p:cNvSpPr/>
          <p:nvPr/>
        </p:nvSpPr>
        <p:spPr>
          <a:xfrm>
            <a:off x="3062976" y="5108528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ت</a:t>
            </a:r>
            <a:endParaRPr lang="en-US" sz="6000" b="1" dirty="0">
              <a:solidFill>
                <a:schemeClr val="tx1"/>
              </a:solidFill>
            </a:endParaRPr>
          </a:p>
        </p:txBody>
      </p:sp>
      <p:pic>
        <p:nvPicPr>
          <p:cNvPr id="20" name="Graphic 19" descr="Butterfly">
            <a:extLst>
              <a:ext uri="{FF2B5EF4-FFF2-40B4-BE49-F238E27FC236}">
                <a16:creationId xmlns:a16="http://schemas.microsoft.com/office/drawing/2014/main" id="{14C36DF7-8309-42D6-B3BB-EB2860564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0193" y="6837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5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33768 -0.3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07969 -0.296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-0.17691 -0.27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1C497B-8D81-412C-98BA-2986F34F5FEF}"/>
              </a:ext>
            </a:extLst>
          </p:cNvPr>
          <p:cNvSpPr txBox="1"/>
          <p:nvPr/>
        </p:nvSpPr>
        <p:spPr>
          <a:xfrm>
            <a:off x="1526400" y="742165"/>
            <a:ext cx="6965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cs typeface="Akhbar MT" pitchFamily="2" charset="-78"/>
              </a:rPr>
              <a:t>انطق أسماء الصور  ثم حدد الصوت المشترك </a:t>
            </a:r>
            <a:endParaRPr lang="en-US" sz="4000" dirty="0">
              <a:cs typeface="Akhbar MT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7AD39D-FE56-4B45-A889-1A5CFC8A8732}"/>
              </a:ext>
            </a:extLst>
          </p:cNvPr>
          <p:cNvSpPr/>
          <p:nvPr/>
        </p:nvSpPr>
        <p:spPr>
          <a:xfrm>
            <a:off x="1394904" y="5068085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ث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912EDA-A69C-4972-97F8-F8C46433B583}"/>
              </a:ext>
            </a:extLst>
          </p:cNvPr>
          <p:cNvSpPr/>
          <p:nvPr/>
        </p:nvSpPr>
        <p:spPr>
          <a:xfrm>
            <a:off x="4939139" y="5108528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ب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DC1E4B-5040-4E55-B5B6-3A8A656E7D3B}"/>
              </a:ext>
            </a:extLst>
          </p:cNvPr>
          <p:cNvSpPr/>
          <p:nvPr/>
        </p:nvSpPr>
        <p:spPr>
          <a:xfrm>
            <a:off x="6815302" y="5108528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أ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1EC601-10AF-477C-979D-3EEF7D797261}"/>
              </a:ext>
            </a:extLst>
          </p:cNvPr>
          <p:cNvSpPr/>
          <p:nvPr/>
        </p:nvSpPr>
        <p:spPr>
          <a:xfrm>
            <a:off x="3062976" y="5108528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ت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54F7D65-4EF1-4588-BF7C-EFF8E34DA0BD}"/>
              </a:ext>
            </a:extLst>
          </p:cNvPr>
          <p:cNvSpPr/>
          <p:nvPr/>
        </p:nvSpPr>
        <p:spPr>
          <a:xfrm>
            <a:off x="1394903" y="5068085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ث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05951F-19F8-43FD-8F99-83D64D08D98A}"/>
              </a:ext>
            </a:extLst>
          </p:cNvPr>
          <p:cNvSpPr/>
          <p:nvPr/>
        </p:nvSpPr>
        <p:spPr>
          <a:xfrm>
            <a:off x="1394902" y="5076629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ث</a:t>
            </a:r>
            <a:endParaRPr lang="en-US" sz="60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Free Bull Cliparts, Download Free Clip Art, Free Clip Art on Clipart Library">
            <a:extLst>
              <a:ext uri="{FF2B5EF4-FFF2-40B4-BE49-F238E27FC236}">
                <a16:creationId xmlns:a16="http://schemas.microsoft.com/office/drawing/2014/main" id="{1E0B4B15-8C03-4ED0-97F8-47E23A44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01" y="1511442"/>
            <a:ext cx="2077679" cy="205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Clothing Clip Art Pictures - Clipartix">
            <a:extLst>
              <a:ext uri="{FF2B5EF4-FFF2-40B4-BE49-F238E27FC236}">
                <a16:creationId xmlns:a16="http://schemas.microsoft.com/office/drawing/2014/main" id="{72050EBA-9EB7-4241-B6B6-48D642246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56" y="1511442"/>
            <a:ext cx="20764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hoto Garlic PNG - Picpng">
            <a:extLst>
              <a:ext uri="{FF2B5EF4-FFF2-40B4-BE49-F238E27FC236}">
                <a16:creationId xmlns:a16="http://schemas.microsoft.com/office/drawing/2014/main" id="{4000BF5B-54E4-4433-97E4-2C3162A5D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37" y="1543050"/>
            <a:ext cx="24288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4" descr="Butterfly">
            <a:extLst>
              <a:ext uri="{FF2B5EF4-FFF2-40B4-BE49-F238E27FC236}">
                <a16:creationId xmlns:a16="http://schemas.microsoft.com/office/drawing/2014/main" id="{DFB75A46-8FB0-495D-BEC9-238D856DE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21425" y="7421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0.5599 -0.2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28455 -0.196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02656 -0.225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-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31D220-D9CC-42EE-AA98-06DB9D13DE3D}"/>
              </a:ext>
            </a:extLst>
          </p:cNvPr>
          <p:cNvSpPr txBox="1"/>
          <p:nvPr/>
        </p:nvSpPr>
        <p:spPr>
          <a:xfrm>
            <a:off x="2674375" y="655960"/>
            <a:ext cx="5083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dirty="0">
                <a:cs typeface="Akhbar MT" pitchFamily="2" charset="-78"/>
              </a:rPr>
              <a:t>اكتب الحرف الناقص :- </a:t>
            </a:r>
            <a:endParaRPr lang="en-US" sz="5400" dirty="0">
              <a:cs typeface="Akhbar MT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3C60F9-38B8-4558-8885-515F3D658253}"/>
              </a:ext>
            </a:extLst>
          </p:cNvPr>
          <p:cNvSpPr/>
          <p:nvPr/>
        </p:nvSpPr>
        <p:spPr>
          <a:xfrm>
            <a:off x="6044380" y="2000864"/>
            <a:ext cx="1991033" cy="240890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89319E-3E96-4202-BCEC-F2BF32326527}"/>
              </a:ext>
            </a:extLst>
          </p:cNvPr>
          <p:cNvSpPr/>
          <p:nvPr/>
        </p:nvSpPr>
        <p:spPr>
          <a:xfrm>
            <a:off x="1243780" y="2000864"/>
            <a:ext cx="1991033" cy="240890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B523F2-630C-47AD-9A75-928042D8F893}"/>
              </a:ext>
            </a:extLst>
          </p:cNvPr>
          <p:cNvSpPr/>
          <p:nvPr/>
        </p:nvSpPr>
        <p:spPr>
          <a:xfrm>
            <a:off x="3644080" y="2000864"/>
            <a:ext cx="1991033" cy="240890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EFADD-7121-4E5C-9C19-1C66FCCECE93}"/>
              </a:ext>
            </a:extLst>
          </p:cNvPr>
          <p:cNvSpPr txBox="1"/>
          <p:nvPr/>
        </p:nvSpPr>
        <p:spPr>
          <a:xfrm>
            <a:off x="6918223" y="4632380"/>
            <a:ext cx="981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 err="1">
                <a:cs typeface="Akhbar MT" pitchFamily="2" charset="-78"/>
              </a:rPr>
              <a:t>بـا</a:t>
            </a:r>
            <a:endParaRPr lang="en-US" sz="9600" dirty="0">
              <a:cs typeface="Akhbar MT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E805E4-BFCE-4A9A-9607-B3518537A288}"/>
              </a:ext>
            </a:extLst>
          </p:cNvPr>
          <p:cNvSpPr txBox="1"/>
          <p:nvPr/>
        </p:nvSpPr>
        <p:spPr>
          <a:xfrm>
            <a:off x="4572000" y="4638819"/>
            <a:ext cx="1963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>
                <a:cs typeface="Akhbar MT" pitchFamily="2" charset="-78"/>
              </a:rPr>
              <a:t>بـِنْـ</a:t>
            </a:r>
            <a:endParaRPr lang="en-US" sz="9600" dirty="0">
              <a:cs typeface="Akhbar MT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CB5535-BC13-44F1-A9E9-CCE5C45B2FDF}"/>
              </a:ext>
            </a:extLst>
          </p:cNvPr>
          <p:cNvSpPr txBox="1"/>
          <p:nvPr/>
        </p:nvSpPr>
        <p:spPr>
          <a:xfrm>
            <a:off x="1216741" y="4632380"/>
            <a:ext cx="1963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>
                <a:cs typeface="Akhbar MT" pitchFamily="2" charset="-78"/>
              </a:rPr>
              <a:t>رَ  س</a:t>
            </a:r>
            <a:endParaRPr lang="en-US" sz="9600" dirty="0">
              <a:cs typeface="Akhbar MT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6F34D5-9E45-438A-B6F2-701361A0595D}"/>
              </a:ext>
            </a:extLst>
          </p:cNvPr>
          <p:cNvSpPr txBox="1"/>
          <p:nvPr/>
        </p:nvSpPr>
        <p:spPr>
          <a:xfrm>
            <a:off x="6147618" y="4641757"/>
            <a:ext cx="981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>
                <a:solidFill>
                  <a:srgbClr val="FF0000"/>
                </a:solidFill>
                <a:cs typeface="Akhbar MT" pitchFamily="2" charset="-78"/>
              </a:rPr>
              <a:t>بٌ</a:t>
            </a:r>
            <a:endParaRPr lang="en-US" sz="9600" dirty="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61D334-111A-47FE-9417-F40EBF9583B9}"/>
              </a:ext>
            </a:extLst>
          </p:cNvPr>
          <p:cNvSpPr txBox="1"/>
          <p:nvPr/>
        </p:nvSpPr>
        <p:spPr>
          <a:xfrm>
            <a:off x="3508888" y="4638819"/>
            <a:ext cx="1472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>
                <a:solidFill>
                  <a:srgbClr val="FF0000"/>
                </a:solidFill>
                <a:cs typeface="Akhbar MT" pitchFamily="2" charset="-78"/>
              </a:rPr>
              <a:t>ـتٌ</a:t>
            </a:r>
            <a:endParaRPr lang="en-US" sz="9600" dirty="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F56A85-F6B1-477D-B0C0-4D6094AE228A}"/>
              </a:ext>
            </a:extLst>
          </p:cNvPr>
          <p:cNvSpPr txBox="1"/>
          <p:nvPr/>
        </p:nvSpPr>
        <p:spPr>
          <a:xfrm>
            <a:off x="2130219" y="4644497"/>
            <a:ext cx="1472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>
                <a:solidFill>
                  <a:srgbClr val="FF0000"/>
                </a:solidFill>
                <a:cs typeface="Akhbar MT" pitchFamily="2" charset="-78"/>
              </a:rPr>
              <a:t>أْ</a:t>
            </a:r>
            <a:endParaRPr lang="en-US" sz="9600" dirty="0">
              <a:solidFill>
                <a:srgbClr val="FF0000"/>
              </a:solidFill>
              <a:cs typeface="Akhbar MT" pitchFamily="2" charset="-78"/>
            </a:endParaRPr>
          </a:p>
        </p:txBody>
      </p:sp>
      <p:pic>
        <p:nvPicPr>
          <p:cNvPr id="17" name="Graphic 16" descr="Butterfly">
            <a:extLst>
              <a:ext uri="{FF2B5EF4-FFF2-40B4-BE49-F238E27FC236}">
                <a16:creationId xmlns:a16="http://schemas.microsoft.com/office/drawing/2014/main" id="{49ACCB7F-952F-448F-AE26-5D0DFCCC1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09222" y="6695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3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88E5C7-5147-4160-BFB6-9B1FB8500C75}"/>
              </a:ext>
            </a:extLst>
          </p:cNvPr>
          <p:cNvSpPr txBox="1"/>
          <p:nvPr/>
        </p:nvSpPr>
        <p:spPr>
          <a:xfrm>
            <a:off x="747252" y="478979"/>
            <a:ext cx="6813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الصوت المشترك في اسم الصورتين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6585719C-11EA-4074-8704-9C7C4D32D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pic>
        <p:nvPicPr>
          <p:cNvPr id="11" name="Picture 10" descr="A picture containing food, cup, table, fruit&#10;&#10;Description automatically generated">
            <a:extLst>
              <a:ext uri="{FF2B5EF4-FFF2-40B4-BE49-F238E27FC236}">
                <a16:creationId xmlns:a16="http://schemas.microsoft.com/office/drawing/2014/main" id="{2DEA85E0-7C05-4F59-AB76-E6276464F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r="20477"/>
          <a:stretch/>
        </p:blipFill>
        <p:spPr>
          <a:xfrm>
            <a:off x="4385186" y="1170040"/>
            <a:ext cx="3372465" cy="5087422"/>
          </a:xfrm>
          <a:prstGeom prst="rect">
            <a:avLst/>
          </a:prstGeom>
        </p:spPr>
      </p:pic>
      <p:pic>
        <p:nvPicPr>
          <p:cNvPr id="15" name="Picture 14" descr="A picture containing ware, chain, table, brace&#10;&#10;Description automatically generated">
            <a:extLst>
              <a:ext uri="{FF2B5EF4-FFF2-40B4-BE49-F238E27FC236}">
                <a16:creationId xmlns:a16="http://schemas.microsoft.com/office/drawing/2014/main" id="{DD55854A-EDCB-4D81-B55D-7C2903A7F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78" y="1284496"/>
            <a:ext cx="2638796" cy="420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48056 L 0.00764 -0.48056 C -0.0026 -0.47408 0.00278 -0.47732 -0.0085 -0.47107 C -0.01371 -0.46806 -0.01111 -0.46898 -0.01614 -0.46759 C -0.01753 -0.46667 -0.01892 -0.46551 -0.02031 -0.46458 C -0.0217 -0.46366 -0.02343 -0.46296 -0.02465 -0.46204 C -0.02552 -0.46134 -0.02586 -0.46042 -0.02691 -0.45949 C -0.02777 -0.4588 -0.02899 -0.45857 -0.03003 -0.45787 C -0.03125 -0.45718 -0.03211 -0.45625 -0.03333 -0.45556 C -0.04357 -0.44884 -0.03125 -0.45787 -0.04184 -0.44977 C -0.04427 -0.44468 -0.04114 -0.45046 -0.04618 -0.44491 C -0.04705 -0.44398 -0.04757 -0.44283 -0.04826 -0.44167 C -0.04965 -0.44005 -0.05121 -0.43843 -0.0526 -0.43681 L -0.05486 -0.43449 C -0.05451 -0.43195 -0.05538 -0.42917 -0.05364 -0.42708 C -0.05191 -0.425 -0.04409 -0.42107 -0.03975 -0.41991 C -0.03767 -0.41921 -0.03541 -0.41875 -0.03333 -0.41829 C -0.0283 -0.41667 -0.02326 -0.41505 -0.01823 -0.4132 C -0.01458 -0.41227 -0.01111 -0.41111 -0.00746 -0.41019 C -0.00382 -0.4088 -0.00034 -0.40764 0.0033 -0.40671 C 0.00938 -0.40533 0.01598 -0.4044 0.02153 -0.40185 C 0.02483 -0.40046 0.02778 -0.39884 0.03125 -0.39792 C 0.03889 -0.39537 0.04705 -0.39352 0.05486 -0.39144 C 0.06129 -0.38958 0.0691 -0.38704 0.07535 -0.38496 C 0.0783 -0.3838 0.08125 -0.38287 0.08386 -0.38171 C 0.08525 -0.38102 0.08594 -0.37986 0.08716 -0.37917 C 0.0915 -0.37662 0.09393 -0.37616 0.09792 -0.37338 C 0.09983 -0.37222 0.10157 -0.37083 0.1033 -0.36945 L 0.10539 -0.36458 L 0.1066 -0.36204 C 0.10556 -0.3544 0.10625 -0.34769 0.10226 -0.34097 C 0.09427 -0.32732 0.09914 -0.33496 0.0882 -0.3257 C 0.08525 -0.32292 0.08368 -0.31898 0.07969 -0.31736 C 0.07084 -0.31412 0.08021 -0.31806 0.06893 -0.31158 C 0.0632 -0.30857 0.05747 -0.30579 0.05174 -0.30278 C 0.04601 -0.29977 0.04063 -0.29722 0.03455 -0.29468 C 0.03091 -0.29329 0.02709 -0.29213 0.02379 -0.29051 C 0.01997 -0.28889 0.01684 -0.28658 0.01302 -0.28496 C 0.00608 -0.28218 -3.33333E-6 -0.28218 -0.00642 -0.27917 C -0.01024 -0.27755 -0.01336 -0.27523 -0.01718 -0.27361 C -0.02343 -0.27083 -0.03055 -0.26921 -0.03645 -0.26621 C -0.03871 -0.26505 -0.0408 -0.26412 -0.04288 -0.26296 C -0.04652 -0.26134 -0.05034 -0.25996 -0.05364 -0.2581 C -0.05538 -0.25718 -0.05642 -0.25579 -0.05798 -0.25486 C -0.07031 -0.24792 -0.05347 -0.25996 -0.06666 -0.25 C -0.06909 -0.24421 -0.0658 -0.25139 -0.06979 -0.24421 C -0.07031 -0.24352 -0.07048 -0.24259 -0.07083 -0.2419 C -0.07048 -0.23866 -0.07152 -0.23496 -0.06979 -0.23195 C -0.06371 -0.22176 -0.06024 -0.22269 -0.05052 -0.21759 C -0.04461 -0.21435 -0.03975 -0.21019 -0.03333 -0.20787 C -0.03177 -0.20718 -0.03038 -0.20671 -0.02899 -0.20602 C -0.02534 -0.2044 -0.02205 -0.20208 -0.01823 -0.20046 C -0.01059 -0.19746 -0.00225 -0.19537 0.00539 -0.19236 C 0.00938 -0.19074 0.0132 -0.18866 0.01719 -0.1875 C 0.02466 -0.18496 0.03282 -0.1838 0.03976 -0.18079 C 0.04236 -0.17986 0.0448 -0.17871 0.0474 -0.17778 C 0.05157 -0.17593 0.05625 -0.17477 0.06025 -0.17269 C 0.06129 -0.17222 0.0625 -0.17176 0.06355 -0.17107 C 0.06476 -0.17014 0.06563 -0.16898 0.06667 -0.16783 C 0.06702 -0.16713 0.06789 -0.16621 0.06789 -0.16551 C 0.06789 -0.16366 0.06476 -0.16088 0.06355 -0.15972 C 0.05486 -0.15278 0.05243 -0.15255 0.04514 -0.14445 C 0.04445 -0.14352 0.04375 -0.14259 0.04306 -0.1419 C 0.04202 -0.14097 0.04063 -0.14005 0.03976 -0.13866 C 0.03959 -0.1382 0.03976 -0.1375 0.03976 -0.13704 L 0.04098 -0.07222 " pathEditMode="relative" rAng="0" ptsTypes="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" y="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88E5C7-5147-4160-BFB6-9B1FB8500C75}"/>
              </a:ext>
            </a:extLst>
          </p:cNvPr>
          <p:cNvSpPr txBox="1"/>
          <p:nvPr/>
        </p:nvSpPr>
        <p:spPr>
          <a:xfrm>
            <a:off x="747252" y="478979"/>
            <a:ext cx="6813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الصوت المشترك في اسم الصورتين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6585719C-11EA-4074-8704-9C7C4D32D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pic>
        <p:nvPicPr>
          <p:cNvPr id="3" name="Picture 2" descr="A picture containing food, fruit, table, flower&#10;&#10;Description automatically generated">
            <a:extLst>
              <a:ext uri="{FF2B5EF4-FFF2-40B4-BE49-F238E27FC236}">
                <a16:creationId xmlns:a16="http://schemas.microsoft.com/office/drawing/2014/main" id="{4898BEF1-86CE-476D-B2D3-4C3C203039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r="22542"/>
          <a:stretch/>
        </p:blipFill>
        <p:spPr>
          <a:xfrm>
            <a:off x="1044370" y="1120878"/>
            <a:ext cx="3895619" cy="50144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B7BC06C-A6A4-4C00-822F-3775C77185F7}"/>
              </a:ext>
            </a:extLst>
          </p:cNvPr>
          <p:cNvGrpSpPr/>
          <p:nvPr/>
        </p:nvGrpSpPr>
        <p:grpSpPr>
          <a:xfrm>
            <a:off x="4407439" y="1894052"/>
            <a:ext cx="3843070" cy="3843070"/>
            <a:chOff x="4407439" y="1894052"/>
            <a:chExt cx="3843070" cy="3843070"/>
          </a:xfrm>
        </p:grpSpPr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FE0FC459-4300-46B9-A625-BE4ABD92F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7439" y="1894052"/>
              <a:ext cx="3843070" cy="38430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991A0E-2C5D-49A4-95A1-378455D7F717}"/>
                </a:ext>
              </a:extLst>
            </p:cNvPr>
            <p:cNvSpPr txBox="1"/>
            <p:nvPr/>
          </p:nvSpPr>
          <p:spPr>
            <a:xfrm>
              <a:off x="5274582" y="1905204"/>
              <a:ext cx="6021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7200" b="1" dirty="0"/>
                <a:t>ث</a:t>
              </a:r>
              <a:endParaRPr lang="en-US" sz="7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2244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CC9735-5109-42A2-9CE1-6BD4B180140E}"/>
              </a:ext>
            </a:extLst>
          </p:cNvPr>
          <p:cNvSpPr txBox="1"/>
          <p:nvPr/>
        </p:nvSpPr>
        <p:spPr>
          <a:xfrm>
            <a:off x="747252" y="478979"/>
            <a:ext cx="6813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الصوت الأخير في اسم الصورة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8EDFF58E-96CD-40E2-84E9-C141F5606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F601B6FE-5677-4124-86FD-BF210C51C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8" y="1484488"/>
            <a:ext cx="8539776" cy="503429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E3E28CE-9799-4367-ADB1-C244DA91F63C}"/>
              </a:ext>
            </a:extLst>
          </p:cNvPr>
          <p:cNvSpPr/>
          <p:nvPr/>
        </p:nvSpPr>
        <p:spPr>
          <a:xfrm>
            <a:off x="7000568" y="2133601"/>
            <a:ext cx="1307691" cy="1435510"/>
          </a:xfrm>
          <a:prstGeom prst="ellipse">
            <a:avLst/>
          </a:prstGeom>
          <a:solidFill>
            <a:srgbClr val="92D050"/>
          </a:solidFill>
          <a:ln>
            <a:solidFill>
              <a:srgbClr val="BB0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6214A3-3985-4B7B-9DAC-13BBDCC79813}"/>
              </a:ext>
            </a:extLst>
          </p:cNvPr>
          <p:cNvSpPr/>
          <p:nvPr/>
        </p:nvSpPr>
        <p:spPr>
          <a:xfrm>
            <a:off x="3175819" y="2035277"/>
            <a:ext cx="1720646" cy="2104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527BE8-4425-4A88-B230-0076855FE835}"/>
              </a:ext>
            </a:extLst>
          </p:cNvPr>
          <p:cNvSpPr/>
          <p:nvPr/>
        </p:nvSpPr>
        <p:spPr>
          <a:xfrm>
            <a:off x="5063613" y="3716594"/>
            <a:ext cx="1538749" cy="158299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28383-99E9-4304-A925-44E3115005E1}"/>
              </a:ext>
            </a:extLst>
          </p:cNvPr>
          <p:cNvSpPr/>
          <p:nvPr/>
        </p:nvSpPr>
        <p:spPr>
          <a:xfrm>
            <a:off x="747253" y="1848464"/>
            <a:ext cx="1229032" cy="139618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237D18-1371-4E18-AE2E-8CE8DE4CC01A}"/>
              </a:ext>
            </a:extLst>
          </p:cNvPr>
          <p:cNvSpPr/>
          <p:nvPr/>
        </p:nvSpPr>
        <p:spPr>
          <a:xfrm>
            <a:off x="1504335" y="3864077"/>
            <a:ext cx="1435511" cy="1582993"/>
          </a:xfrm>
          <a:prstGeom prst="ellipse">
            <a:avLst/>
          </a:prstGeom>
          <a:solidFill>
            <a:srgbClr val="BB0398"/>
          </a:solidFill>
          <a:ln>
            <a:solidFill>
              <a:srgbClr val="BB0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95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fish tank illustration | Clipart Panda - Free Clipart Images">
            <a:extLst>
              <a:ext uri="{FF2B5EF4-FFF2-40B4-BE49-F238E27FC236}">
                <a16:creationId xmlns:a16="http://schemas.microsoft.com/office/drawing/2014/main" id="{02FC035A-9B48-4546-A6FF-8FE0787D9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59" y="914400"/>
            <a:ext cx="3844416" cy="393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83660B-E380-4AC7-A3EF-56E102171769}"/>
              </a:ext>
            </a:extLst>
          </p:cNvPr>
          <p:cNvSpPr txBox="1"/>
          <p:nvPr/>
        </p:nvSpPr>
        <p:spPr>
          <a:xfrm>
            <a:off x="2802194" y="478979"/>
            <a:ext cx="475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اختر الصوت المناسب للحرف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B2FB2B51-A5C7-4009-BD2A-A0BA7B29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pic>
        <p:nvPicPr>
          <p:cNvPr id="9224" name="Picture 8" descr="Free Space Needle Cliparts, Download Free Clip Art, Free Clip Art on Clipart  Library">
            <a:extLst>
              <a:ext uri="{FF2B5EF4-FFF2-40B4-BE49-F238E27FC236}">
                <a16:creationId xmlns:a16="http://schemas.microsoft.com/office/drawing/2014/main" id="{E12561CF-51D6-473C-95EE-3461F09F6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5667">
            <a:off x="5153401" y="1764038"/>
            <a:ext cx="2504928" cy="2504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429E153-B4A1-4270-BEC6-3CF383F949C0}"/>
              </a:ext>
            </a:extLst>
          </p:cNvPr>
          <p:cNvSpPr/>
          <p:nvPr/>
        </p:nvSpPr>
        <p:spPr>
          <a:xfrm>
            <a:off x="1720645" y="5118603"/>
            <a:ext cx="1170039" cy="10427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tx1"/>
                </a:solidFill>
              </a:rPr>
              <a:t>إِ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7E89FA-E640-4246-BEEB-8676FAB6C461}"/>
              </a:ext>
            </a:extLst>
          </p:cNvPr>
          <p:cNvSpPr/>
          <p:nvPr/>
        </p:nvSpPr>
        <p:spPr>
          <a:xfrm>
            <a:off x="4149213" y="5118602"/>
            <a:ext cx="1253613" cy="107467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tx1"/>
                </a:solidFill>
              </a:rPr>
              <a:t>أُ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F7A891-0AA3-4068-9AAC-A1B370CD5F85}"/>
              </a:ext>
            </a:extLst>
          </p:cNvPr>
          <p:cNvSpPr/>
          <p:nvPr/>
        </p:nvSpPr>
        <p:spPr>
          <a:xfrm>
            <a:off x="6504038" y="5118602"/>
            <a:ext cx="1253613" cy="10746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tx1"/>
                </a:solidFill>
              </a:rPr>
              <a:t>أَ</a:t>
            </a:r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33C09C5-B046-4CE6-8925-D77A5EE8F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44" y="1959227"/>
            <a:ext cx="29337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5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592 -0.37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9524BC6D-C268-429C-AFCD-790A40B873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649" y="188364"/>
            <a:ext cx="8856531" cy="635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8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fish tank illustration | Clipart Panda - Free Clipart Images">
            <a:extLst>
              <a:ext uri="{FF2B5EF4-FFF2-40B4-BE49-F238E27FC236}">
                <a16:creationId xmlns:a16="http://schemas.microsoft.com/office/drawing/2014/main" id="{B1A90F48-1B60-4845-8F06-71ED28268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59" y="914400"/>
            <a:ext cx="3844416" cy="393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83660B-E380-4AC7-A3EF-56E102171769}"/>
              </a:ext>
            </a:extLst>
          </p:cNvPr>
          <p:cNvSpPr txBox="1"/>
          <p:nvPr/>
        </p:nvSpPr>
        <p:spPr>
          <a:xfrm>
            <a:off x="2802194" y="478979"/>
            <a:ext cx="475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اختر الصوت المناسب للحرف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B2FB2B51-A5C7-4009-BD2A-A0BA7B29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429E153-B4A1-4270-BEC6-3CF383F949C0}"/>
              </a:ext>
            </a:extLst>
          </p:cNvPr>
          <p:cNvSpPr/>
          <p:nvPr/>
        </p:nvSpPr>
        <p:spPr>
          <a:xfrm>
            <a:off x="3588774" y="4853677"/>
            <a:ext cx="1406013" cy="12585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tx1"/>
                </a:solidFill>
              </a:rPr>
              <a:t>تو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7E89FA-E640-4246-BEEB-8676FAB6C461}"/>
              </a:ext>
            </a:extLst>
          </p:cNvPr>
          <p:cNvSpPr/>
          <p:nvPr/>
        </p:nvSpPr>
        <p:spPr>
          <a:xfrm>
            <a:off x="1528916" y="4840409"/>
            <a:ext cx="1406013" cy="12585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tx1"/>
                </a:solidFill>
              </a:rPr>
              <a:t>تي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F7A891-0AA3-4068-9AAC-A1B370CD5F85}"/>
              </a:ext>
            </a:extLst>
          </p:cNvPr>
          <p:cNvSpPr/>
          <p:nvPr/>
        </p:nvSpPr>
        <p:spPr>
          <a:xfrm>
            <a:off x="6351638" y="4934754"/>
            <a:ext cx="1406013" cy="12585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tx1"/>
                </a:solidFill>
              </a:rPr>
              <a:t>تا</a:t>
            </a:r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33F337-9B5D-4AEC-9008-28BCA0CD4D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"/>
          <a:stretch/>
        </p:blipFill>
        <p:spPr>
          <a:xfrm>
            <a:off x="1430593" y="2142120"/>
            <a:ext cx="3436589" cy="2099833"/>
          </a:xfrm>
          <a:prstGeom prst="rect">
            <a:avLst/>
          </a:prstGeom>
        </p:spPr>
      </p:pic>
      <p:pic>
        <p:nvPicPr>
          <p:cNvPr id="10248" name="Picture 8" descr="Simple Raspberry Clipart | i2Clipart - Royalty Free Public Domain Clipart">
            <a:extLst>
              <a:ext uri="{FF2B5EF4-FFF2-40B4-BE49-F238E27FC236}">
                <a16:creationId xmlns:a16="http://schemas.microsoft.com/office/drawing/2014/main" id="{61A0DEE7-7CFF-4B6B-A16B-16C1F8C0B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98" y="1610576"/>
            <a:ext cx="1755575" cy="288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51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14826 -0.326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ish tank illustration | Clipart Panda - Free Clipart Images">
            <a:extLst>
              <a:ext uri="{FF2B5EF4-FFF2-40B4-BE49-F238E27FC236}">
                <a16:creationId xmlns:a16="http://schemas.microsoft.com/office/drawing/2014/main" id="{72568F41-AD25-467B-A041-7EB39E31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59" y="914400"/>
            <a:ext cx="3844416" cy="393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wheel&#10;&#10;Description automatically generated">
            <a:extLst>
              <a:ext uri="{FF2B5EF4-FFF2-40B4-BE49-F238E27FC236}">
                <a16:creationId xmlns:a16="http://schemas.microsoft.com/office/drawing/2014/main" id="{95E3BC21-879C-4EAB-929C-E3A6B8E1B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1769" y="2123443"/>
            <a:ext cx="2880850" cy="2218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83660B-E380-4AC7-A3EF-56E102171769}"/>
              </a:ext>
            </a:extLst>
          </p:cNvPr>
          <p:cNvSpPr txBox="1"/>
          <p:nvPr/>
        </p:nvSpPr>
        <p:spPr>
          <a:xfrm>
            <a:off x="2802194" y="478979"/>
            <a:ext cx="475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اختر الصوت المناسب للحرف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B2FB2B51-A5C7-4009-BD2A-A0BA7B29F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429E153-B4A1-4270-BEC6-3CF383F949C0}"/>
              </a:ext>
            </a:extLst>
          </p:cNvPr>
          <p:cNvSpPr/>
          <p:nvPr/>
        </p:nvSpPr>
        <p:spPr>
          <a:xfrm>
            <a:off x="1563329" y="4853677"/>
            <a:ext cx="1406013" cy="125852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bg1"/>
                </a:solidFill>
              </a:rPr>
              <a:t>ثِـ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7E89FA-E640-4246-BEEB-8676FAB6C461}"/>
              </a:ext>
            </a:extLst>
          </p:cNvPr>
          <p:cNvSpPr/>
          <p:nvPr/>
        </p:nvSpPr>
        <p:spPr>
          <a:xfrm>
            <a:off x="3996813" y="4934754"/>
            <a:ext cx="1406013" cy="125852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bg1"/>
                </a:solidFill>
              </a:rPr>
              <a:t>ثُـ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F7A891-0AA3-4068-9AAC-A1B370CD5F85}"/>
              </a:ext>
            </a:extLst>
          </p:cNvPr>
          <p:cNvSpPr/>
          <p:nvPr/>
        </p:nvSpPr>
        <p:spPr>
          <a:xfrm>
            <a:off x="6351638" y="4934754"/>
            <a:ext cx="1406013" cy="125852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bg1"/>
                </a:solidFill>
              </a:rPr>
              <a:t>ثَـ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77815F4-1E36-485A-89A8-67AB3A4AD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10" y="1735631"/>
            <a:ext cx="348615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-0.20747 -0.32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82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fish tank illustration | Clipart Panda - Free Clipart Images">
            <a:extLst>
              <a:ext uri="{FF2B5EF4-FFF2-40B4-BE49-F238E27FC236}">
                <a16:creationId xmlns:a16="http://schemas.microsoft.com/office/drawing/2014/main" id="{02FC035A-9B48-4546-A6FF-8FE0787D9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14" y="1068402"/>
            <a:ext cx="3844416" cy="393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83660B-E380-4AC7-A3EF-56E102171769}"/>
              </a:ext>
            </a:extLst>
          </p:cNvPr>
          <p:cNvSpPr txBox="1"/>
          <p:nvPr/>
        </p:nvSpPr>
        <p:spPr>
          <a:xfrm>
            <a:off x="2802194" y="478979"/>
            <a:ext cx="475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اختر الصوت المناسب للحرف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B2FB2B51-A5C7-4009-BD2A-A0BA7B29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429E153-B4A1-4270-BEC6-3CF383F949C0}"/>
              </a:ext>
            </a:extLst>
          </p:cNvPr>
          <p:cNvSpPr/>
          <p:nvPr/>
        </p:nvSpPr>
        <p:spPr>
          <a:xfrm>
            <a:off x="6711590" y="5027144"/>
            <a:ext cx="1170039" cy="10427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tx1"/>
                </a:solidFill>
              </a:rPr>
              <a:t>بَـ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7E89FA-E640-4246-BEEB-8676FAB6C461}"/>
              </a:ext>
            </a:extLst>
          </p:cNvPr>
          <p:cNvSpPr/>
          <p:nvPr/>
        </p:nvSpPr>
        <p:spPr>
          <a:xfrm>
            <a:off x="4149213" y="5118602"/>
            <a:ext cx="1253613" cy="107467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tx1"/>
                </a:solidFill>
              </a:rPr>
              <a:t>بُـ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F7A891-0AA3-4068-9AAC-A1B370CD5F85}"/>
              </a:ext>
            </a:extLst>
          </p:cNvPr>
          <p:cNvSpPr/>
          <p:nvPr/>
        </p:nvSpPr>
        <p:spPr>
          <a:xfrm>
            <a:off x="1847390" y="5027144"/>
            <a:ext cx="1253613" cy="10746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tx1"/>
                </a:solidFill>
              </a:rPr>
              <a:t>بِـ</a:t>
            </a:r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33C09C5-B046-4CE6-8925-D77A5EE8F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44" y="1980765"/>
            <a:ext cx="2933700" cy="2114550"/>
          </a:xfrm>
          <a:prstGeom prst="rect">
            <a:avLst/>
          </a:prstGeom>
        </p:spPr>
      </p:pic>
      <p:pic>
        <p:nvPicPr>
          <p:cNvPr id="13314" name="Picture 2" descr="Free Cute Duck Pictures, Download Free Clip Art, Free Clip Art on Clipart  Library">
            <a:extLst>
              <a:ext uri="{FF2B5EF4-FFF2-40B4-BE49-F238E27FC236}">
                <a16:creationId xmlns:a16="http://schemas.microsoft.com/office/drawing/2014/main" id="{B48BF34A-C483-4276-B6C2-FFCC1087E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70" y="1465006"/>
            <a:ext cx="2990697" cy="318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45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2.22222E-6 L -0.13698 -0.35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ish tank illustration | Clipart Panda - Free Clipart Images">
            <a:extLst>
              <a:ext uri="{FF2B5EF4-FFF2-40B4-BE49-F238E27FC236}">
                <a16:creationId xmlns:a16="http://schemas.microsoft.com/office/drawing/2014/main" id="{72568F41-AD25-467B-A041-7EB39E31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59" y="914400"/>
            <a:ext cx="3844416" cy="393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wheel&#10;&#10;Description automatically generated">
            <a:extLst>
              <a:ext uri="{FF2B5EF4-FFF2-40B4-BE49-F238E27FC236}">
                <a16:creationId xmlns:a16="http://schemas.microsoft.com/office/drawing/2014/main" id="{95E3BC21-879C-4EAB-929C-E3A6B8E1B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1769" y="2123443"/>
            <a:ext cx="2880850" cy="2218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83660B-E380-4AC7-A3EF-56E102171769}"/>
              </a:ext>
            </a:extLst>
          </p:cNvPr>
          <p:cNvSpPr txBox="1"/>
          <p:nvPr/>
        </p:nvSpPr>
        <p:spPr>
          <a:xfrm>
            <a:off x="2802194" y="478979"/>
            <a:ext cx="475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اختر الصوت المناسب للحرف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B2FB2B51-A5C7-4009-BD2A-A0BA7B29F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429E153-B4A1-4270-BEC6-3CF383F949C0}"/>
              </a:ext>
            </a:extLst>
          </p:cNvPr>
          <p:cNvSpPr/>
          <p:nvPr/>
        </p:nvSpPr>
        <p:spPr>
          <a:xfrm>
            <a:off x="3994354" y="4934754"/>
            <a:ext cx="1406013" cy="125852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>
                <a:solidFill>
                  <a:schemeClr val="bg1"/>
                </a:solidFill>
              </a:rPr>
              <a:t>ثو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7E89FA-E640-4246-BEEB-8676FAB6C461}"/>
              </a:ext>
            </a:extLst>
          </p:cNvPr>
          <p:cNvSpPr/>
          <p:nvPr/>
        </p:nvSpPr>
        <p:spPr>
          <a:xfrm>
            <a:off x="1637071" y="4934754"/>
            <a:ext cx="1406013" cy="125852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 err="1">
                <a:solidFill>
                  <a:schemeClr val="bg1"/>
                </a:solidFill>
              </a:rPr>
              <a:t>ثي</a:t>
            </a:r>
            <a:r>
              <a:rPr lang="ar-AE" sz="7200" dirty="0">
                <a:solidFill>
                  <a:schemeClr val="bg1"/>
                </a:solidFill>
              </a:rPr>
              <a:t>ـ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F7A891-0AA3-4068-9AAC-A1B370CD5F85}"/>
              </a:ext>
            </a:extLst>
          </p:cNvPr>
          <p:cNvSpPr/>
          <p:nvPr/>
        </p:nvSpPr>
        <p:spPr>
          <a:xfrm>
            <a:off x="6351638" y="4934754"/>
            <a:ext cx="1406013" cy="125852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 err="1">
                <a:solidFill>
                  <a:schemeClr val="bg1"/>
                </a:solidFill>
              </a:rPr>
              <a:t>ثا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17E1E9-315A-42E1-BE72-DDF5340D39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7475" y="2005780"/>
            <a:ext cx="3446116" cy="199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4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05052 -0.32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6C48343-AB1F-4A85-9FCE-A94738BC3A74}"/>
              </a:ext>
            </a:extLst>
          </p:cNvPr>
          <p:cNvSpPr/>
          <p:nvPr/>
        </p:nvSpPr>
        <p:spPr>
          <a:xfrm>
            <a:off x="5012349" y="4485696"/>
            <a:ext cx="1251647" cy="1323439"/>
          </a:xfrm>
          <a:prstGeom prst="rect">
            <a:avLst/>
          </a:prstGeom>
          <a:ln w="57150">
            <a:solidFill>
              <a:srgbClr val="BB0398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858934-B928-4335-A090-2718B1FD8059}"/>
              </a:ext>
            </a:extLst>
          </p:cNvPr>
          <p:cNvSpPr/>
          <p:nvPr/>
        </p:nvSpPr>
        <p:spPr>
          <a:xfrm>
            <a:off x="6935183" y="4453019"/>
            <a:ext cx="1251647" cy="1323439"/>
          </a:xfrm>
          <a:prstGeom prst="rect">
            <a:avLst/>
          </a:prstGeom>
          <a:ln w="57150">
            <a:solidFill>
              <a:srgbClr val="BB0398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6808B3-B5F1-44EB-93D1-E9ABB32251ED}"/>
              </a:ext>
            </a:extLst>
          </p:cNvPr>
          <p:cNvSpPr/>
          <p:nvPr/>
        </p:nvSpPr>
        <p:spPr>
          <a:xfrm>
            <a:off x="6918337" y="1962573"/>
            <a:ext cx="1251647" cy="1323439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282DF7-09AB-4770-8F92-3EEF076C5CAC}"/>
              </a:ext>
            </a:extLst>
          </p:cNvPr>
          <p:cNvSpPr txBox="1"/>
          <p:nvPr/>
        </p:nvSpPr>
        <p:spPr>
          <a:xfrm>
            <a:off x="1675777" y="631448"/>
            <a:ext cx="6494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كون من الحروف و المقاطع كلمات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C55CA-DF8D-4207-8EF1-254970A9B4DC}"/>
              </a:ext>
            </a:extLst>
          </p:cNvPr>
          <p:cNvSpPr txBox="1"/>
          <p:nvPr/>
        </p:nvSpPr>
        <p:spPr>
          <a:xfrm>
            <a:off x="7381228" y="2185074"/>
            <a:ext cx="1251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000" b="1" dirty="0"/>
              <a:t>أَ</a:t>
            </a:r>
            <a:endParaRPr lang="en-US" sz="8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FE769A-7D17-4C50-87F3-B69342DDD843}"/>
              </a:ext>
            </a:extLst>
          </p:cNvPr>
          <p:cNvSpPr txBox="1"/>
          <p:nvPr/>
        </p:nvSpPr>
        <p:spPr>
          <a:xfrm>
            <a:off x="6309360" y="2185074"/>
            <a:ext cx="125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7200" b="1" dirty="0"/>
              <a:t>+</a:t>
            </a:r>
            <a:endParaRPr lang="en-US" sz="72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9C0D60-2768-4BF6-AA82-6034F08D22F4}"/>
              </a:ext>
            </a:extLst>
          </p:cNvPr>
          <p:cNvGrpSpPr/>
          <p:nvPr/>
        </p:nvGrpSpPr>
        <p:grpSpPr>
          <a:xfrm>
            <a:off x="1253919" y="1502197"/>
            <a:ext cx="3215997" cy="2300622"/>
            <a:chOff x="1706883" y="1524000"/>
            <a:chExt cx="3215997" cy="2300622"/>
          </a:xfrm>
        </p:grpSpPr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AF9C2E-75C5-49FB-A455-6B86526A8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9" t="3103" b="64940"/>
            <a:stretch/>
          </p:blipFill>
          <p:spPr>
            <a:xfrm rot="16200000">
              <a:off x="2164571" y="1066312"/>
              <a:ext cx="2300622" cy="321599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9D3C91-87BD-410F-9562-EF6A5450E204}"/>
                </a:ext>
              </a:extLst>
            </p:cNvPr>
            <p:cNvSpPr txBox="1"/>
            <p:nvPr/>
          </p:nvSpPr>
          <p:spPr>
            <a:xfrm>
              <a:off x="2816942" y="2228671"/>
              <a:ext cx="1251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7200" b="1" dirty="0"/>
                <a:t>أَبي</a:t>
              </a:r>
              <a:endParaRPr lang="en-US" sz="7200" b="1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31A3F2E-6BAC-47DC-9F69-D854B8A0D2A7}"/>
              </a:ext>
            </a:extLst>
          </p:cNvPr>
          <p:cNvSpPr txBox="1"/>
          <p:nvPr/>
        </p:nvSpPr>
        <p:spPr>
          <a:xfrm>
            <a:off x="7336285" y="4485697"/>
            <a:ext cx="1340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000" b="1" dirty="0"/>
              <a:t>با</a:t>
            </a:r>
            <a:endParaRPr lang="en-US" sz="8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0DB128-2CB4-4823-97FB-589E27984CD7}"/>
              </a:ext>
            </a:extLst>
          </p:cNvPr>
          <p:cNvSpPr txBox="1"/>
          <p:nvPr/>
        </p:nvSpPr>
        <p:spPr>
          <a:xfrm>
            <a:off x="5192549" y="4608806"/>
            <a:ext cx="1340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7200" b="1" dirty="0"/>
              <a:t>بٌ</a:t>
            </a:r>
            <a:endParaRPr lang="en-US" sz="7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5E38A4-0024-40BE-8158-E74FF8156F4C}"/>
              </a:ext>
            </a:extLst>
          </p:cNvPr>
          <p:cNvSpPr txBox="1"/>
          <p:nvPr/>
        </p:nvSpPr>
        <p:spPr>
          <a:xfrm>
            <a:off x="6264417" y="4608807"/>
            <a:ext cx="1340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7200" b="1" dirty="0"/>
              <a:t>+</a:t>
            </a:r>
            <a:endParaRPr lang="en-US" sz="72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752AB7-DD5F-4227-ABC0-01975E72F186}"/>
              </a:ext>
            </a:extLst>
          </p:cNvPr>
          <p:cNvGrpSpPr/>
          <p:nvPr/>
        </p:nvGrpSpPr>
        <p:grpSpPr>
          <a:xfrm>
            <a:off x="1253920" y="3925930"/>
            <a:ext cx="2865117" cy="2300622"/>
            <a:chOff x="1706884" y="3947733"/>
            <a:chExt cx="2865117" cy="2300622"/>
          </a:xfrm>
        </p:grpSpPr>
        <p:pic>
          <p:nvPicPr>
            <p:cNvPr id="24" name="Picture 2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3B49B85-7F01-4C0A-962E-66D89632C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79" t="33635" b="35590"/>
            <a:stretch/>
          </p:blipFill>
          <p:spPr>
            <a:xfrm rot="16200000">
              <a:off x="1989132" y="3665485"/>
              <a:ext cx="2300622" cy="28651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BA10B0-B090-45DC-AC9F-F67EC1621024}"/>
                </a:ext>
              </a:extLst>
            </p:cNvPr>
            <p:cNvSpPr txBox="1"/>
            <p:nvPr/>
          </p:nvSpPr>
          <p:spPr>
            <a:xfrm>
              <a:off x="2558760" y="4620809"/>
              <a:ext cx="1251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7200" b="1" dirty="0"/>
                <a:t>بابٌ</a:t>
              </a:r>
              <a:endParaRPr lang="en-US" sz="7200" b="1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0D66DAE-7A84-410D-9B02-66937EF6A1E4}"/>
              </a:ext>
            </a:extLst>
          </p:cNvPr>
          <p:cNvSpPr/>
          <p:nvPr/>
        </p:nvSpPr>
        <p:spPr>
          <a:xfrm>
            <a:off x="5011990" y="1962573"/>
            <a:ext cx="1251647" cy="1323439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3F0E35-ED1F-4241-BF6F-6F0B98181DD3}"/>
              </a:ext>
            </a:extLst>
          </p:cNvPr>
          <p:cNvSpPr txBox="1"/>
          <p:nvPr/>
        </p:nvSpPr>
        <p:spPr>
          <a:xfrm>
            <a:off x="5011989" y="1953755"/>
            <a:ext cx="1251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000" b="1" dirty="0"/>
              <a:t>بي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19617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9CAD75-DFEA-46F8-BB60-8BCAB2563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49" b="63169"/>
          <a:stretch/>
        </p:blipFill>
        <p:spPr>
          <a:xfrm rot="5400000">
            <a:off x="2325252" y="994916"/>
            <a:ext cx="2300625" cy="352575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6C48343-AB1F-4A85-9FCE-A94738BC3A74}"/>
              </a:ext>
            </a:extLst>
          </p:cNvPr>
          <p:cNvSpPr/>
          <p:nvPr/>
        </p:nvSpPr>
        <p:spPr>
          <a:xfrm>
            <a:off x="5012349" y="4485696"/>
            <a:ext cx="1251647" cy="1323439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858934-B928-4335-A090-2718B1FD8059}"/>
              </a:ext>
            </a:extLst>
          </p:cNvPr>
          <p:cNvSpPr/>
          <p:nvPr/>
        </p:nvSpPr>
        <p:spPr>
          <a:xfrm>
            <a:off x="6935183" y="4453019"/>
            <a:ext cx="1251647" cy="1323439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6808B3-B5F1-44EB-93D1-E9ABB32251ED}"/>
              </a:ext>
            </a:extLst>
          </p:cNvPr>
          <p:cNvSpPr/>
          <p:nvPr/>
        </p:nvSpPr>
        <p:spPr>
          <a:xfrm>
            <a:off x="6918337" y="1962573"/>
            <a:ext cx="1251647" cy="1323439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282DF7-09AB-4770-8F92-3EEF076C5CAC}"/>
              </a:ext>
            </a:extLst>
          </p:cNvPr>
          <p:cNvSpPr txBox="1"/>
          <p:nvPr/>
        </p:nvSpPr>
        <p:spPr>
          <a:xfrm>
            <a:off x="1675777" y="631448"/>
            <a:ext cx="6494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كون من الحروف و المقاطع كلمات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4B9A63-656E-431F-997E-32BC14B27B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38" r="50000"/>
          <a:stretch/>
        </p:blipFill>
        <p:spPr>
          <a:xfrm rot="5400000">
            <a:off x="2075764" y="3524567"/>
            <a:ext cx="2450965" cy="29054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3C55CA-DF8D-4207-8EF1-254970A9B4DC}"/>
              </a:ext>
            </a:extLst>
          </p:cNvPr>
          <p:cNvSpPr txBox="1"/>
          <p:nvPr/>
        </p:nvSpPr>
        <p:spPr>
          <a:xfrm>
            <a:off x="7153618" y="2096075"/>
            <a:ext cx="1251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000" b="1" dirty="0"/>
              <a:t>ثا</a:t>
            </a:r>
            <a:endParaRPr lang="en-US" sz="8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FE769A-7D17-4C50-87F3-B69342DDD843}"/>
              </a:ext>
            </a:extLst>
          </p:cNvPr>
          <p:cNvSpPr txBox="1"/>
          <p:nvPr/>
        </p:nvSpPr>
        <p:spPr>
          <a:xfrm>
            <a:off x="6224630" y="2184897"/>
            <a:ext cx="125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7200" b="1" dirty="0"/>
              <a:t>+</a:t>
            </a:r>
            <a:endParaRPr lang="en-US" sz="7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9D3C91-87BD-410F-9562-EF6A5450E204}"/>
              </a:ext>
            </a:extLst>
          </p:cNvPr>
          <p:cNvSpPr txBox="1"/>
          <p:nvPr/>
        </p:nvSpPr>
        <p:spPr>
          <a:xfrm>
            <a:off x="2641426" y="2228671"/>
            <a:ext cx="125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7200" b="1" dirty="0"/>
              <a:t>ثابَ</a:t>
            </a:r>
            <a:endParaRPr lang="en-US" sz="7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1A3F2E-6BAC-47DC-9F69-D854B8A0D2A7}"/>
              </a:ext>
            </a:extLst>
          </p:cNvPr>
          <p:cNvSpPr txBox="1"/>
          <p:nvPr/>
        </p:nvSpPr>
        <p:spPr>
          <a:xfrm>
            <a:off x="7064922" y="4485696"/>
            <a:ext cx="1340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000" b="1" dirty="0"/>
              <a:t>تو</a:t>
            </a:r>
            <a:endParaRPr lang="en-US" sz="8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0DB128-2CB4-4823-97FB-589E27984CD7}"/>
              </a:ext>
            </a:extLst>
          </p:cNvPr>
          <p:cNvSpPr txBox="1"/>
          <p:nvPr/>
        </p:nvSpPr>
        <p:spPr>
          <a:xfrm>
            <a:off x="5192549" y="4608806"/>
            <a:ext cx="1340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7200" b="1" dirty="0"/>
              <a:t>تٌ</a:t>
            </a:r>
            <a:endParaRPr lang="en-US" sz="7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5E38A4-0024-40BE-8158-E74FF8156F4C}"/>
              </a:ext>
            </a:extLst>
          </p:cNvPr>
          <p:cNvSpPr txBox="1"/>
          <p:nvPr/>
        </p:nvSpPr>
        <p:spPr>
          <a:xfrm>
            <a:off x="6264417" y="4608807"/>
            <a:ext cx="1340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7200" b="1" dirty="0"/>
              <a:t>+</a:t>
            </a:r>
            <a:endParaRPr lang="en-US" sz="72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D66DAE-7A84-410D-9B02-66937EF6A1E4}"/>
              </a:ext>
            </a:extLst>
          </p:cNvPr>
          <p:cNvSpPr/>
          <p:nvPr/>
        </p:nvSpPr>
        <p:spPr>
          <a:xfrm>
            <a:off x="5011990" y="1962573"/>
            <a:ext cx="1251647" cy="1323439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3F0E35-ED1F-4241-BF6F-6F0B98181DD3}"/>
              </a:ext>
            </a:extLst>
          </p:cNvPr>
          <p:cNvSpPr txBox="1"/>
          <p:nvPr/>
        </p:nvSpPr>
        <p:spPr>
          <a:xfrm>
            <a:off x="5244561" y="2013646"/>
            <a:ext cx="125164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AE" sz="8000" b="1" dirty="0"/>
              <a:t>ب</a:t>
            </a:r>
            <a:endParaRPr lang="en-US" sz="8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EC12DB-8562-414C-8AA1-8DD3975985E8}"/>
              </a:ext>
            </a:extLst>
          </p:cNvPr>
          <p:cNvSpPr txBox="1"/>
          <p:nvPr/>
        </p:nvSpPr>
        <p:spPr>
          <a:xfrm>
            <a:off x="2356084" y="4650354"/>
            <a:ext cx="1667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7200" b="1" dirty="0"/>
              <a:t>توتٌ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7059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6B7492-6090-4C16-B638-AAD7E18D592D}"/>
              </a:ext>
            </a:extLst>
          </p:cNvPr>
          <p:cNvSpPr txBox="1"/>
          <p:nvPr/>
        </p:nvSpPr>
        <p:spPr>
          <a:xfrm>
            <a:off x="2553879" y="280173"/>
            <a:ext cx="5860026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كون من الحروف و المقاطع كلمات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8151C44-FE40-435B-8993-12BFB7C74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2"/>
          <a:stretch/>
        </p:blipFill>
        <p:spPr>
          <a:xfrm>
            <a:off x="889046" y="3228229"/>
            <a:ext cx="1882925" cy="2831691"/>
          </a:xfrm>
          <a:prstGeom prst="rect">
            <a:avLst/>
          </a:prstGeom>
        </p:spPr>
      </p:pic>
      <p:sp>
        <p:nvSpPr>
          <p:cNvPr id="18" name="Hexagon 17">
            <a:extLst>
              <a:ext uri="{FF2B5EF4-FFF2-40B4-BE49-F238E27FC236}">
                <a16:creationId xmlns:a16="http://schemas.microsoft.com/office/drawing/2014/main" id="{C0AC6B62-E761-4D76-ACE8-EA609FFD7259}"/>
              </a:ext>
            </a:extLst>
          </p:cNvPr>
          <p:cNvSpPr/>
          <p:nvPr/>
        </p:nvSpPr>
        <p:spPr>
          <a:xfrm>
            <a:off x="3104499" y="3775587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6A01B-E236-4FD2-AD27-9C93A1E8BB81}"/>
              </a:ext>
            </a:extLst>
          </p:cNvPr>
          <p:cNvSpPr txBox="1"/>
          <p:nvPr/>
        </p:nvSpPr>
        <p:spPr>
          <a:xfrm>
            <a:off x="2371940" y="960630"/>
            <a:ext cx="529469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9900" b="1" dirty="0"/>
              <a:t> رْنَبٌ</a:t>
            </a:r>
            <a:endParaRPr lang="en-US" sz="19900" b="1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A22ACFA8-17B5-4DAE-86EE-DD381EC5B261}"/>
              </a:ext>
            </a:extLst>
          </p:cNvPr>
          <p:cNvSpPr/>
          <p:nvPr/>
        </p:nvSpPr>
        <p:spPr>
          <a:xfrm>
            <a:off x="5865925" y="3870694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3B5FCD-3D0E-4543-92BD-534364FC9C61}"/>
              </a:ext>
            </a:extLst>
          </p:cNvPr>
          <p:cNvSpPr txBox="1"/>
          <p:nvPr/>
        </p:nvSpPr>
        <p:spPr>
          <a:xfrm>
            <a:off x="6530980" y="3898313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أَ</a:t>
            </a:r>
            <a:endParaRPr lang="en-US" sz="115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E90F69-25CB-43A6-AE06-90119E942091}"/>
              </a:ext>
            </a:extLst>
          </p:cNvPr>
          <p:cNvSpPr txBox="1"/>
          <p:nvPr/>
        </p:nvSpPr>
        <p:spPr>
          <a:xfrm>
            <a:off x="3743464" y="3953555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ـأَ</a:t>
            </a:r>
            <a:endParaRPr lang="en-US" sz="11500" b="1" dirty="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528C604E-3A2E-407E-992C-31FD84AB2EF1}"/>
              </a:ext>
            </a:extLst>
          </p:cNvPr>
          <p:cNvSpPr/>
          <p:nvPr/>
        </p:nvSpPr>
        <p:spPr>
          <a:xfrm>
            <a:off x="5858566" y="3857823"/>
            <a:ext cx="2018096" cy="1563330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F014A7-4303-4541-A0F1-E330FFD1E11B}"/>
              </a:ext>
            </a:extLst>
          </p:cNvPr>
          <p:cNvSpPr txBox="1"/>
          <p:nvPr/>
        </p:nvSpPr>
        <p:spPr>
          <a:xfrm>
            <a:off x="6530980" y="3870694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أَ</a:t>
            </a:r>
            <a:endParaRPr lang="en-US" sz="115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F474D7-F883-4754-8C92-BE575C784332}"/>
              </a:ext>
            </a:extLst>
          </p:cNvPr>
          <p:cNvSpPr txBox="1"/>
          <p:nvPr/>
        </p:nvSpPr>
        <p:spPr>
          <a:xfrm>
            <a:off x="6205386" y="1049614"/>
            <a:ext cx="188292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9900" b="1" dirty="0">
                <a:solidFill>
                  <a:srgbClr val="FF0000"/>
                </a:solidFill>
              </a:rPr>
              <a:t>أَ</a:t>
            </a:r>
            <a:endParaRPr lang="en-US" sz="19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9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8151C44-FE40-435B-8993-12BFB7C74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2"/>
          <a:stretch/>
        </p:blipFill>
        <p:spPr>
          <a:xfrm>
            <a:off x="775756" y="3413491"/>
            <a:ext cx="1882925" cy="2831691"/>
          </a:xfrm>
          <a:prstGeom prst="rect">
            <a:avLst/>
          </a:prstGeom>
        </p:spPr>
      </p:pic>
      <p:sp>
        <p:nvSpPr>
          <p:cNvPr id="18" name="Hexagon 17">
            <a:extLst>
              <a:ext uri="{FF2B5EF4-FFF2-40B4-BE49-F238E27FC236}">
                <a16:creationId xmlns:a16="http://schemas.microsoft.com/office/drawing/2014/main" id="{C0AC6B62-E761-4D76-ACE8-EA609FFD7259}"/>
              </a:ext>
            </a:extLst>
          </p:cNvPr>
          <p:cNvSpPr/>
          <p:nvPr/>
        </p:nvSpPr>
        <p:spPr>
          <a:xfrm>
            <a:off x="3591193" y="4454011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6A01B-E236-4FD2-AD27-9C93A1E8BB81}"/>
              </a:ext>
            </a:extLst>
          </p:cNvPr>
          <p:cNvSpPr txBox="1"/>
          <p:nvPr/>
        </p:nvSpPr>
        <p:spPr>
          <a:xfrm>
            <a:off x="4586223" y="-2158624"/>
            <a:ext cx="3500109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600" dirty="0"/>
              <a:t> </a:t>
            </a:r>
            <a:r>
              <a:rPr lang="ar-AE" sz="23900" b="1" dirty="0"/>
              <a:t>كـو</a:t>
            </a:r>
            <a:endParaRPr lang="en-US" sz="16600" b="1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A22ACFA8-17B5-4DAE-86EE-DD381EC5B261}"/>
              </a:ext>
            </a:extLst>
          </p:cNvPr>
          <p:cNvSpPr/>
          <p:nvPr/>
        </p:nvSpPr>
        <p:spPr>
          <a:xfrm>
            <a:off x="5810496" y="4437741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3B5FCD-3D0E-4543-92BD-534364FC9C61}"/>
              </a:ext>
            </a:extLst>
          </p:cNvPr>
          <p:cNvSpPr txBox="1"/>
          <p:nvPr/>
        </p:nvSpPr>
        <p:spPr>
          <a:xfrm>
            <a:off x="6475551" y="4465360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بَـ</a:t>
            </a:r>
            <a:endParaRPr lang="en-US" sz="115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E90F69-25CB-43A6-AE06-90119E942091}"/>
              </a:ext>
            </a:extLst>
          </p:cNvPr>
          <p:cNvSpPr txBox="1"/>
          <p:nvPr/>
        </p:nvSpPr>
        <p:spPr>
          <a:xfrm>
            <a:off x="3991306" y="4380400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بٌ</a:t>
            </a:r>
            <a:endParaRPr lang="en-US" sz="11500" b="1" dirty="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528C604E-3A2E-407E-992C-31FD84AB2EF1}"/>
              </a:ext>
            </a:extLst>
          </p:cNvPr>
          <p:cNvSpPr/>
          <p:nvPr/>
        </p:nvSpPr>
        <p:spPr>
          <a:xfrm>
            <a:off x="3577053" y="4437741"/>
            <a:ext cx="2018096" cy="1563330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F014A7-4303-4541-A0F1-E330FFD1E11B}"/>
              </a:ext>
            </a:extLst>
          </p:cNvPr>
          <p:cNvSpPr txBox="1"/>
          <p:nvPr/>
        </p:nvSpPr>
        <p:spPr>
          <a:xfrm>
            <a:off x="3991913" y="4369509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بٌ</a:t>
            </a:r>
            <a:endParaRPr lang="en-US" sz="115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F474D7-F883-4754-8C92-BE575C784332}"/>
              </a:ext>
            </a:extLst>
          </p:cNvPr>
          <p:cNvSpPr txBox="1"/>
          <p:nvPr/>
        </p:nvSpPr>
        <p:spPr>
          <a:xfrm>
            <a:off x="2502192" y="245023"/>
            <a:ext cx="350010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b="1" dirty="0">
                <a:solidFill>
                  <a:srgbClr val="FF0000"/>
                </a:solidFill>
              </a:rPr>
              <a:t>بٌ</a:t>
            </a:r>
            <a:endParaRPr lang="en-US" sz="1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0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8151C44-FE40-435B-8993-12BFB7C74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2"/>
          <a:stretch/>
        </p:blipFill>
        <p:spPr>
          <a:xfrm>
            <a:off x="1159041" y="1489365"/>
            <a:ext cx="1882925" cy="2831691"/>
          </a:xfrm>
          <a:prstGeom prst="rect">
            <a:avLst/>
          </a:prstGeom>
        </p:spPr>
      </p:pic>
      <p:sp>
        <p:nvSpPr>
          <p:cNvPr id="18" name="Hexagon 17">
            <a:extLst>
              <a:ext uri="{FF2B5EF4-FFF2-40B4-BE49-F238E27FC236}">
                <a16:creationId xmlns:a16="http://schemas.microsoft.com/office/drawing/2014/main" id="{C0AC6B62-E761-4D76-ACE8-EA609FFD7259}"/>
              </a:ext>
            </a:extLst>
          </p:cNvPr>
          <p:cNvSpPr/>
          <p:nvPr/>
        </p:nvSpPr>
        <p:spPr>
          <a:xfrm>
            <a:off x="2447911" y="4321056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6A01B-E236-4FD2-AD27-9C93A1E8BB81}"/>
              </a:ext>
            </a:extLst>
          </p:cNvPr>
          <p:cNvSpPr txBox="1"/>
          <p:nvPr/>
        </p:nvSpPr>
        <p:spPr>
          <a:xfrm>
            <a:off x="2476065" y="612919"/>
            <a:ext cx="550889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dirty="0"/>
              <a:t> </a:t>
            </a:r>
            <a:r>
              <a:rPr lang="ar-AE" sz="23900" b="1" dirty="0"/>
              <a:t>ـمْـرٌ</a:t>
            </a:r>
            <a:endParaRPr lang="en-US" sz="23900" b="1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A22ACFA8-17B5-4DAE-86EE-DD381EC5B261}"/>
              </a:ext>
            </a:extLst>
          </p:cNvPr>
          <p:cNvSpPr/>
          <p:nvPr/>
        </p:nvSpPr>
        <p:spPr>
          <a:xfrm>
            <a:off x="5261230" y="4330806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3B5FCD-3D0E-4543-92BD-534364FC9C61}"/>
              </a:ext>
            </a:extLst>
          </p:cNvPr>
          <p:cNvSpPr txBox="1"/>
          <p:nvPr/>
        </p:nvSpPr>
        <p:spPr>
          <a:xfrm>
            <a:off x="5867791" y="4321056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تَـ</a:t>
            </a:r>
            <a:endParaRPr lang="en-US" sz="115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E90F69-25CB-43A6-AE06-90119E942091}"/>
              </a:ext>
            </a:extLst>
          </p:cNvPr>
          <p:cNvSpPr txBox="1"/>
          <p:nvPr/>
        </p:nvSpPr>
        <p:spPr>
          <a:xfrm>
            <a:off x="2848024" y="4247445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تَ</a:t>
            </a:r>
            <a:endParaRPr lang="en-US" sz="11500" b="1" dirty="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528C604E-3A2E-407E-992C-31FD84AB2EF1}"/>
              </a:ext>
            </a:extLst>
          </p:cNvPr>
          <p:cNvSpPr/>
          <p:nvPr/>
        </p:nvSpPr>
        <p:spPr>
          <a:xfrm>
            <a:off x="5260315" y="4348571"/>
            <a:ext cx="2018096" cy="1563330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F014A7-4303-4541-A0F1-E330FFD1E11B}"/>
              </a:ext>
            </a:extLst>
          </p:cNvPr>
          <p:cNvSpPr txBox="1"/>
          <p:nvPr/>
        </p:nvSpPr>
        <p:spPr>
          <a:xfrm>
            <a:off x="5858834" y="4330806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تَـ</a:t>
            </a:r>
            <a:endParaRPr lang="en-US" sz="115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F474D7-F883-4754-8C92-BE575C784332}"/>
              </a:ext>
            </a:extLst>
          </p:cNvPr>
          <p:cNvSpPr txBox="1"/>
          <p:nvPr/>
        </p:nvSpPr>
        <p:spPr>
          <a:xfrm>
            <a:off x="6166677" y="625568"/>
            <a:ext cx="188292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b="1" dirty="0">
                <a:solidFill>
                  <a:srgbClr val="FF0000"/>
                </a:solidFill>
              </a:rPr>
              <a:t>تَـ</a:t>
            </a:r>
            <a:endParaRPr lang="en-US" sz="23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3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8151C44-FE40-435B-8993-12BFB7C74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2"/>
          <a:stretch/>
        </p:blipFill>
        <p:spPr>
          <a:xfrm>
            <a:off x="661818" y="3361163"/>
            <a:ext cx="1882925" cy="2831691"/>
          </a:xfrm>
          <a:prstGeom prst="rect">
            <a:avLst/>
          </a:prstGeom>
        </p:spPr>
      </p:pic>
      <p:sp>
        <p:nvSpPr>
          <p:cNvPr id="18" name="Hexagon 17">
            <a:extLst>
              <a:ext uri="{FF2B5EF4-FFF2-40B4-BE49-F238E27FC236}">
                <a16:creationId xmlns:a16="http://schemas.microsoft.com/office/drawing/2014/main" id="{C0AC6B62-E761-4D76-ACE8-EA609FFD7259}"/>
              </a:ext>
            </a:extLst>
          </p:cNvPr>
          <p:cNvSpPr/>
          <p:nvPr/>
        </p:nvSpPr>
        <p:spPr>
          <a:xfrm>
            <a:off x="2447911" y="4321056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6A01B-E236-4FD2-AD27-9C93A1E8BB81}"/>
              </a:ext>
            </a:extLst>
          </p:cNvPr>
          <p:cNvSpPr txBox="1"/>
          <p:nvPr/>
        </p:nvSpPr>
        <p:spPr>
          <a:xfrm>
            <a:off x="4353692" y="168714"/>
            <a:ext cx="550889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dirty="0"/>
              <a:t> </a:t>
            </a:r>
            <a:r>
              <a:rPr lang="ar-AE" sz="23900" b="1" dirty="0"/>
              <a:t>حَـرَ</a:t>
            </a:r>
            <a:endParaRPr lang="en-US" sz="23900" b="1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A22ACFA8-17B5-4DAE-86EE-DD381EC5B261}"/>
              </a:ext>
            </a:extLst>
          </p:cNvPr>
          <p:cNvSpPr/>
          <p:nvPr/>
        </p:nvSpPr>
        <p:spPr>
          <a:xfrm>
            <a:off x="5261230" y="4330806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3B5FCD-3D0E-4543-92BD-534364FC9C61}"/>
              </a:ext>
            </a:extLst>
          </p:cNvPr>
          <p:cNvSpPr txBox="1"/>
          <p:nvPr/>
        </p:nvSpPr>
        <p:spPr>
          <a:xfrm>
            <a:off x="5867791" y="4321056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تَـ</a:t>
            </a:r>
            <a:endParaRPr lang="en-US" sz="115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E90F69-25CB-43A6-AE06-90119E942091}"/>
              </a:ext>
            </a:extLst>
          </p:cNvPr>
          <p:cNvSpPr txBox="1"/>
          <p:nvPr/>
        </p:nvSpPr>
        <p:spPr>
          <a:xfrm>
            <a:off x="2848024" y="4247445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ثَ</a:t>
            </a:r>
            <a:endParaRPr lang="en-US" sz="11500" b="1" dirty="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528C604E-3A2E-407E-992C-31FD84AB2EF1}"/>
              </a:ext>
            </a:extLst>
          </p:cNvPr>
          <p:cNvSpPr/>
          <p:nvPr/>
        </p:nvSpPr>
        <p:spPr>
          <a:xfrm>
            <a:off x="2447911" y="4321056"/>
            <a:ext cx="2018096" cy="1563330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F014A7-4303-4541-A0F1-E330FFD1E11B}"/>
              </a:ext>
            </a:extLst>
          </p:cNvPr>
          <p:cNvSpPr txBox="1"/>
          <p:nvPr/>
        </p:nvSpPr>
        <p:spPr>
          <a:xfrm>
            <a:off x="2848024" y="4247445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ثَ</a:t>
            </a:r>
            <a:endParaRPr lang="en-US" sz="115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F474D7-F883-4754-8C92-BE575C784332}"/>
              </a:ext>
            </a:extLst>
          </p:cNvPr>
          <p:cNvSpPr txBox="1"/>
          <p:nvPr/>
        </p:nvSpPr>
        <p:spPr>
          <a:xfrm>
            <a:off x="2081374" y="372510"/>
            <a:ext cx="188292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b="1" dirty="0">
                <a:solidFill>
                  <a:srgbClr val="FF0000"/>
                </a:solidFill>
              </a:rPr>
              <a:t>ثَ</a:t>
            </a:r>
            <a:endParaRPr lang="en-US" sz="23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8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orts Song by Makooky - Nursery Rhymes - حان وقت الرياضة من مكوكي - أغاني أطفال">
            <a:hlinkClick r:id="" action="ppaction://media"/>
            <a:extLst>
              <a:ext uri="{FF2B5EF4-FFF2-40B4-BE49-F238E27FC236}">
                <a16:creationId xmlns:a16="http://schemas.microsoft.com/office/drawing/2014/main" id="{DF99FB04-9459-4EEE-94E6-E4A90BAC95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8536"/>
            <a:ext cx="9144000" cy="61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5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8151C44-FE40-435B-8993-12BFB7C74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2"/>
          <a:stretch/>
        </p:blipFill>
        <p:spPr>
          <a:xfrm>
            <a:off x="661818" y="3361163"/>
            <a:ext cx="1882925" cy="2831691"/>
          </a:xfrm>
          <a:prstGeom prst="rect">
            <a:avLst/>
          </a:prstGeom>
        </p:spPr>
      </p:pic>
      <p:sp>
        <p:nvSpPr>
          <p:cNvPr id="18" name="Hexagon 17">
            <a:extLst>
              <a:ext uri="{FF2B5EF4-FFF2-40B4-BE49-F238E27FC236}">
                <a16:creationId xmlns:a16="http://schemas.microsoft.com/office/drawing/2014/main" id="{C0AC6B62-E761-4D76-ACE8-EA609FFD7259}"/>
              </a:ext>
            </a:extLst>
          </p:cNvPr>
          <p:cNvSpPr/>
          <p:nvPr/>
        </p:nvSpPr>
        <p:spPr>
          <a:xfrm>
            <a:off x="2447911" y="4321056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6A01B-E236-4FD2-AD27-9C93A1E8BB81}"/>
              </a:ext>
            </a:extLst>
          </p:cNvPr>
          <p:cNvSpPr txBox="1"/>
          <p:nvPr/>
        </p:nvSpPr>
        <p:spPr>
          <a:xfrm>
            <a:off x="3885569" y="983364"/>
            <a:ext cx="550889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b="1" dirty="0"/>
              <a:t>لَجَـ</a:t>
            </a:r>
            <a:endParaRPr lang="en-US" sz="23900" b="1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A22ACFA8-17B5-4DAE-86EE-DD381EC5B261}"/>
              </a:ext>
            </a:extLst>
          </p:cNvPr>
          <p:cNvSpPr/>
          <p:nvPr/>
        </p:nvSpPr>
        <p:spPr>
          <a:xfrm>
            <a:off x="5261230" y="4330806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3B5FCD-3D0E-4543-92BD-534364FC9C61}"/>
              </a:ext>
            </a:extLst>
          </p:cNvPr>
          <p:cNvSpPr txBox="1"/>
          <p:nvPr/>
        </p:nvSpPr>
        <p:spPr>
          <a:xfrm>
            <a:off x="5926682" y="4548177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أَ</a:t>
            </a:r>
            <a:endParaRPr lang="en-US" sz="115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E90F69-25CB-43A6-AE06-90119E942091}"/>
              </a:ext>
            </a:extLst>
          </p:cNvPr>
          <p:cNvSpPr txBox="1"/>
          <p:nvPr/>
        </p:nvSpPr>
        <p:spPr>
          <a:xfrm>
            <a:off x="3113164" y="4504469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ـأَ</a:t>
            </a:r>
            <a:endParaRPr lang="en-US" sz="11500" b="1" dirty="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528C604E-3A2E-407E-992C-31FD84AB2EF1}"/>
              </a:ext>
            </a:extLst>
          </p:cNvPr>
          <p:cNvSpPr/>
          <p:nvPr/>
        </p:nvSpPr>
        <p:spPr>
          <a:xfrm>
            <a:off x="2458823" y="4330806"/>
            <a:ext cx="2018096" cy="1563330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F014A7-4303-4541-A0F1-E330FFD1E11B}"/>
              </a:ext>
            </a:extLst>
          </p:cNvPr>
          <p:cNvSpPr txBox="1"/>
          <p:nvPr/>
        </p:nvSpPr>
        <p:spPr>
          <a:xfrm>
            <a:off x="3120629" y="4517213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ـأَ</a:t>
            </a:r>
            <a:endParaRPr lang="en-US" sz="115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F474D7-F883-4754-8C92-BE575C784332}"/>
              </a:ext>
            </a:extLst>
          </p:cNvPr>
          <p:cNvSpPr txBox="1"/>
          <p:nvPr/>
        </p:nvSpPr>
        <p:spPr>
          <a:xfrm>
            <a:off x="2511995" y="973614"/>
            <a:ext cx="188292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b="1" dirty="0">
                <a:solidFill>
                  <a:srgbClr val="FF0000"/>
                </a:solidFill>
              </a:rPr>
              <a:t>ـأَ</a:t>
            </a:r>
            <a:endParaRPr lang="en-US" sz="23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1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7794FB-66B8-4C41-A890-32D896AB1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6" b="11828"/>
          <a:stretch/>
        </p:blipFill>
        <p:spPr>
          <a:xfrm>
            <a:off x="1076633" y="1253614"/>
            <a:ext cx="7108722" cy="49997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C62DF-AD29-43A9-AF31-A6503794E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562" y="604684"/>
            <a:ext cx="5557805" cy="915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C933D2-0E5E-46FF-8572-A02C681F7BDC}"/>
              </a:ext>
            </a:extLst>
          </p:cNvPr>
          <p:cNvSpPr txBox="1"/>
          <p:nvPr/>
        </p:nvSpPr>
        <p:spPr>
          <a:xfrm>
            <a:off x="5270269" y="3291840"/>
            <a:ext cx="803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/>
              <a:t>تَـ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8E696-0706-4A2E-BAE8-5A31A70CE3C8}"/>
              </a:ext>
            </a:extLst>
          </p:cNvPr>
          <p:cNvSpPr txBox="1"/>
          <p:nvPr/>
        </p:nvSpPr>
        <p:spPr>
          <a:xfrm>
            <a:off x="3164378" y="3923607"/>
            <a:ext cx="67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/>
              <a:t>بـُ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CC5DD-680D-4B9F-B4D6-91551AD36227}"/>
              </a:ext>
            </a:extLst>
          </p:cNvPr>
          <p:cNvSpPr txBox="1"/>
          <p:nvPr/>
        </p:nvSpPr>
        <p:spPr>
          <a:xfrm>
            <a:off x="6118167" y="4799215"/>
            <a:ext cx="382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/>
              <a:t>ثَـ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2D618-AA84-42E9-BA68-90A625993609}"/>
              </a:ext>
            </a:extLst>
          </p:cNvPr>
          <p:cNvSpPr txBox="1"/>
          <p:nvPr/>
        </p:nvSpPr>
        <p:spPr>
          <a:xfrm>
            <a:off x="2318369" y="4707775"/>
            <a:ext cx="382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/>
              <a:t>أَ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2549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93276-0AB8-4563-9114-62AA306AC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93" t="16579" r="30322" b="7972"/>
          <a:stretch/>
        </p:blipFill>
        <p:spPr>
          <a:xfrm>
            <a:off x="884903" y="560438"/>
            <a:ext cx="7226709" cy="569287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D72744-92C7-4487-A036-FE5A73D7BB79}"/>
              </a:ext>
            </a:extLst>
          </p:cNvPr>
          <p:cNvCxnSpPr/>
          <p:nvPr/>
        </p:nvCxnSpPr>
        <p:spPr>
          <a:xfrm flipH="1">
            <a:off x="2389239" y="4896465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6D5158-D0F1-42F1-8308-8A0AFEE37570}"/>
              </a:ext>
            </a:extLst>
          </p:cNvPr>
          <p:cNvCxnSpPr/>
          <p:nvPr/>
        </p:nvCxnSpPr>
        <p:spPr>
          <a:xfrm flipH="1">
            <a:off x="2910349" y="5476568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DFB886-263F-4245-AF54-9B6C126766BE}"/>
              </a:ext>
            </a:extLst>
          </p:cNvPr>
          <p:cNvCxnSpPr/>
          <p:nvPr/>
        </p:nvCxnSpPr>
        <p:spPr>
          <a:xfrm flipH="1">
            <a:off x="1995949" y="6056671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6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F07BFC-D132-430B-8E7D-5868AAF43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57" t="18279" r="22457" b="6881"/>
          <a:stretch/>
        </p:blipFill>
        <p:spPr>
          <a:xfrm>
            <a:off x="1327355" y="1253612"/>
            <a:ext cx="6784258" cy="5132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02937-875F-4BEF-9D54-201F97BCB9BF}"/>
              </a:ext>
            </a:extLst>
          </p:cNvPr>
          <p:cNvSpPr txBox="1"/>
          <p:nvPr/>
        </p:nvSpPr>
        <p:spPr>
          <a:xfrm>
            <a:off x="4409768" y="2271251"/>
            <a:ext cx="73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بـو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9C4D6-8493-4CAB-8711-F8CE50F7D95E}"/>
              </a:ext>
            </a:extLst>
          </p:cNvPr>
          <p:cNvSpPr txBox="1"/>
          <p:nvPr/>
        </p:nvSpPr>
        <p:spPr>
          <a:xfrm>
            <a:off x="4424516" y="4058331"/>
            <a:ext cx="73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تِـ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DB4FB9-B0BF-44F1-A534-FDA1DD154ED7}"/>
              </a:ext>
            </a:extLst>
          </p:cNvPr>
          <p:cNvSpPr txBox="1"/>
          <p:nvPr/>
        </p:nvSpPr>
        <p:spPr>
          <a:xfrm>
            <a:off x="4793225" y="5212492"/>
            <a:ext cx="73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أَ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B3F4F8-B21A-4BF3-8557-F98321AE8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374" y="471949"/>
            <a:ext cx="5298958" cy="8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3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0FE780-363A-4BF5-AEA1-A4E9ACE46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97" t="17153" r="29516" b="6825"/>
          <a:stretch/>
        </p:blipFill>
        <p:spPr>
          <a:xfrm>
            <a:off x="1076632" y="663676"/>
            <a:ext cx="7020233" cy="564863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6EF8AA-ACCD-4A7A-A21D-14B7072E7400}"/>
              </a:ext>
            </a:extLst>
          </p:cNvPr>
          <p:cNvCxnSpPr/>
          <p:nvPr/>
        </p:nvCxnSpPr>
        <p:spPr>
          <a:xfrm flipH="1">
            <a:off x="4247535" y="1681316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D96F9A-383F-4812-A09D-CFF3F42C9C4B}"/>
              </a:ext>
            </a:extLst>
          </p:cNvPr>
          <p:cNvCxnSpPr/>
          <p:nvPr/>
        </p:nvCxnSpPr>
        <p:spPr>
          <a:xfrm flipH="1">
            <a:off x="5270090" y="2084439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D3D33E-40FA-4164-A672-B94D44CC9525}"/>
              </a:ext>
            </a:extLst>
          </p:cNvPr>
          <p:cNvCxnSpPr/>
          <p:nvPr/>
        </p:nvCxnSpPr>
        <p:spPr>
          <a:xfrm flipH="1">
            <a:off x="6617109" y="2649794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3B4AA7C-AF24-4ED7-A6B8-B8E15896C834}"/>
              </a:ext>
            </a:extLst>
          </p:cNvPr>
          <p:cNvSpPr txBox="1"/>
          <p:nvPr/>
        </p:nvSpPr>
        <p:spPr>
          <a:xfrm>
            <a:off x="5879690" y="3120482"/>
            <a:ext cx="73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أبٌ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11414-A93E-472F-9FC4-9BD6BF853CA0}"/>
              </a:ext>
            </a:extLst>
          </p:cNvPr>
          <p:cNvSpPr txBox="1"/>
          <p:nvPr/>
        </p:nvSpPr>
        <p:spPr>
          <a:xfrm>
            <a:off x="5161936" y="3664914"/>
            <a:ext cx="1391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بابٌ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557C54-388A-4A35-B0FA-0041DEE084B1}"/>
              </a:ext>
            </a:extLst>
          </p:cNvPr>
          <p:cNvSpPr txBox="1"/>
          <p:nvPr/>
        </p:nvSpPr>
        <p:spPr>
          <a:xfrm>
            <a:off x="5270090" y="4307669"/>
            <a:ext cx="1391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تابَ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D90CE7-6F09-41CE-8003-A6BE6DF0D77B}"/>
              </a:ext>
            </a:extLst>
          </p:cNvPr>
          <p:cNvCxnSpPr/>
          <p:nvPr/>
        </p:nvCxnSpPr>
        <p:spPr>
          <a:xfrm flipH="1">
            <a:off x="7636625" y="3399907"/>
            <a:ext cx="121920" cy="2105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5333BC-5AED-418B-B8FB-C9883F473D53}"/>
              </a:ext>
            </a:extLst>
          </p:cNvPr>
          <p:cNvCxnSpPr/>
          <p:nvPr/>
        </p:nvCxnSpPr>
        <p:spPr>
          <a:xfrm flipH="1">
            <a:off x="7636625" y="3869528"/>
            <a:ext cx="121920" cy="2105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28B991-E45D-40FE-BF87-664E3DE6DC3B}"/>
              </a:ext>
            </a:extLst>
          </p:cNvPr>
          <p:cNvCxnSpPr>
            <a:cxnSpLocks/>
          </p:cNvCxnSpPr>
          <p:nvPr/>
        </p:nvCxnSpPr>
        <p:spPr>
          <a:xfrm flipH="1" flipV="1">
            <a:off x="7236228" y="3922175"/>
            <a:ext cx="177608" cy="10529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EE6D1E-C744-4ECC-B81A-D7CB63A6B8BE}"/>
              </a:ext>
            </a:extLst>
          </p:cNvPr>
          <p:cNvCxnSpPr/>
          <p:nvPr/>
        </p:nvCxnSpPr>
        <p:spPr>
          <a:xfrm flipH="1">
            <a:off x="7531509" y="4307669"/>
            <a:ext cx="121920" cy="2105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65FAFF-1751-4013-A57D-5F440FD4ABE8}"/>
              </a:ext>
            </a:extLst>
          </p:cNvPr>
          <p:cNvCxnSpPr>
            <a:cxnSpLocks/>
          </p:cNvCxnSpPr>
          <p:nvPr/>
        </p:nvCxnSpPr>
        <p:spPr>
          <a:xfrm flipH="1" flipV="1">
            <a:off x="7173881" y="4412963"/>
            <a:ext cx="177608" cy="10529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19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09-16 at 5.40.24 PM">
            <a:hlinkClick r:id="" action="ppaction://media"/>
            <a:extLst>
              <a:ext uri="{FF2B5EF4-FFF2-40B4-BE49-F238E27FC236}">
                <a16:creationId xmlns:a16="http://schemas.microsoft.com/office/drawing/2014/main" id="{73DEA084-2073-45A8-B34F-90D61C29DF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477" y="167149"/>
            <a:ext cx="8839200" cy="634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توجيهات و قوانين التعلم عن بعد بطاقات ملونه للاطفال">
            <a:extLst>
              <a:ext uri="{FF2B5EF4-FFF2-40B4-BE49-F238E27FC236}">
                <a16:creationId xmlns:a16="http://schemas.microsoft.com/office/drawing/2014/main" id="{59101FA7-EE08-4865-AE6F-5861527CA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5" y="605323"/>
            <a:ext cx="851884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72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0C84AE-E6A4-4D60-97B1-B5BEAB064DFC}"/>
              </a:ext>
            </a:extLst>
          </p:cNvPr>
          <p:cNvSpPr txBox="1"/>
          <p:nvPr/>
        </p:nvSpPr>
        <p:spPr>
          <a:xfrm>
            <a:off x="1912690" y="427839"/>
            <a:ext cx="4882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بسم الله الرحمن الرحيـم </a:t>
            </a:r>
            <a:endParaRPr lang="en-US" sz="44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3DDA1-1346-478D-8DCE-B381A20F89DF}"/>
              </a:ext>
            </a:extLst>
          </p:cNvPr>
          <p:cNvSpPr txBox="1"/>
          <p:nvPr/>
        </p:nvSpPr>
        <p:spPr>
          <a:xfrm>
            <a:off x="5363852" y="1117134"/>
            <a:ext cx="3127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اليوم :</a:t>
            </a:r>
            <a:endParaRPr lang="en-US" sz="28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23C6F-A8F8-4A96-A666-4A23FCDAD8FE}"/>
              </a:ext>
            </a:extLst>
          </p:cNvPr>
          <p:cNvSpPr txBox="1"/>
          <p:nvPr/>
        </p:nvSpPr>
        <p:spPr>
          <a:xfrm>
            <a:off x="1483456" y="1197280"/>
            <a:ext cx="37862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التاريخ :</a:t>
            </a:r>
            <a:endParaRPr lang="en-US" sz="28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38EE0-BE54-4D1F-BAC1-4F7802CA3976}"/>
              </a:ext>
            </a:extLst>
          </p:cNvPr>
          <p:cNvSpPr txBox="1"/>
          <p:nvPr/>
        </p:nvSpPr>
        <p:spPr>
          <a:xfrm>
            <a:off x="6400798" y="5956184"/>
            <a:ext cx="2374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200" dirty="0"/>
              <a:t>دائما نسأل الطلاب عن اليوم و التاريخ 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3DDA3-8B5C-4E4E-81A5-775F5232AE2E}"/>
              </a:ext>
            </a:extLst>
          </p:cNvPr>
          <p:cNvSpPr txBox="1"/>
          <p:nvPr/>
        </p:nvSpPr>
        <p:spPr>
          <a:xfrm>
            <a:off x="5880683" y="2241678"/>
            <a:ext cx="2526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المادة :</a:t>
            </a:r>
            <a:r>
              <a:rPr lang="ar-AE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3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937C7-EBF7-42A2-B01A-6B049D786314}"/>
              </a:ext>
            </a:extLst>
          </p:cNvPr>
          <p:cNvSpPr txBox="1"/>
          <p:nvPr/>
        </p:nvSpPr>
        <p:spPr>
          <a:xfrm>
            <a:off x="3008853" y="2303133"/>
            <a:ext cx="3786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اللغة العربية</a:t>
            </a:r>
            <a:endParaRPr lang="en-US" sz="3600" dirty="0">
              <a:solidFill>
                <a:srgbClr val="FFFF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1557B2-4E2E-4D6F-AF0F-8091C22CEA18}"/>
              </a:ext>
            </a:extLst>
          </p:cNvPr>
          <p:cNvSpPr txBox="1"/>
          <p:nvPr/>
        </p:nvSpPr>
        <p:spPr>
          <a:xfrm>
            <a:off x="5780015" y="3459714"/>
            <a:ext cx="3036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الحصة :</a:t>
            </a:r>
            <a:r>
              <a:rPr lang="ar-AE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3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5CDEA-328E-4D64-87FD-5E852B41274A}"/>
              </a:ext>
            </a:extLst>
          </p:cNvPr>
          <p:cNvSpPr txBox="1"/>
          <p:nvPr/>
        </p:nvSpPr>
        <p:spPr>
          <a:xfrm>
            <a:off x="2499919" y="3751423"/>
            <a:ext cx="414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مراجعة الحروف أ ب ت ث "</a:t>
            </a:r>
            <a:endParaRPr lang="en-US" sz="1600" dirty="0">
              <a:solidFill>
                <a:srgbClr val="FFFF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0362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741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DC85132-A7F7-4E11-A430-2A3394365176}"/>
              </a:ext>
            </a:extLst>
          </p:cNvPr>
          <p:cNvSpPr txBox="1"/>
          <p:nvPr/>
        </p:nvSpPr>
        <p:spPr>
          <a:xfrm>
            <a:off x="3604850" y="178018"/>
            <a:ext cx="4555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9600" b="1" u="sng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عنوان الدرس </a:t>
            </a:r>
            <a:endParaRPr lang="en-US" sz="9600" b="1" u="sng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CEE715-848B-4046-889A-1DC040250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58" y="1747679"/>
            <a:ext cx="7069394" cy="4407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8953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57A6CF-03BB-4B3A-888F-DFB2F91EE758}"/>
              </a:ext>
            </a:extLst>
          </p:cNvPr>
          <p:cNvSpPr txBox="1"/>
          <p:nvPr/>
        </p:nvSpPr>
        <p:spPr>
          <a:xfrm>
            <a:off x="1904301" y="975919"/>
            <a:ext cx="4555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6000" b="1" u="sng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نواتج التعلم </a:t>
            </a:r>
            <a:endParaRPr lang="en-US" sz="6000" b="1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B205AA-34CA-46A0-8738-8635F84B7970}"/>
              </a:ext>
            </a:extLst>
          </p:cNvPr>
          <p:cNvSpPr txBox="1"/>
          <p:nvPr/>
        </p:nvSpPr>
        <p:spPr>
          <a:xfrm>
            <a:off x="1170039" y="2242693"/>
            <a:ext cx="6562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/>
              <a:t>1- يحدد المتعلم الصوت الأول و الصوت المشترك  في اسم الصورة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5C4F5-589E-4A4C-B367-58FA20AA393A}"/>
              </a:ext>
            </a:extLst>
          </p:cNvPr>
          <p:cNvSpPr txBox="1"/>
          <p:nvPr/>
        </p:nvSpPr>
        <p:spPr>
          <a:xfrm>
            <a:off x="900732" y="3429000"/>
            <a:ext cx="6562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/>
              <a:t>2- يميز المتعلم الصوت الطويل 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D77AE-7778-4AB4-B655-DFD0D29EAE85}"/>
              </a:ext>
            </a:extLst>
          </p:cNvPr>
          <p:cNvSpPr txBox="1"/>
          <p:nvPr/>
        </p:nvSpPr>
        <p:spPr>
          <a:xfrm>
            <a:off x="9429" y="4249993"/>
            <a:ext cx="6562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/>
              <a:t>3- يكون المتعلم من الحروف كلمات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0216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B3C5E7DB49704D9EFC3222F442CF44" ma:contentTypeVersion="37" ma:contentTypeDescription="Create a new document." ma:contentTypeScope="" ma:versionID="132b60ecebf249bb5ab59c8081419b0f">
  <xsd:schema xmlns:xsd="http://www.w3.org/2001/XMLSchema" xmlns:xs="http://www.w3.org/2001/XMLSchema" xmlns:p="http://schemas.microsoft.com/office/2006/metadata/properties" xmlns:ns3="4c3ca8c7-805f-41e4-8b9e-c3c9d7cca397" xmlns:ns4="b5d1ee5b-9451-456f-9cfa-6d9c85bf03c0" targetNamespace="http://schemas.microsoft.com/office/2006/metadata/properties" ma:root="true" ma:fieldsID="3c5c1c4cef1231f8abe863a179ba01bb" ns3:_="" ns4:_="">
    <xsd:import namespace="4c3ca8c7-805f-41e4-8b9e-c3c9d7cca397"/>
    <xsd:import namespace="b5d1ee5b-9451-456f-9cfa-6d9c85bf03c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GenerationTime" minOccurs="0"/>
                <xsd:element ref="ns4:MediaServiceEventHashCode" minOccurs="0"/>
                <xsd:element ref="ns4:Teams_Channel_Section_Location" minOccurs="0"/>
                <xsd:element ref="ns4:Leaders" minOccurs="0"/>
                <xsd:element ref="ns4:Members" minOccurs="0"/>
                <xsd:element ref="ns4:Member_Groups" minOccurs="0"/>
                <xsd:element ref="ns4:Invited_Leaders" minOccurs="0"/>
                <xsd:element ref="ns4:Invited_Members" minOccurs="0"/>
                <xsd:element ref="ns4:Has_Leaders_Only_SectionGrou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ca8c7-805f-41e4-8b9e-c3c9d7cca39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1ee5b-9451-456f-9cfa-6d9c85bf03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NotebookType" ma:index="16" nillable="true" ma:displayName="Notebook Type" ma:internalName="NotebookType">
      <xsd:simpleType>
        <xsd:restriction base="dms:Text"/>
      </xsd:simpleType>
    </xsd:element>
    <xsd:element name="FolderType" ma:index="17" nillable="true" ma:displayName="Folder Type" ma:internalName="FolderType">
      <xsd:simpleType>
        <xsd:restriction base="dms:Text"/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msChannelId" ma:index="20" nillable="true" ma:displayName="Teams Channel Id" ma:internalName="TeamsChannelId">
      <xsd:simpleType>
        <xsd:restriction base="dms:Text"/>
      </xsd:simpleType>
    </xsd:element>
    <xsd:element name="Owner" ma:index="21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2" nillable="true" ma:displayName="Math Settings" ma:internalName="Math_Settings">
      <xsd:simpleType>
        <xsd:restriction base="dms:Text"/>
      </xsd:simpleType>
    </xsd:element>
    <xsd:element name="DefaultSectionNames" ma:index="2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4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9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4" nillable="true" ma:displayName="Is Collaboration Space Locked" ma:internalName="Is_Collaboration_Space_Locked">
      <xsd:simpleType>
        <xsd:restriction base="dms:Boolean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Teams_Channel_Section_Location" ma:index="38" nillable="true" ma:displayName="Teams Channel Section Location" ma:internalName="Teams_Channel_Section_Location">
      <xsd:simpleType>
        <xsd:restriction base="dms:Text"/>
      </xsd:simpleType>
    </xsd:element>
    <xsd:element name="Leaders" ma:index="39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40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41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4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4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44" nillable="true" ma:displayName="Has Leaders Only SectionGroup" ma:internalName="Has_Leaders_Only_SectionGroup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b5d1ee5b-9451-456f-9cfa-6d9c85bf03c0" xsi:nil="true"/>
    <IsNotebookLocked xmlns="b5d1ee5b-9451-456f-9cfa-6d9c85bf03c0" xsi:nil="true"/>
    <DefaultSectionNames xmlns="b5d1ee5b-9451-456f-9cfa-6d9c85bf03c0" xsi:nil="true"/>
    <Invited_Members xmlns="b5d1ee5b-9451-456f-9cfa-6d9c85bf03c0" xsi:nil="true"/>
    <Templates xmlns="b5d1ee5b-9451-456f-9cfa-6d9c85bf03c0" xsi:nil="true"/>
    <FolderType xmlns="b5d1ee5b-9451-456f-9cfa-6d9c85bf03c0" xsi:nil="true"/>
    <Math_Settings xmlns="b5d1ee5b-9451-456f-9cfa-6d9c85bf03c0" xsi:nil="true"/>
    <Owner xmlns="b5d1ee5b-9451-456f-9cfa-6d9c85bf03c0">
      <UserInfo>
        <DisplayName/>
        <AccountId xsi:nil="true"/>
        <AccountType/>
      </UserInfo>
    </Owner>
    <Students xmlns="b5d1ee5b-9451-456f-9cfa-6d9c85bf03c0">
      <UserInfo>
        <DisplayName/>
        <AccountId xsi:nil="true"/>
        <AccountType/>
      </UserInfo>
    </Students>
    <Student_Groups xmlns="b5d1ee5b-9451-456f-9cfa-6d9c85bf03c0">
      <UserInfo>
        <DisplayName/>
        <AccountId xsi:nil="true"/>
        <AccountType/>
      </UserInfo>
    </Student_Groups>
    <AppVersion xmlns="b5d1ee5b-9451-456f-9cfa-6d9c85bf03c0" xsi:nil="true"/>
    <LMS_Mappings xmlns="b5d1ee5b-9451-456f-9cfa-6d9c85bf03c0" xsi:nil="true"/>
    <Has_Teacher_Only_SectionGroup xmlns="b5d1ee5b-9451-456f-9cfa-6d9c85bf03c0" xsi:nil="true"/>
    <NotebookType xmlns="b5d1ee5b-9451-456f-9cfa-6d9c85bf03c0" xsi:nil="true"/>
    <Distribution_Groups xmlns="b5d1ee5b-9451-456f-9cfa-6d9c85bf03c0" xsi:nil="true"/>
    <Invited_Leaders xmlns="b5d1ee5b-9451-456f-9cfa-6d9c85bf03c0" xsi:nil="true"/>
    <Teams_Channel_Section_Location xmlns="b5d1ee5b-9451-456f-9cfa-6d9c85bf03c0" xsi:nil="true"/>
    <Members xmlns="b5d1ee5b-9451-456f-9cfa-6d9c85bf03c0">
      <UserInfo>
        <DisplayName/>
        <AccountId xsi:nil="true"/>
        <AccountType/>
      </UserInfo>
    </Members>
    <Member_Groups xmlns="b5d1ee5b-9451-456f-9cfa-6d9c85bf03c0">
      <UserInfo>
        <DisplayName/>
        <AccountId xsi:nil="true"/>
        <AccountType/>
      </UserInfo>
    </Member_Groups>
    <Has_Leaders_Only_SectionGroup xmlns="b5d1ee5b-9451-456f-9cfa-6d9c85bf03c0" xsi:nil="true"/>
    <Teachers xmlns="b5d1ee5b-9451-456f-9cfa-6d9c85bf03c0">
      <UserInfo>
        <DisplayName/>
        <AccountId xsi:nil="true"/>
        <AccountType/>
      </UserInfo>
    </Teachers>
    <TeamsChannelId xmlns="b5d1ee5b-9451-456f-9cfa-6d9c85bf03c0" xsi:nil="true"/>
    <Invited_Students xmlns="b5d1ee5b-9451-456f-9cfa-6d9c85bf03c0" xsi:nil="true"/>
    <Is_Collaboration_Space_Locked xmlns="b5d1ee5b-9451-456f-9cfa-6d9c85bf03c0" xsi:nil="true"/>
    <Self_Registration_Enabled xmlns="b5d1ee5b-9451-456f-9cfa-6d9c85bf03c0" xsi:nil="true"/>
    <CultureName xmlns="b5d1ee5b-9451-456f-9cfa-6d9c85bf03c0" xsi:nil="true"/>
    <Leaders xmlns="b5d1ee5b-9451-456f-9cfa-6d9c85bf03c0">
      <UserInfo>
        <DisplayName/>
        <AccountId xsi:nil="true"/>
        <AccountType/>
      </UserInfo>
    </Lead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FE3A7F-7F0A-41E7-A682-664AA6D83C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3ca8c7-805f-41e4-8b9e-c3c9d7cca397"/>
    <ds:schemaRef ds:uri="b5d1ee5b-9451-456f-9cfa-6d9c85bf03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022503-A20D-4DCE-81C4-503163E45AAA}">
  <ds:schemaRefs>
    <ds:schemaRef ds:uri="http://purl.org/dc/elements/1.1/"/>
    <ds:schemaRef ds:uri="b5d1ee5b-9451-456f-9cfa-6d9c85bf03c0"/>
    <ds:schemaRef ds:uri="http://schemas.microsoft.com/office/infopath/2007/PartnerControls"/>
    <ds:schemaRef ds:uri="4c3ca8c7-805f-41e4-8b9e-c3c9d7cca397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E74CB73-DCF5-4F18-A720-31DFF0B031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984</TotalTime>
  <Words>274</Words>
  <Application>Microsoft Office PowerPoint</Application>
  <PresentationFormat>عرض على الشاشة (4:3)</PresentationFormat>
  <Paragraphs>123</Paragraphs>
  <Slides>34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40" baseType="lpstr">
      <vt:lpstr>Andalus</vt:lpstr>
      <vt:lpstr>Arabic Typesetting</vt:lpstr>
      <vt:lpstr>Arial</vt:lpstr>
      <vt:lpstr>Calibri</vt:lpstr>
      <vt:lpstr>Calibri Light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عبد الله الشحي</dc:creator>
  <cp:lastModifiedBy>فاطمة عبد الله الشحي</cp:lastModifiedBy>
  <cp:revision>112</cp:revision>
  <dcterms:created xsi:type="dcterms:W3CDTF">2020-08-30T10:53:36Z</dcterms:created>
  <dcterms:modified xsi:type="dcterms:W3CDTF">2021-09-20T15:02:53Z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0x0101008DB3C5E7DB49704D9EFC3222F442CF44</vt:lpwstr>
  </property>
</Properties>
</file>