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0" r:id="rId2"/>
    <p:sldId id="256" r:id="rId3"/>
    <p:sldId id="258" r:id="rId4"/>
    <p:sldId id="272" r:id="rId5"/>
    <p:sldId id="260" r:id="rId6"/>
    <p:sldId id="262" r:id="rId7"/>
    <p:sldId id="263" r:id="rId8"/>
    <p:sldId id="281" r:id="rId9"/>
    <p:sldId id="257" r:id="rId10"/>
    <p:sldId id="269" r:id="rId11"/>
    <p:sldId id="283" r:id="rId12"/>
    <p:sldId id="284" r:id="rId13"/>
    <p:sldId id="264" r:id="rId14"/>
    <p:sldId id="285" r:id="rId15"/>
    <p:sldId id="266" r:id="rId16"/>
    <p:sldId id="267" r:id="rId17"/>
    <p:sldId id="286" r:id="rId18"/>
    <p:sldId id="287" r:id="rId19"/>
    <p:sldId id="268" r:id="rId20"/>
    <p:sldId id="291" r:id="rId21"/>
    <p:sldId id="292" r:id="rId22"/>
    <p:sldId id="271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>
      <p:cViewPr varScale="1">
        <p:scale>
          <a:sx n="64" d="100"/>
          <a:sy n="64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17DAB-4511-4A06-B50A-CC8F4473981A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2F578-25AD-41B3-8D3F-A72AB81D8213}">
      <dgm:prSet phldrT="[Text]"/>
      <dgm:spPr/>
      <dgm:t>
        <a:bodyPr/>
        <a:lstStyle/>
        <a:p>
          <a:r>
            <a:rPr lang="ar-AE" dirty="0"/>
            <a:t>محاورُ عامِ الخير 2017 م</a:t>
          </a:r>
          <a:endParaRPr lang="en-US" dirty="0"/>
        </a:p>
      </dgm:t>
    </dgm:pt>
    <dgm:pt modelId="{892EF779-3BFF-4604-93EE-5C72AF5263D4}" type="parTrans" cxnId="{4BC1ED5E-D67F-4EEE-A8C8-0AFF860AD247}">
      <dgm:prSet/>
      <dgm:spPr/>
      <dgm:t>
        <a:bodyPr/>
        <a:lstStyle/>
        <a:p>
          <a:endParaRPr lang="en-US"/>
        </a:p>
      </dgm:t>
    </dgm:pt>
    <dgm:pt modelId="{B0690B89-F3AE-4F55-86CC-35EE1232FECC}" type="sibTrans" cxnId="{4BC1ED5E-D67F-4EEE-A8C8-0AFF860AD247}">
      <dgm:prSet/>
      <dgm:spPr/>
      <dgm:t>
        <a:bodyPr/>
        <a:lstStyle/>
        <a:p>
          <a:endParaRPr lang="en-US"/>
        </a:p>
      </dgm:t>
    </dgm:pt>
    <dgm:pt modelId="{71EA57F4-2C39-4194-9C18-528186EE96DF}">
      <dgm:prSet phldrT="[Text]"/>
      <dgm:spPr/>
      <dgm:t>
        <a:bodyPr/>
        <a:lstStyle/>
        <a:p>
          <a:r>
            <a:rPr lang="ar-AE" dirty="0"/>
            <a:t>المحورُ الثّالثُ:</a:t>
          </a:r>
          <a:endParaRPr lang="en-US" dirty="0"/>
        </a:p>
        <a:p>
          <a:r>
            <a:rPr lang="ar-AE" dirty="0"/>
            <a:t>خدمةُ الوطنِ</a:t>
          </a:r>
          <a:endParaRPr lang="en-US" dirty="0"/>
        </a:p>
      </dgm:t>
    </dgm:pt>
    <dgm:pt modelId="{D9DD560F-DECF-4A32-8A99-AB46DF49B084}" type="parTrans" cxnId="{128834DB-EB0B-4D06-AE06-31416D1F242E}">
      <dgm:prSet/>
      <dgm:spPr/>
      <dgm:t>
        <a:bodyPr/>
        <a:lstStyle/>
        <a:p>
          <a:endParaRPr lang="en-US"/>
        </a:p>
      </dgm:t>
    </dgm:pt>
    <dgm:pt modelId="{91DA7349-5B06-4B75-963F-9084187FA3AC}" type="sibTrans" cxnId="{128834DB-EB0B-4D06-AE06-31416D1F242E}">
      <dgm:prSet/>
      <dgm:spPr/>
      <dgm:t>
        <a:bodyPr/>
        <a:lstStyle/>
        <a:p>
          <a:endParaRPr lang="en-US"/>
        </a:p>
      </dgm:t>
    </dgm:pt>
    <dgm:pt modelId="{661D238B-57D6-4E00-A65F-5C250518BF8D}">
      <dgm:prSet phldrT="[Text]"/>
      <dgm:spPr/>
      <dgm:t>
        <a:bodyPr/>
        <a:lstStyle/>
        <a:p>
          <a:r>
            <a:rPr lang="ar-AE" dirty="0"/>
            <a:t>المحورُ الثّاني:</a:t>
          </a:r>
          <a:endParaRPr lang="en-US" dirty="0"/>
        </a:p>
        <a:p>
          <a:r>
            <a:rPr lang="ar-AE" dirty="0"/>
            <a:t>التّطوّعُ</a:t>
          </a:r>
          <a:endParaRPr lang="en-US" dirty="0"/>
        </a:p>
      </dgm:t>
    </dgm:pt>
    <dgm:pt modelId="{BF4485AE-C2DE-4147-BF7E-0652684443CC}" type="parTrans" cxnId="{65158CBB-5356-4742-ACA9-0DC38C466CF1}">
      <dgm:prSet/>
      <dgm:spPr/>
      <dgm:t>
        <a:bodyPr/>
        <a:lstStyle/>
        <a:p>
          <a:endParaRPr lang="en-US"/>
        </a:p>
      </dgm:t>
    </dgm:pt>
    <dgm:pt modelId="{588F84D2-7013-40E0-BE70-52BE06A10C70}" type="sibTrans" cxnId="{65158CBB-5356-4742-ACA9-0DC38C466CF1}">
      <dgm:prSet/>
      <dgm:spPr/>
      <dgm:t>
        <a:bodyPr/>
        <a:lstStyle/>
        <a:p>
          <a:endParaRPr lang="en-US"/>
        </a:p>
      </dgm:t>
    </dgm:pt>
    <dgm:pt modelId="{389DD413-0B36-4522-A0F8-7A3713701E1C}">
      <dgm:prSet phldrT="[Text]"/>
      <dgm:spPr/>
      <dgm:t>
        <a:bodyPr/>
        <a:lstStyle/>
        <a:p>
          <a:r>
            <a:rPr lang="ar-AE" dirty="0"/>
            <a:t>المحورُ الأوّلُ:</a:t>
          </a:r>
          <a:endParaRPr lang="en-US" dirty="0"/>
        </a:p>
        <a:p>
          <a:r>
            <a:rPr lang="ar-AE" dirty="0"/>
            <a:t>المسؤوليّةُ</a:t>
          </a:r>
          <a:endParaRPr lang="en-US" dirty="0"/>
        </a:p>
        <a:p>
          <a:r>
            <a:rPr lang="ar-AE" dirty="0"/>
            <a:t>المجتمعيّةُ</a:t>
          </a:r>
          <a:endParaRPr lang="en-US" dirty="0"/>
        </a:p>
      </dgm:t>
    </dgm:pt>
    <dgm:pt modelId="{C476BAAC-2E3A-4914-B612-605242EA3850}" type="parTrans" cxnId="{B82E99F7-46C1-49DB-8237-25E2B142BCB0}">
      <dgm:prSet/>
      <dgm:spPr/>
      <dgm:t>
        <a:bodyPr/>
        <a:lstStyle/>
        <a:p>
          <a:endParaRPr lang="en-US"/>
        </a:p>
      </dgm:t>
    </dgm:pt>
    <dgm:pt modelId="{0A420913-3A0B-4F44-938F-D6DCC0B3F4C4}" type="sibTrans" cxnId="{B82E99F7-46C1-49DB-8237-25E2B142BCB0}">
      <dgm:prSet/>
      <dgm:spPr/>
      <dgm:t>
        <a:bodyPr/>
        <a:lstStyle/>
        <a:p>
          <a:endParaRPr lang="en-US"/>
        </a:p>
      </dgm:t>
    </dgm:pt>
    <dgm:pt modelId="{1EC2C6D6-6183-48E4-A236-6B9AB1C25F22}" type="pres">
      <dgm:prSet presAssocID="{07017DAB-4511-4A06-B50A-CC8F4473981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2397C13-58BC-4D56-A83E-579DE0B69F53}" type="pres">
      <dgm:prSet presAssocID="{CA92F578-25AD-41B3-8D3F-A72AB81D8213}" presName="hierRoot1" presStyleCnt="0">
        <dgm:presLayoutVars>
          <dgm:hierBranch val="init"/>
        </dgm:presLayoutVars>
      </dgm:prSet>
      <dgm:spPr/>
    </dgm:pt>
    <dgm:pt modelId="{8F10E89C-DA81-4084-B5F2-487B344424DF}" type="pres">
      <dgm:prSet presAssocID="{CA92F578-25AD-41B3-8D3F-A72AB81D8213}" presName="rootComposite1" presStyleCnt="0"/>
      <dgm:spPr/>
    </dgm:pt>
    <dgm:pt modelId="{5E200095-AF2A-4D0E-8B03-CB9929BF33BF}" type="pres">
      <dgm:prSet presAssocID="{CA92F578-25AD-41B3-8D3F-A72AB81D8213}" presName="rootText1" presStyleLbl="alignAcc1" presStyleIdx="0" presStyleCnt="0" custScaleX="136819" custScaleY="152237">
        <dgm:presLayoutVars>
          <dgm:chPref val="3"/>
        </dgm:presLayoutVars>
      </dgm:prSet>
      <dgm:spPr/>
    </dgm:pt>
    <dgm:pt modelId="{FEBDB2E9-4BEC-44B8-9E17-5E891FE75AD5}" type="pres">
      <dgm:prSet presAssocID="{CA92F578-25AD-41B3-8D3F-A72AB81D8213}" presName="topArc1" presStyleLbl="parChTrans1D1" presStyleIdx="0" presStyleCnt="8"/>
      <dgm:spPr/>
    </dgm:pt>
    <dgm:pt modelId="{B789F542-CAB4-45AE-AAC4-DC9A5A63346F}" type="pres">
      <dgm:prSet presAssocID="{CA92F578-25AD-41B3-8D3F-A72AB81D8213}" presName="bottomArc1" presStyleLbl="parChTrans1D1" presStyleIdx="1" presStyleCnt="8"/>
      <dgm:spPr/>
    </dgm:pt>
    <dgm:pt modelId="{4968215C-3621-4A10-A3EC-0EB8150613D7}" type="pres">
      <dgm:prSet presAssocID="{CA92F578-25AD-41B3-8D3F-A72AB81D8213}" presName="topConnNode1" presStyleLbl="node1" presStyleIdx="0" presStyleCnt="0"/>
      <dgm:spPr/>
    </dgm:pt>
    <dgm:pt modelId="{1A6DA060-E4D8-4D97-A638-08A22D3ADE3C}" type="pres">
      <dgm:prSet presAssocID="{CA92F578-25AD-41B3-8D3F-A72AB81D8213}" presName="hierChild2" presStyleCnt="0"/>
      <dgm:spPr/>
    </dgm:pt>
    <dgm:pt modelId="{DB3895B1-2732-4672-A09D-896359A8C3C7}" type="pres">
      <dgm:prSet presAssocID="{D9DD560F-DECF-4A32-8A99-AB46DF49B084}" presName="Name28" presStyleLbl="parChTrans1D2" presStyleIdx="0" presStyleCnt="3"/>
      <dgm:spPr/>
    </dgm:pt>
    <dgm:pt modelId="{2D0F21A1-B757-4E0D-B2FC-BF2F9CDA2945}" type="pres">
      <dgm:prSet presAssocID="{71EA57F4-2C39-4194-9C18-528186EE96DF}" presName="hierRoot2" presStyleCnt="0">
        <dgm:presLayoutVars>
          <dgm:hierBranch val="init"/>
        </dgm:presLayoutVars>
      </dgm:prSet>
      <dgm:spPr/>
    </dgm:pt>
    <dgm:pt modelId="{6CA4AFA5-FAA9-42B8-89FE-43FA8570B254}" type="pres">
      <dgm:prSet presAssocID="{71EA57F4-2C39-4194-9C18-528186EE96DF}" presName="rootComposite2" presStyleCnt="0"/>
      <dgm:spPr/>
    </dgm:pt>
    <dgm:pt modelId="{E8DE2836-0DDF-4A2C-B1C1-0D62B0885817}" type="pres">
      <dgm:prSet presAssocID="{71EA57F4-2C39-4194-9C18-528186EE96DF}" presName="rootText2" presStyleLbl="alignAcc1" presStyleIdx="0" presStyleCnt="0" custScaleY="124160">
        <dgm:presLayoutVars>
          <dgm:chPref val="3"/>
        </dgm:presLayoutVars>
      </dgm:prSet>
      <dgm:spPr/>
    </dgm:pt>
    <dgm:pt modelId="{9AA24CB2-4776-40AB-9A02-F48E8ADB8683}" type="pres">
      <dgm:prSet presAssocID="{71EA57F4-2C39-4194-9C18-528186EE96DF}" presName="topArc2" presStyleLbl="parChTrans1D1" presStyleIdx="2" presStyleCnt="8"/>
      <dgm:spPr/>
    </dgm:pt>
    <dgm:pt modelId="{E0963FB2-1195-4EDC-897E-949A705F8785}" type="pres">
      <dgm:prSet presAssocID="{71EA57F4-2C39-4194-9C18-528186EE96DF}" presName="bottomArc2" presStyleLbl="parChTrans1D1" presStyleIdx="3" presStyleCnt="8"/>
      <dgm:spPr/>
    </dgm:pt>
    <dgm:pt modelId="{3457B9F1-2045-40E2-BC4A-65E8F4238F0D}" type="pres">
      <dgm:prSet presAssocID="{71EA57F4-2C39-4194-9C18-528186EE96DF}" presName="topConnNode2" presStyleLbl="node2" presStyleIdx="0" presStyleCnt="0"/>
      <dgm:spPr/>
    </dgm:pt>
    <dgm:pt modelId="{47945B73-3F8E-4AF2-AAD3-76C5E2A66BC3}" type="pres">
      <dgm:prSet presAssocID="{71EA57F4-2C39-4194-9C18-528186EE96DF}" presName="hierChild4" presStyleCnt="0"/>
      <dgm:spPr/>
    </dgm:pt>
    <dgm:pt modelId="{745FAB28-4315-4848-8684-DFF0096FE725}" type="pres">
      <dgm:prSet presAssocID="{71EA57F4-2C39-4194-9C18-528186EE96DF}" presName="hierChild5" presStyleCnt="0"/>
      <dgm:spPr/>
    </dgm:pt>
    <dgm:pt modelId="{8A0EC7D8-5B6A-4665-806B-93381D278336}" type="pres">
      <dgm:prSet presAssocID="{BF4485AE-C2DE-4147-BF7E-0652684443CC}" presName="Name28" presStyleLbl="parChTrans1D2" presStyleIdx="1" presStyleCnt="3"/>
      <dgm:spPr/>
    </dgm:pt>
    <dgm:pt modelId="{F894C068-622D-40F7-8830-53E9F102AF72}" type="pres">
      <dgm:prSet presAssocID="{661D238B-57D6-4E00-A65F-5C250518BF8D}" presName="hierRoot2" presStyleCnt="0">
        <dgm:presLayoutVars>
          <dgm:hierBranch val="init"/>
        </dgm:presLayoutVars>
      </dgm:prSet>
      <dgm:spPr/>
    </dgm:pt>
    <dgm:pt modelId="{510BAF32-CFB7-461B-923F-9FDAD0829AC0}" type="pres">
      <dgm:prSet presAssocID="{661D238B-57D6-4E00-A65F-5C250518BF8D}" presName="rootComposite2" presStyleCnt="0"/>
      <dgm:spPr/>
    </dgm:pt>
    <dgm:pt modelId="{2BC5099B-3AE1-49EB-91F2-0F5C9EC1F3F3}" type="pres">
      <dgm:prSet presAssocID="{661D238B-57D6-4E00-A65F-5C250518BF8D}" presName="rootText2" presStyleLbl="alignAcc1" presStyleIdx="0" presStyleCnt="0" custScaleX="73212">
        <dgm:presLayoutVars>
          <dgm:chPref val="3"/>
        </dgm:presLayoutVars>
      </dgm:prSet>
      <dgm:spPr/>
    </dgm:pt>
    <dgm:pt modelId="{D987C51A-DE40-40D2-A89F-250C11411053}" type="pres">
      <dgm:prSet presAssocID="{661D238B-57D6-4E00-A65F-5C250518BF8D}" presName="topArc2" presStyleLbl="parChTrans1D1" presStyleIdx="4" presStyleCnt="8"/>
      <dgm:spPr/>
    </dgm:pt>
    <dgm:pt modelId="{845BC770-D6CC-40E5-A5F7-469472BC022C}" type="pres">
      <dgm:prSet presAssocID="{661D238B-57D6-4E00-A65F-5C250518BF8D}" presName="bottomArc2" presStyleLbl="parChTrans1D1" presStyleIdx="5" presStyleCnt="8"/>
      <dgm:spPr/>
    </dgm:pt>
    <dgm:pt modelId="{1927522F-5E65-4A9D-9258-0457625263CB}" type="pres">
      <dgm:prSet presAssocID="{661D238B-57D6-4E00-A65F-5C250518BF8D}" presName="topConnNode2" presStyleLbl="node2" presStyleIdx="0" presStyleCnt="0"/>
      <dgm:spPr/>
    </dgm:pt>
    <dgm:pt modelId="{70FFAADE-3192-4D76-B827-BE4634AB678E}" type="pres">
      <dgm:prSet presAssocID="{661D238B-57D6-4E00-A65F-5C250518BF8D}" presName="hierChild4" presStyleCnt="0"/>
      <dgm:spPr/>
    </dgm:pt>
    <dgm:pt modelId="{BB63D14E-5603-4B37-8E99-01E15FE2D8B0}" type="pres">
      <dgm:prSet presAssocID="{661D238B-57D6-4E00-A65F-5C250518BF8D}" presName="hierChild5" presStyleCnt="0"/>
      <dgm:spPr/>
    </dgm:pt>
    <dgm:pt modelId="{FB865FD8-1A10-43FA-87ED-94D902200D23}" type="pres">
      <dgm:prSet presAssocID="{C476BAAC-2E3A-4914-B612-605242EA3850}" presName="Name28" presStyleLbl="parChTrans1D2" presStyleIdx="2" presStyleCnt="3"/>
      <dgm:spPr/>
    </dgm:pt>
    <dgm:pt modelId="{62112104-0B33-49D0-BF0E-BB16B4D32F74}" type="pres">
      <dgm:prSet presAssocID="{389DD413-0B36-4522-A0F8-7A3713701E1C}" presName="hierRoot2" presStyleCnt="0">
        <dgm:presLayoutVars>
          <dgm:hierBranch val="init"/>
        </dgm:presLayoutVars>
      </dgm:prSet>
      <dgm:spPr/>
    </dgm:pt>
    <dgm:pt modelId="{795491D3-F85E-4A7D-91E9-6EBD3DEFB451}" type="pres">
      <dgm:prSet presAssocID="{389DD413-0B36-4522-A0F8-7A3713701E1C}" presName="rootComposite2" presStyleCnt="0"/>
      <dgm:spPr/>
    </dgm:pt>
    <dgm:pt modelId="{42226B27-BDC7-437C-BF56-016D1F179809}" type="pres">
      <dgm:prSet presAssocID="{389DD413-0B36-4522-A0F8-7A3713701E1C}" presName="rootText2" presStyleLbl="alignAcc1" presStyleIdx="0" presStyleCnt="0" custScaleX="112926" custScaleY="132093">
        <dgm:presLayoutVars>
          <dgm:chPref val="3"/>
        </dgm:presLayoutVars>
      </dgm:prSet>
      <dgm:spPr/>
    </dgm:pt>
    <dgm:pt modelId="{5FFBCFFF-9E79-43BA-B94D-4A265AC3B7E8}" type="pres">
      <dgm:prSet presAssocID="{389DD413-0B36-4522-A0F8-7A3713701E1C}" presName="topArc2" presStyleLbl="parChTrans1D1" presStyleIdx="6" presStyleCnt="8"/>
      <dgm:spPr/>
    </dgm:pt>
    <dgm:pt modelId="{39276244-18B5-486C-AFBA-919746E0054F}" type="pres">
      <dgm:prSet presAssocID="{389DD413-0B36-4522-A0F8-7A3713701E1C}" presName="bottomArc2" presStyleLbl="parChTrans1D1" presStyleIdx="7" presStyleCnt="8"/>
      <dgm:spPr/>
    </dgm:pt>
    <dgm:pt modelId="{56C67F6A-9508-4057-B088-DFF8D2DD9056}" type="pres">
      <dgm:prSet presAssocID="{389DD413-0B36-4522-A0F8-7A3713701E1C}" presName="topConnNode2" presStyleLbl="node2" presStyleIdx="0" presStyleCnt="0"/>
      <dgm:spPr/>
    </dgm:pt>
    <dgm:pt modelId="{BFA4C96C-10F7-4479-8A7C-DE041FA08225}" type="pres">
      <dgm:prSet presAssocID="{389DD413-0B36-4522-A0F8-7A3713701E1C}" presName="hierChild4" presStyleCnt="0"/>
      <dgm:spPr/>
    </dgm:pt>
    <dgm:pt modelId="{D221821D-C08B-4BAF-90D3-C9F948BFDB84}" type="pres">
      <dgm:prSet presAssocID="{389DD413-0B36-4522-A0F8-7A3713701E1C}" presName="hierChild5" presStyleCnt="0"/>
      <dgm:spPr/>
    </dgm:pt>
    <dgm:pt modelId="{E1A31278-1DF7-4074-BE1E-9294DAA6BD78}" type="pres">
      <dgm:prSet presAssocID="{CA92F578-25AD-41B3-8D3F-A72AB81D8213}" presName="hierChild3" presStyleCnt="0"/>
      <dgm:spPr/>
    </dgm:pt>
  </dgm:ptLst>
  <dgm:cxnLst>
    <dgm:cxn modelId="{1D581801-C26A-4CED-AB44-7CD1ACC41FC1}" type="presOf" srcId="{C476BAAC-2E3A-4914-B612-605242EA3850}" destId="{FB865FD8-1A10-43FA-87ED-94D902200D23}" srcOrd="0" destOrd="0" presId="urn:microsoft.com/office/officeart/2008/layout/HalfCircleOrganizationChart"/>
    <dgm:cxn modelId="{A0E15212-DAC9-4F17-B28D-E7EB58112278}" type="presOf" srcId="{07017DAB-4511-4A06-B50A-CC8F4473981A}" destId="{1EC2C6D6-6183-48E4-A236-6B9AB1C25F22}" srcOrd="0" destOrd="0" presId="urn:microsoft.com/office/officeart/2008/layout/HalfCircleOrganizationChart"/>
    <dgm:cxn modelId="{8B1EED20-C027-4F3B-AD03-24DC1898BC2B}" type="presOf" srcId="{661D238B-57D6-4E00-A65F-5C250518BF8D}" destId="{2BC5099B-3AE1-49EB-91F2-0F5C9EC1F3F3}" srcOrd="0" destOrd="0" presId="urn:microsoft.com/office/officeart/2008/layout/HalfCircleOrganizationChart"/>
    <dgm:cxn modelId="{D64B8D26-44CF-4FFE-A9FE-0A77FAC90B70}" type="presOf" srcId="{389DD413-0B36-4522-A0F8-7A3713701E1C}" destId="{56C67F6A-9508-4057-B088-DFF8D2DD9056}" srcOrd="1" destOrd="0" presId="urn:microsoft.com/office/officeart/2008/layout/HalfCircleOrganizationChart"/>
    <dgm:cxn modelId="{4BC1ED5E-D67F-4EEE-A8C8-0AFF860AD247}" srcId="{07017DAB-4511-4A06-B50A-CC8F4473981A}" destId="{CA92F578-25AD-41B3-8D3F-A72AB81D8213}" srcOrd="0" destOrd="0" parTransId="{892EF779-3BFF-4604-93EE-5C72AF5263D4}" sibTransId="{B0690B89-F3AE-4F55-86CC-35EE1232FECC}"/>
    <dgm:cxn modelId="{B3AFDD64-8589-46A0-99FD-B1FF309B8A92}" type="presOf" srcId="{661D238B-57D6-4E00-A65F-5C250518BF8D}" destId="{1927522F-5E65-4A9D-9258-0457625263CB}" srcOrd="1" destOrd="0" presId="urn:microsoft.com/office/officeart/2008/layout/HalfCircleOrganizationChart"/>
    <dgm:cxn modelId="{42654146-E2CD-40A3-96ED-0ED64C45F0F4}" type="presOf" srcId="{71EA57F4-2C39-4194-9C18-528186EE96DF}" destId="{E8DE2836-0DDF-4A2C-B1C1-0D62B0885817}" srcOrd="0" destOrd="0" presId="urn:microsoft.com/office/officeart/2008/layout/HalfCircleOrganizationChart"/>
    <dgm:cxn modelId="{8905C547-DCC0-49D2-9EFE-B52B7B496F66}" type="presOf" srcId="{389DD413-0B36-4522-A0F8-7A3713701E1C}" destId="{42226B27-BDC7-437C-BF56-016D1F179809}" srcOrd="0" destOrd="0" presId="urn:microsoft.com/office/officeart/2008/layout/HalfCircleOrganizationChart"/>
    <dgm:cxn modelId="{96D20678-3058-440A-970C-CC615873608C}" type="presOf" srcId="{71EA57F4-2C39-4194-9C18-528186EE96DF}" destId="{3457B9F1-2045-40E2-BC4A-65E8F4238F0D}" srcOrd="1" destOrd="0" presId="urn:microsoft.com/office/officeart/2008/layout/HalfCircleOrganizationChart"/>
    <dgm:cxn modelId="{FF1F6979-0283-4F4C-ADD5-C7E94BF451D9}" type="presOf" srcId="{D9DD560F-DECF-4A32-8A99-AB46DF49B084}" destId="{DB3895B1-2732-4672-A09D-896359A8C3C7}" srcOrd="0" destOrd="0" presId="urn:microsoft.com/office/officeart/2008/layout/HalfCircleOrganizationChart"/>
    <dgm:cxn modelId="{5118AA9A-E674-47A1-A344-B0A487FD06A5}" type="presOf" srcId="{BF4485AE-C2DE-4147-BF7E-0652684443CC}" destId="{8A0EC7D8-5B6A-4665-806B-93381D278336}" srcOrd="0" destOrd="0" presId="urn:microsoft.com/office/officeart/2008/layout/HalfCircleOrganizationChart"/>
    <dgm:cxn modelId="{65158CBB-5356-4742-ACA9-0DC38C466CF1}" srcId="{CA92F578-25AD-41B3-8D3F-A72AB81D8213}" destId="{661D238B-57D6-4E00-A65F-5C250518BF8D}" srcOrd="1" destOrd="0" parTransId="{BF4485AE-C2DE-4147-BF7E-0652684443CC}" sibTransId="{588F84D2-7013-40E0-BE70-52BE06A10C70}"/>
    <dgm:cxn modelId="{BE62ECCC-6BD6-460E-9243-70F108CDFB76}" type="presOf" srcId="{CA92F578-25AD-41B3-8D3F-A72AB81D8213}" destId="{5E200095-AF2A-4D0E-8B03-CB9929BF33BF}" srcOrd="0" destOrd="0" presId="urn:microsoft.com/office/officeart/2008/layout/HalfCircleOrganizationChart"/>
    <dgm:cxn modelId="{128834DB-EB0B-4D06-AE06-31416D1F242E}" srcId="{CA92F578-25AD-41B3-8D3F-A72AB81D8213}" destId="{71EA57F4-2C39-4194-9C18-528186EE96DF}" srcOrd="0" destOrd="0" parTransId="{D9DD560F-DECF-4A32-8A99-AB46DF49B084}" sibTransId="{91DA7349-5B06-4B75-963F-9084187FA3AC}"/>
    <dgm:cxn modelId="{F9731BE7-69C4-4753-9625-89349F3E09E0}" type="presOf" srcId="{CA92F578-25AD-41B3-8D3F-A72AB81D8213}" destId="{4968215C-3621-4A10-A3EC-0EB8150613D7}" srcOrd="1" destOrd="0" presId="urn:microsoft.com/office/officeart/2008/layout/HalfCircleOrganizationChart"/>
    <dgm:cxn modelId="{B82E99F7-46C1-49DB-8237-25E2B142BCB0}" srcId="{CA92F578-25AD-41B3-8D3F-A72AB81D8213}" destId="{389DD413-0B36-4522-A0F8-7A3713701E1C}" srcOrd="2" destOrd="0" parTransId="{C476BAAC-2E3A-4914-B612-605242EA3850}" sibTransId="{0A420913-3A0B-4F44-938F-D6DCC0B3F4C4}"/>
    <dgm:cxn modelId="{16E20DD1-4C32-4804-A407-D0764D1741D1}" type="presParOf" srcId="{1EC2C6D6-6183-48E4-A236-6B9AB1C25F22}" destId="{82397C13-58BC-4D56-A83E-579DE0B69F53}" srcOrd="0" destOrd="0" presId="urn:microsoft.com/office/officeart/2008/layout/HalfCircleOrganizationChart"/>
    <dgm:cxn modelId="{27C718D1-D361-4CE4-AD1D-2000031A727A}" type="presParOf" srcId="{82397C13-58BC-4D56-A83E-579DE0B69F53}" destId="{8F10E89C-DA81-4084-B5F2-487B344424DF}" srcOrd="0" destOrd="0" presId="urn:microsoft.com/office/officeart/2008/layout/HalfCircleOrganizationChart"/>
    <dgm:cxn modelId="{D42A0730-F2D0-403C-8798-340414E2BE41}" type="presParOf" srcId="{8F10E89C-DA81-4084-B5F2-487B344424DF}" destId="{5E200095-AF2A-4D0E-8B03-CB9929BF33BF}" srcOrd="0" destOrd="0" presId="urn:microsoft.com/office/officeart/2008/layout/HalfCircleOrganizationChart"/>
    <dgm:cxn modelId="{58EC73A5-CD19-4047-A958-21966F95633D}" type="presParOf" srcId="{8F10E89C-DA81-4084-B5F2-487B344424DF}" destId="{FEBDB2E9-4BEC-44B8-9E17-5E891FE75AD5}" srcOrd="1" destOrd="0" presId="urn:microsoft.com/office/officeart/2008/layout/HalfCircleOrganizationChart"/>
    <dgm:cxn modelId="{14AF45FE-3FC3-4E6B-9B22-01075726A48C}" type="presParOf" srcId="{8F10E89C-DA81-4084-B5F2-487B344424DF}" destId="{B789F542-CAB4-45AE-AAC4-DC9A5A63346F}" srcOrd="2" destOrd="0" presId="urn:microsoft.com/office/officeart/2008/layout/HalfCircleOrganizationChart"/>
    <dgm:cxn modelId="{1F0AB5A0-3470-4898-8805-C9904EABB760}" type="presParOf" srcId="{8F10E89C-DA81-4084-B5F2-487B344424DF}" destId="{4968215C-3621-4A10-A3EC-0EB8150613D7}" srcOrd="3" destOrd="0" presId="urn:microsoft.com/office/officeart/2008/layout/HalfCircleOrganizationChart"/>
    <dgm:cxn modelId="{85EE9BDB-326F-40FE-931D-2DE970A4C34A}" type="presParOf" srcId="{82397C13-58BC-4D56-A83E-579DE0B69F53}" destId="{1A6DA060-E4D8-4D97-A638-08A22D3ADE3C}" srcOrd="1" destOrd="0" presId="urn:microsoft.com/office/officeart/2008/layout/HalfCircleOrganizationChart"/>
    <dgm:cxn modelId="{590263FE-295C-4B2B-B8E3-664A9BEEDD44}" type="presParOf" srcId="{1A6DA060-E4D8-4D97-A638-08A22D3ADE3C}" destId="{DB3895B1-2732-4672-A09D-896359A8C3C7}" srcOrd="0" destOrd="0" presId="urn:microsoft.com/office/officeart/2008/layout/HalfCircleOrganizationChart"/>
    <dgm:cxn modelId="{03D7D592-E3E9-4836-9198-F50A769EFC72}" type="presParOf" srcId="{1A6DA060-E4D8-4D97-A638-08A22D3ADE3C}" destId="{2D0F21A1-B757-4E0D-B2FC-BF2F9CDA2945}" srcOrd="1" destOrd="0" presId="urn:microsoft.com/office/officeart/2008/layout/HalfCircleOrganizationChart"/>
    <dgm:cxn modelId="{73B0ABC2-959C-4F21-B96A-9E2F2E8CB224}" type="presParOf" srcId="{2D0F21A1-B757-4E0D-B2FC-BF2F9CDA2945}" destId="{6CA4AFA5-FAA9-42B8-89FE-43FA8570B254}" srcOrd="0" destOrd="0" presId="urn:microsoft.com/office/officeart/2008/layout/HalfCircleOrganizationChart"/>
    <dgm:cxn modelId="{28DC57A2-77A0-4400-94CD-B3C034072798}" type="presParOf" srcId="{6CA4AFA5-FAA9-42B8-89FE-43FA8570B254}" destId="{E8DE2836-0DDF-4A2C-B1C1-0D62B0885817}" srcOrd="0" destOrd="0" presId="urn:microsoft.com/office/officeart/2008/layout/HalfCircleOrganizationChart"/>
    <dgm:cxn modelId="{73419689-65C4-44B0-B036-747F513386EF}" type="presParOf" srcId="{6CA4AFA5-FAA9-42B8-89FE-43FA8570B254}" destId="{9AA24CB2-4776-40AB-9A02-F48E8ADB8683}" srcOrd="1" destOrd="0" presId="urn:microsoft.com/office/officeart/2008/layout/HalfCircleOrganizationChart"/>
    <dgm:cxn modelId="{A12CED84-3817-4533-AA57-AB032778B83E}" type="presParOf" srcId="{6CA4AFA5-FAA9-42B8-89FE-43FA8570B254}" destId="{E0963FB2-1195-4EDC-897E-949A705F8785}" srcOrd="2" destOrd="0" presId="urn:microsoft.com/office/officeart/2008/layout/HalfCircleOrganizationChart"/>
    <dgm:cxn modelId="{D995D876-7F26-4904-B5B1-906DC3687677}" type="presParOf" srcId="{6CA4AFA5-FAA9-42B8-89FE-43FA8570B254}" destId="{3457B9F1-2045-40E2-BC4A-65E8F4238F0D}" srcOrd="3" destOrd="0" presId="urn:microsoft.com/office/officeart/2008/layout/HalfCircleOrganizationChart"/>
    <dgm:cxn modelId="{F78E8CE7-0484-4C90-990A-1B1825B3BA32}" type="presParOf" srcId="{2D0F21A1-B757-4E0D-B2FC-BF2F9CDA2945}" destId="{47945B73-3F8E-4AF2-AAD3-76C5E2A66BC3}" srcOrd="1" destOrd="0" presId="urn:microsoft.com/office/officeart/2008/layout/HalfCircleOrganizationChart"/>
    <dgm:cxn modelId="{7EC6EBD7-EF28-41FB-8725-984F62D7F275}" type="presParOf" srcId="{2D0F21A1-B757-4E0D-B2FC-BF2F9CDA2945}" destId="{745FAB28-4315-4848-8684-DFF0096FE725}" srcOrd="2" destOrd="0" presId="urn:microsoft.com/office/officeart/2008/layout/HalfCircleOrganizationChart"/>
    <dgm:cxn modelId="{B867A9D4-BF68-4AD3-87B8-6DDFED1658D3}" type="presParOf" srcId="{1A6DA060-E4D8-4D97-A638-08A22D3ADE3C}" destId="{8A0EC7D8-5B6A-4665-806B-93381D278336}" srcOrd="2" destOrd="0" presId="urn:microsoft.com/office/officeart/2008/layout/HalfCircleOrganizationChart"/>
    <dgm:cxn modelId="{3CFB545C-8D71-4A37-99A8-959A9B8F5CE2}" type="presParOf" srcId="{1A6DA060-E4D8-4D97-A638-08A22D3ADE3C}" destId="{F894C068-622D-40F7-8830-53E9F102AF72}" srcOrd="3" destOrd="0" presId="urn:microsoft.com/office/officeart/2008/layout/HalfCircleOrganizationChart"/>
    <dgm:cxn modelId="{4DEACAD2-CA81-44FB-8F0F-0B9B5E990836}" type="presParOf" srcId="{F894C068-622D-40F7-8830-53E9F102AF72}" destId="{510BAF32-CFB7-461B-923F-9FDAD0829AC0}" srcOrd="0" destOrd="0" presId="urn:microsoft.com/office/officeart/2008/layout/HalfCircleOrganizationChart"/>
    <dgm:cxn modelId="{D7E1C79A-4C3F-4ECF-B36F-AC0920751DF2}" type="presParOf" srcId="{510BAF32-CFB7-461B-923F-9FDAD0829AC0}" destId="{2BC5099B-3AE1-49EB-91F2-0F5C9EC1F3F3}" srcOrd="0" destOrd="0" presId="urn:microsoft.com/office/officeart/2008/layout/HalfCircleOrganizationChart"/>
    <dgm:cxn modelId="{6BA842AF-EF9B-496D-A95D-ACB9C731F0E9}" type="presParOf" srcId="{510BAF32-CFB7-461B-923F-9FDAD0829AC0}" destId="{D987C51A-DE40-40D2-A89F-250C11411053}" srcOrd="1" destOrd="0" presId="urn:microsoft.com/office/officeart/2008/layout/HalfCircleOrganizationChart"/>
    <dgm:cxn modelId="{E22EA52E-FA9C-4D02-AA93-B46E30DB7B5B}" type="presParOf" srcId="{510BAF32-CFB7-461B-923F-9FDAD0829AC0}" destId="{845BC770-D6CC-40E5-A5F7-469472BC022C}" srcOrd="2" destOrd="0" presId="urn:microsoft.com/office/officeart/2008/layout/HalfCircleOrganizationChart"/>
    <dgm:cxn modelId="{412180D0-493B-486E-8857-598878A7FF95}" type="presParOf" srcId="{510BAF32-CFB7-461B-923F-9FDAD0829AC0}" destId="{1927522F-5E65-4A9D-9258-0457625263CB}" srcOrd="3" destOrd="0" presId="urn:microsoft.com/office/officeart/2008/layout/HalfCircleOrganizationChart"/>
    <dgm:cxn modelId="{666A313D-71E1-44CC-9AD7-BBBFC0122709}" type="presParOf" srcId="{F894C068-622D-40F7-8830-53E9F102AF72}" destId="{70FFAADE-3192-4D76-B827-BE4634AB678E}" srcOrd="1" destOrd="0" presId="urn:microsoft.com/office/officeart/2008/layout/HalfCircleOrganizationChart"/>
    <dgm:cxn modelId="{EE8B703A-DD7D-4653-9D00-33879B5FA6FE}" type="presParOf" srcId="{F894C068-622D-40F7-8830-53E9F102AF72}" destId="{BB63D14E-5603-4B37-8E99-01E15FE2D8B0}" srcOrd="2" destOrd="0" presId="urn:microsoft.com/office/officeart/2008/layout/HalfCircleOrganizationChart"/>
    <dgm:cxn modelId="{AE10C5A4-3966-473E-ACF6-9047E3985D4A}" type="presParOf" srcId="{1A6DA060-E4D8-4D97-A638-08A22D3ADE3C}" destId="{FB865FD8-1A10-43FA-87ED-94D902200D23}" srcOrd="4" destOrd="0" presId="urn:microsoft.com/office/officeart/2008/layout/HalfCircleOrganizationChart"/>
    <dgm:cxn modelId="{9371A8CB-9444-476A-8909-94E2599391E0}" type="presParOf" srcId="{1A6DA060-E4D8-4D97-A638-08A22D3ADE3C}" destId="{62112104-0B33-49D0-BF0E-BB16B4D32F74}" srcOrd="5" destOrd="0" presId="urn:microsoft.com/office/officeart/2008/layout/HalfCircleOrganizationChart"/>
    <dgm:cxn modelId="{4F7556C4-5FED-4548-B974-0DDBDE75F50C}" type="presParOf" srcId="{62112104-0B33-49D0-BF0E-BB16B4D32F74}" destId="{795491D3-F85E-4A7D-91E9-6EBD3DEFB451}" srcOrd="0" destOrd="0" presId="urn:microsoft.com/office/officeart/2008/layout/HalfCircleOrganizationChart"/>
    <dgm:cxn modelId="{1E993E82-D963-48C6-9FEC-5C3575FA58F4}" type="presParOf" srcId="{795491D3-F85E-4A7D-91E9-6EBD3DEFB451}" destId="{42226B27-BDC7-437C-BF56-016D1F179809}" srcOrd="0" destOrd="0" presId="urn:microsoft.com/office/officeart/2008/layout/HalfCircleOrganizationChart"/>
    <dgm:cxn modelId="{82A055F4-15F6-4A62-944D-FBB43B3A5089}" type="presParOf" srcId="{795491D3-F85E-4A7D-91E9-6EBD3DEFB451}" destId="{5FFBCFFF-9E79-43BA-B94D-4A265AC3B7E8}" srcOrd="1" destOrd="0" presId="urn:microsoft.com/office/officeart/2008/layout/HalfCircleOrganizationChart"/>
    <dgm:cxn modelId="{54076A40-C75D-4F63-9476-FA321235719C}" type="presParOf" srcId="{795491D3-F85E-4A7D-91E9-6EBD3DEFB451}" destId="{39276244-18B5-486C-AFBA-919746E0054F}" srcOrd="2" destOrd="0" presId="urn:microsoft.com/office/officeart/2008/layout/HalfCircleOrganizationChart"/>
    <dgm:cxn modelId="{C87051B8-4BD6-49D4-9628-5C92A5D9F2A0}" type="presParOf" srcId="{795491D3-F85E-4A7D-91E9-6EBD3DEFB451}" destId="{56C67F6A-9508-4057-B088-DFF8D2DD9056}" srcOrd="3" destOrd="0" presId="urn:microsoft.com/office/officeart/2008/layout/HalfCircleOrganizationChart"/>
    <dgm:cxn modelId="{812C49B9-EA87-4588-9504-7407106A4EE9}" type="presParOf" srcId="{62112104-0B33-49D0-BF0E-BB16B4D32F74}" destId="{BFA4C96C-10F7-4479-8A7C-DE041FA08225}" srcOrd="1" destOrd="0" presId="urn:microsoft.com/office/officeart/2008/layout/HalfCircleOrganizationChart"/>
    <dgm:cxn modelId="{C38318C9-C726-45B5-80C3-A0AD5777F227}" type="presParOf" srcId="{62112104-0B33-49D0-BF0E-BB16B4D32F74}" destId="{D221821D-C08B-4BAF-90D3-C9F948BFDB84}" srcOrd="2" destOrd="0" presId="urn:microsoft.com/office/officeart/2008/layout/HalfCircleOrganizationChart"/>
    <dgm:cxn modelId="{0271E0BB-FEAA-4C18-9C1A-9197E9C1C772}" type="presParOf" srcId="{82397C13-58BC-4D56-A83E-579DE0B69F53}" destId="{E1A31278-1DF7-4074-BE1E-9294DAA6BD78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65FD8-1A10-43FA-87ED-94D902200D23}">
      <dsp:nvSpPr>
        <dsp:cNvPr id="0" name=""/>
        <dsp:cNvSpPr/>
      </dsp:nvSpPr>
      <dsp:spPr>
        <a:xfrm>
          <a:off x="4038600" y="2570683"/>
          <a:ext cx="2647146" cy="516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303"/>
              </a:lnTo>
              <a:lnTo>
                <a:pt x="2647146" y="258303"/>
              </a:lnTo>
              <a:lnTo>
                <a:pt x="2647146" y="516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EC7D8-5B6A-4665-806B-93381D278336}">
      <dsp:nvSpPr>
        <dsp:cNvPr id="0" name=""/>
        <dsp:cNvSpPr/>
      </dsp:nvSpPr>
      <dsp:spPr>
        <a:xfrm>
          <a:off x="3879607" y="2570683"/>
          <a:ext cx="158992" cy="516607"/>
        </a:xfrm>
        <a:custGeom>
          <a:avLst/>
          <a:gdLst/>
          <a:ahLst/>
          <a:cxnLst/>
          <a:rect l="0" t="0" r="0" b="0"/>
          <a:pathLst>
            <a:path>
              <a:moveTo>
                <a:pt x="158992" y="0"/>
              </a:moveTo>
              <a:lnTo>
                <a:pt x="158992" y="258303"/>
              </a:lnTo>
              <a:lnTo>
                <a:pt x="0" y="258303"/>
              </a:lnTo>
              <a:lnTo>
                <a:pt x="0" y="516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895B1-2732-4672-A09D-896359A8C3C7}">
      <dsp:nvSpPr>
        <dsp:cNvPr id="0" name=""/>
        <dsp:cNvSpPr/>
      </dsp:nvSpPr>
      <dsp:spPr>
        <a:xfrm>
          <a:off x="1232461" y="2570683"/>
          <a:ext cx="2806138" cy="516607"/>
        </a:xfrm>
        <a:custGeom>
          <a:avLst/>
          <a:gdLst/>
          <a:ahLst/>
          <a:cxnLst/>
          <a:rect l="0" t="0" r="0" b="0"/>
          <a:pathLst>
            <a:path>
              <a:moveTo>
                <a:pt x="2806138" y="0"/>
              </a:moveTo>
              <a:lnTo>
                <a:pt x="2806138" y="258303"/>
              </a:lnTo>
              <a:lnTo>
                <a:pt x="0" y="258303"/>
              </a:lnTo>
              <a:lnTo>
                <a:pt x="0" y="516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DB2E9-4BEC-44B8-9E17-5E891FE75AD5}">
      <dsp:nvSpPr>
        <dsp:cNvPr id="0" name=""/>
        <dsp:cNvSpPr/>
      </dsp:nvSpPr>
      <dsp:spPr>
        <a:xfrm>
          <a:off x="3197150" y="698141"/>
          <a:ext cx="1682898" cy="187254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9F542-CAB4-45AE-AAC4-DC9A5A63346F}">
      <dsp:nvSpPr>
        <dsp:cNvPr id="0" name=""/>
        <dsp:cNvSpPr/>
      </dsp:nvSpPr>
      <dsp:spPr>
        <a:xfrm>
          <a:off x="3197150" y="698141"/>
          <a:ext cx="1682898" cy="187254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00095-AF2A-4D0E-8B03-CB9929BF33BF}">
      <dsp:nvSpPr>
        <dsp:cNvPr id="0" name=""/>
        <dsp:cNvSpPr/>
      </dsp:nvSpPr>
      <dsp:spPr>
        <a:xfrm>
          <a:off x="2355701" y="1035198"/>
          <a:ext cx="3365796" cy="119842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محاورُ عامِ الخير 2017 م</a:t>
          </a:r>
          <a:endParaRPr lang="en-US" sz="1600" kern="1200" dirty="0"/>
        </a:p>
      </dsp:txBody>
      <dsp:txXfrm>
        <a:off x="2355701" y="1035198"/>
        <a:ext cx="3365796" cy="1198427"/>
      </dsp:txXfrm>
    </dsp:sp>
    <dsp:sp modelId="{9AA24CB2-4776-40AB-9A02-F48E8ADB8683}">
      <dsp:nvSpPr>
        <dsp:cNvPr id="0" name=""/>
        <dsp:cNvSpPr/>
      </dsp:nvSpPr>
      <dsp:spPr>
        <a:xfrm>
          <a:off x="617452" y="3087291"/>
          <a:ext cx="1230017" cy="1527190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63FB2-1195-4EDC-897E-949A705F8785}">
      <dsp:nvSpPr>
        <dsp:cNvPr id="0" name=""/>
        <dsp:cNvSpPr/>
      </dsp:nvSpPr>
      <dsp:spPr>
        <a:xfrm>
          <a:off x="617452" y="3087291"/>
          <a:ext cx="1230017" cy="1527190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E2836-0DDF-4A2C-B1C1-0D62B0885817}">
      <dsp:nvSpPr>
        <dsp:cNvPr id="0" name=""/>
        <dsp:cNvSpPr/>
      </dsp:nvSpPr>
      <dsp:spPr>
        <a:xfrm>
          <a:off x="2443" y="3362185"/>
          <a:ext cx="2460035" cy="9774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المحورُ الثّالثُ: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خدمةُ الوطنِ</a:t>
          </a:r>
          <a:endParaRPr lang="en-US" sz="1600" kern="1200" dirty="0"/>
        </a:p>
      </dsp:txBody>
      <dsp:txXfrm>
        <a:off x="2443" y="3362185"/>
        <a:ext cx="2460035" cy="977401"/>
      </dsp:txXfrm>
    </dsp:sp>
    <dsp:sp modelId="{D987C51A-DE40-40D2-A89F-250C11411053}">
      <dsp:nvSpPr>
        <dsp:cNvPr id="0" name=""/>
        <dsp:cNvSpPr/>
      </dsp:nvSpPr>
      <dsp:spPr>
        <a:xfrm>
          <a:off x="3429347" y="3087291"/>
          <a:ext cx="900520" cy="123001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5BC770-D6CC-40E5-A5F7-469472BC022C}">
      <dsp:nvSpPr>
        <dsp:cNvPr id="0" name=""/>
        <dsp:cNvSpPr/>
      </dsp:nvSpPr>
      <dsp:spPr>
        <a:xfrm>
          <a:off x="3429347" y="3087291"/>
          <a:ext cx="900520" cy="123001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5099B-3AE1-49EB-91F2-0F5C9EC1F3F3}">
      <dsp:nvSpPr>
        <dsp:cNvPr id="0" name=""/>
        <dsp:cNvSpPr/>
      </dsp:nvSpPr>
      <dsp:spPr>
        <a:xfrm>
          <a:off x="2979087" y="3308694"/>
          <a:ext cx="1801041" cy="7872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المحورُ الثّاني: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التّطوّعُ</a:t>
          </a:r>
          <a:endParaRPr lang="en-US" sz="1600" kern="1200" dirty="0"/>
        </a:p>
      </dsp:txBody>
      <dsp:txXfrm>
        <a:off x="2979087" y="3308694"/>
        <a:ext cx="1801041" cy="787211"/>
      </dsp:txXfrm>
    </dsp:sp>
    <dsp:sp modelId="{5FFBCFFF-9E79-43BA-B94D-4A265AC3B7E8}">
      <dsp:nvSpPr>
        <dsp:cNvPr id="0" name=""/>
        <dsp:cNvSpPr/>
      </dsp:nvSpPr>
      <dsp:spPr>
        <a:xfrm>
          <a:off x="5991241" y="3087291"/>
          <a:ext cx="1389010" cy="162476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76244-18B5-486C-AFBA-919746E0054F}">
      <dsp:nvSpPr>
        <dsp:cNvPr id="0" name=""/>
        <dsp:cNvSpPr/>
      </dsp:nvSpPr>
      <dsp:spPr>
        <a:xfrm>
          <a:off x="5991241" y="3087291"/>
          <a:ext cx="1389010" cy="162476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26B27-BDC7-437C-BF56-016D1F179809}">
      <dsp:nvSpPr>
        <dsp:cNvPr id="0" name=""/>
        <dsp:cNvSpPr/>
      </dsp:nvSpPr>
      <dsp:spPr>
        <a:xfrm>
          <a:off x="5296736" y="3379749"/>
          <a:ext cx="2778020" cy="103985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المحورُ الأوّلُ: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المسؤوليّةُ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1600" kern="1200" dirty="0"/>
            <a:t>المجتمعيّةُ</a:t>
          </a:r>
          <a:endParaRPr lang="en-US" sz="1600" kern="1200" dirty="0"/>
        </a:p>
      </dsp:txBody>
      <dsp:txXfrm>
        <a:off x="5296736" y="3379749"/>
        <a:ext cx="2778020" cy="1039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4453C-99E1-4FC1-B1D8-A813DECF4167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7578A-87C0-41D4-91E4-48BE7D10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95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578A-87C0-41D4-91E4-48BE7D1081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5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7F191-921F-4EC6-BB03-375F0EC996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89164CF-B87B-4DEB-8887-CF97A8AE9EAF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D032F0A-D2A2-4C5E-9F8A-4927AB51B45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volunteers.a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6199194" y="499398"/>
            <a:ext cx="2754306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استراتيجية التعلم التعاوني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14" y="1421127"/>
            <a:ext cx="786478" cy="86487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319917" y="4792545"/>
            <a:ext cx="2666130" cy="1123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أطرح سؤالا مناسبا.</a:t>
            </a:r>
          </a:p>
          <a:p>
            <a:pPr algn="r"/>
            <a:r>
              <a:rPr lang="ar-AE" sz="2400" dirty="0">
                <a:solidFill>
                  <a:srgbClr val="FF0000"/>
                </a:solidFill>
              </a:rPr>
              <a:t>..................................................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6347213" y="2590800"/>
            <a:ext cx="2666129" cy="14156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أعبر عما </a:t>
            </a:r>
            <a:r>
              <a:rPr lang="ar-EG" sz="2400" b="1" dirty="0">
                <a:solidFill>
                  <a:srgbClr val="FF0000"/>
                </a:solidFill>
              </a:rPr>
              <a:t>ت</a:t>
            </a:r>
            <a:r>
              <a:rPr lang="ar-AE" sz="2400" b="1" dirty="0">
                <a:solidFill>
                  <a:srgbClr val="FF0000"/>
                </a:solidFill>
              </a:rPr>
              <a:t>شاهد.</a:t>
            </a:r>
          </a:p>
          <a:p>
            <a:pPr algn="r"/>
            <a:r>
              <a:rPr lang="ar-AE" sz="2400" dirty="0">
                <a:solidFill>
                  <a:srgbClr val="FF0000"/>
                </a:solidFill>
              </a:rPr>
              <a:t>..................................................</a:t>
            </a:r>
          </a:p>
        </p:txBody>
      </p:sp>
      <p:pic>
        <p:nvPicPr>
          <p:cNvPr id="2" name="videoplayback8ACH3EVT">
            <a:hlinkClick r:id="" action="ppaction://media"/>
            <a:extLst>
              <a:ext uri="{FF2B5EF4-FFF2-40B4-BE49-F238E27FC236}">
                <a16:creationId xmlns:a16="http://schemas.microsoft.com/office/drawing/2014/main" id="{438AAE1C-289B-4B2C-9F56-B739A40A1F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4"/>
            <a:ext cx="6096000" cy="653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/>
              <a:t>محاورُ مبادرةِ عامِ الخير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066800" y="914400"/>
          <a:ext cx="8077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708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563" y="152400"/>
            <a:ext cx="8153400" cy="1143000"/>
          </a:xfrm>
        </p:spPr>
        <p:txBody>
          <a:bodyPr/>
          <a:lstStyle/>
          <a:p>
            <a:pPr algn="ctr"/>
            <a:r>
              <a:rPr lang="ar-AE" dirty="0"/>
              <a:t>المحورُ الأوّلُ: المسؤوليّةُ المجتمعيّةُ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AE" dirty="0"/>
              <a:t>هيَ واحدةً من أبرز دعائمِ الحياةِ المجتمعيّةِ المهِّمةِ، ووسيلةٌ من وسائلِ تقدّمِ المجتمعاتِ، حيثُ تقاسُ</a:t>
            </a:r>
            <a:r>
              <a:rPr lang="en-US" dirty="0"/>
              <a:t> </a:t>
            </a:r>
            <a:r>
              <a:rPr lang="ar-AE" dirty="0"/>
              <a:t>قيمةُ الفردِ في مجتمعِه بمدى تحمّلِه المسؤوليّةَ تجاهَ نفسِه وتجاهَ الآخرينَ.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8949" r="12626"/>
          <a:stretch/>
        </p:blipFill>
        <p:spPr bwMode="auto">
          <a:xfrm>
            <a:off x="152400" y="3810000"/>
            <a:ext cx="2132812" cy="2162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4114800"/>
            <a:ext cx="64008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000" b="1" dirty="0">
                <a:solidFill>
                  <a:srgbClr val="FF0000"/>
                </a:solidFill>
              </a:rPr>
              <a:t>«هدفُنا أنْ يعملَ الأفرادُ والقطاعُ الخاصُّ والجهاتُ الحكوميّةُ بتنسيقٍ وتكاملٍ، لتحقيقٍ أفضلِ تنميةٍ لمجتمعِ الإماراتِ» مشيرًا سموُّه إلى أنّ: «عامَ الخير هدفُه خيرُ المواطنِ وخيرُ الوطنِ، وترسيخُ العطاءِ في الأفرادِ والمؤسّساتِ للمجتمعِ عطاءً بلا مقابلٍ، كما أعطتنا الإماراتُ دونَ مقابلٍ»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9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/>
              <a:t>الجوانبُ التّعليميّةُ والثّقافيّةُ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4437888" cy="4800600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ar-AE" dirty="0"/>
              <a:t>إنشاءُ بعضِ المباني المدرسيّةِ والكليّاتِ غير الرّبحيّةِ والّتي تعملُ على تعليمِ الطلبةِ التخصّصاتِ الّتي يحتاجُها الوطنُ.</a:t>
            </a:r>
          </a:p>
          <a:p>
            <a:pPr algn="r" rtl="1"/>
            <a:endParaRPr lang="ar-AE" dirty="0"/>
          </a:p>
          <a:p>
            <a:pPr algn="r" rtl="1"/>
            <a:r>
              <a:rPr lang="ar-AE" dirty="0"/>
              <a:t>دعمُ الطّلابِ المتفوّقينَ من خلالِ برامجَ تدريبيّةٍ داخليًّا وخارجيًّا، فكثيرٌ منَ الطلابِّ المتفوّقينَ بحاجةٍ إلى دعمٍ ومساندةٍ من خلالِ رعايةِ تفوّقِهمْ ورعاية المبتكراتِ والاختراعاتِ لطلابِّنا وطالباتِنا المميّزةِ.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28" y="1193800"/>
            <a:ext cx="3504844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28" y="3809999"/>
            <a:ext cx="3504844" cy="233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7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914400"/>
            <a:ext cx="4145280" cy="4800600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ar-AE" dirty="0"/>
              <a:t>دعمُ برامجِ أصحابِ الهممِ في المدارسِ والجامعاتِ وتوفير جميعِ ما يحتاجونَه لتطوير قدراتِهمْ.</a:t>
            </a:r>
          </a:p>
          <a:p>
            <a:pPr algn="r" rtl="1"/>
            <a:endParaRPr lang="ar-AE" dirty="0"/>
          </a:p>
          <a:p>
            <a:pPr algn="r" rtl="1"/>
            <a:r>
              <a:rPr lang="ar-AE" dirty="0"/>
              <a:t>إنشاءُ مرا كزَ ثقافيّةِ تهتمُّ بنشر الثّقافةِ، مثلِ إنشاءِ المكتباتِ العامّةِ والمرا كز الثّقافيّةِ الّتي تنظّمُ النّدواتِ الأدبيّةِ والعلميّةِ، ورعايةِ وتنظيمِ المؤتمراتِ الّتي تقامُ في الدّولةِ.</a:t>
            </a:r>
          </a:p>
          <a:p>
            <a:pPr algn="r" rtl="1"/>
            <a:endParaRPr lang="ar-AE" dirty="0"/>
          </a:p>
          <a:p>
            <a:pPr algn="r" rtl="1"/>
            <a:r>
              <a:rPr lang="ar-AE" dirty="0"/>
              <a:t>دعمُ المشروعاتِ الصّغيرةِ وتشجيعُ الخريجينَ لدخولِ عالمِ القطاعِ الخاصِّ والمساهمةِ في تطوير أعمالِهمْ ونجاحِها.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2143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514600"/>
            <a:ext cx="2857500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3" y="5029200"/>
            <a:ext cx="443345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0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/>
              <a:t>الجوانبُ الاجتماعيّةُ والصحيّةُ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524000"/>
            <a:ext cx="4437888" cy="5181600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ar-AE" dirty="0"/>
              <a:t>تخصيصُ نسبةٍ منَ الأرباحِ لدعمِ المؤسّساتِ الخيريّةِ ودعمِ مؤسّساتِ العملِ الخيريِّ لتأديةِ</a:t>
            </a:r>
            <a:r>
              <a:rPr lang="en-US" dirty="0"/>
              <a:t> </a:t>
            </a:r>
            <a:r>
              <a:rPr lang="ar-AE" dirty="0"/>
              <a:t>أعمالِها، ودعمِ البحوثِ الاجتماعيّةِ الّتي تعملُ على دراسةِ المشكلاتِ الاجتماعيّةِ.</a:t>
            </a:r>
            <a:endParaRPr lang="en-US" dirty="0"/>
          </a:p>
          <a:p>
            <a:pPr algn="r" rtl="1"/>
            <a:endParaRPr lang="en-US" dirty="0"/>
          </a:p>
          <a:p>
            <a:pPr algn="r" rtl="1"/>
            <a:r>
              <a:rPr lang="ar-AE" dirty="0"/>
              <a:t>إنشاءُ مرا كزَ خاصّةٍ للأيتامِ ولكبار السّنِّ، وخاصّةً لمن ليسَ لديهم أسرٌ ترعاهمْ، وتوفيرُ جميعِ</a:t>
            </a:r>
            <a:r>
              <a:rPr lang="en-US" dirty="0"/>
              <a:t> </a:t>
            </a:r>
            <a:r>
              <a:rPr lang="ar-AE" dirty="0"/>
              <a:t>احتياجاتِهم اليوميّةِ بحيثُ يشعرُ جميعُ أفرادِ المجتمعِ بأنّهم أسرةٌ واحدةٌ.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r="12586"/>
          <a:stretch/>
        </p:blipFill>
        <p:spPr bwMode="auto">
          <a:xfrm>
            <a:off x="1066800" y="1447800"/>
            <a:ext cx="3513284" cy="253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90999"/>
            <a:ext cx="3360884" cy="2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7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520" y="1143000"/>
            <a:ext cx="4983480" cy="4800600"/>
          </a:xfrm>
        </p:spPr>
        <p:txBody>
          <a:bodyPr/>
          <a:lstStyle/>
          <a:p>
            <a:pPr algn="r" rtl="1"/>
            <a:r>
              <a:rPr lang="ar-AE" dirty="0"/>
              <a:t>إنشاءُ أنديةٍ اجتماعيّةٍ في الأحياءِ لممارسةِ هواياتِهمْ والارتقاءِ بمهاراتِهمُ الاجتماعيّةِ.</a:t>
            </a:r>
            <a:endParaRPr lang="en-US" dirty="0"/>
          </a:p>
          <a:p>
            <a:pPr algn="r" rtl="1"/>
            <a:endParaRPr lang="en-US" dirty="0"/>
          </a:p>
          <a:p>
            <a:pPr algn="r" rtl="1"/>
            <a:endParaRPr lang="en-US" dirty="0"/>
          </a:p>
          <a:p>
            <a:pPr algn="r" rtl="1"/>
            <a:endParaRPr lang="ar-AE" dirty="0"/>
          </a:p>
          <a:p>
            <a:pPr algn="r" rtl="1"/>
            <a:r>
              <a:rPr lang="ar-AE" dirty="0"/>
              <a:t>المساهمةُ في بناءِ المستشفياتِ والمرا كز الصّحّيّةِ.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2895600" cy="24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6576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ar-AE" sz="6000" dirty="0"/>
              <a:t>التّطوّعُ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57488" cy="2286000"/>
          </a:xfrm>
        </p:spPr>
        <p:txBody>
          <a:bodyPr>
            <a:normAutofit/>
          </a:bodyPr>
          <a:lstStyle/>
          <a:p>
            <a:pPr algn="r" rtl="1"/>
            <a:r>
              <a:rPr lang="ar-AE" dirty="0"/>
              <a:t>العملُ التّطوّعيُّ هو تقديمُ المساعدةِ والعونِ والجهدِ مِن</a:t>
            </a:r>
            <a:r>
              <a:rPr lang="en-US" dirty="0"/>
              <a:t> </a:t>
            </a:r>
            <a:r>
              <a:rPr lang="ar-AE" dirty="0"/>
              <a:t>أجلِ العملِ على تحقيقِ الخير في المُجتمعِ عُمومًا ولأفرادِه</a:t>
            </a:r>
            <a:r>
              <a:rPr lang="en-US" dirty="0"/>
              <a:t> </a:t>
            </a:r>
            <a:r>
              <a:rPr lang="ar-AE" dirty="0"/>
              <a:t>خصوصًا</a:t>
            </a:r>
            <a:r>
              <a:rPr lang="en-US" dirty="0"/>
              <a:t>.</a:t>
            </a:r>
          </a:p>
          <a:p>
            <a:pPr algn="r" rtl="1"/>
            <a:r>
              <a:rPr lang="ar-AE" dirty="0"/>
              <a:t>التطوعُ هوَ كلُ</a:t>
            </a:r>
            <a:r>
              <a:rPr lang="en-US" dirty="0"/>
              <a:t> </a:t>
            </a:r>
            <a:r>
              <a:rPr lang="ar-AE" dirty="0"/>
              <a:t>جهدٍ فرديٍّ أو جماعيٍّ يهدفُ إلى تحقيقِ منفعةٍ عامةٍ دونَ</a:t>
            </a:r>
            <a:r>
              <a:rPr lang="en-US" dirty="0"/>
              <a:t> </a:t>
            </a:r>
            <a:r>
              <a:rPr lang="ar-AE" dirty="0"/>
              <a:t>مقابلٍ أو أجر</a:t>
            </a:r>
            <a:r>
              <a:rPr lang="en-US" dirty="0"/>
              <a:t>.</a:t>
            </a:r>
          </a:p>
          <a:p>
            <a:pPr algn="r" rt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r="10802"/>
          <a:stretch/>
        </p:blipFill>
        <p:spPr bwMode="auto">
          <a:xfrm>
            <a:off x="152400" y="2971799"/>
            <a:ext cx="2397265" cy="3166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17800" y="3898707"/>
            <a:ext cx="64008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2000" b="1" dirty="0">
                <a:solidFill>
                  <a:srgbClr val="FF0000"/>
                </a:solidFill>
              </a:rPr>
              <a:t>“</a:t>
            </a:r>
            <a:r>
              <a:rPr lang="ar-AE" sz="2000" b="1" dirty="0">
                <a:solidFill>
                  <a:srgbClr val="FF0000"/>
                </a:solidFill>
              </a:rPr>
              <a:t>هدفُنا غرسُ حبِّ الخير والتّطوّعِ، وخدمةُ المجتمعِ كقيمةٍ عليا في مؤسّساتِنا، ومبدأُ أساسيُّ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ar-AE" sz="2000" b="1" dirty="0">
                <a:solidFill>
                  <a:srgbClr val="FF0000"/>
                </a:solidFill>
              </a:rPr>
              <a:t>في حياةِ أبنائِنا </a:t>
            </a:r>
            <a:r>
              <a:rPr lang="en-US" sz="2000" b="1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5100" y="4953000"/>
            <a:ext cx="64008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2000" b="1" dirty="0">
                <a:solidFill>
                  <a:srgbClr val="FF0000"/>
                </a:solidFill>
              </a:rPr>
              <a:t>“</a:t>
            </a:r>
            <a:r>
              <a:rPr lang="ar-AE" sz="2000" b="1" dirty="0">
                <a:solidFill>
                  <a:srgbClr val="FF0000"/>
                </a:solidFill>
              </a:rPr>
              <a:t>إنّ أهمَّ ما يمكنُ أنْ نغرسَهُ في شعبِنا هو قيمُ وإرثُ زايدٍ الإنسانيِّ، وتعميقُ مبدأ العطاءِ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ar-AE" sz="2000" b="1" dirty="0">
                <a:solidFill>
                  <a:srgbClr val="FF0000"/>
                </a:solidFill>
              </a:rPr>
              <a:t>بأنواعِه كافّةً في نفوسِ أبنائِنا</a:t>
            </a:r>
            <a:r>
              <a:rPr lang="en-US" sz="20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81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ar-AE" sz="4400" dirty="0"/>
              <a:t>مقتطفاتٍ من كتابِ «ومضاتٌ منْ فكر»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1143000"/>
            <a:ext cx="7650480" cy="54102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algn="r" rtl="1">
              <a:lnSpc>
                <a:spcPct val="170000"/>
              </a:lnSpc>
            </a:pPr>
            <a:r>
              <a:rPr lang="ar-AE" dirty="0"/>
              <a:t>(العطاءُ الإنسانيُّ الّذي يتميّزُ به أهلُ دولةِ الإماراتِ كانَ بدايتُه من زايدٍ -طيّبَ للهُ ثراه- والجودُ أصلُه، وبدايتُه زايد، والعطاءُ الحقيقيُّ له اسمٌ آخرَ يسمّونَه زايدًا، واستمرَّ ذلكَ في عهدِ رائدِ العملِ الإنسانيِّ الشّيخِ خليفةَ بنِ زايدٍ -حفظهُ للهُ- صاحبِ اليدِ البيضاءِ والقلبِ الإنسانيِّ الكبير المرهَفِ) ...</a:t>
            </a:r>
          </a:p>
          <a:p>
            <a:pPr algn="r" rtl="1">
              <a:lnSpc>
                <a:spcPct val="170000"/>
              </a:lnSpc>
            </a:pPr>
            <a:r>
              <a:rPr lang="ar-AE" dirty="0"/>
              <a:t>(وفي دولةِ الإماراتِ شخصيّاتٌ إنسانيّةٌ متعدّدةٌ نفخرُ بها، أخصُّ بالذّكر منها هنا سموُّ الشّيخةِ فاطمةَ بنتِ مباركٍ -حفظَها للهُ- »أمِّ الإماراتِ «، وأيضًا »أمِّ العطاءِ «، وأخي الشّيخُ حمدانُ بنُ زايدٍ آلِ نهيانَ، وغيرُهما كثيرونَ).</a:t>
            </a:r>
          </a:p>
          <a:p>
            <a:pPr algn="r" rtl="1">
              <a:lnSpc>
                <a:spcPct val="170000"/>
              </a:lnSpc>
            </a:pPr>
            <a:r>
              <a:rPr lang="ar-AE" dirty="0"/>
              <a:t>(كما أنَّ لدينا في الإماراتِ هيئاتٍ خيريّةً وشخصيّاتٍ إنسانيّةً قديرةً، وآخرينَ كثيرينَ من أصحابِ الخير في أبناءِ الإماراتِ، لا نعلمُهم لكنَّ للهَ يعلمُهمْ).</a:t>
            </a:r>
          </a:p>
          <a:p>
            <a:pPr algn="r" rtl="1">
              <a:lnSpc>
                <a:spcPct val="170000"/>
              </a:lnSpc>
            </a:pPr>
            <a:r>
              <a:rPr lang="ar-AE" dirty="0"/>
              <a:t>(نحنُ عاصمةٌ إنسانيّةٌ عالميّةٌ، ومحطّةُ غوثٍ رئيسةٍ لكلِّ محتاجٍ، لا نتأخّرُ في دعمِ الشّقيقِ، والصّديقِ، والمنكوبِ، والمحتاجِ أينما كانَ. هذه هي رسالتُنا للعالمِ، وهذه هي دولةُ الإماراتِ العربيّةِ المتّحدةِ).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ظ…ط­ظ…ط¯ ط¨ظ† ط±ط§ط´ط¯ ظ…طھط·ظˆط¹ط§ ظپظٹ طµظ†ط§ط¹ط© ط§ظ„ط£ظ…ظ„ ظˆظ…ط­ظ…ط¯ ط¨ظ† ط²ط§ظٹط¯ ظ…طھط·ظˆط¹ط§ ظپظٹ ط§ظ„ط¹ظ…ظ„ ط§ظ„ط¥ظ†ط³ط§ظ†ظٹ ظپظٹ ط§ظ„ظ…ظ†طµط© ط§ظ„ظˆط·ظ†ظٹط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/>
              <a:t>المِنَصَّةُ الوطنيَّةُ للتَّطُّوعِ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2514600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ar-AE" dirty="0"/>
              <a:t>أحدَ أهِمّ مشروعاتِ عامِ الخير ( 2017 م) وهيَ المِنَصَّةُ الوطنيَّةُ للتّطوعِ والهادفةُ لتسجيلِ200 ألفِ متطوّع.</a:t>
            </a:r>
          </a:p>
          <a:p>
            <a:pPr algn="r" rtl="1"/>
            <a:endParaRPr lang="ar-AE" dirty="0"/>
          </a:p>
          <a:p>
            <a:pPr algn="r" rtl="1"/>
            <a:r>
              <a:rPr lang="ar-AE" dirty="0"/>
              <a:t>تهدفُ المنصَّةُ الوطنيَّةُ للتّطوعِ لنشر وترسيخِ مفهومِ المسؤوليَّةِ المجتمعيَّةِ، وإيجادِ منظومَةٍ متكاملةٍ ومستدامةٍ للعملِ التَّطوعّيِ و إعلاء قيمةِ التَّطوَّعِ.</a:t>
            </a:r>
          </a:p>
        </p:txBody>
      </p:sp>
      <p:pic>
        <p:nvPicPr>
          <p:cNvPr id="4098" name="Picture 2" descr="Image result for ‫المِنَصَّةُ الوطنيَّةُ للتَّطُّوعِ‬‎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4912" r="27273" b="21735"/>
          <a:stretch/>
        </p:blipFill>
        <p:spPr bwMode="auto">
          <a:xfrm>
            <a:off x="2667000" y="3866589"/>
            <a:ext cx="4495800" cy="2882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79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694" y="609600"/>
            <a:ext cx="8153400" cy="1472184"/>
          </a:xfrm>
        </p:spPr>
        <p:txBody>
          <a:bodyPr>
            <a:noAutofit/>
          </a:bodyPr>
          <a:lstStyle/>
          <a:p>
            <a:pPr algn="ctr"/>
            <a:r>
              <a:rPr lang="ar-AE" sz="6600" dirty="0"/>
              <a:t>مبادرةُ [عامُ الخير]ِ في دولةِ الإماراتِ العربيّةِ المتّحدةِ</a:t>
            </a:r>
            <a:endParaRPr lang="en-US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0"/>
          <a:stretch/>
        </p:blipFill>
        <p:spPr bwMode="auto">
          <a:xfrm>
            <a:off x="0" y="3265958"/>
            <a:ext cx="4572000" cy="3577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324600" y="2209800"/>
            <a:ext cx="2448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dirty="0"/>
              <a:t>نواتج التعلم:-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419600" y="34290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AE" sz="4000" dirty="0"/>
              <a:t>يوضحُ دورَ دولةِ الإماراتِ العربية المتحدة في تقديم المساعداتِ لشعوبِ ودولِ العالمِ.</a:t>
            </a:r>
          </a:p>
        </p:txBody>
      </p:sp>
    </p:spTree>
    <p:extLst>
      <p:ext uri="{BB962C8B-B14F-4D97-AF65-F5344CB8AC3E}">
        <p14:creationId xmlns:p14="http://schemas.microsoft.com/office/powerpoint/2010/main" val="10114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b="1" dirty="0"/>
              <a:t>كيفيَّةُ الانضمام للمِنَصَّةِ الوطنيَّةِ للتَّطوَّعِ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371600"/>
            <a:ext cx="7498080" cy="4800600"/>
          </a:xfrm>
        </p:spPr>
        <p:txBody>
          <a:bodyPr/>
          <a:lstStyle/>
          <a:p>
            <a:pPr algn="r" rtl="1"/>
            <a:r>
              <a:rPr lang="ar-AE" dirty="0"/>
              <a:t>يمكُنكُمُ التَّسجيلُ عَبْرَ الرابّطِ التّالي: </a:t>
            </a:r>
            <a:r>
              <a:rPr lang="en-US" dirty="0">
                <a:hlinkClick r:id="rId2"/>
              </a:rPr>
              <a:t>www.volunteers.ae</a:t>
            </a:r>
            <a:r>
              <a:rPr lang="ar-AE" dirty="0"/>
              <a:t> </a:t>
            </a:r>
            <a:endParaRPr lang="en-US" dirty="0"/>
          </a:p>
          <a:p>
            <a:pPr algn="r" rtl="1"/>
            <a:r>
              <a:rPr lang="ar-AE" dirty="0"/>
              <a:t>أو التّواُصلُ عَبْرَ الرَّقْمِ  (</a:t>
            </a:r>
            <a:r>
              <a:rPr lang="en-US" dirty="0"/>
              <a:t>VOLAE (86523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8" t="50000" r="60545" b="33717"/>
          <a:stretch/>
        </p:blipFill>
        <p:spPr bwMode="auto">
          <a:xfrm>
            <a:off x="2318357" y="3505199"/>
            <a:ext cx="5149243" cy="218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22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8153400" cy="1143000"/>
          </a:xfrm>
        </p:spPr>
        <p:txBody>
          <a:bodyPr/>
          <a:lstStyle/>
          <a:p>
            <a:pPr algn="ctr"/>
            <a:r>
              <a:rPr lang="ar-AE" dirty="0"/>
              <a:t>المحورُ الثّالثُ: خدمةُ الوطنِ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924800" cy="2438400"/>
          </a:xfrm>
        </p:spPr>
        <p:txBody>
          <a:bodyPr>
            <a:normAutofit fontScale="85000" lnSpcReduction="10000"/>
          </a:bodyPr>
          <a:lstStyle/>
          <a:p>
            <a:pPr algn="r" rtl="1"/>
            <a:r>
              <a:rPr lang="ar-AE" dirty="0"/>
              <a:t>خدمةُ الوطنِ كلمتانِ مترابطتانِ، لا يعرفُ معناهما إلا كلُّ إنسانٍ مخلصٍ محبٍّ لوطنِه، فخدمةُ الوطنِ واجبٌ ليسَ قبلَه واجبٌ، وَشَرَفُ أدَائِها ليسَ بعدَهُ شرفٌ.</a:t>
            </a:r>
          </a:p>
          <a:p>
            <a:pPr algn="r" rtl="1"/>
            <a:endParaRPr lang="ar-AE" dirty="0"/>
          </a:p>
          <a:p>
            <a:pPr algn="r" rtl="1"/>
            <a:r>
              <a:rPr lang="ar-AE" dirty="0"/>
              <a:t>وتهدفُ مبادرةُ «عامِ الخير» أيضًا إلى ترسيخِ خدمةِ الوطنِ في نفوسِ الأجيالِ وبخاصّةٍ الجديدةُ كإحدى أهمِّ سماتِ الشّخصيةِ الإماراتيّة.</a:t>
            </a:r>
          </a:p>
        </p:txBody>
      </p:sp>
      <p:pic>
        <p:nvPicPr>
          <p:cNvPr id="2050" name="Picture 2" descr="Image result for ‫الخدمة الوطنية‬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57600"/>
            <a:ext cx="5562600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r="10802"/>
          <a:stretch/>
        </p:blipFill>
        <p:spPr bwMode="auto">
          <a:xfrm>
            <a:off x="241422" y="330199"/>
            <a:ext cx="2397265" cy="3166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63994" y="1371600"/>
            <a:ext cx="630380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</a:rPr>
              <a:t>«دولةَ الإماراتِ سطّرَتْ إنجازاتٍ عالميّةً في العطاءِ، ونسعى لترسيخِ قيمةِ العطاءِ والبذلِ كإحدى أهمِّ مميّزاتِ الشّخصيّةِ الإماراتيّةِ والمؤسّساتِ الإماراتيّةِ»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4599057"/>
            <a:ext cx="62484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</a:rPr>
              <a:t>«خدمةَ الوطنِ ليسَتْ وظيفةً، وخدمةَ الوطنِ هيَ حياةٌ كاملةٌ، ونحنُ وهبْنا حياتَنا لهذهِ الدّولةِ»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7" r="24435"/>
          <a:stretch/>
        </p:blipFill>
        <p:spPr bwMode="auto">
          <a:xfrm>
            <a:off x="116115" y="3711121"/>
            <a:ext cx="2647880" cy="2461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3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§ظ„ط­ظ„ظ‚ط© ط§ظ„ط±ط§ط¨ط¹ط© ظ…ظ† ط³ظ„ط³ظ„ط© ط§ظ„ظ…ظˆط§ط·ظ†ط©- ط§ظ„ظ…ط³ط¤ظˆظ„ظٹط© ط§ظ„ط§ط¬طھظ…ط§ط¹ظٹط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90600"/>
            <a:ext cx="8001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9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152400"/>
            <a:ext cx="6324600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itchFamily="2" charset="2"/>
              <a:buChar char="§"/>
            </a:pPr>
            <a:r>
              <a:rPr lang="ar-AE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ar-AE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مخطّطُ الدّرس </a:t>
            </a:r>
          </a:p>
          <a:p>
            <a:pPr marL="285750" indent="-285750" algn="r" rtl="1">
              <a:buFont typeface="Arial" pitchFamily="34" charset="0"/>
              <a:buChar char="•"/>
            </a:pPr>
            <a:endParaRPr lang="ar-AE" sz="10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 algn="r" rtl="1">
              <a:buFont typeface="Wingdings" pitchFamily="2" charset="2"/>
              <a:buChar char="v"/>
            </a:pPr>
            <a:r>
              <a:rPr lang="ar-AE" sz="3200" dirty="0">
                <a:solidFill>
                  <a:srgbClr val="FF0000"/>
                </a:solidFill>
              </a:rPr>
              <a:t>أولاً: مبادراتُ رئيسِ الدّولةِ في عامِ الخيرِ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marL="285750" indent="-285750" algn="r" rtl="1">
              <a:buFont typeface="Wingdings" pitchFamily="2" charset="2"/>
              <a:buChar char="v"/>
            </a:pPr>
            <a:r>
              <a:rPr lang="ar-AE" sz="2800" dirty="0">
                <a:solidFill>
                  <a:schemeClr val="bg2">
                    <a:lumMod val="10000"/>
                  </a:schemeClr>
                </a:solidFill>
              </a:rPr>
              <a:t>ثانياً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:</a:t>
            </a:r>
            <a:r>
              <a:rPr lang="ar-AE" sz="2800" dirty="0">
                <a:solidFill>
                  <a:schemeClr val="bg2">
                    <a:lumMod val="10000"/>
                  </a:schemeClr>
                </a:solidFill>
              </a:rPr>
              <a:t> ماذا نريدُ من عامِ الخير؟ِ</a:t>
            </a:r>
          </a:p>
          <a:p>
            <a:pPr marL="285750" indent="-285750" algn="r" rtl="1">
              <a:buFont typeface="Wingdings" pitchFamily="2" charset="2"/>
              <a:buChar char="v"/>
            </a:pPr>
            <a:r>
              <a:rPr lang="ar-AE" sz="2800" dirty="0">
                <a:solidFill>
                  <a:schemeClr val="bg2">
                    <a:lumMod val="10000"/>
                  </a:schemeClr>
                </a:solidFill>
              </a:rPr>
              <a:t>ثالثاً: محاورُ مبادرةُ عامُ الخير 2017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1781" y="4038600"/>
            <a:ext cx="30516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قيمٌ ومواطنةٌ: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AE" sz="2800" dirty="0"/>
              <a:t>الوطنُ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AE" sz="2800" dirty="0"/>
              <a:t>حبُ الخيرِ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AE" sz="2800" dirty="0"/>
              <a:t>المواطنةُ الصالحةُ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AE" sz="2800" dirty="0"/>
              <a:t>الوفاءُ</a:t>
            </a:r>
          </a:p>
          <a:p>
            <a:pPr marL="342900" indent="-342900" algn="r" rtl="1">
              <a:buFont typeface="Arial" pitchFamily="34" charset="0"/>
              <a:buChar char="•"/>
            </a:pPr>
            <a:r>
              <a:rPr lang="ar-AE" sz="2800" dirty="0"/>
              <a:t>التّطوعُ</a:t>
            </a:r>
            <a:endParaRPr lang="ar-AE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9492" y="4038600"/>
            <a:ext cx="2639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المفاهيمُ والمصطلحاتُ:</a:t>
            </a:r>
          </a:p>
          <a:p>
            <a:pPr marL="342900" indent="-342900" algn="r" rtl="1">
              <a:buFont typeface="Wingdings" pitchFamily="2" charset="2"/>
              <a:buChar char="v"/>
            </a:pPr>
            <a:r>
              <a:rPr lang="ar-AE" sz="3600" dirty="0"/>
              <a:t>المبادرةُ</a:t>
            </a:r>
          </a:p>
          <a:p>
            <a:pPr marL="342900" indent="-342900" algn="r" rtl="1">
              <a:buFont typeface="Wingdings" pitchFamily="2" charset="2"/>
              <a:buChar char="v"/>
            </a:pPr>
            <a:r>
              <a:rPr lang="ar-AE" sz="3600" dirty="0"/>
              <a:t>عامُ الخيرِ</a:t>
            </a:r>
          </a:p>
        </p:txBody>
      </p:sp>
    </p:spTree>
    <p:extLst>
      <p:ext uri="{BB962C8B-B14F-4D97-AF65-F5344CB8AC3E}">
        <p14:creationId xmlns:p14="http://schemas.microsoft.com/office/powerpoint/2010/main" val="26943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65230" y="704286"/>
            <a:ext cx="5391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استر</a:t>
            </a:r>
            <a:r>
              <a:rPr lang="ar-AE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</a:t>
            </a:r>
            <a:r>
              <a:rPr lang="ar-S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تيجية</a:t>
            </a:r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فكر . زاوج . شارك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798">
            <a:off x="80271" y="133786"/>
            <a:ext cx="1274206" cy="97708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66800" y="4495800"/>
            <a:ext cx="7841982" cy="20819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endParaRPr lang="ar-AE" sz="2400" b="1" dirty="0">
              <a:solidFill>
                <a:schemeClr val="accent1"/>
              </a:solidFill>
            </a:endParaRPr>
          </a:p>
          <a:p>
            <a:pPr algn="r"/>
            <a:r>
              <a:rPr lang="ar-AE" sz="2400" b="1" dirty="0">
                <a:solidFill>
                  <a:srgbClr val="FF0000"/>
                </a:solidFill>
              </a:rPr>
              <a:t>* تقرأ المجموعة  الفكرة الرئيسية ثم تجيب عما يلي: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</a:rPr>
              <a:t>1- من الذي أطلق مبادرة عام الخير.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</a:rPr>
              <a:t>2-ماالذي </a:t>
            </a:r>
            <a:r>
              <a:rPr lang="ar-AE" sz="2400" b="1" dirty="0" err="1">
                <a:solidFill>
                  <a:schemeClr val="tx1"/>
                </a:solidFill>
              </a:rPr>
              <a:t>تحملة</a:t>
            </a:r>
            <a:r>
              <a:rPr lang="ar-AE" sz="2400" b="1" dirty="0">
                <a:solidFill>
                  <a:schemeClr val="tx1"/>
                </a:solidFill>
              </a:rPr>
              <a:t> مبادرة عام الخير.</a:t>
            </a:r>
            <a:endParaRPr lang="en-US" sz="2400" b="1" dirty="0">
              <a:solidFill>
                <a:schemeClr val="tx1"/>
              </a:solidFill>
            </a:endParaRPr>
          </a:p>
          <a:p>
            <a:pPr algn="r"/>
            <a:r>
              <a:rPr lang="ar-AE" sz="2400" b="1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</a:t>
            </a:r>
          </a:p>
          <a:p>
            <a:pPr algn="r"/>
            <a:endParaRPr lang="ar-AE" sz="2400" b="1" dirty="0">
              <a:solidFill>
                <a:schemeClr val="tx1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4D6C3F4-015B-425B-97DA-EFDC7D02E306}"/>
              </a:ext>
            </a:extLst>
          </p:cNvPr>
          <p:cNvSpPr/>
          <p:nvPr/>
        </p:nvSpPr>
        <p:spPr>
          <a:xfrm>
            <a:off x="1465230" y="843677"/>
            <a:ext cx="752637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r" rtl="1">
              <a:buFont typeface="Arial" pitchFamily="34" charset="0"/>
              <a:buChar char="•"/>
            </a:pPr>
            <a:r>
              <a:rPr lang="ar-AE" sz="28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الفكرة الرئيسية</a:t>
            </a:r>
            <a:r>
              <a:rPr lang="ar-AE" sz="2000" dirty="0">
                <a:solidFill>
                  <a:schemeClr val="bg2">
                    <a:lumMod val="75000"/>
                  </a:schemeClr>
                </a:solidFill>
              </a:rPr>
              <a:t>:</a:t>
            </a:r>
          </a:p>
          <a:p>
            <a:pPr marL="742950" lvl="1" indent="-285750" algn="r" rtl="1">
              <a:buFont typeface="Arial" pitchFamily="34" charset="0"/>
              <a:buChar char="•"/>
            </a:pPr>
            <a:endParaRPr lang="ar-AE" sz="1400" dirty="0"/>
          </a:p>
          <a:p>
            <a:pPr marL="342900" indent="-342900" algn="r" rtl="1">
              <a:buFont typeface="Wingdings" pitchFamily="2" charset="2"/>
              <a:buChar char="v"/>
            </a:pPr>
            <a:r>
              <a:rPr lang="ar-AE" sz="3200" dirty="0"/>
              <a:t>دولةُ الإماراتِ هيَ بلدُ </a:t>
            </a:r>
            <a:r>
              <a:rPr lang="ar-AE" sz="3200" dirty="0" err="1"/>
              <a:t>الخير،ِ</a:t>
            </a:r>
            <a:r>
              <a:rPr lang="en-US" sz="3200" dirty="0"/>
              <a:t> </a:t>
            </a:r>
            <a:r>
              <a:rPr lang="ar-AE" sz="3200" dirty="0"/>
              <a:t>وشعبُ الإماراتِ هم أبناءُ زايدِ</a:t>
            </a:r>
            <a:r>
              <a:rPr lang="en-US" sz="3200" dirty="0"/>
              <a:t> </a:t>
            </a:r>
            <a:r>
              <a:rPr lang="ar-AE" sz="3200" dirty="0" err="1"/>
              <a:t>الخير،ِ</a:t>
            </a:r>
            <a:r>
              <a:rPr lang="ar-AE" sz="3200" dirty="0"/>
              <a:t> وعامُ الخير تجسيدٌ رفيعٌ</a:t>
            </a:r>
            <a:r>
              <a:rPr lang="en-US" sz="3200" dirty="0"/>
              <a:t> </a:t>
            </a:r>
            <a:r>
              <a:rPr lang="ar-AE" sz="3200" dirty="0"/>
              <a:t>لإرثٍ إنسانيٍّ نابضٍ بالعطاءِ</a:t>
            </a:r>
            <a:r>
              <a:rPr lang="en-US" sz="3200" dirty="0"/>
              <a:t> </a:t>
            </a:r>
            <a:r>
              <a:rPr lang="ar-AE" sz="3200" dirty="0"/>
              <a:t>والإنسانيّةِ، أسّسهُ زايدٌ الأبُ، وكرّسَه</a:t>
            </a:r>
            <a:r>
              <a:rPr lang="en-US" sz="3200" dirty="0"/>
              <a:t> </a:t>
            </a:r>
            <a:r>
              <a:rPr lang="ar-AE" sz="3200" dirty="0"/>
              <a:t>خليفةُ القائدُ، المبادرةُ تحملُ في</a:t>
            </a:r>
            <a:r>
              <a:rPr lang="en-US" sz="3200" dirty="0"/>
              <a:t> </a:t>
            </a:r>
            <a:r>
              <a:rPr lang="ar-AE" sz="3200" dirty="0"/>
              <a:t>ثناياها رؤيةً لبناءِ أجيالٍ طموحةٍ،</a:t>
            </a:r>
            <a:r>
              <a:rPr lang="en-US" sz="3200" dirty="0"/>
              <a:t> </a:t>
            </a:r>
            <a:r>
              <a:rPr lang="ar-AE" sz="3200" dirty="0"/>
              <a:t>ومعتزّةٍ بهُويّتِها، قوامُها المسؤوليّةُ</a:t>
            </a:r>
            <a:r>
              <a:rPr lang="en-US" sz="3200" dirty="0"/>
              <a:t> </a:t>
            </a:r>
            <a:r>
              <a:rPr lang="ar-AE" sz="3200" dirty="0"/>
              <a:t>والعطاءُ المتجذّرُ في أبناءِ الوطنِ.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85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8153400" cy="1143000"/>
          </a:xfrm>
        </p:spPr>
        <p:txBody>
          <a:bodyPr/>
          <a:lstStyle/>
          <a:p>
            <a:pPr algn="ctr"/>
            <a:r>
              <a:rPr lang="ar-AE" dirty="0"/>
              <a:t>مبادراتُ رئيسِ الدّولةِ في عامِ الخيرِ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8153400" cy="5181600"/>
          </a:xfrm>
        </p:spPr>
        <p:txBody>
          <a:bodyPr>
            <a:normAutofit/>
          </a:bodyPr>
          <a:lstStyle/>
          <a:p>
            <a:pPr algn="r" rtl="1"/>
            <a:r>
              <a:rPr lang="ar-AE" sz="2800" dirty="0"/>
              <a:t>أعلنَ الشيخ خليفة رئيسُ الدّولةِ في شهر ديسمبرَ الماضي، أنّ عامَ 2017 م في دولةِ ِ سيكونُ شعارُه (عامُ الخير) إثر اختتامِ فعّالياتِ (عامُ القراءةِ 2016 م).</a:t>
            </a:r>
          </a:p>
          <a:p>
            <a:pPr algn="r" rtl="1"/>
            <a:endParaRPr lang="ar-AE" sz="2800" dirty="0"/>
          </a:p>
          <a:p>
            <a:pPr algn="r" rtl="1"/>
            <a:endParaRPr lang="ar-AE" sz="2800" dirty="0"/>
          </a:p>
          <a:p>
            <a:pPr algn="r" rtl="1"/>
            <a:endParaRPr lang="ar-AE" sz="2800" dirty="0"/>
          </a:p>
          <a:p>
            <a:pPr algn="r" rtl="1"/>
            <a:endParaRPr lang="ar-AE" sz="2800" dirty="0"/>
          </a:p>
          <a:p>
            <a:pPr algn="r" rtl="1"/>
            <a:r>
              <a:rPr lang="ar-AE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مبادرةُ عام الخير: </a:t>
            </a:r>
            <a:r>
              <a:rPr lang="ar-AE" sz="2800" dirty="0"/>
              <a:t>هي عبارةٌ عن فِكرةٍ وخُطةِ عملٍ تُطرحُ لمعالجةِ قضايا المجتمعِ وتتحولُ إلى مشروعاتٍ تنمويةٍ، وتصْدُرُ عادةً عن المؤسساتِ الحكوميّةِ وشبهِ الحكوميّةِ والجمعياتِ الخيريّةِ والتطوعيّةِ.</a:t>
            </a:r>
            <a:endParaRPr lang="en-US" sz="2800" dirty="0"/>
          </a:p>
          <a:p>
            <a:pPr algn="r" rtl="1"/>
            <a:endParaRPr lang="ar-AE" sz="2800" dirty="0"/>
          </a:p>
          <a:p>
            <a:pPr algn="r" rtl="1"/>
            <a:endParaRPr lang="ar-AE" sz="2800" dirty="0"/>
          </a:p>
          <a:p>
            <a:pPr algn="r" rtl="1"/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t="8949" r="12626"/>
          <a:stretch/>
        </p:blipFill>
        <p:spPr bwMode="auto">
          <a:xfrm>
            <a:off x="1220766" y="2057400"/>
            <a:ext cx="2132812" cy="2162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3005079"/>
            <a:ext cx="4522049" cy="9609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000" dirty="0">
                <a:solidFill>
                  <a:srgbClr val="7030A0"/>
                </a:solidFill>
              </a:rPr>
              <a:t>«عامُ الخير تجسيدٌ رفيعٌ لإرثٍ إنسانيٍّ نابضٍ بالعطاءِ والإنسانيّةِ، أسّسَهُ زايدٌ الأبُ، وكرّسَهُ خليفةُ القائدُ»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151" y="0"/>
            <a:ext cx="8153400" cy="1143000"/>
          </a:xfrm>
        </p:spPr>
        <p:txBody>
          <a:bodyPr/>
          <a:lstStyle/>
          <a:p>
            <a:pPr algn="ctr"/>
            <a:r>
              <a:rPr lang="ar-AE" dirty="0"/>
              <a:t>الخلوةُ الوطنيّةُ الوزاريّةُ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8153400" cy="4800600"/>
          </a:xfrm>
        </p:spPr>
        <p:txBody>
          <a:bodyPr>
            <a:normAutofit/>
          </a:bodyPr>
          <a:lstStyle/>
          <a:p>
            <a:pPr algn="r" rtl="1"/>
            <a:r>
              <a:rPr lang="ar-AE" sz="2800" dirty="0"/>
              <a:t>استجابةً لمبادرةِ رئيسِ الدّولةِ دعا الشّيخُ محمّدُ بنُ راشدٍ آل مكتومٍ إلى خلوةٍ وطنيّةٍ.</a:t>
            </a:r>
          </a:p>
          <a:p>
            <a:pPr algn="r" rtl="1"/>
            <a:r>
              <a:rPr lang="ar-AE" sz="2800" dirty="0"/>
              <a:t>ضمّت أكثرَ من مئةِ شخصيّةٍ, في نقاشٍ واسعٍ لوضعِ إطار تنمويٍّ مستدامٍ للخير في الدولة.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3200400"/>
            <a:ext cx="4267200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2400" dirty="0">
                <a:solidFill>
                  <a:srgbClr val="7030A0"/>
                </a:solidFill>
              </a:rPr>
              <a:t>أنَّ مشاركةَ النّاسِ وحبَّهمُ الخيرَ حافزٌ ومحرّكٌ للجميعِ لإحداثِ فرقٍ في مجتمعِهم، مضيفًا سموُّه: «أن الخطوةَ التّاليةَ لخلوةِ الخير وضعُ إستراتيجيّةٍ طويلةِ الأمدِ لمأسسةِ الخير،ِ ولن يقفَ الخيرُ بوجودِ رجالٍ يحبّونَ الخيرَ لمجتمعِهمْ»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93412"/>
            <a:ext cx="3829336" cy="239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3581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#خلوة الخير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3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3" y="152400"/>
            <a:ext cx="9144000" cy="1143000"/>
          </a:xfrm>
        </p:spPr>
        <p:txBody>
          <a:bodyPr/>
          <a:lstStyle/>
          <a:p>
            <a:pPr algn="ctr"/>
            <a:r>
              <a:rPr lang="ar-AE" dirty="0"/>
              <a:t>شعارُ عامِ الخير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AE" dirty="0"/>
              <a:t>صُمِّمَ حرفُ «الرّاءِ» فيها على هيئةِ سعفةِ شجرةِ نخيلٍ كرمز لعامِ الخير لتأكيدِ قيمةِ هذهِ الشّجرةِ المباركةِ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42683" r="60843" b="28658"/>
          <a:stretch/>
        </p:blipFill>
        <p:spPr bwMode="auto">
          <a:xfrm>
            <a:off x="1981200" y="2667000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t="42683" r="60843" b="28658"/>
          <a:stretch/>
        </p:blipFill>
        <p:spPr bwMode="auto">
          <a:xfrm>
            <a:off x="2133600" y="2819400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1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752600"/>
            <a:ext cx="8153400" cy="1472184"/>
          </a:xfrm>
        </p:spPr>
        <p:txBody>
          <a:bodyPr>
            <a:noAutofit/>
          </a:bodyPr>
          <a:lstStyle/>
          <a:p>
            <a:pPr algn="ctr"/>
            <a:r>
              <a:rPr lang="ar-AE" sz="6600" dirty="0"/>
              <a:t>مبادرةُ [عامُ الخير]ِ في دولةِ الإماراتِ العربيّةِ المتّحدةِ</a:t>
            </a:r>
            <a:endParaRPr lang="en-US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0"/>
          <a:stretch/>
        </p:blipFill>
        <p:spPr bwMode="auto">
          <a:xfrm>
            <a:off x="2743200" y="3124200"/>
            <a:ext cx="4572000" cy="3577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6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AE" dirty="0"/>
              <a:t> نواتج التعلم:-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AE" dirty="0"/>
              <a:t>يوضحُ دورَ دولةِ الإماراتِ العربية المتحدة في تقديم المساعداتِ لشعوبِ ودولِ العالمِ.</a:t>
            </a:r>
          </a:p>
          <a:p>
            <a:pPr algn="r" rtl="1"/>
            <a:r>
              <a:rPr lang="ar-AE" dirty="0"/>
              <a:t>يبينُ أهمية المسؤوليّةِ الاجتماعيّةِ في خدمةِ مجتمعِهِ.</a:t>
            </a:r>
          </a:p>
          <a:p>
            <a:pPr algn="r" rtl="1"/>
            <a:r>
              <a:rPr lang="ar-AE" dirty="0"/>
              <a:t>يُقدّرُ دورَ الحكامِ الحاليينَ في تطوير الدّولةِ وبناءِ مجتمعٍ سعيدٍ.</a:t>
            </a:r>
          </a:p>
          <a:p>
            <a:pPr algn="r" rtl="1"/>
            <a:r>
              <a:rPr lang="ar-AE" dirty="0"/>
              <a:t>يقومُ بإعدادِ وتقديمِ عرضٍ توضيحيٍّ حولَ موضوعاتٍ تتعلّقُ بالدّراساتِ الاجتماعيّةِ أمامَ جمهور محدّدِ معَ</a:t>
            </a:r>
            <a:r>
              <a:rPr lang="en-US" dirty="0"/>
              <a:t> </a:t>
            </a:r>
            <a:r>
              <a:rPr lang="ar-AE" dirty="0"/>
              <a:t>الاستشهادِ بأدلّةٍ من أ كثرَ من مصدر واحدٍ.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503</TotalTime>
  <Words>1131</Words>
  <Application>Microsoft Office PowerPoint</Application>
  <PresentationFormat>On-screen Show (4:3)</PresentationFormat>
  <Paragraphs>109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Gill Sans MT</vt:lpstr>
      <vt:lpstr>Verdana</vt:lpstr>
      <vt:lpstr>Wingdings</vt:lpstr>
      <vt:lpstr>Wingdings 2</vt:lpstr>
      <vt:lpstr>Solstice</vt:lpstr>
      <vt:lpstr>PowerPoint Presentation</vt:lpstr>
      <vt:lpstr>مبادرةُ [عامُ الخير]ِ في دولةِ الإماراتِ العربيّةِ المتّحدةِ</vt:lpstr>
      <vt:lpstr>PowerPoint Presentation</vt:lpstr>
      <vt:lpstr>PowerPoint Presentation</vt:lpstr>
      <vt:lpstr>مبادراتُ رئيسِ الدّولةِ في عامِ الخيرِ</vt:lpstr>
      <vt:lpstr>الخلوةُ الوطنيّةُ الوزاريّةُ</vt:lpstr>
      <vt:lpstr>شعارُ عامِ الخير 2017</vt:lpstr>
      <vt:lpstr>مبادرةُ [عامُ الخير]ِ في دولةِ الإماراتِ العربيّةِ المتّحدةِ</vt:lpstr>
      <vt:lpstr> نواتج التعلم:- </vt:lpstr>
      <vt:lpstr>محاورُ مبادرةِ عامِ الخير</vt:lpstr>
      <vt:lpstr>المحورُ الأوّلُ: المسؤوليّةُ المجتمعيّةُ</vt:lpstr>
      <vt:lpstr>الجوانبُ التّعليميّةُ والثّقافيّةُ</vt:lpstr>
      <vt:lpstr>PowerPoint Presentation</vt:lpstr>
      <vt:lpstr>الجوانبُ الاجتماعيّةُ والصحيّةُ</vt:lpstr>
      <vt:lpstr>PowerPoint Presentation</vt:lpstr>
      <vt:lpstr>التّطوّعُ</vt:lpstr>
      <vt:lpstr>مقتطفاتٍ من كتابِ «ومضاتٌ منْ فكر»</vt:lpstr>
      <vt:lpstr>PowerPoint Presentation</vt:lpstr>
      <vt:lpstr>المِنَصَّةُ الوطنيَّةُ للتَّطُّوعِ</vt:lpstr>
      <vt:lpstr>كيفيَّةُ الانضمام للمِنَصَّةِ الوطنيَّةِ للتَّطوَّعِ</vt:lpstr>
      <vt:lpstr>المحورُ الثّالثُ: خدمةُ الوطنِ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s.lahore</dc:creator>
  <cp:lastModifiedBy>Mahmoud Gomaa abulateef</cp:lastModifiedBy>
  <cp:revision>45</cp:revision>
  <dcterms:created xsi:type="dcterms:W3CDTF">2017-10-19T14:26:08Z</dcterms:created>
  <dcterms:modified xsi:type="dcterms:W3CDTF">2020-11-03T17:43:24Z</dcterms:modified>
</cp:coreProperties>
</file>