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sldIdLst>
    <p:sldId id="396" r:id="rId2"/>
    <p:sldId id="273" r:id="rId3"/>
    <p:sldId id="274" r:id="rId4"/>
    <p:sldId id="275" r:id="rId5"/>
    <p:sldId id="283" r:id="rId6"/>
    <p:sldId id="298" r:id="rId7"/>
    <p:sldId id="392" r:id="rId8"/>
    <p:sldId id="256" r:id="rId9"/>
    <p:sldId id="258" r:id="rId10"/>
    <p:sldId id="259" r:id="rId11"/>
    <p:sldId id="398" r:id="rId12"/>
    <p:sldId id="262" r:id="rId13"/>
    <p:sldId id="263" r:id="rId14"/>
    <p:sldId id="264" r:id="rId15"/>
    <p:sldId id="267" r:id="rId16"/>
    <p:sldId id="266" r:id="rId17"/>
    <p:sldId id="397" r:id="rId18"/>
    <p:sldId id="393" r:id="rId19"/>
    <p:sldId id="268" r:id="rId20"/>
    <p:sldId id="395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6600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6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186B8B8-7846-447D-A12C-2A3DF70FDA5E}" type="datetimeFigureOut">
              <a:rPr lang="en-US" smtClean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EAC3D11-25E7-4519-81CB-EF348B8018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8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0uJjrA_8m4" TargetMode="External"/><Relationship Id="rId5" Type="http://schemas.openxmlformats.org/officeDocument/2006/relationships/slide" Target="slide5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5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ML15lG5KT4" TargetMode="External"/><Relationship Id="rId2" Type="http://schemas.openxmlformats.org/officeDocument/2006/relationships/hyperlink" Target="https://attaa.sa/cyberbully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n0uJjrA_8m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1.xml"/><Relationship Id="rId3" Type="http://schemas.microsoft.com/office/2007/relationships/hdphoto" Target="../media/hdphoto3.wdp"/><Relationship Id="rId7" Type="http://schemas.openxmlformats.org/officeDocument/2006/relationships/slide" Target="slide9.xml"/><Relationship Id="rId12" Type="http://schemas.openxmlformats.org/officeDocument/2006/relationships/slide" Target="slide2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7.xml"/><Relationship Id="rId5" Type="http://schemas.openxmlformats.org/officeDocument/2006/relationships/image" Target="../media/image7.png"/><Relationship Id="rId10" Type="http://schemas.openxmlformats.org/officeDocument/2006/relationships/slide" Target="slide12.xml"/><Relationship Id="rId4" Type="http://schemas.openxmlformats.org/officeDocument/2006/relationships/image" Target="../media/image6.png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0TkALJp5xI" TargetMode="External"/><Relationship Id="rId3" Type="http://schemas.openxmlformats.org/officeDocument/2006/relationships/hyperlink" Target="&#1575;&#1604;&#1605;&#1587;&#1572;&#1608;&#1604;&#1610;&#1577;.mp4" TargetMode="External"/><Relationship Id="rId7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A6E1B-6FDE-41F8-BA1D-28F5AC1F5852}"/>
              </a:ext>
            </a:extLst>
          </p:cNvPr>
          <p:cNvSpPr txBox="1"/>
          <p:nvPr/>
        </p:nvSpPr>
        <p:spPr>
          <a:xfrm>
            <a:off x="1195754" y="1304779"/>
            <a:ext cx="517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dirty="0"/>
              <a:t>هل انت مستعدة للحصة الدرسية 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46485" y="1207917"/>
            <a:ext cx="723328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اعتداء من شخص على آخر اما لفظي او جسدي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5139" y="2485979"/>
            <a:ext cx="676339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AE" sz="32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هو الشخص الذي يقع عليه الاعتداء من قبل آخر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99138" y="3750936"/>
            <a:ext cx="659834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AE" sz="32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هو الشخص الذي يشاهد التنمر او يسمعه ولا يتدخل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49232" y="33471"/>
            <a:ext cx="388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u="sng" cap="none" spc="0" dirty="0">
                <a:ln w="0"/>
                <a:solidFill>
                  <a:srgbClr val="00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مفردات الدرس: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699FEB-D8D0-4498-8FA5-2EA1CC80EF0F}"/>
              </a:ext>
            </a:extLst>
          </p:cNvPr>
          <p:cNvSpPr/>
          <p:nvPr/>
        </p:nvSpPr>
        <p:spPr>
          <a:xfrm>
            <a:off x="8574374" y="1122549"/>
            <a:ext cx="3430672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solidFill>
                  <a:schemeClr val="accent2"/>
                </a:solidFill>
              </a:rPr>
              <a:t>التنمر </a:t>
            </a:r>
            <a:endParaRPr lang="en-US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017418-B32A-48DF-8750-D6AF8E2A2E16}"/>
              </a:ext>
            </a:extLst>
          </p:cNvPr>
          <p:cNvSpPr/>
          <p:nvPr/>
        </p:nvSpPr>
        <p:spPr>
          <a:xfrm>
            <a:off x="8574374" y="2459219"/>
            <a:ext cx="343067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accent2"/>
                </a:solidFill>
              </a:rPr>
              <a:t>المستهدف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D0FEB3-3DED-409E-A5B6-51B94F46940F}"/>
              </a:ext>
            </a:extLst>
          </p:cNvPr>
          <p:cNvSpPr/>
          <p:nvPr/>
        </p:nvSpPr>
        <p:spPr>
          <a:xfrm>
            <a:off x="8574374" y="3627826"/>
            <a:ext cx="3430672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solidFill>
                  <a:schemeClr val="accent2"/>
                </a:solidFill>
              </a:rPr>
              <a:t>المشاهد</a:t>
            </a:r>
            <a:endParaRPr lang="en-US" sz="4800" b="1" dirty="0">
              <a:solidFill>
                <a:schemeClr val="accent2"/>
              </a:solidFill>
            </a:endParaRPr>
          </a:p>
        </p:txBody>
      </p:sp>
      <p:pic>
        <p:nvPicPr>
          <p:cNvPr id="16" name="Picture 2" descr="Stickman Illustration of Kids Reading Books Growing Off a Tree Stock Illustration - 36320340">
            <a:extLst>
              <a:ext uri="{FF2B5EF4-FFF2-40B4-BE49-F238E27FC236}">
                <a16:creationId xmlns:a16="http://schemas.microsoft.com/office/drawing/2014/main" id="{F84F3743-0841-4A65-88B0-0710FC2FF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" y="2788170"/>
            <a:ext cx="2322865" cy="39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C5EF33-422B-46F4-9553-7BA0DC0048F6}"/>
              </a:ext>
            </a:extLst>
          </p:cNvPr>
          <p:cNvSpPr/>
          <p:nvPr/>
        </p:nvSpPr>
        <p:spPr>
          <a:xfrm>
            <a:off x="41815" y="2137163"/>
            <a:ext cx="2028120" cy="52322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قراءة المفردات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" name="Picture 2" descr="Three Students Reading A Book, Reading Clipart, Cartoon Hand ...">
            <a:extLst>
              <a:ext uri="{FF2B5EF4-FFF2-40B4-BE49-F238E27FC236}">
                <a16:creationId xmlns:a16="http://schemas.microsoft.com/office/drawing/2014/main" id="{84908D74-A9CD-4C37-A7A4-1E2DEAF138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8944"/>
          <a:stretch/>
        </p:blipFill>
        <p:spPr bwMode="auto">
          <a:xfrm>
            <a:off x="-1" y="3562"/>
            <a:ext cx="1446486" cy="1066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One minute clock icon Royalty Free Vector Image">
            <a:extLst>
              <a:ext uri="{FF2B5EF4-FFF2-40B4-BE49-F238E27FC236}">
                <a16:creationId xmlns:a16="http://schemas.microsoft.com/office/drawing/2014/main" id="{84ECBBEA-4003-40A5-B504-E5E74B7AA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t="5933" r="8092" b="15947"/>
          <a:stretch/>
        </p:blipFill>
        <p:spPr bwMode="auto">
          <a:xfrm>
            <a:off x="41815" y="1070363"/>
            <a:ext cx="1410357" cy="1066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F7F51F2F-003C-48F3-B77C-DAB10711DD56}"/>
              </a:ext>
            </a:extLst>
          </p:cNvPr>
          <p:cNvSpPr/>
          <p:nvPr/>
        </p:nvSpPr>
        <p:spPr>
          <a:xfrm>
            <a:off x="3060004" y="5980527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BCF1A9-8856-4D29-A0F1-FF38CBB8D015}"/>
              </a:ext>
            </a:extLst>
          </p:cNvPr>
          <p:cNvSpPr/>
          <p:nvPr/>
        </p:nvSpPr>
        <p:spPr>
          <a:xfrm>
            <a:off x="3708278" y="5182972"/>
            <a:ext cx="5394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https://www.youtube.com/watch?v=n0uJjrA_8m4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6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فيلم قصير عن التنمر في المدارس">
            <a:hlinkClick r:id="" action="ppaction://media"/>
            <a:extLst>
              <a:ext uri="{FF2B5EF4-FFF2-40B4-BE49-F238E27FC236}">
                <a16:creationId xmlns:a16="http://schemas.microsoft.com/office/drawing/2014/main" id="{B1FC1EA3-A540-4D18-8A9D-3C28C9E49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488F43-BC9B-4AC1-AA1C-2CA845E328DA}"/>
              </a:ext>
            </a:extLst>
          </p:cNvPr>
          <p:cNvSpPr/>
          <p:nvPr/>
        </p:nvSpPr>
        <p:spPr>
          <a:xfrm>
            <a:off x="4034941" y="363855"/>
            <a:ext cx="723328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AE" sz="36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لنشاهد هذا المقطع ثم نستنج عناصر التنمر ؟ </a:t>
            </a:r>
          </a:p>
        </p:txBody>
      </p:sp>
    </p:spTree>
    <p:extLst>
      <p:ext uri="{BB962C8B-B14F-4D97-AF65-F5344CB8AC3E}">
        <p14:creationId xmlns:p14="http://schemas.microsoft.com/office/powerpoint/2010/main" val="292661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84CF3-CE94-4034-B0C0-763A568DB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90" t="24934" r="24274" b="22998"/>
          <a:stretch/>
        </p:blipFill>
        <p:spPr>
          <a:xfrm>
            <a:off x="642090" y="257302"/>
            <a:ext cx="8605970" cy="61206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7D941E-8095-47EC-8B9E-9197D537E9A1}"/>
              </a:ext>
            </a:extLst>
          </p:cNvPr>
          <p:cNvSpPr/>
          <p:nvPr/>
        </p:nvSpPr>
        <p:spPr>
          <a:xfrm>
            <a:off x="8169637" y="2911541"/>
            <a:ext cx="356976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9600" b="1" cap="none" spc="0" dirty="0">
                <a:ln w="0"/>
                <a:solidFill>
                  <a:srgbClr val="00905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القصة</a:t>
            </a:r>
            <a:endParaRPr lang="en-US" sz="9600" b="1" cap="none" spc="0" dirty="0">
              <a:ln w="0"/>
              <a:solidFill>
                <a:srgbClr val="00905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Arrow: Left 3">
            <a:hlinkClick r:id="rId3" action="ppaction://hlinksldjump"/>
            <a:extLst>
              <a:ext uri="{FF2B5EF4-FFF2-40B4-BE49-F238E27FC236}">
                <a16:creationId xmlns:a16="http://schemas.microsoft.com/office/drawing/2014/main" id="{37AD1B7C-1233-49EF-B2C5-1287E57E0C4F}"/>
              </a:ext>
            </a:extLst>
          </p:cNvPr>
          <p:cNvSpPr/>
          <p:nvPr/>
        </p:nvSpPr>
        <p:spPr>
          <a:xfrm>
            <a:off x="3060004" y="5980527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5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5E7B1-06EE-4B3A-B095-D7309FA1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19" y="225313"/>
            <a:ext cx="10254361" cy="6255196"/>
          </a:xfrm>
          <a:prstGeom prst="rect">
            <a:avLst/>
          </a:prstGeom>
        </p:spPr>
      </p:pic>
      <p:pic>
        <p:nvPicPr>
          <p:cNvPr id="3" name="Picture 2" descr="Three Students Reading A Book, Reading Clipart, Cartoon Hand ...">
            <a:extLst>
              <a:ext uri="{FF2B5EF4-FFF2-40B4-BE49-F238E27FC236}">
                <a16:creationId xmlns:a16="http://schemas.microsoft.com/office/drawing/2014/main" id="{351FB225-6AC9-4794-94CA-28C61EA1DD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8944"/>
          <a:stretch/>
        </p:blipFill>
        <p:spPr bwMode="auto">
          <a:xfrm>
            <a:off x="1813186" y="1"/>
            <a:ext cx="1630908" cy="1066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2DEBB1-1A2B-43D6-91BC-D52269CB4268}"/>
              </a:ext>
            </a:extLst>
          </p:cNvPr>
          <p:cNvSpPr/>
          <p:nvPr/>
        </p:nvSpPr>
        <p:spPr>
          <a:xfrm rot="21021677">
            <a:off x="10006983" y="262221"/>
            <a:ext cx="1944764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36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</a:rPr>
              <a:t>قِراءة </a:t>
            </a:r>
            <a:r>
              <a:rPr lang="ar-AE" sz="36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القص</a:t>
            </a:r>
            <a:r>
              <a:rPr lang="ar-EG" sz="3600" dirty="0">
                <a:ln w="18415" cmpd="sng">
                  <a:noFill/>
                  <a:prstDash val="solid"/>
                </a:ln>
                <a:solidFill>
                  <a:sysClr val="windowText" lastClr="000000"/>
                </a:solidFill>
              </a:rPr>
              <a:t>ة</a:t>
            </a:r>
          </a:p>
        </p:txBody>
      </p:sp>
      <p:pic>
        <p:nvPicPr>
          <p:cNvPr id="9" name="صورة 7" descr="صورة تحتوي على عنصر, ساعة حائط&#10;&#10;تم إنشاء الوصف تلقائياً">
            <a:extLst>
              <a:ext uri="{FF2B5EF4-FFF2-40B4-BE49-F238E27FC236}">
                <a16:creationId xmlns:a16="http://schemas.microsoft.com/office/drawing/2014/main" id="{72D8BEA7-6EA0-42DD-875D-98FF7E90F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3186" cy="1378620"/>
          </a:xfrm>
          <a:prstGeom prst="rect">
            <a:avLst/>
          </a:prstGeom>
        </p:spPr>
      </p:pic>
      <p:sp>
        <p:nvSpPr>
          <p:cNvPr id="10" name="Arrow: Left 9">
            <a:hlinkClick r:id="rId5" action="ppaction://hlinksldjump"/>
            <a:extLst>
              <a:ext uri="{FF2B5EF4-FFF2-40B4-BE49-F238E27FC236}">
                <a16:creationId xmlns:a16="http://schemas.microsoft.com/office/drawing/2014/main" id="{AA62CEA1-19A2-43A8-B060-7D28EE7F4470}"/>
              </a:ext>
            </a:extLst>
          </p:cNvPr>
          <p:cNvSpPr/>
          <p:nvPr/>
        </p:nvSpPr>
        <p:spPr>
          <a:xfrm>
            <a:off x="309716" y="6168690"/>
            <a:ext cx="1630907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55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5D0EB45F-C34C-440E-B8C8-25B915DFC4B4}"/>
              </a:ext>
            </a:extLst>
          </p:cNvPr>
          <p:cNvSpPr/>
          <p:nvPr/>
        </p:nvSpPr>
        <p:spPr>
          <a:xfrm>
            <a:off x="331552" y="6063175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2BA50-2A41-4CC0-B8C5-0B35852A5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99" t="22997" r="38549" b="43868"/>
          <a:stretch/>
        </p:blipFill>
        <p:spPr>
          <a:xfrm>
            <a:off x="1430594" y="516193"/>
            <a:ext cx="9306231" cy="59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81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2E9FD-F0E4-4127-B6B1-0B4D39724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9" t="36552" r="32621" b="25757"/>
          <a:stretch/>
        </p:blipFill>
        <p:spPr>
          <a:xfrm>
            <a:off x="1991032" y="1392415"/>
            <a:ext cx="9940413" cy="5261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1329" y="261480"/>
            <a:ext cx="3510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SA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أسئلة للحوار </a:t>
            </a:r>
            <a:endParaRPr lang="en-US" sz="5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028" name="Picture 4" descr="uestion mark cartoon png, Picture #497803 question mark carto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4932" y="4022967"/>
            <a:ext cx="2623279" cy="277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شات اجيال , دردشة اجيال , اجيال">
            <a:extLst>
              <a:ext uri="{FF2B5EF4-FFF2-40B4-BE49-F238E27FC236}">
                <a16:creationId xmlns:a16="http://schemas.microsoft.com/office/drawing/2014/main" id="{F3D80BC5-3715-4126-845C-BCEBB67F5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8"/>
          <a:stretch/>
        </p:blipFill>
        <p:spPr bwMode="auto">
          <a:xfrm>
            <a:off x="24140" y="999262"/>
            <a:ext cx="1576060" cy="1047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3398E4-7D28-4298-8C38-8EADAFB0B1A1}"/>
              </a:ext>
            </a:extLst>
          </p:cNvPr>
          <p:cNvSpPr/>
          <p:nvPr/>
        </p:nvSpPr>
        <p:spPr>
          <a:xfrm>
            <a:off x="39479" y="25120"/>
            <a:ext cx="156072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2800" b="1" cap="none" spc="0" dirty="0">
                <a:ln w="17780" cmpd="sng">
                  <a:noFill/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حوار ومناقشة</a:t>
            </a:r>
            <a:endParaRPr lang="en-US" sz="2800" b="1" cap="none" spc="0" dirty="0">
              <a:ln w="17780" cmpd="sng">
                <a:noFill/>
                <a:prstDash val="solid"/>
                <a:miter lim="800000"/>
              </a:ln>
              <a:solidFill>
                <a:sysClr val="windowText" lastClr="0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B87CBC4C-F305-4257-A607-8D6ABBD37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0" y="2077421"/>
            <a:ext cx="1601336" cy="11588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8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39CB7A-2098-4B2E-9978-4AC4580EF9F8}"/>
              </a:ext>
            </a:extLst>
          </p:cNvPr>
          <p:cNvCxnSpPr>
            <a:cxnSpLocks/>
          </p:cNvCxnSpPr>
          <p:nvPr/>
        </p:nvCxnSpPr>
        <p:spPr>
          <a:xfrm>
            <a:off x="8977428" y="3357347"/>
            <a:ext cx="1287449" cy="13523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78B4CA0-27F3-41DD-BBFC-139725F1D22B}"/>
              </a:ext>
            </a:extLst>
          </p:cNvPr>
          <p:cNvSpPr/>
          <p:nvPr/>
        </p:nvSpPr>
        <p:spPr>
          <a:xfrm>
            <a:off x="9512710" y="4709725"/>
            <a:ext cx="2359500" cy="1840977"/>
          </a:xfrm>
          <a:prstGeom prst="ellipse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التنمر الجسدي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F47262-A37E-4DC8-B3A9-0827F2E3CD8B}"/>
              </a:ext>
            </a:extLst>
          </p:cNvPr>
          <p:cNvSpPr/>
          <p:nvPr/>
        </p:nvSpPr>
        <p:spPr>
          <a:xfrm>
            <a:off x="371400" y="4542020"/>
            <a:ext cx="2037180" cy="2008681"/>
          </a:xfrm>
          <a:prstGeom prst="ellipse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التنمر اللفظي</a:t>
            </a:r>
            <a:endParaRPr lang="en-US" sz="32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2CB0A5-2DF2-4201-B57C-28412CFF1BCA}"/>
              </a:ext>
            </a:extLst>
          </p:cNvPr>
          <p:cNvSpPr/>
          <p:nvPr/>
        </p:nvSpPr>
        <p:spPr>
          <a:xfrm>
            <a:off x="4566712" y="4542019"/>
            <a:ext cx="2762050" cy="2008681"/>
          </a:xfrm>
          <a:prstGeom prst="ellipse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</a:rPr>
              <a:t>التنمر الإلكتروني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FC086D-3A8C-441C-B9A6-BCF9971BB1CD}"/>
              </a:ext>
            </a:extLst>
          </p:cNvPr>
          <p:cNvCxnSpPr>
            <a:cxnSpLocks/>
          </p:cNvCxnSpPr>
          <p:nvPr/>
        </p:nvCxnSpPr>
        <p:spPr>
          <a:xfrm flipH="1">
            <a:off x="1571768" y="3401959"/>
            <a:ext cx="1642806" cy="11025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2E5B7E-0857-4460-AFE4-401CA02F0F81}"/>
              </a:ext>
            </a:extLst>
          </p:cNvPr>
          <p:cNvCxnSpPr>
            <a:cxnSpLocks/>
          </p:cNvCxnSpPr>
          <p:nvPr/>
        </p:nvCxnSpPr>
        <p:spPr>
          <a:xfrm>
            <a:off x="5822091" y="3692262"/>
            <a:ext cx="16116" cy="8122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شات اجيال , دردشة اجيال , اجيال">
            <a:extLst>
              <a:ext uri="{FF2B5EF4-FFF2-40B4-BE49-F238E27FC236}">
                <a16:creationId xmlns:a16="http://schemas.microsoft.com/office/drawing/2014/main" id="{13988A7F-9D95-494B-833B-D39CAD185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8"/>
          <a:stretch/>
        </p:blipFill>
        <p:spPr bwMode="auto">
          <a:xfrm>
            <a:off x="24140" y="125553"/>
            <a:ext cx="1576060" cy="10477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DC1258B4-163B-4CD9-9B29-AC3A26526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24140" y="1155678"/>
            <a:ext cx="1601336" cy="11588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D351B3D-FA86-4E6E-90C6-00328A0946D0}"/>
              </a:ext>
            </a:extLst>
          </p:cNvPr>
          <p:cNvSpPr/>
          <p:nvPr/>
        </p:nvSpPr>
        <p:spPr>
          <a:xfrm>
            <a:off x="9787033" y="1352247"/>
            <a:ext cx="2555983" cy="1645230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hlinkClick r:id="rId4" action="ppaction://hlinksldjump"/>
              </a:rPr>
              <a:t> </a:t>
            </a:r>
            <a:r>
              <a:rPr lang="ar-AE" b="1" dirty="0">
                <a:hlinkClick r:id="rId4" action="ppaction://hlinksldjump"/>
              </a:rPr>
              <a:t>التفكير الإبداعي 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160831-1C15-462B-BCEC-B44E602B8046}"/>
              </a:ext>
            </a:extLst>
          </p:cNvPr>
          <p:cNvSpPr/>
          <p:nvPr/>
        </p:nvSpPr>
        <p:spPr>
          <a:xfrm>
            <a:off x="2208627" y="205210"/>
            <a:ext cx="9214339" cy="88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استنتج  اشكال التنمر من خلال الصور التالية  ؟</a:t>
            </a:r>
            <a:endParaRPr lang="en-US" sz="3200" b="1" dirty="0"/>
          </a:p>
        </p:txBody>
      </p:sp>
      <p:sp>
        <p:nvSpPr>
          <p:cNvPr id="17" name="Arrow: Left 16">
            <a:hlinkClick r:id="rId5" action="ppaction://hlinksldjump"/>
            <a:extLst>
              <a:ext uri="{FF2B5EF4-FFF2-40B4-BE49-F238E27FC236}">
                <a16:creationId xmlns:a16="http://schemas.microsoft.com/office/drawing/2014/main" id="{4E3D2FA1-FDAE-4FF5-8AB5-0F00168679B1}"/>
              </a:ext>
            </a:extLst>
          </p:cNvPr>
          <p:cNvSpPr/>
          <p:nvPr/>
        </p:nvSpPr>
        <p:spPr>
          <a:xfrm>
            <a:off x="2599806" y="5990565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F4C4C-947C-4F2A-8142-62A528DD5A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821" y="1352247"/>
            <a:ext cx="2555983" cy="2053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E77B6-EEE2-4C13-AB6F-3D83B440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1210800"/>
            <a:ext cx="2191026" cy="21465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110ECCB-6EBC-4711-8B3B-25DA3676660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774" t="32458"/>
          <a:stretch/>
        </p:blipFill>
        <p:spPr>
          <a:xfrm>
            <a:off x="4654038" y="1173323"/>
            <a:ext cx="2006710" cy="2673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9320611-2FE4-4D26-A044-A9F54E5D5B1D}"/>
              </a:ext>
            </a:extLst>
          </p:cNvPr>
          <p:cNvSpPr/>
          <p:nvPr/>
        </p:nvSpPr>
        <p:spPr>
          <a:xfrm>
            <a:off x="8018585" y="3429000"/>
            <a:ext cx="717452" cy="41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02B0BAB-F21A-46BC-AC74-BCE6B84AFC07}"/>
              </a:ext>
            </a:extLst>
          </p:cNvPr>
          <p:cNvSpPr/>
          <p:nvPr/>
        </p:nvSpPr>
        <p:spPr>
          <a:xfrm>
            <a:off x="2092470" y="3291927"/>
            <a:ext cx="717452" cy="41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906F38-3B62-4883-8D78-C69A224D7B10}"/>
              </a:ext>
            </a:extLst>
          </p:cNvPr>
          <p:cNvSpPr/>
          <p:nvPr/>
        </p:nvSpPr>
        <p:spPr>
          <a:xfrm>
            <a:off x="5120755" y="3637726"/>
            <a:ext cx="717452" cy="41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7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C432E6-ABB8-4349-A9AF-7C2C0C8CD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92" b="8831"/>
          <a:stretch/>
        </p:blipFill>
        <p:spPr>
          <a:xfrm>
            <a:off x="706315" y="984738"/>
            <a:ext cx="5715000" cy="410776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8B72256-CE36-4AA2-8114-479716A0DFE8}"/>
              </a:ext>
            </a:extLst>
          </p:cNvPr>
          <p:cNvSpPr/>
          <p:nvPr/>
        </p:nvSpPr>
        <p:spPr>
          <a:xfrm>
            <a:off x="8601001" y="1559669"/>
            <a:ext cx="2037180" cy="2008681"/>
          </a:xfrm>
          <a:prstGeom prst="ellipse">
            <a:avLst/>
          </a:prstGeom>
          <a:ln w="28575">
            <a:solidFill>
              <a:srgbClr val="0066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تقييم </a:t>
            </a:r>
            <a:endParaRPr lang="en-US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6E74DC-D5D6-480E-BCC4-879250F0D82B}"/>
              </a:ext>
            </a:extLst>
          </p:cNvPr>
          <p:cNvSpPr/>
          <p:nvPr/>
        </p:nvSpPr>
        <p:spPr>
          <a:xfrm>
            <a:off x="2208627" y="205210"/>
            <a:ext cx="9214339" cy="88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تأمل الصورة واستنتج نوع التنمر ؟ وما دورك ؟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871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DB7F89-BD97-4170-A415-F6B27881E8B8}"/>
              </a:ext>
            </a:extLst>
          </p:cNvPr>
          <p:cNvSpPr/>
          <p:nvPr/>
        </p:nvSpPr>
        <p:spPr>
          <a:xfrm>
            <a:off x="2208627" y="205210"/>
            <a:ext cx="9214339" cy="88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حدد ما اذا كانت العبارة صحيحة ام غير صحيحة ؟</a:t>
            </a:r>
            <a:endParaRPr lang="en-US" sz="32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FF7974-DAF7-4A02-BEC7-60A43C8BADFA}"/>
              </a:ext>
            </a:extLst>
          </p:cNvPr>
          <p:cNvSpPr/>
          <p:nvPr/>
        </p:nvSpPr>
        <p:spPr>
          <a:xfrm>
            <a:off x="6923227" y="1279967"/>
            <a:ext cx="5110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Wingdings" charset="2"/>
              <a:buChar char="v"/>
            </a:pPr>
            <a:r>
              <a:rPr lang="ar-SA" sz="3200" b="1" dirty="0">
                <a:effectLst/>
              </a:rPr>
              <a:t> </a:t>
            </a:r>
            <a:r>
              <a:rPr lang="ar-AE" sz="3200" b="1" dirty="0"/>
              <a:t>أطلق احمد لقبا سيئا على صديقة </a:t>
            </a:r>
            <a:r>
              <a:rPr lang="ar-SA" sz="3200" b="1" dirty="0">
                <a:effectLst/>
              </a:rPr>
              <a:t>؟</a:t>
            </a: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BDB571A7-0B1F-4013-9631-6E58DCA1ECCE}"/>
              </a:ext>
            </a:extLst>
          </p:cNvPr>
          <p:cNvSpPr/>
          <p:nvPr/>
        </p:nvSpPr>
        <p:spPr>
          <a:xfrm>
            <a:off x="7439464" y="1827040"/>
            <a:ext cx="1252024" cy="749701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BFD03250-F8B7-4F6C-AD0E-47424428E5C4}"/>
              </a:ext>
            </a:extLst>
          </p:cNvPr>
          <p:cNvSpPr/>
          <p:nvPr/>
        </p:nvSpPr>
        <p:spPr>
          <a:xfrm>
            <a:off x="3869506" y="1864742"/>
            <a:ext cx="1252024" cy="771076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9082B-2858-4F95-AB24-A66D18132DCC}"/>
              </a:ext>
            </a:extLst>
          </p:cNvPr>
          <p:cNvSpPr/>
          <p:nvPr/>
        </p:nvSpPr>
        <p:spPr>
          <a:xfrm>
            <a:off x="4856142" y="2903781"/>
            <a:ext cx="67954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Wingdings" charset="2"/>
              <a:buChar char="v"/>
            </a:pPr>
            <a:r>
              <a:rPr lang="ar-SA" sz="3200" b="1" dirty="0">
                <a:effectLst/>
              </a:rPr>
              <a:t> </a:t>
            </a:r>
            <a:r>
              <a:rPr lang="ar-AE" sz="3200" b="1" dirty="0">
                <a:effectLst/>
              </a:rPr>
              <a:t>التنمر اللفظي هو التنمر عبر الشبكة العنكبوتية</a:t>
            </a:r>
            <a:r>
              <a:rPr lang="ar-SA" sz="3200" b="1" dirty="0">
                <a:effectLst/>
              </a:rPr>
              <a:t>؟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87F77782-8877-4A95-8005-B38959A93879}"/>
              </a:ext>
            </a:extLst>
          </p:cNvPr>
          <p:cNvSpPr/>
          <p:nvPr/>
        </p:nvSpPr>
        <p:spPr>
          <a:xfrm>
            <a:off x="7793806" y="3815596"/>
            <a:ext cx="1252024" cy="956395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FDC87722-A0D7-407A-A820-B57B7CCE9B98}"/>
              </a:ext>
            </a:extLst>
          </p:cNvPr>
          <p:cNvSpPr/>
          <p:nvPr/>
        </p:nvSpPr>
        <p:spPr>
          <a:xfrm>
            <a:off x="3869506" y="3887164"/>
            <a:ext cx="1252024" cy="956395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9B8D5-4CB5-40F2-8469-00DA227FDAC1}"/>
              </a:ext>
            </a:extLst>
          </p:cNvPr>
          <p:cNvSpPr/>
          <p:nvPr/>
        </p:nvSpPr>
        <p:spPr>
          <a:xfrm>
            <a:off x="3398152" y="5085164"/>
            <a:ext cx="82557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Wingdings" charset="2"/>
              <a:buChar char="v"/>
            </a:pPr>
            <a:r>
              <a:rPr lang="ar-SA" sz="3200" b="1" dirty="0">
                <a:effectLst/>
              </a:rPr>
              <a:t> </a:t>
            </a:r>
            <a:r>
              <a:rPr lang="ar-AE" sz="3200" b="1" dirty="0">
                <a:effectLst/>
              </a:rPr>
              <a:t>المشاهد هو الذي يرى التنمر أو يسمعه لكن لا يبادر بفعل </a:t>
            </a:r>
            <a:r>
              <a:rPr lang="ar-SA" sz="3200" b="1" dirty="0">
                <a:effectLst/>
              </a:rPr>
              <a:t>؟</a:t>
            </a:r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92C551FA-C185-4E7E-A973-5FDE4202EEEB}"/>
              </a:ext>
            </a:extLst>
          </p:cNvPr>
          <p:cNvSpPr/>
          <p:nvPr/>
        </p:nvSpPr>
        <p:spPr>
          <a:xfrm>
            <a:off x="8138159" y="5812384"/>
            <a:ext cx="1252024" cy="840406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A28B0565-F955-4F47-A0D5-89BAC2FA8B26}"/>
              </a:ext>
            </a:extLst>
          </p:cNvPr>
          <p:cNvSpPr/>
          <p:nvPr/>
        </p:nvSpPr>
        <p:spPr>
          <a:xfrm>
            <a:off x="3967980" y="5842299"/>
            <a:ext cx="1252024" cy="840406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hlinkClick r:id="rId2" action="ppaction://hlinksldjump"/>
            <a:extLst>
              <a:ext uri="{FF2B5EF4-FFF2-40B4-BE49-F238E27FC236}">
                <a16:creationId xmlns:a16="http://schemas.microsoft.com/office/drawing/2014/main" id="{34E84D3B-14EE-48E7-9605-1CB59A7D340D}"/>
              </a:ext>
            </a:extLst>
          </p:cNvPr>
          <p:cNvSpPr/>
          <p:nvPr/>
        </p:nvSpPr>
        <p:spPr>
          <a:xfrm>
            <a:off x="323556" y="5999967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9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2D3B36-E7EE-46FF-AF2A-4E6ED829E1BC}"/>
              </a:ext>
            </a:extLst>
          </p:cNvPr>
          <p:cNvGrpSpPr/>
          <p:nvPr/>
        </p:nvGrpSpPr>
        <p:grpSpPr>
          <a:xfrm>
            <a:off x="49003" y="0"/>
            <a:ext cx="1836410" cy="946880"/>
            <a:chOff x="-4591107" y="4966359"/>
            <a:chExt cx="1949355" cy="1066801"/>
          </a:xfrm>
        </p:grpSpPr>
        <p:pic>
          <p:nvPicPr>
            <p:cNvPr id="7" name="Picture 6" descr="2 clipart min, 2 min Transparent FREE for download on ...">
              <a:extLst>
                <a:ext uri="{FF2B5EF4-FFF2-40B4-BE49-F238E27FC236}">
                  <a16:creationId xmlns:a16="http://schemas.microsoft.com/office/drawing/2014/main" id="{BB8BC7D2-E0A5-4BAD-ACAB-6700187378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91107" y="4966359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590A36-E98D-4F24-A3E0-DCEABE79A839}"/>
                </a:ext>
              </a:extLst>
            </p:cNvPr>
            <p:cNvSpPr txBox="1"/>
            <p:nvPr/>
          </p:nvSpPr>
          <p:spPr>
            <a:xfrm>
              <a:off x="-3691195" y="5629292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ar-EG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دقائق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Smiley Face 3">
            <a:extLst>
              <a:ext uri="{FF2B5EF4-FFF2-40B4-BE49-F238E27FC236}">
                <a16:creationId xmlns:a16="http://schemas.microsoft.com/office/drawing/2014/main" id="{AB0DED78-E19F-42D7-9270-0042A8699E48}"/>
              </a:ext>
            </a:extLst>
          </p:cNvPr>
          <p:cNvSpPr/>
          <p:nvPr/>
        </p:nvSpPr>
        <p:spPr>
          <a:xfrm>
            <a:off x="337625" y="916227"/>
            <a:ext cx="1242158" cy="161595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0E16A-70F1-4508-A06A-4566DE9A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21" y="4325816"/>
            <a:ext cx="2555983" cy="2053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6E36E6-62F2-45D7-8A6D-19E3B5CCE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513" y="4232282"/>
            <a:ext cx="2191026" cy="2146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239FC-E77A-44E3-BE1B-9CE4C20BD8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74" t="32458"/>
          <a:stretch/>
        </p:blipFill>
        <p:spPr>
          <a:xfrm>
            <a:off x="9071294" y="3995225"/>
            <a:ext cx="2006710" cy="2383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8E9ABA-3383-426B-9B8C-8FC6DE2C5B7E}"/>
              </a:ext>
            </a:extLst>
          </p:cNvPr>
          <p:cNvSpPr/>
          <p:nvPr/>
        </p:nvSpPr>
        <p:spPr>
          <a:xfrm>
            <a:off x="9715923" y="3429000"/>
            <a:ext cx="717452" cy="41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04E7C-25B2-408C-8A29-6BE046889B04}"/>
              </a:ext>
            </a:extLst>
          </p:cNvPr>
          <p:cNvSpPr/>
          <p:nvPr/>
        </p:nvSpPr>
        <p:spPr>
          <a:xfrm>
            <a:off x="1726711" y="3637725"/>
            <a:ext cx="717452" cy="41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2BF378-6D51-46C3-9004-403809C0CEE8}"/>
              </a:ext>
            </a:extLst>
          </p:cNvPr>
          <p:cNvSpPr/>
          <p:nvPr/>
        </p:nvSpPr>
        <p:spPr>
          <a:xfrm>
            <a:off x="5833600" y="3814829"/>
            <a:ext cx="717452" cy="41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2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CE8C53-5031-4E74-B35A-8452B0166C1A}"/>
              </a:ext>
            </a:extLst>
          </p:cNvPr>
          <p:cNvSpPr/>
          <p:nvPr/>
        </p:nvSpPr>
        <p:spPr>
          <a:xfrm>
            <a:off x="9142226" y="1511977"/>
            <a:ext cx="2358520" cy="605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2"/>
                </a:solidFill>
              </a:rPr>
              <a:t>التنمر الجسدي </a:t>
            </a:r>
            <a:endParaRPr lang="en-US" sz="3200" b="1" dirty="0">
              <a:solidFill>
                <a:schemeClr val="accent2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80E3C-F216-459E-9E56-CF93206D78CE}"/>
              </a:ext>
            </a:extLst>
          </p:cNvPr>
          <p:cNvSpPr/>
          <p:nvPr/>
        </p:nvSpPr>
        <p:spPr>
          <a:xfrm>
            <a:off x="2240964" y="1540112"/>
            <a:ext cx="2358520" cy="605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2"/>
                </a:solidFill>
              </a:rPr>
              <a:t>التنمر اللفظي</a:t>
            </a:r>
            <a:endParaRPr lang="en-US" sz="3200" b="1" dirty="0">
              <a:solidFill>
                <a:schemeClr val="accent2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A68DD7-0DCB-4A32-A01E-3ECC48EF65C4}"/>
              </a:ext>
            </a:extLst>
          </p:cNvPr>
          <p:cNvSpPr/>
          <p:nvPr/>
        </p:nvSpPr>
        <p:spPr>
          <a:xfrm>
            <a:off x="5833600" y="1540111"/>
            <a:ext cx="2677354" cy="605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accent2"/>
                </a:solidFill>
              </a:rPr>
              <a:t>التنمر الإلكتروني </a:t>
            </a:r>
            <a:endParaRPr lang="en-US" sz="3200" b="1" dirty="0">
              <a:solidFill>
                <a:schemeClr val="accent2"/>
              </a:solidFill>
            </a:endParaRPr>
          </a:p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57CA1D-45F9-4992-85B7-DDBF611BEF12}"/>
              </a:ext>
            </a:extLst>
          </p:cNvPr>
          <p:cNvCxnSpPr/>
          <p:nvPr/>
        </p:nvCxnSpPr>
        <p:spPr>
          <a:xfrm>
            <a:off x="3699803" y="2145325"/>
            <a:ext cx="2133797" cy="2086957"/>
          </a:xfrm>
          <a:prstGeom prst="straightConnector1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052C28-C67F-4EC7-8276-940B672DA1FD}"/>
              </a:ext>
            </a:extLst>
          </p:cNvPr>
          <p:cNvCxnSpPr/>
          <p:nvPr/>
        </p:nvCxnSpPr>
        <p:spPr>
          <a:xfrm>
            <a:off x="7070431" y="2011681"/>
            <a:ext cx="2133797" cy="2086957"/>
          </a:xfrm>
          <a:prstGeom prst="straightConnector1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783178-5D49-4E23-8C00-7829B3FDD313}"/>
              </a:ext>
            </a:extLst>
          </p:cNvPr>
          <p:cNvCxnSpPr>
            <a:cxnSpLocks/>
          </p:cNvCxnSpPr>
          <p:nvPr/>
        </p:nvCxnSpPr>
        <p:spPr>
          <a:xfrm flipH="1">
            <a:off x="3049775" y="2086067"/>
            <a:ext cx="6485206" cy="2146215"/>
          </a:xfrm>
          <a:prstGeom prst="straightConnector1">
            <a:avLst/>
          </a:prstGeom>
          <a:ln w="142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8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BD0B28-1E71-48C0-9103-DD638238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29" y="489771"/>
            <a:ext cx="9937341" cy="58221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1E799-4589-489D-9DD7-9015A8C8DFCF}"/>
              </a:ext>
            </a:extLst>
          </p:cNvPr>
          <p:cNvSpPr txBox="1"/>
          <p:nvPr/>
        </p:nvSpPr>
        <p:spPr>
          <a:xfrm>
            <a:off x="254941" y="1676673"/>
            <a:ext cx="378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b="1" dirty="0"/>
              <a:t>اليوم :  الاثنين / الأربعاء </a:t>
            </a:r>
          </a:p>
          <a:p>
            <a:pPr algn="ctr"/>
            <a:r>
              <a:rPr lang="ar-AE" b="1" dirty="0"/>
              <a:t>27/29/4/2020ه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AD8FC-B04C-4750-A8BF-D8D5828B4D9D}"/>
              </a:ext>
            </a:extLst>
          </p:cNvPr>
          <p:cNvSpPr txBox="1"/>
          <p:nvPr/>
        </p:nvSpPr>
        <p:spPr>
          <a:xfrm>
            <a:off x="8046720" y="222738"/>
            <a:ext cx="3992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وزارة التربية والتعليم </a:t>
            </a:r>
          </a:p>
          <a:p>
            <a:pPr algn="ctr"/>
            <a:r>
              <a:rPr lang="ar-AE" sz="2800" b="1" dirty="0"/>
              <a:t>مدرسة النهروان للتعليم الأساسي ح1</a:t>
            </a:r>
            <a:endParaRPr lang="en-US" sz="2800" b="1" dirty="0"/>
          </a:p>
        </p:txBody>
      </p:sp>
      <p:pic>
        <p:nvPicPr>
          <p:cNvPr id="6" name="Picture 5" descr="D:\work\logo_moe.png">
            <a:extLst>
              <a:ext uri="{FF2B5EF4-FFF2-40B4-BE49-F238E27FC236}">
                <a16:creationId xmlns:a16="http://schemas.microsoft.com/office/drawing/2014/main" id="{A8D1AAC8-F95E-45A5-B9A8-819A2E92FF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" y="298263"/>
            <a:ext cx="1109192" cy="7554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DBCD1-E14A-4B17-BB30-867457175109}"/>
              </a:ext>
            </a:extLst>
          </p:cNvPr>
          <p:cNvSpPr txBox="1"/>
          <p:nvPr/>
        </p:nvSpPr>
        <p:spPr>
          <a:xfrm>
            <a:off x="4216859" y="1793862"/>
            <a:ext cx="703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: المادة التربية الأخلاقية / الصف الثالث 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317AC-4D3E-4711-9B92-27BF1A655BB1}"/>
              </a:ext>
            </a:extLst>
          </p:cNvPr>
          <p:cNvSpPr txBox="1"/>
          <p:nvPr/>
        </p:nvSpPr>
        <p:spPr>
          <a:xfrm>
            <a:off x="1127329" y="2733519"/>
            <a:ext cx="980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الطلاب و الطالبات  : قبل البدء في الدرس لابد لنا أن نتحقق من الأمور التالية: 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50A39-2EC9-4E28-B080-204505C01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536" y="292414"/>
            <a:ext cx="3785693" cy="149574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0192DD2-2FC7-450B-BA31-35EFD9EFC27A}"/>
              </a:ext>
            </a:extLst>
          </p:cNvPr>
          <p:cNvSpPr/>
          <p:nvPr/>
        </p:nvSpPr>
        <p:spPr>
          <a:xfrm>
            <a:off x="8433270" y="5017588"/>
            <a:ext cx="3685735" cy="1617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 المشاركة في الكتابة عند اخذ الآراء والتصويت </a:t>
            </a:r>
            <a:endParaRPr lang="en-US" sz="28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D1703D-958F-4D7C-8956-38FF7541428F}"/>
              </a:ext>
            </a:extLst>
          </p:cNvPr>
          <p:cNvSpPr/>
          <p:nvPr/>
        </p:nvSpPr>
        <p:spPr>
          <a:xfrm>
            <a:off x="4557932" y="3276965"/>
            <a:ext cx="3579916" cy="1856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الجلسة السليمة واغلاق الصوت </a:t>
            </a:r>
            <a:endParaRPr lang="en-US" sz="28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0F8140C-829E-4E1B-A9F6-A7F45ABAEBC3}"/>
              </a:ext>
            </a:extLst>
          </p:cNvPr>
          <p:cNvSpPr/>
          <p:nvPr/>
        </p:nvSpPr>
        <p:spPr>
          <a:xfrm>
            <a:off x="8539089" y="3356101"/>
            <a:ext cx="3579916" cy="14873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الاستعداد المسبق للحصة </a:t>
            </a:r>
            <a:endParaRPr lang="en-US" sz="36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926558D-8496-4747-B083-BB783B15E94A}"/>
              </a:ext>
            </a:extLst>
          </p:cNvPr>
          <p:cNvSpPr/>
          <p:nvPr/>
        </p:nvSpPr>
        <p:spPr>
          <a:xfrm>
            <a:off x="4138557" y="5152235"/>
            <a:ext cx="3871820" cy="161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تحمل المسؤولية  في العمل </a:t>
            </a:r>
            <a:endParaRPr lang="en-US" sz="28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D5B2F0E-33F6-4838-A062-45B1ED01832B}"/>
              </a:ext>
            </a:extLst>
          </p:cNvPr>
          <p:cNvSpPr/>
          <p:nvPr/>
        </p:nvSpPr>
        <p:spPr>
          <a:xfrm>
            <a:off x="379828" y="3390255"/>
            <a:ext cx="3685735" cy="1856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احترام الآخرين والاستئذان قبل الحديث </a:t>
            </a:r>
            <a:endParaRPr lang="en-US" sz="36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D8A77E-8BCF-44C8-95BF-432936D861A9}"/>
              </a:ext>
            </a:extLst>
          </p:cNvPr>
          <p:cNvSpPr/>
          <p:nvPr/>
        </p:nvSpPr>
        <p:spPr>
          <a:xfrm>
            <a:off x="587395" y="5364596"/>
            <a:ext cx="3551162" cy="13553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تجهيز البوابة الذكية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487262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880908-6B50-40E0-BAB9-0FFAF26C793B}"/>
              </a:ext>
            </a:extLst>
          </p:cNvPr>
          <p:cNvSpPr txBox="1"/>
          <p:nvPr/>
        </p:nvSpPr>
        <p:spPr>
          <a:xfrm>
            <a:off x="8046720" y="222738"/>
            <a:ext cx="3992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وزارة التربية والتعليم </a:t>
            </a:r>
          </a:p>
          <a:p>
            <a:pPr algn="ctr"/>
            <a:r>
              <a:rPr lang="ar-AE" sz="2800" b="1" dirty="0"/>
              <a:t>مدرسة النهروان للتعليم الأساسي ح1</a:t>
            </a:r>
            <a:endParaRPr lang="en-US" sz="2800" b="1" dirty="0"/>
          </a:p>
        </p:txBody>
      </p:sp>
      <p:pic>
        <p:nvPicPr>
          <p:cNvPr id="4" name="Picture 3" descr="D:\work\logo_moe.png">
            <a:extLst>
              <a:ext uri="{FF2B5EF4-FFF2-40B4-BE49-F238E27FC236}">
                <a16:creationId xmlns:a16="http://schemas.microsoft.com/office/drawing/2014/main" id="{634DADD2-D472-4A85-A60D-836FAB7592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" y="298263"/>
            <a:ext cx="1109192" cy="75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8CAC4E-4B12-495B-BF7B-241E8B62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36" y="292414"/>
            <a:ext cx="3785693" cy="14957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0808FA-1F7A-46F0-9D95-699FA691C76E}"/>
              </a:ext>
            </a:extLst>
          </p:cNvPr>
          <p:cNvSpPr/>
          <p:nvPr/>
        </p:nvSpPr>
        <p:spPr>
          <a:xfrm>
            <a:off x="1488830" y="3564481"/>
            <a:ext cx="9214339" cy="1939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 كيف تستطيع أن تربط بين ما تعلمته اليوم مع جهود دولة الامارات في القضاء على هذه الظاهرة ؟ </a:t>
            </a:r>
            <a:endParaRPr lang="en-US" sz="3200" b="1" dirty="0"/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C1825BD6-9E2E-42F6-83EE-C55AA79CDC16}"/>
              </a:ext>
            </a:extLst>
          </p:cNvPr>
          <p:cNvSpPr/>
          <p:nvPr/>
        </p:nvSpPr>
        <p:spPr>
          <a:xfrm>
            <a:off x="0" y="6063175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18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339035-1699-4D81-8429-56464044115D}"/>
              </a:ext>
            </a:extLst>
          </p:cNvPr>
          <p:cNvSpPr/>
          <p:nvPr/>
        </p:nvSpPr>
        <p:spPr>
          <a:xfrm>
            <a:off x="1793027" y="960477"/>
            <a:ext cx="4741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https://attaa.sa/cyberbullying</a:t>
            </a:r>
            <a:r>
              <a:rPr lang="ar-AE" dirty="0"/>
              <a:t> التنمر الالكتروني 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CCBC2-2812-408C-A574-091E1DAFBB3F}"/>
              </a:ext>
            </a:extLst>
          </p:cNvPr>
          <p:cNvSpPr/>
          <p:nvPr/>
        </p:nvSpPr>
        <p:spPr>
          <a:xfrm>
            <a:off x="3326427" y="3244334"/>
            <a:ext cx="6488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https://www.youtube.com/watch?v=EML15lG5KT4</a:t>
            </a:r>
            <a:r>
              <a:rPr lang="ar-AE" dirty="0"/>
              <a:t> مفهوم التنمر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C20DD3-54AC-49DA-AD84-2EF1236E0CB1}"/>
              </a:ext>
            </a:extLst>
          </p:cNvPr>
          <p:cNvSpPr/>
          <p:nvPr/>
        </p:nvSpPr>
        <p:spPr>
          <a:xfrm>
            <a:off x="4607930" y="5251161"/>
            <a:ext cx="6412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https://www.youtube.com/watch?v=n0uJjrA_8m4</a:t>
            </a:r>
            <a:r>
              <a:rPr lang="ar-AE" dirty="0"/>
              <a:t> فلم عن التنمر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67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25400B-0F0C-45BD-94AE-D4F14AB4E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2" t="18264" r="21821" b="12628"/>
          <a:stretch/>
        </p:blipFill>
        <p:spPr>
          <a:xfrm>
            <a:off x="121022" y="132734"/>
            <a:ext cx="12070978" cy="67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4BD0B28-1E71-48C0-9103-DD638238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29" y="517907"/>
            <a:ext cx="9937341" cy="5822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AD8FC-B04C-4750-A8BF-D8D5828B4D9D}"/>
              </a:ext>
            </a:extLst>
          </p:cNvPr>
          <p:cNvSpPr txBox="1"/>
          <p:nvPr/>
        </p:nvSpPr>
        <p:spPr>
          <a:xfrm>
            <a:off x="8046720" y="222738"/>
            <a:ext cx="3992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وزارة التربية والتعليم </a:t>
            </a:r>
          </a:p>
          <a:p>
            <a:pPr algn="ctr"/>
            <a:r>
              <a:rPr lang="ar-AE" sz="2800" b="1" dirty="0"/>
              <a:t>مدرسة النهروان للتعليم الأساسي ح1</a:t>
            </a:r>
            <a:endParaRPr lang="en-US" sz="2800" b="1" dirty="0"/>
          </a:p>
        </p:txBody>
      </p:sp>
      <p:pic>
        <p:nvPicPr>
          <p:cNvPr id="6" name="Picture 5" descr="D:\work\logo_moe.png">
            <a:extLst>
              <a:ext uri="{FF2B5EF4-FFF2-40B4-BE49-F238E27FC236}">
                <a16:creationId xmlns:a16="http://schemas.microsoft.com/office/drawing/2014/main" id="{A8D1AAC8-F95E-45A5-B9A8-819A2E92FF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" y="298263"/>
            <a:ext cx="1109192" cy="7554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DBCD1-E14A-4B17-BB30-867457175109}"/>
              </a:ext>
            </a:extLst>
          </p:cNvPr>
          <p:cNvSpPr txBox="1"/>
          <p:nvPr/>
        </p:nvSpPr>
        <p:spPr>
          <a:xfrm>
            <a:off x="603740" y="3071136"/>
            <a:ext cx="1063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التربية الاخلاقية/ الصف الثالث 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E317AC-4D3E-4711-9B92-27BF1A655BB1}"/>
              </a:ext>
            </a:extLst>
          </p:cNvPr>
          <p:cNvSpPr txBox="1"/>
          <p:nvPr/>
        </p:nvSpPr>
        <p:spPr>
          <a:xfrm>
            <a:off x="1192823" y="4042446"/>
            <a:ext cx="980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FF0000"/>
                </a:solidFill>
              </a:rPr>
              <a:t>الطلاب و الطالبات  : اهلا وسهلا بكم اليوم عبر قنوات البث  </a:t>
            </a:r>
            <a:r>
              <a:rPr lang="ar-AE" sz="4800" b="1" dirty="0" err="1">
                <a:solidFill>
                  <a:srgbClr val="FF0000"/>
                </a:solidFill>
              </a:rPr>
              <a:t>تيمز</a:t>
            </a:r>
            <a:r>
              <a:rPr lang="ar-AE" sz="4800" b="1" dirty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50A39-2EC9-4E28-B080-204505C01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536" y="292414"/>
            <a:ext cx="3785693" cy="14957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38FC09-02EA-4725-81D2-F751BFFF9346}"/>
              </a:ext>
            </a:extLst>
          </p:cNvPr>
          <p:cNvSpPr/>
          <p:nvPr/>
        </p:nvSpPr>
        <p:spPr>
          <a:xfrm>
            <a:off x="6400800" y="5734869"/>
            <a:ext cx="3762103" cy="548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المعلمة : خلود القيسي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781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51AE32-6565-44BB-BE94-4543B99D4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r="11299"/>
          <a:stretch/>
        </p:blipFill>
        <p:spPr>
          <a:xfrm>
            <a:off x="0" y="0"/>
            <a:ext cx="12174189" cy="6859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AD8FC-B04C-4750-A8BF-D8D5828B4D9D}"/>
              </a:ext>
            </a:extLst>
          </p:cNvPr>
          <p:cNvSpPr txBox="1"/>
          <p:nvPr/>
        </p:nvSpPr>
        <p:spPr>
          <a:xfrm>
            <a:off x="7610622" y="221071"/>
            <a:ext cx="4428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highlight>
                  <a:srgbClr val="FFFF00"/>
                </a:highlight>
              </a:rPr>
              <a:t>وزارة التربية والتعليم </a:t>
            </a:r>
          </a:p>
          <a:p>
            <a:pPr algn="ctr"/>
            <a:r>
              <a:rPr lang="ar-AE" sz="2400" b="1" dirty="0">
                <a:highlight>
                  <a:srgbClr val="FFFF00"/>
                </a:highlight>
              </a:rPr>
              <a:t>مدرسة النهروان للتعليم الأساسي ح1</a:t>
            </a:r>
            <a:endParaRPr lang="en-US" sz="2400" b="1" dirty="0">
              <a:highlight>
                <a:srgbClr val="FFFF00"/>
              </a:highlight>
            </a:endParaRPr>
          </a:p>
        </p:txBody>
      </p:sp>
      <p:pic>
        <p:nvPicPr>
          <p:cNvPr id="6" name="Picture 5" descr="D:\work\logo_moe.png">
            <a:extLst>
              <a:ext uri="{FF2B5EF4-FFF2-40B4-BE49-F238E27FC236}">
                <a16:creationId xmlns:a16="http://schemas.microsoft.com/office/drawing/2014/main" id="{A8D1AAC8-F95E-45A5-B9A8-819A2E92FF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" y="298263"/>
            <a:ext cx="1109192" cy="75547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DBCD1-E14A-4B17-BB30-867457175109}"/>
              </a:ext>
            </a:extLst>
          </p:cNvPr>
          <p:cNvSpPr txBox="1"/>
          <p:nvPr/>
        </p:nvSpPr>
        <p:spPr>
          <a:xfrm>
            <a:off x="2649260" y="1275901"/>
            <a:ext cx="5819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خطة درس اليوم </a:t>
            </a:r>
            <a:endParaRPr lang="en-US" sz="3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50A39-2EC9-4E28-B080-204505C01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475" y="238201"/>
            <a:ext cx="2928349" cy="1037700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4A40FCB1-F30A-4145-8804-D483AFD9CC60}"/>
              </a:ext>
            </a:extLst>
          </p:cNvPr>
          <p:cNvSpPr/>
          <p:nvPr/>
        </p:nvSpPr>
        <p:spPr>
          <a:xfrm>
            <a:off x="-102285" y="3978578"/>
            <a:ext cx="2492325" cy="201519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hlinkClick r:id="rId6" action="ppaction://hlinksldjump"/>
              </a:rPr>
              <a:t> </a:t>
            </a:r>
            <a:r>
              <a:rPr lang="ar-AE" sz="2800" b="1" dirty="0">
                <a:hlinkClick r:id="rId6" action="ppaction://hlinksldjump"/>
              </a:rPr>
              <a:t>التهيئة</a:t>
            </a:r>
            <a:endParaRPr lang="en-US" b="1" dirty="0"/>
          </a:p>
        </p:txBody>
      </p:sp>
      <p:sp>
        <p:nvSpPr>
          <p:cNvPr id="12" name="Star: 5 Points 11">
            <a:hlinkClick r:id="rId6" action="ppaction://hlinksldjump"/>
            <a:extLst>
              <a:ext uri="{FF2B5EF4-FFF2-40B4-BE49-F238E27FC236}">
                <a16:creationId xmlns:a16="http://schemas.microsoft.com/office/drawing/2014/main" id="{6D844F54-90EB-420F-AF96-F33230CF2452}"/>
              </a:ext>
            </a:extLst>
          </p:cNvPr>
          <p:cNvSpPr/>
          <p:nvPr/>
        </p:nvSpPr>
        <p:spPr>
          <a:xfrm>
            <a:off x="-19998" y="1310718"/>
            <a:ext cx="2975883" cy="201519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2800" b="1" dirty="0">
                <a:hlinkClick r:id="rId7" action="ppaction://hlinksldjump"/>
              </a:rPr>
              <a:t>الأهداف</a:t>
            </a:r>
            <a:endParaRPr lang="en-US" b="1" dirty="0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A213361-107E-44C9-8458-F06F514D6EAC}"/>
              </a:ext>
            </a:extLst>
          </p:cNvPr>
          <p:cNvSpPr/>
          <p:nvPr/>
        </p:nvSpPr>
        <p:spPr>
          <a:xfrm>
            <a:off x="8112315" y="1360299"/>
            <a:ext cx="3552922" cy="201519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2800" b="1" dirty="0">
                <a:hlinkClick r:id="rId8" action="ppaction://hlinksldjump"/>
              </a:rPr>
              <a:t>الحوار والمناقشة</a:t>
            </a:r>
            <a:endParaRPr lang="en-US" b="1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F1A85ABA-3A77-4B43-ACFF-8B74A5283BD8}"/>
              </a:ext>
            </a:extLst>
          </p:cNvPr>
          <p:cNvSpPr/>
          <p:nvPr/>
        </p:nvSpPr>
        <p:spPr>
          <a:xfrm>
            <a:off x="7439786" y="4608147"/>
            <a:ext cx="3299471" cy="201519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hlinkClick r:id="rId9" action="ppaction://hlinksldjump"/>
              </a:rPr>
              <a:t> </a:t>
            </a:r>
            <a:r>
              <a:rPr lang="ar-AE" sz="2800" b="1" dirty="0">
                <a:hlinkClick r:id="rId9" action="ppaction://hlinksldjump"/>
              </a:rPr>
              <a:t>التفكير الإبداعي </a:t>
            </a:r>
            <a:endParaRPr lang="en-US" b="1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AA97D0CB-DB16-4AC5-9A85-216756EFE88E}"/>
              </a:ext>
            </a:extLst>
          </p:cNvPr>
          <p:cNvSpPr/>
          <p:nvPr/>
        </p:nvSpPr>
        <p:spPr>
          <a:xfrm>
            <a:off x="5356709" y="1729690"/>
            <a:ext cx="2492325" cy="2248888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2800" b="1" dirty="0"/>
              <a:t>البوابة </a:t>
            </a:r>
            <a:r>
              <a:rPr lang="ar-AE" sz="2800" b="1" dirty="0">
                <a:hlinkClick r:id="rId9" action="ppaction://hlinksldjump"/>
              </a:rPr>
              <a:t>الذكية</a:t>
            </a:r>
            <a:r>
              <a:rPr lang="ar-AE" sz="2800" b="1" dirty="0"/>
              <a:t> </a:t>
            </a:r>
            <a:endParaRPr lang="en-US" b="1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726AA971-FBC8-4F76-9F56-0AC6A045C854}"/>
              </a:ext>
            </a:extLst>
          </p:cNvPr>
          <p:cNvSpPr/>
          <p:nvPr/>
        </p:nvSpPr>
        <p:spPr>
          <a:xfrm>
            <a:off x="2509492" y="4552593"/>
            <a:ext cx="2943950" cy="201519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2800" b="1" dirty="0"/>
              <a:t>ركن </a:t>
            </a:r>
            <a:r>
              <a:rPr lang="ar-AE" sz="2800" b="1" dirty="0">
                <a:hlinkClick r:id="rId10" action="ppaction://hlinksldjump"/>
              </a:rPr>
              <a:t>القصة</a:t>
            </a:r>
            <a:r>
              <a:rPr lang="ar-AE" sz="2800" b="1" dirty="0"/>
              <a:t> </a:t>
            </a:r>
            <a:endParaRPr lang="en-US" b="1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31BBBCD-D01E-448F-88DB-D4397D01CB42}"/>
              </a:ext>
            </a:extLst>
          </p:cNvPr>
          <p:cNvSpPr/>
          <p:nvPr/>
        </p:nvSpPr>
        <p:spPr>
          <a:xfrm>
            <a:off x="2203028" y="2179216"/>
            <a:ext cx="3498621" cy="1634549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2800" b="1" dirty="0">
                <a:hlinkClick r:id="rId11" action="ppaction://hlinksldjump"/>
              </a:rPr>
              <a:t>نستذكر</a:t>
            </a:r>
            <a:r>
              <a:rPr lang="ar-AE" sz="2800" b="1" dirty="0"/>
              <a:t> ما تعلمناه</a:t>
            </a:r>
            <a:endParaRPr lang="en-US" b="1" dirty="0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49E4D1B1-E09B-4EF7-951D-A582053C716E}"/>
              </a:ext>
            </a:extLst>
          </p:cNvPr>
          <p:cNvSpPr/>
          <p:nvPr/>
        </p:nvSpPr>
        <p:spPr>
          <a:xfrm>
            <a:off x="5008366" y="3978578"/>
            <a:ext cx="2809602" cy="2248888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hlinkClick r:id="rId12" action="ppaction://hlinksldjump"/>
              </a:rPr>
              <a:t> </a:t>
            </a:r>
            <a:r>
              <a:rPr lang="ar-AE" sz="2800" b="1" dirty="0">
                <a:hlinkClick r:id="rId12" action="ppaction://hlinksldjump"/>
              </a:rPr>
              <a:t>الربط</a:t>
            </a:r>
            <a:endParaRPr lang="en-US" b="1" dirty="0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AD0BCD78-D0D9-4306-8AD1-52BD97007D14}"/>
              </a:ext>
            </a:extLst>
          </p:cNvPr>
          <p:cNvSpPr/>
          <p:nvPr/>
        </p:nvSpPr>
        <p:spPr>
          <a:xfrm>
            <a:off x="9089522" y="3238064"/>
            <a:ext cx="3299471" cy="2015197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hlinkClick r:id="rId13" action="ppaction://hlinksldjump"/>
              </a:rPr>
              <a:t> </a:t>
            </a:r>
            <a:r>
              <a:rPr lang="ar-AE" sz="2800" b="1" dirty="0">
                <a:hlinkClick r:id="rId13" action="ppaction://hlinksldjump"/>
              </a:rPr>
              <a:t>الختام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606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زهرة, طائر&#10;&#10;تم إنشاء الوصف تلقائياً">
            <a:extLst>
              <a:ext uri="{FF2B5EF4-FFF2-40B4-BE49-F238E27FC236}">
                <a16:creationId xmlns:a16="http://schemas.microsoft.com/office/drawing/2014/main" id="{E2CDB40E-A533-4109-AD8B-CE7A16A60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78" y="79957"/>
            <a:ext cx="7749764" cy="374028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F7313B-80F3-4C2F-BDAF-0C4741D3030D}"/>
              </a:ext>
            </a:extLst>
          </p:cNvPr>
          <p:cNvPicPr/>
          <p:nvPr/>
        </p:nvPicPr>
        <p:blipFill>
          <a:blip r:embed="rId3"/>
          <a:srcRect l="17854" t="15309" r="54422" b="18241"/>
          <a:stretch>
            <a:fillRect/>
          </a:stretch>
        </p:blipFill>
        <p:spPr bwMode="auto">
          <a:xfrm>
            <a:off x="165948" y="960705"/>
            <a:ext cx="6738425" cy="589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16C73AE8-06E8-4CEF-927E-84E14C923B8D}"/>
              </a:ext>
            </a:extLst>
          </p:cNvPr>
          <p:cNvSpPr/>
          <p:nvPr/>
        </p:nvSpPr>
        <p:spPr>
          <a:xfrm>
            <a:off x="4340306" y="2743787"/>
            <a:ext cx="689317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3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3C851206-F113-41EB-8A0B-C9AC91384F79}"/>
              </a:ext>
            </a:extLst>
          </p:cNvPr>
          <p:cNvSpPr/>
          <p:nvPr/>
        </p:nvSpPr>
        <p:spPr>
          <a:xfrm>
            <a:off x="4134873" y="2180492"/>
            <a:ext cx="894751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2</a:t>
            </a:r>
            <a:r>
              <a:rPr lang="ar-SA" sz="2800" b="1" dirty="0">
                <a:solidFill>
                  <a:sysClr val="windowText" lastClr="000000"/>
                </a:solidFill>
              </a:rPr>
              <a:t>  </a:t>
            </a:r>
            <a:r>
              <a:rPr lang="ar-AE" sz="2800" b="1" dirty="0">
                <a:solidFill>
                  <a:sysClr val="windowText" lastClr="000000"/>
                </a:solidFill>
              </a:rPr>
              <a:t>ر</a:t>
            </a:r>
            <a:r>
              <a:rPr lang="ar-SA" sz="2400" b="1" dirty="0">
                <a:solidFill>
                  <a:sysClr val="windowText" lastClr="000000"/>
                </a:solidFill>
              </a:rPr>
              <a:t>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7B379E-A4F2-4358-9B58-D7A6DC79729C}"/>
              </a:ext>
            </a:extLst>
          </p:cNvPr>
          <p:cNvSpPr/>
          <p:nvPr/>
        </p:nvSpPr>
        <p:spPr>
          <a:xfrm>
            <a:off x="3282191" y="2167011"/>
            <a:ext cx="831444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1</a:t>
            </a:r>
            <a:r>
              <a:rPr lang="ar-AE" sz="2400" b="1" dirty="0">
                <a:solidFill>
                  <a:sysClr val="windowText" lastClr="000000"/>
                </a:solidFill>
              </a:rPr>
              <a:t>ؤ</a:t>
            </a:r>
            <a:r>
              <a:rPr lang="ar-SA" sz="2400" b="1" dirty="0">
                <a:solidFill>
                  <a:sysClr val="windowText" lastClr="000000"/>
                </a:solidFill>
              </a:rPr>
              <a:t> 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5154F69-69D4-4B99-B2F2-7F5A07D40F97}"/>
              </a:ext>
            </a:extLst>
          </p:cNvPr>
          <p:cNvSpPr/>
          <p:nvPr/>
        </p:nvSpPr>
        <p:spPr>
          <a:xfrm>
            <a:off x="3296307" y="4026820"/>
            <a:ext cx="755955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*</a:t>
            </a:r>
            <a:r>
              <a:rPr lang="ar-SA" sz="2400" dirty="0">
                <a:solidFill>
                  <a:sysClr val="windowText" lastClr="000000"/>
                </a:solidFill>
              </a:rPr>
              <a:t>ك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A74EA389-6005-497C-91BE-7CBFF5FB1EB0}"/>
              </a:ext>
            </a:extLst>
          </p:cNvPr>
          <p:cNvSpPr/>
          <p:nvPr/>
        </p:nvSpPr>
        <p:spPr>
          <a:xfrm>
            <a:off x="3296307" y="3373316"/>
            <a:ext cx="928171" cy="62425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7</a:t>
            </a:r>
            <a:r>
              <a:rPr lang="ar-SA" sz="2400" b="1" dirty="0">
                <a:solidFill>
                  <a:sysClr val="windowText" lastClr="000000"/>
                </a:solidFill>
              </a:rPr>
              <a:t> ل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8DED2FC-3404-48E8-8156-DCC1F1751EAD}"/>
              </a:ext>
            </a:extLst>
          </p:cNvPr>
          <p:cNvSpPr/>
          <p:nvPr/>
        </p:nvSpPr>
        <p:spPr>
          <a:xfrm>
            <a:off x="3282190" y="2775613"/>
            <a:ext cx="831443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4</a:t>
            </a:r>
            <a:r>
              <a:rPr lang="ar-SA" sz="2400" b="1" dirty="0">
                <a:solidFill>
                  <a:sysClr val="windowText" lastClr="000000"/>
                </a:solidFill>
              </a:rPr>
              <a:t> ي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FDDDFFE-B0F0-490F-A429-C8AC2D74AAAA}"/>
              </a:ext>
            </a:extLst>
          </p:cNvPr>
          <p:cNvSpPr/>
          <p:nvPr/>
        </p:nvSpPr>
        <p:spPr>
          <a:xfrm>
            <a:off x="4113634" y="2757268"/>
            <a:ext cx="831443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5</a:t>
            </a:r>
            <a:r>
              <a:rPr lang="ar-SA" sz="2400" b="1" dirty="0">
                <a:solidFill>
                  <a:sysClr val="windowText" lastClr="000000"/>
                </a:solidFill>
              </a:rPr>
              <a:t>ن 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9B73AAB-7C6E-4245-934E-B620D13DEDCD}"/>
              </a:ext>
            </a:extLst>
          </p:cNvPr>
          <p:cNvSpPr/>
          <p:nvPr/>
        </p:nvSpPr>
        <p:spPr>
          <a:xfrm>
            <a:off x="4120619" y="4003549"/>
            <a:ext cx="845698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0</a:t>
            </a:r>
            <a:r>
              <a:rPr lang="ar-SA" sz="2000" b="1" dirty="0">
                <a:solidFill>
                  <a:sysClr val="windowText" lastClr="000000"/>
                </a:solidFill>
              </a:rPr>
              <a:t> </a:t>
            </a:r>
            <a:r>
              <a:rPr lang="ar-AE" sz="2000" b="1" dirty="0">
                <a:solidFill>
                  <a:sysClr val="windowText" lastClr="000000"/>
                </a:solidFill>
              </a:rPr>
              <a:t>ة</a:t>
            </a:r>
            <a:r>
              <a:rPr lang="ar-SA" sz="2000" b="1" dirty="0">
                <a:solidFill>
                  <a:sysClr val="windowText" lastClr="000000"/>
                </a:solidFill>
              </a:rPr>
              <a:t>  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143BB37-8097-49DE-87BD-2F43E39EFA19}"/>
              </a:ext>
            </a:extLst>
          </p:cNvPr>
          <p:cNvSpPr/>
          <p:nvPr/>
        </p:nvSpPr>
        <p:spPr>
          <a:xfrm>
            <a:off x="4113632" y="3410243"/>
            <a:ext cx="831443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8</a:t>
            </a:r>
            <a:r>
              <a:rPr lang="ar-SA" sz="2400" b="1" dirty="0">
                <a:solidFill>
                  <a:sysClr val="windowText" lastClr="000000"/>
                </a:solidFill>
              </a:rPr>
              <a:t> </a:t>
            </a:r>
            <a:r>
              <a:rPr lang="ar-AE" sz="2400" b="1" dirty="0">
                <a:solidFill>
                  <a:sysClr val="windowText" lastClr="000000"/>
                </a:solidFill>
              </a:rPr>
              <a:t>ت</a:t>
            </a:r>
            <a:r>
              <a:rPr lang="ar-SA" sz="2400" b="1" dirty="0">
                <a:solidFill>
                  <a:sysClr val="windowText" lastClr="000000"/>
                </a:solidFill>
              </a:rPr>
              <a:t>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AF99037-34A0-450F-AB39-42377350CFC2}"/>
              </a:ext>
            </a:extLst>
          </p:cNvPr>
          <p:cNvSpPr/>
          <p:nvPr/>
        </p:nvSpPr>
        <p:spPr>
          <a:xfrm>
            <a:off x="5004725" y="2775613"/>
            <a:ext cx="831443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6</a:t>
            </a:r>
            <a:r>
              <a:rPr lang="ar-AE" sz="2000" b="1" dirty="0">
                <a:solidFill>
                  <a:sysClr val="windowText" lastClr="000000"/>
                </a:solidFill>
              </a:rPr>
              <a:t>و</a:t>
            </a:r>
            <a:r>
              <a:rPr lang="ar-SA" sz="2000" b="1" dirty="0">
                <a:solidFill>
                  <a:sysClr val="windowText" lastClr="000000"/>
                </a:solidFill>
              </a:rPr>
              <a:t>   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4D55927A-7526-4590-88E0-3E5CACF0F030}"/>
              </a:ext>
            </a:extLst>
          </p:cNvPr>
          <p:cNvSpPr/>
          <p:nvPr/>
        </p:nvSpPr>
        <p:spPr>
          <a:xfrm>
            <a:off x="4990471" y="3970607"/>
            <a:ext cx="755955" cy="60971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#</a:t>
            </a:r>
            <a:r>
              <a:rPr lang="ar-SA" sz="2000" dirty="0">
                <a:solidFill>
                  <a:sysClr val="windowText" lastClr="000000"/>
                </a:solidFill>
              </a:rPr>
              <a:t>ع </a:t>
            </a:r>
            <a:endParaRPr 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688F65B-9DB4-4918-8FA6-FDD700B7E9EF}"/>
              </a:ext>
            </a:extLst>
          </p:cNvPr>
          <p:cNvSpPr/>
          <p:nvPr/>
        </p:nvSpPr>
        <p:spPr>
          <a:xfrm>
            <a:off x="5022263" y="3392659"/>
            <a:ext cx="821263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9</a:t>
            </a:r>
            <a:r>
              <a:rPr lang="ar-AE" sz="3200" b="1" dirty="0">
                <a:solidFill>
                  <a:sysClr val="windowText" lastClr="000000"/>
                </a:solidFill>
              </a:rPr>
              <a:t>ا</a:t>
            </a:r>
            <a:r>
              <a:rPr lang="ar-SA" sz="3200" b="1" dirty="0">
                <a:solidFill>
                  <a:sysClr val="windowText" lastClr="000000"/>
                </a:solidFill>
              </a:rPr>
              <a:t> </a:t>
            </a:r>
            <a:endParaRPr lang="en-US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C6D3324-FB76-4FBE-B683-B6E8E6EF9489}"/>
              </a:ext>
            </a:extLst>
          </p:cNvPr>
          <p:cNvSpPr/>
          <p:nvPr/>
        </p:nvSpPr>
        <p:spPr>
          <a:xfrm>
            <a:off x="4966316" y="2193913"/>
            <a:ext cx="883829" cy="576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r>
              <a:rPr lang="ar-AE" sz="2800" b="1" dirty="0">
                <a:solidFill>
                  <a:sysClr val="windowText" lastClr="000000"/>
                </a:solidFill>
              </a:rPr>
              <a:t>م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D4C7D2F-ED63-401E-A942-439DF45618DE}"/>
              </a:ext>
            </a:extLst>
          </p:cNvPr>
          <p:cNvSpPr/>
          <p:nvPr/>
        </p:nvSpPr>
        <p:spPr>
          <a:xfrm>
            <a:off x="3282190" y="1692930"/>
            <a:ext cx="2567955" cy="4172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    39   -  </a:t>
            </a:r>
            <a:r>
              <a:rPr lang="ar-AE" dirty="0">
                <a:ln>
                  <a:solidFill>
                    <a:sysClr val="windowText" lastClr="000000"/>
                  </a:solidFill>
                </a:ln>
              </a:rPr>
              <a:t>978532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8A84BA88-9D7C-4A2C-8F32-E5FC9963D17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8645" y="4362450"/>
            <a:ext cx="312293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6867FD74-72A2-44BF-ADCD-CA64435874A3}"/>
              </a:ext>
            </a:extLst>
          </p:cNvPr>
          <p:cNvSpPr/>
          <p:nvPr/>
        </p:nvSpPr>
        <p:spPr>
          <a:xfrm>
            <a:off x="5920715" y="1350498"/>
            <a:ext cx="650027" cy="3446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صورة 29" descr="صورة تحتوي على عنصر, ساعة حائط, أبيض, الطائرة&#10;&#10;تم إنشاء الوصف تلقائياً">
            <a:extLst>
              <a:ext uri="{FF2B5EF4-FFF2-40B4-BE49-F238E27FC236}">
                <a16:creationId xmlns:a16="http://schemas.microsoft.com/office/drawing/2014/main" id="{EDA46474-1280-4FD2-926E-D18D8DCB4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83" y="57925"/>
            <a:ext cx="1723431" cy="1292573"/>
          </a:xfrm>
          <a:prstGeom prst="rect">
            <a:avLst/>
          </a:prstGeom>
        </p:spPr>
      </p:pic>
      <p:sp>
        <p:nvSpPr>
          <p:cNvPr id="21" name="Arrow: Left 20">
            <a:hlinkClick r:id="rId6" action="ppaction://hlinksldjump"/>
            <a:extLst>
              <a:ext uri="{FF2B5EF4-FFF2-40B4-BE49-F238E27FC236}">
                <a16:creationId xmlns:a16="http://schemas.microsoft.com/office/drawing/2014/main" id="{9846E441-7AD7-4866-892C-B082640263B0}"/>
              </a:ext>
            </a:extLst>
          </p:cNvPr>
          <p:cNvSpPr/>
          <p:nvPr/>
        </p:nvSpPr>
        <p:spPr>
          <a:xfrm>
            <a:off x="3060004" y="5980527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1FDD45-E90B-4530-8CD6-87CECC0A0D64}"/>
              </a:ext>
            </a:extLst>
          </p:cNvPr>
          <p:cNvSpPr/>
          <p:nvPr/>
        </p:nvSpPr>
        <p:spPr>
          <a:xfrm>
            <a:off x="8099360" y="2641361"/>
            <a:ext cx="3467141" cy="1039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 </a:t>
            </a:r>
            <a:r>
              <a:rPr lang="ar-AE" sz="4400" b="1" dirty="0"/>
              <a:t>ما التنمر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27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63AF5-5E4B-4E91-803A-51B46897CC9A}"/>
              </a:ext>
            </a:extLst>
          </p:cNvPr>
          <p:cNvSpPr txBox="1"/>
          <p:nvPr/>
        </p:nvSpPr>
        <p:spPr>
          <a:xfrm>
            <a:off x="5845034" y="2120333"/>
            <a:ext cx="615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تأمل الصور التالية </a:t>
            </a:r>
          </a:p>
          <a:p>
            <a:pPr algn="ctr"/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ونستذكر ما تعلمناه سابقا</a:t>
            </a:r>
            <a:endParaRPr 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2" descr="9 copy – عالم الأشكال والألوان">
            <a:extLst>
              <a:ext uri="{FF2B5EF4-FFF2-40B4-BE49-F238E27FC236}">
                <a16:creationId xmlns:a16="http://schemas.microsoft.com/office/drawing/2014/main" id="{05DCBFC5-D84D-43B5-A064-7F9F426C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6801" y="276894"/>
            <a:ext cx="3167179" cy="188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C3D0D957-9830-454F-92C3-1D04BEF89543}"/>
              </a:ext>
            </a:extLst>
          </p:cNvPr>
          <p:cNvSpPr/>
          <p:nvPr/>
        </p:nvSpPr>
        <p:spPr>
          <a:xfrm>
            <a:off x="576775" y="6063174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78D83-57F1-49AB-9702-80699A68F7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" r="5534"/>
          <a:stretch/>
        </p:blipFill>
        <p:spPr>
          <a:xfrm>
            <a:off x="-1" y="16187"/>
            <a:ext cx="7118253" cy="68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1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previews.123rf.com/images/lenm/lenm1510/lenm151000080/47650181-Stickman-Illustration-of-Kids-Opening-a-Giant-Book-Stock-Illustration.jpg">
            <a:extLst>
              <a:ext uri="{FF2B5EF4-FFF2-40B4-BE49-F238E27FC236}">
                <a16:creationId xmlns:a16="http://schemas.microsoft.com/office/drawing/2014/main" id="{3F6D09F9-BFBE-4BA9-ADB1-523266947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5553"/>
          <a:stretch/>
        </p:blipFill>
        <p:spPr bwMode="auto">
          <a:xfrm>
            <a:off x="1" y="119921"/>
            <a:ext cx="12192000" cy="673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3D7E39-60AF-42DE-9E87-84D909ED2963}"/>
              </a:ext>
            </a:extLst>
          </p:cNvPr>
          <p:cNvSpPr/>
          <p:nvPr/>
        </p:nvSpPr>
        <p:spPr>
          <a:xfrm>
            <a:off x="697979" y="1673078"/>
            <a:ext cx="1103530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الفصل الدراسي الثالث </a:t>
            </a:r>
          </a:p>
          <a:p>
            <a:pPr algn="ctr" rtl="1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الوحدة الخامسة  :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charset="0"/>
              <a:ea typeface="Tahoma" charset="0"/>
              <a:cs typeface="Tahoma" charset="0"/>
            </a:endParaRPr>
          </a:p>
          <a:p>
            <a:pPr algn="ctr" rtl="1"/>
            <a:r>
              <a:rPr lang="ar-AE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ar-AE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التحلي بالشجاعة و الحفاظ على السلامة</a:t>
            </a:r>
            <a:r>
              <a:rPr lang="ar-AE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26DFF-9331-4B64-A605-AD76ADE0EB29}"/>
              </a:ext>
            </a:extLst>
          </p:cNvPr>
          <p:cNvSpPr/>
          <p:nvPr/>
        </p:nvSpPr>
        <p:spPr>
          <a:xfrm>
            <a:off x="2673345" y="3805668"/>
            <a:ext cx="6845309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AE" sz="6000" b="1" u="sng" dirty="0">
                <a:ln/>
                <a:solidFill>
                  <a:schemeClr val="accent4"/>
                </a:solidFill>
              </a:rPr>
              <a:t>الدرس الثاني  :</a:t>
            </a:r>
          </a:p>
          <a:p>
            <a:pPr algn="ctr" rtl="1"/>
            <a:r>
              <a:rPr lang="ar-AE" sz="6600" b="1" u="sng" dirty="0">
                <a:ln/>
                <a:solidFill>
                  <a:schemeClr val="accent4"/>
                </a:solidFill>
              </a:rPr>
              <a:t> ما التنمر ؟ </a:t>
            </a:r>
            <a:endParaRPr lang="en-US" sz="4400" b="1" u="sng" dirty="0">
              <a:ln/>
              <a:solidFill>
                <a:schemeClr val="accent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15" y="209908"/>
            <a:ext cx="1667678" cy="1465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B571535F-9972-4182-8796-F8E8E8327912}"/>
              </a:ext>
            </a:extLst>
          </p:cNvPr>
          <p:cNvSpPr/>
          <p:nvPr/>
        </p:nvSpPr>
        <p:spPr>
          <a:xfrm>
            <a:off x="3060004" y="5980527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86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438E83-5B88-4348-9CC4-2311EDA9C819}"/>
              </a:ext>
            </a:extLst>
          </p:cNvPr>
          <p:cNvSpPr/>
          <p:nvPr/>
        </p:nvSpPr>
        <p:spPr>
          <a:xfrm>
            <a:off x="0" y="1884941"/>
            <a:ext cx="11726153" cy="455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/>
            <a:endParaRPr lang="ar-AE" sz="6000" b="1" dirty="0">
              <a:ln/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r">
              <a:lnSpc>
                <a:spcPct val="200000"/>
              </a:lnSpc>
            </a:pPr>
            <a:r>
              <a:rPr lang="ar-AE" b="1" dirty="0"/>
              <a:t>1</a:t>
            </a:r>
            <a:r>
              <a:rPr lang="ar-SA" sz="3200" b="1" dirty="0"/>
              <a:t>- </a:t>
            </a:r>
            <a:r>
              <a:rPr lang="ar-AE" dirty="0"/>
              <a:t>- </a:t>
            </a:r>
            <a:r>
              <a:rPr lang="ar-AE" sz="2400" b="1" dirty="0">
                <a:highlight>
                  <a:srgbClr val="FFFF00"/>
                </a:highlight>
              </a:rPr>
              <a:t>أن يفهم الطالب مفهوم التنمر . المستهدف – الشاهد   </a:t>
            </a:r>
            <a:r>
              <a:rPr lang="ar-AE" dirty="0"/>
              <a:t> </a:t>
            </a:r>
            <a:endParaRPr lang="ar-AE" sz="2800" b="1" dirty="0"/>
          </a:p>
          <a:p>
            <a:pPr algn="r">
              <a:lnSpc>
                <a:spcPct val="200000"/>
              </a:lnSpc>
            </a:pPr>
            <a:r>
              <a:rPr lang="ar-AE" sz="2800" b="1" dirty="0"/>
              <a:t>2- أن يستنتج الطالب اشكال التنمر ، </a:t>
            </a:r>
          </a:p>
          <a:p>
            <a:pPr algn="r">
              <a:lnSpc>
                <a:spcPct val="200000"/>
              </a:lnSpc>
            </a:pPr>
            <a:r>
              <a:rPr lang="ar-AE" sz="2800" b="1" dirty="0"/>
              <a:t>3- </a:t>
            </a:r>
            <a:r>
              <a:rPr lang="ar-AE" sz="2800" b="1" dirty="0">
                <a:highlight>
                  <a:srgbClr val="00FF00"/>
                </a:highlight>
              </a:rPr>
              <a:t>أن يقدم الطالب حلولا لمواجهة التنمر </a:t>
            </a:r>
            <a:r>
              <a:rPr lang="ar-AE" sz="2800" b="1" dirty="0"/>
              <a:t>.</a:t>
            </a:r>
          </a:p>
          <a:p>
            <a:pPr algn="r" rtl="1"/>
            <a:endParaRPr lang="en-US" sz="5400" b="1" dirty="0">
              <a:ln/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9 copy – عالم الأشكال والألوا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5975" y="5721606"/>
            <a:ext cx="1755376" cy="10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6" descr="صورة تحتوي على عنصر, ساعة حائط, الطائرة, أبيض&#10;&#10;تم إنشاء الوصف تلقائياً">
            <a:hlinkClick r:id="rId3" action="ppaction://hlinkfile"/>
            <a:extLst>
              <a:ext uri="{FF2B5EF4-FFF2-40B4-BE49-F238E27FC236}">
                <a16:creationId xmlns:a16="http://schemas.microsoft.com/office/drawing/2014/main" id="{BE88D6A9-56E2-4C91-92F0-BCC7778F5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8"/>
          <a:stretch/>
        </p:blipFill>
        <p:spPr>
          <a:xfrm>
            <a:off x="361072" y="4909593"/>
            <a:ext cx="1993160" cy="1716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7A3F2-1801-4303-A74D-94DB91AD6C94}"/>
              </a:ext>
            </a:extLst>
          </p:cNvPr>
          <p:cNvSpPr txBox="1"/>
          <p:nvPr/>
        </p:nvSpPr>
        <p:spPr>
          <a:xfrm>
            <a:off x="465846" y="1923010"/>
            <a:ext cx="1126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طلابي الكرام سنتمكن في نهاية الدرس من تحقيق </a:t>
            </a:r>
            <a:r>
              <a:rPr lang="ar-AE" sz="3600" b="1" dirty="0">
                <a:solidFill>
                  <a:schemeClr val="bg2">
                    <a:lumMod val="10000"/>
                  </a:schemeClr>
                </a:solidFill>
              </a:rPr>
              <a:t>نواتج التعلم التالية</a:t>
            </a:r>
            <a:r>
              <a:rPr lang="ar-AE" sz="3600" b="1" dirty="0">
                <a:solidFill>
                  <a:srgbClr val="FF0000"/>
                </a:solidFill>
              </a:rPr>
              <a:t> 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E0309-77DF-453A-979B-EC74C70E6AF0}"/>
              </a:ext>
            </a:extLst>
          </p:cNvPr>
          <p:cNvSpPr txBox="1"/>
          <p:nvPr/>
        </p:nvSpPr>
        <p:spPr>
          <a:xfrm>
            <a:off x="8046720" y="129464"/>
            <a:ext cx="3992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وزارة التربية والتعليم </a:t>
            </a:r>
          </a:p>
          <a:p>
            <a:pPr algn="ctr"/>
            <a:r>
              <a:rPr lang="ar-AE" sz="2800" b="1" dirty="0"/>
              <a:t>مدرسة النهروان للتعليم الأساسي ح1</a:t>
            </a:r>
            <a:endParaRPr lang="en-US" sz="2800" b="1" dirty="0"/>
          </a:p>
        </p:txBody>
      </p:sp>
      <p:pic>
        <p:nvPicPr>
          <p:cNvPr id="7" name="Picture 6" descr="D:\work\logo_moe.png">
            <a:extLst>
              <a:ext uri="{FF2B5EF4-FFF2-40B4-BE49-F238E27FC236}">
                <a16:creationId xmlns:a16="http://schemas.microsoft.com/office/drawing/2014/main" id="{51CA96E2-74C2-47B9-BB5B-1C29B113590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77" y="204989"/>
            <a:ext cx="1109192" cy="75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2C033-4E44-46F9-A15F-F6A2E0A3E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536" y="199140"/>
            <a:ext cx="3785693" cy="1495748"/>
          </a:xfrm>
          <a:prstGeom prst="rect">
            <a:avLst/>
          </a:prstGeom>
        </p:spPr>
      </p:pic>
      <p:sp>
        <p:nvSpPr>
          <p:cNvPr id="11" name="Arrow: Left 10">
            <a:hlinkClick r:id="rId7" action="ppaction://hlinksldjump"/>
            <a:extLst>
              <a:ext uri="{FF2B5EF4-FFF2-40B4-BE49-F238E27FC236}">
                <a16:creationId xmlns:a16="http://schemas.microsoft.com/office/drawing/2014/main" id="{670498B1-A077-4952-B7F5-A67C774BC257}"/>
              </a:ext>
            </a:extLst>
          </p:cNvPr>
          <p:cNvSpPr/>
          <p:nvPr/>
        </p:nvSpPr>
        <p:spPr>
          <a:xfrm>
            <a:off x="3060004" y="5980527"/>
            <a:ext cx="1885071" cy="7948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الرجوع الى الخطة 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D9C079-438B-473F-9230-12680791C496}"/>
              </a:ext>
            </a:extLst>
          </p:cNvPr>
          <p:cNvSpPr/>
          <p:nvPr/>
        </p:nvSpPr>
        <p:spPr>
          <a:xfrm>
            <a:off x="3397891" y="5556478"/>
            <a:ext cx="5377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https://www.youtube.com/watch?v=c0TkALJp5xI</a:t>
            </a:r>
            <a:endParaRPr lang="ar-AE" dirty="0"/>
          </a:p>
          <a:p>
            <a:r>
              <a:rPr lang="ar-AE" dirty="0"/>
              <a:t>معا لنقف ضد التنمر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858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874</TotalTime>
  <Words>494</Words>
  <Application>Microsoft Office PowerPoint</Application>
  <PresentationFormat>Widescreen</PresentationFormat>
  <Paragraphs>113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Rockwell</vt:lpstr>
      <vt:lpstr>Rockwell Condensed</vt:lpstr>
      <vt:lpstr>Rockwell Extra Bold</vt:lpstr>
      <vt:lpstr>Tahoma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Ameena Ali Abduil Alhammadi</dc:creator>
  <cp:lastModifiedBy>Khouloud Abed Alnabe Abed Alqaisi</cp:lastModifiedBy>
  <cp:revision>54</cp:revision>
  <dcterms:created xsi:type="dcterms:W3CDTF">2020-04-06T17:04:36Z</dcterms:created>
  <dcterms:modified xsi:type="dcterms:W3CDTF">2020-04-23T08:09:00Z</dcterms:modified>
</cp:coreProperties>
</file>