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827" r:id="rId2"/>
    <p:sldId id="1097" r:id="rId3"/>
    <p:sldId id="1800" r:id="rId4"/>
    <p:sldId id="316" r:id="rId5"/>
    <p:sldId id="1801" r:id="rId6"/>
    <p:sldId id="525" r:id="rId7"/>
    <p:sldId id="264" r:id="rId8"/>
    <p:sldId id="320" r:id="rId9"/>
    <p:sldId id="1837" r:id="rId10"/>
    <p:sldId id="1838" r:id="rId11"/>
    <p:sldId id="1834" r:id="rId12"/>
    <p:sldId id="1814" r:id="rId13"/>
    <p:sldId id="1808" r:id="rId14"/>
    <p:sldId id="546" r:id="rId15"/>
    <p:sldId id="5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DCE4-C17B-4CA4-A14D-5FD84C777E6D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AE15-5A83-456A-9A20-5183B35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7AE15-5A83-456A-9A20-5183B350E5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9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44CA-865C-447A-B93C-31BFC2E63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F8C2C-26BE-406F-B54E-4C414FE8B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080F4-2D20-42F1-8A16-B148624A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0B8AF-D3B8-4EC0-A49C-65F25515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2C24-2559-48E5-AD2D-AF130B1B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182B-F240-4567-8938-749BC02C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51016-3834-409D-8A5A-7AA378C8F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C2503-4009-47D5-AEB2-BF0E154D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634D-ECAF-4002-B780-6AB81D1B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6AF3-6329-45E5-97F4-5493B641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C7FF2-9E84-4340-9D0B-FF5C4B430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8D346-5236-483E-B52F-35D5E08C8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7AEF-4878-46BF-9077-DFC16B2B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C9CFD-F838-4132-A3ED-4D5AF1B6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B9037-F9BC-4910-9823-76D095D3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2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3716FD7-248D-4D2C-9ECF-238121608F6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25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e" type="title">
  <p:cSld name="Bas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8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F8B2-ECC9-4008-8DE0-9B94099E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F6D1-5E5F-473F-A17B-54396FE57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A326E-9D90-499F-8D30-DD774FF3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90BE8-F067-47E1-AF65-C1FC813D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4A8F-B6EA-44AA-B88A-BC862372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6AED-C317-4714-9A29-24C98701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F0F73-CBDF-491F-A67A-B76EE22C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1CC8E-8E1E-4BFD-8874-858E4905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AFD7-BF21-492E-B87B-9D21243B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F392-815D-43BF-9F7E-EFFF4D82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2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AADE-EDBE-4947-90C9-514C82E6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FA98-74A5-4452-8207-C13BCFBFC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AD212-C0EA-4E56-AEC2-C5D282EAC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19393-0CC2-4A63-89B4-33D2DF63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F9C53-E2AF-4A1B-820F-FC2AF5DB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CE0B4-59BC-4DCE-BBC2-2B211151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352C-2790-4998-AAA5-B3E44489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40328-2A9C-4F85-8217-2CAD7AB45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A83FC-6CF4-4251-9B0C-A5C657E98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F63E9-957C-4E47-B6C1-7B18AFAF6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B0B20-475C-49A7-B311-8C1BEDC79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8AC4E-A8F3-40F6-BCF8-F8E279F4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9D142-7335-41F1-B1FE-0916AC40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1EB20-1E1A-4D6C-8549-17BC7A85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FE8B-2902-4668-B36F-682906A5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2E8F-97E0-4ABF-84B6-4ABE79AD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D711B-4F0B-4AB2-A807-7A524490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A63A8-D95A-47EE-BC73-8ED2E0FA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6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007A7-EC78-4003-9137-6996A8C8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9D7F5-8EC8-4192-A342-A4C972D2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EBA64-D442-436D-8A28-1FB23423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7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3134-CA88-4779-B232-29E3F1AF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40C9-DF91-4E86-9D8A-693B8AB08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B31C0-E7A6-4B35-96D8-3B131684B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860E6-570A-4DB0-8AD2-BFBEDDF5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FFEA0-3C4B-44F0-A120-007860B7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1828C-0B0B-4C10-9034-FD868F4F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9748-459C-43C1-B5C9-01AAB41B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6847A1-7A8F-4944-B9FF-E837A7982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D25F2-766F-45E9-9AC4-1D5DD3B9F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F73F5-4CD0-471D-91C4-42A81C82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62A6-DA61-43CB-AC75-8145FEB0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17AA4-3DEE-436D-820D-44CEDE5E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640893-6ADE-41F0-8D53-F9CF85F5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97737-74D1-47A0-8099-12D4C1CB8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1E793-D702-4FD3-ADFE-5EA1D792E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3A1A-59E6-4F43-959E-D0B098DECF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E890B-B46A-4BD0-9AA0-9B75A1820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F2C80-5A2B-42B9-8574-9382D5455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5434C-1D32-43FA-8691-D298CC84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gif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10" Type="http://schemas.openxmlformats.org/officeDocument/2006/relationships/audio" Target="../media/audio4.wav"/><Relationship Id="rId4" Type="http://schemas.openxmlformats.org/officeDocument/2006/relationships/image" Target="../media/image2.gif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gif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4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jpg"/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gif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7F4529-F54E-49C6-990F-5FC0603F41E8}"/>
              </a:ext>
            </a:extLst>
          </p:cNvPr>
          <p:cNvSpPr/>
          <p:nvPr/>
        </p:nvSpPr>
        <p:spPr>
          <a:xfrm>
            <a:off x="1392701" y="461122"/>
            <a:ext cx="9214339" cy="571459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6756E-59FF-4F2B-9122-C20F63DDF165}"/>
              </a:ext>
            </a:extLst>
          </p:cNvPr>
          <p:cNvSpPr txBox="1"/>
          <p:nvPr/>
        </p:nvSpPr>
        <p:spPr>
          <a:xfrm>
            <a:off x="3694418" y="1614586"/>
            <a:ext cx="5281145" cy="2631490"/>
          </a:xfrm>
          <a:custGeom>
            <a:avLst/>
            <a:gdLst>
              <a:gd name="connsiteX0" fmla="*/ 0 w 5281145"/>
              <a:gd name="connsiteY0" fmla="*/ 0 h 2631490"/>
              <a:gd name="connsiteX1" fmla="*/ 5281145 w 5281145"/>
              <a:gd name="connsiteY1" fmla="*/ 0 h 2631490"/>
              <a:gd name="connsiteX2" fmla="*/ 5281145 w 5281145"/>
              <a:gd name="connsiteY2" fmla="*/ 2631490 h 2631490"/>
              <a:gd name="connsiteX3" fmla="*/ 0 w 5281145"/>
              <a:gd name="connsiteY3" fmla="*/ 2631490 h 2631490"/>
              <a:gd name="connsiteX4" fmla="*/ 0 w 5281145"/>
              <a:gd name="connsiteY4" fmla="*/ 0 h 26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1145" h="2631490" extrusionOk="0">
                <a:moveTo>
                  <a:pt x="0" y="0"/>
                </a:moveTo>
                <a:cubicBezTo>
                  <a:pt x="556069" y="-5264"/>
                  <a:pt x="3732320" y="84467"/>
                  <a:pt x="5281145" y="0"/>
                </a:cubicBezTo>
                <a:cubicBezTo>
                  <a:pt x="5152972" y="282756"/>
                  <a:pt x="5410295" y="1842237"/>
                  <a:pt x="5281145" y="2631490"/>
                </a:cubicBezTo>
                <a:cubicBezTo>
                  <a:pt x="3373587" y="2737810"/>
                  <a:pt x="1322691" y="2623841"/>
                  <a:pt x="0" y="2631490"/>
                </a:cubicBezTo>
                <a:cubicBezTo>
                  <a:pt x="160128" y="1788144"/>
                  <a:pt x="25049" y="840696"/>
                  <a:pt x="0" y="0"/>
                </a:cubicBezTo>
                <a:close/>
              </a:path>
            </a:pathLst>
          </a:custGeom>
          <a:noFill/>
          <a:ln w="76200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BH" sz="4400" dirty="0">
                <a:solidFill>
                  <a:srgbClr val="FF0000"/>
                </a:solidFill>
                <a:cs typeface="(AH) Manal Black" pitchFamily="2" charset="-78"/>
              </a:rPr>
              <a:t>أ</a:t>
            </a:r>
            <a:r>
              <a:rPr lang="ar-BH" sz="4400" dirty="0">
                <a:cs typeface="(AH) Manal Black" pitchFamily="2" charset="-78"/>
              </a:rPr>
              <a:t>هْلًا و</a:t>
            </a:r>
            <a:r>
              <a:rPr lang="ar-BH" sz="4400" dirty="0">
                <a:solidFill>
                  <a:srgbClr val="FF0000"/>
                </a:solidFill>
                <a:cs typeface="(AH) Manal Black" pitchFamily="2" charset="-78"/>
              </a:rPr>
              <a:t>َ</a:t>
            </a:r>
            <a:r>
              <a:rPr lang="ar-BH" sz="4400" dirty="0">
                <a:cs typeface="(AH) Manal Black" pitchFamily="2" charset="-78"/>
              </a:rPr>
              <a:t>سْهْلًا بِكُم </a:t>
            </a:r>
          </a:p>
          <a:p>
            <a:pPr algn="ctr" rtl="1">
              <a:lnSpc>
                <a:spcPct val="200000"/>
              </a:lnSpc>
            </a:pPr>
            <a:r>
              <a:rPr lang="ar-BH" sz="4400" dirty="0">
                <a:cs typeface="(AH) Manal Black" pitchFamily="2" charset="-78"/>
              </a:rPr>
              <a:t>مِن جديد أَصْدِقائي الْعَباقِرة.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880191-A9A8-4796-9849-13F42164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6" y="930450"/>
            <a:ext cx="638401" cy="46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3DA2B6CB-BE81-4A22-883C-405B37E16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04" y="461122"/>
            <a:ext cx="688436" cy="46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Table 38">
            <a:extLst>
              <a:ext uri="{FF2B5EF4-FFF2-40B4-BE49-F238E27FC236}">
                <a16:creationId xmlns:a16="http://schemas.microsoft.com/office/drawing/2014/main" id="{3B77D083-9ACF-4516-AE45-6FAB4F68D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93087"/>
              </p:ext>
            </p:extLst>
          </p:nvPr>
        </p:nvGraphicFramePr>
        <p:xfrm>
          <a:off x="1329283" y="461122"/>
          <a:ext cx="688436" cy="6004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436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68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782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7062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728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38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81481E-6 L 2.2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1.85185E-6 L -4.375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65D365-4372-4AC7-BD2F-2FA9EE6848E8}"/>
              </a:ext>
            </a:extLst>
          </p:cNvPr>
          <p:cNvSpPr/>
          <p:nvPr/>
        </p:nvSpPr>
        <p:spPr>
          <a:xfrm>
            <a:off x="606981" y="461121"/>
            <a:ext cx="10933490" cy="60523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ربع نص 23">
            <a:extLst>
              <a:ext uri="{FF2B5EF4-FFF2-40B4-BE49-F238E27FC236}">
                <a16:creationId xmlns:a16="http://schemas.microsoft.com/office/drawing/2014/main" id="{7423A1C0-8C8A-4A86-8490-D8B470AA4C29}"/>
              </a:ext>
            </a:extLst>
          </p:cNvPr>
          <p:cNvSpPr txBox="1"/>
          <p:nvPr/>
        </p:nvSpPr>
        <p:spPr>
          <a:xfrm>
            <a:off x="1856172" y="5449978"/>
            <a:ext cx="329979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latin typeface="A Massir Ballpoint" panose="00000100000000000000" pitchFamily="2" charset="-78"/>
                <a:cs typeface="(AH) Manal Black" pitchFamily="2" charset="-78"/>
              </a:rPr>
              <a:t>جُمْلَة الإمْلاء</a:t>
            </a:r>
            <a:endParaRPr lang="en-AE" sz="4000" dirty="0">
              <a:latin typeface="A Massir Ballpoint" panose="00000100000000000000" pitchFamily="2" charset="-78"/>
              <a:cs typeface="(AH) Manal Black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125378-AB5F-4CE1-ADC9-F21B11D6B39E}"/>
              </a:ext>
            </a:extLst>
          </p:cNvPr>
          <p:cNvSpPr/>
          <p:nvPr/>
        </p:nvSpPr>
        <p:spPr>
          <a:xfrm>
            <a:off x="7604359" y="461121"/>
            <a:ext cx="3702873" cy="8356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6012" tIns="48006" rIns="96012" bIns="48006">
            <a:spAutoFit/>
          </a:bodyPr>
          <a:lstStyle/>
          <a:p>
            <a:pPr algn="r" rtl="1"/>
            <a:r>
              <a:rPr lang="ar-BH" sz="4800" u="sng" dirty="0">
                <a:ln w="0"/>
                <a:solidFill>
                  <a:srgbClr val="FF0000"/>
                </a:solidFill>
                <a:cs typeface="(AH) Manal Black" pitchFamily="2" charset="-78"/>
              </a:rPr>
              <a:t>*</a:t>
            </a:r>
            <a:r>
              <a:rPr lang="ar-BH" sz="3600" u="sng" dirty="0">
                <a:ln w="0"/>
                <a:cs typeface="(AH) Manal Black" pitchFamily="2" charset="-78"/>
              </a:rPr>
              <a:t>رَاجِع  الْكَلِمات</a:t>
            </a:r>
            <a:r>
              <a:rPr lang="en-US" sz="3600" u="sng" dirty="0">
                <a:ln w="0"/>
                <a:cs typeface="(AH) Manal Black" pitchFamily="2" charset="-78"/>
              </a:rPr>
              <a:t>:</a:t>
            </a:r>
            <a:r>
              <a:rPr lang="ar-BH" sz="3600" u="sng" dirty="0">
                <a:ln w="0"/>
                <a:cs typeface="(AH) Manal Black" pitchFamily="2" charset="-78"/>
              </a:rPr>
              <a:t> واكْتُبْها:</a:t>
            </a:r>
            <a:r>
              <a:rPr lang="ar-AE" sz="3600" u="sng" dirty="0">
                <a:ln w="0"/>
                <a:cs typeface="(AH) Manal Black" pitchFamily="2" charset="-78"/>
              </a:rPr>
              <a:t>  </a:t>
            </a:r>
            <a:endParaRPr lang="en-US" sz="4800" u="sng" dirty="0">
              <a:ln w="0"/>
              <a:cs typeface="(AH) Manal Black" pitchFamily="2" charset="-78"/>
            </a:endParaRPr>
          </a:p>
        </p:txBody>
      </p:sp>
      <p:pic>
        <p:nvPicPr>
          <p:cNvPr id="11" name="telegram-video">
            <a:hlinkClick r:id="" action="ppaction://media"/>
            <a:extLst>
              <a:ext uri="{FF2B5EF4-FFF2-40B4-BE49-F238E27FC236}">
                <a16:creationId xmlns:a16="http://schemas.microsoft.com/office/drawing/2014/main" id="{ECB95DA0-FCDD-4525-9926-EB19F33E24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5653" y="5750529"/>
            <a:ext cx="914400" cy="76295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708A5F-A6B6-4F34-ACEC-C6078B57C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2" y="4460754"/>
            <a:ext cx="658834" cy="583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5351A540-7D38-4BFF-8AD5-3E932EAA1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61114"/>
            <a:ext cx="658834" cy="45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4" name="Table 38">
            <a:extLst>
              <a:ext uri="{FF2B5EF4-FFF2-40B4-BE49-F238E27FC236}">
                <a16:creationId xmlns:a16="http://schemas.microsoft.com/office/drawing/2014/main" id="{CAF257B2-EE62-4B48-B970-E7618B09C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56732"/>
              </p:ext>
            </p:extLst>
          </p:nvPr>
        </p:nvGraphicFramePr>
        <p:xfrm>
          <a:off x="547440" y="435128"/>
          <a:ext cx="658835" cy="5987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5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5495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653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6946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630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1C691F-1C37-4F19-91D8-09B6B7609DE7}"/>
              </a:ext>
            </a:extLst>
          </p:cNvPr>
          <p:cNvSpPr/>
          <p:nvPr/>
        </p:nvSpPr>
        <p:spPr>
          <a:xfrm>
            <a:off x="2474227" y="2429429"/>
            <a:ext cx="7830183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250000"/>
              </a:lnSpc>
            </a:pPr>
            <a:r>
              <a:rPr lang="ar-BH" sz="3600" dirty="0">
                <a:cs typeface="(AH) Manal Black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حَ</a:t>
            </a:r>
            <a:r>
              <a:rPr lang="ar-BH" sz="3600" dirty="0">
                <a:cs typeface="(AH) Manal Black" pitchFamily="2" charset="-78"/>
              </a:rPr>
              <a:t>مّدٌ وَ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م</a:t>
            </a:r>
            <a:r>
              <a:rPr lang="ar-BH" sz="3600" dirty="0">
                <a:cs typeface="(AH) Manal Black" pitchFamily="2" charset="-78"/>
              </a:rPr>
              <a:t>اجِدٌ وَ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ف</a:t>
            </a:r>
            <a:r>
              <a:rPr lang="ar-BH" sz="3600" dirty="0">
                <a:cs typeface="(AH) Manal Black" pitchFamily="2" charset="-78"/>
              </a:rPr>
              <a:t>اطِمَةُ 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إِ</a:t>
            </a:r>
            <a:r>
              <a:rPr lang="ar-BH" sz="3600" dirty="0">
                <a:cs typeface="(AH) Manal Black" pitchFamily="2" charset="-78"/>
              </a:rPr>
              <a:t>خْوَةٌ في 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أُ</a:t>
            </a:r>
            <a:r>
              <a:rPr lang="ar-BH" sz="3600" dirty="0">
                <a:cs typeface="(AH) Manal Black" pitchFamily="2" charset="-78"/>
              </a:rPr>
              <a:t>سْرَةٍ 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سَ</a:t>
            </a:r>
            <a:r>
              <a:rPr lang="ar-BH" sz="3600" dirty="0">
                <a:cs typeface="(AH) Manal Black" pitchFamily="2" charset="-78"/>
              </a:rPr>
              <a:t>عيدَةٍ 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202F4-35D1-4CA2-BC3D-89F6606F507E}"/>
              </a:ext>
            </a:extLst>
          </p:cNvPr>
          <p:cNvCxnSpPr/>
          <p:nvPr/>
        </p:nvCxnSpPr>
        <p:spPr>
          <a:xfrm flipH="1">
            <a:off x="3263705" y="3429000"/>
            <a:ext cx="633046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07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psplat_cartoon_ascend_climb_fast_mallet_005_452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9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F283A2-716D-400B-9FA9-ADE821736B5F}"/>
              </a:ext>
            </a:extLst>
          </p:cNvPr>
          <p:cNvSpPr/>
          <p:nvPr/>
        </p:nvSpPr>
        <p:spPr>
          <a:xfrm>
            <a:off x="606981" y="461121"/>
            <a:ext cx="10933490" cy="60523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0E205-F9D4-4AF7-BAB2-AFDDC222972B}"/>
              </a:ext>
            </a:extLst>
          </p:cNvPr>
          <p:cNvSpPr txBox="1"/>
          <p:nvPr/>
        </p:nvSpPr>
        <p:spPr>
          <a:xfrm>
            <a:off x="3626954" y="147473"/>
            <a:ext cx="51701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4000" dirty="0"/>
          </a:p>
          <a:p>
            <a:pPr marL="285750" indent="-285750" algn="ct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4000" dirty="0">
                <a:solidFill>
                  <a:srgbClr val="FF0000"/>
                </a:solidFill>
                <a:cs typeface="(AH) Manal Black" pitchFamily="2" charset="-78"/>
              </a:rPr>
              <a:t>هل </a:t>
            </a:r>
            <a:r>
              <a:rPr lang="ar-BH" sz="4000" dirty="0">
                <a:cs typeface="(AH) Manal Black" pitchFamily="2" charset="-78"/>
              </a:rPr>
              <a:t>حَققنا أَهْداف درْس الْيَوم ؟</a:t>
            </a:r>
          </a:p>
          <a:p>
            <a:pPr algn="r" rtl="1"/>
            <a:endParaRPr lang="en-US" dirty="0"/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9A9966-893C-494E-8AD6-0581AC0B0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8" y="5094711"/>
            <a:ext cx="640258" cy="45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A picture containing person&#10;&#10;Description automatically generated">
            <a:extLst>
              <a:ext uri="{FF2B5EF4-FFF2-40B4-BE49-F238E27FC236}">
                <a16:creationId xmlns:a16="http://schemas.microsoft.com/office/drawing/2014/main" id="{1EEF2401-7CA7-4593-B530-6848B75E0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8" y="477436"/>
            <a:ext cx="658834" cy="45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0" name="Table 38">
            <a:extLst>
              <a:ext uri="{FF2B5EF4-FFF2-40B4-BE49-F238E27FC236}">
                <a16:creationId xmlns:a16="http://schemas.microsoft.com/office/drawing/2014/main" id="{8098C586-A759-440F-A813-BABBF2677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40475"/>
              </p:ext>
            </p:extLst>
          </p:nvPr>
        </p:nvGraphicFramePr>
        <p:xfrm>
          <a:off x="581661" y="477436"/>
          <a:ext cx="658835" cy="599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5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60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70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699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23002D7-B45D-47EA-B426-6617470C3C57}"/>
              </a:ext>
            </a:extLst>
          </p:cNvPr>
          <p:cNvSpPr txBox="1"/>
          <p:nvPr/>
        </p:nvSpPr>
        <p:spPr>
          <a:xfrm>
            <a:off x="1952155" y="3010248"/>
            <a:ext cx="8519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ar-BH" sz="3200" dirty="0">
                <a:cs typeface="(AH) Manal Black" pitchFamily="2" charset="-78"/>
              </a:rPr>
              <a:t>* يَكْتُب المتعَلِّم الْكَلِمات بِالشَّكل الصَّحيح.</a:t>
            </a:r>
          </a:p>
        </p:txBody>
      </p:sp>
    </p:spTree>
    <p:extLst>
      <p:ext uri="{BB962C8B-B14F-4D97-AF65-F5344CB8AC3E}">
        <p14:creationId xmlns:p14="http://schemas.microsoft.com/office/powerpoint/2010/main" val="3004321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2B0490C-3048-4C05-B110-56E1298A026A}"/>
              </a:ext>
            </a:extLst>
          </p:cNvPr>
          <p:cNvSpPr/>
          <p:nvPr/>
        </p:nvSpPr>
        <p:spPr>
          <a:xfrm>
            <a:off x="606981" y="461121"/>
            <a:ext cx="10933490" cy="60523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8BD0E-332A-41AC-B721-C76F5E0FB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890" y="1062413"/>
            <a:ext cx="9265920" cy="52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FB587F-F2A6-4873-942B-A30E74C1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0" y="361864"/>
            <a:ext cx="899159" cy="538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873870-02B7-45D2-AA98-9C0FC3FCFBD0}"/>
              </a:ext>
            </a:extLst>
          </p:cNvPr>
          <p:cNvSpPr/>
          <p:nvPr/>
        </p:nvSpPr>
        <p:spPr>
          <a:xfrm>
            <a:off x="378161" y="446688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60139" rtl="1"/>
            <a:r>
              <a:rPr lang="ar-BH" dirty="0">
                <a:solidFill>
                  <a:schemeClr val="bg1"/>
                </a:solidFill>
                <a:cs typeface="(AH) Manal Black" pitchFamily="2" charset="-78"/>
              </a:rPr>
              <a:t>الْواجِب</a:t>
            </a:r>
            <a:endParaRPr lang="en-US" sz="2100" dirty="0">
              <a:solidFill>
                <a:schemeClr val="bg1"/>
              </a:solidFill>
              <a:cs typeface="(AH) Manal Black" pitchFamily="2" charset="-78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BB6F1F-1D49-4044-84C2-A301D6E31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3" t="6892" r="22573"/>
          <a:stretch/>
        </p:blipFill>
        <p:spPr>
          <a:xfrm flipH="1">
            <a:off x="365463" y="1003890"/>
            <a:ext cx="864949" cy="1077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7AA83-C98C-47B0-B15F-9EB474138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3714" y1="26383" x2="56286" y2="20851"/>
                        <a14:foregroundMark x1="56286" y1="20851" x2="68857" y2="20851"/>
                        <a14:foregroundMark x1="75429" y1="18723" x2="75429" y2="18723"/>
                        <a14:foregroundMark x1="75429" y1="18723" x2="69429" y2="18723"/>
                        <a14:foregroundMark x1="36000" y1="22979" x2="22000" y2="24255"/>
                        <a14:foregroundMark x1="62286" y1="84255" x2="36857" y2="82553"/>
                        <a14:foregroundMark x1="72000" y1="16596" x2="55714" y2="18723"/>
                        <a14:foregroundMark x1="66857" y1="17447" x2="52571" y2="17872"/>
                        <a14:foregroundMark x1="56571" y1="17447" x2="71143" y2="15319"/>
                        <a14:foregroundMark x1="71143" y1="15319" x2="74857" y2="15319"/>
                        <a14:foregroundMark x1="42286" y1="9787" x2="42286" y2="9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190" y="2599135"/>
            <a:ext cx="1645920" cy="11051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72CD0-FEA8-4D22-AE26-58399CE28A18}"/>
              </a:ext>
            </a:extLst>
          </p:cNvPr>
          <p:cNvSpPr txBox="1"/>
          <p:nvPr/>
        </p:nvSpPr>
        <p:spPr>
          <a:xfrm>
            <a:off x="1048538" y="1149107"/>
            <a:ext cx="1445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350" dirty="0"/>
              <a:t> </a:t>
            </a:r>
            <a:r>
              <a:rPr lang="ar-BH" dirty="0">
                <a:highlight>
                  <a:srgbClr val="FFFF00"/>
                </a:highlight>
                <a:cs typeface="(AH) Manal Black" pitchFamily="2" charset="-78"/>
              </a:rPr>
              <a:t>يرسل نسخة من الواجب على الواتساب بشكل يومي+ ادخال الواجب اليومي في ملفات </a:t>
            </a:r>
            <a:r>
              <a:rPr lang="ar-BH" dirty="0" err="1">
                <a:highlight>
                  <a:srgbClr val="FFFF00"/>
                </a:highlight>
                <a:cs typeface="(AH) Manal Black" pitchFamily="2" charset="-78"/>
              </a:rPr>
              <a:t>التيمز</a:t>
            </a:r>
            <a:r>
              <a:rPr lang="ar-BH" dirty="0">
                <a:highlight>
                  <a:srgbClr val="FFFF00"/>
                </a:highlight>
                <a:cs typeface="(AH) Manal Black" pitchFamily="2" charset="-78"/>
              </a:rPr>
              <a:t>.</a:t>
            </a:r>
            <a:endParaRPr lang="en-US" sz="1350" dirty="0">
              <a:highlight>
                <a:srgbClr val="FFFF00"/>
              </a:highlight>
              <a:cs typeface="(AH) Manal Black" pitchFamily="2" charset="-78"/>
            </a:endParaRP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BCBBD35C-77F1-4FDF-9B7F-8D9DD68D418F}"/>
              </a:ext>
            </a:extLst>
          </p:cNvPr>
          <p:cNvSpPr/>
          <p:nvPr/>
        </p:nvSpPr>
        <p:spPr>
          <a:xfrm>
            <a:off x="10204452" y="312667"/>
            <a:ext cx="1328091" cy="199139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19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33078677-EB91-47E8-BA53-A73E6BCA005A}"/>
              </a:ext>
            </a:extLst>
          </p:cNvPr>
          <p:cNvSpPr/>
          <p:nvPr/>
        </p:nvSpPr>
        <p:spPr>
          <a:xfrm>
            <a:off x="10204452" y="458934"/>
            <a:ext cx="1328091" cy="19913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19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 dirty="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63494F65-7ADF-442E-9BBB-A6C0D18349E3}"/>
              </a:ext>
            </a:extLst>
          </p:cNvPr>
          <p:cNvSpPr/>
          <p:nvPr/>
        </p:nvSpPr>
        <p:spPr>
          <a:xfrm>
            <a:off x="10204452" y="603605"/>
            <a:ext cx="1328091" cy="25200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88900" h="19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3D88E3-D0B2-4190-AB50-779FA99DDE58}"/>
              </a:ext>
            </a:extLst>
          </p:cNvPr>
          <p:cNvSpPr txBox="1">
            <a:spLocks/>
          </p:cNvSpPr>
          <p:nvPr/>
        </p:nvSpPr>
        <p:spPr>
          <a:xfrm>
            <a:off x="10367320" y="458933"/>
            <a:ext cx="1002354" cy="528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BH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تَذْكير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Kolkatta Quranic font" panose="02000506000000020003" pitchFamily="2" charset="-78"/>
              <a:cs typeface="(AH) Manal Black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5CF60C-0676-4D08-A261-D24A1B6B2687}"/>
              </a:ext>
            </a:extLst>
          </p:cNvPr>
          <p:cNvSpPr/>
          <p:nvPr/>
        </p:nvSpPr>
        <p:spPr>
          <a:xfrm>
            <a:off x="9879246" y="7794825"/>
            <a:ext cx="1490428" cy="1352860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716FDB-4010-42D1-811B-B4ADCF3EF8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982" t="14799" r="36346" b="17591"/>
          <a:stretch/>
        </p:blipFill>
        <p:spPr>
          <a:xfrm rot="20243506">
            <a:off x="453172" y="4130835"/>
            <a:ext cx="1554480" cy="206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891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xit" presetSubtype="2" fill="hold" grpId="1" nodeType="afterEffect">
                                      <p:stCondLst>
                                        <p:cond delay="4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" presetClass="exit" presetSubtype="8" fill="hold" grpId="1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xit" presetSubtype="2" fill="hold" grpId="1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664 -0.01968 L -0.53567 -0.50811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458" y="-2442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build="p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xit" presetSubtype="2" fill="hold" grpId="1" nodeType="afterEffect">
                                      <p:stCondLst>
                                        <p:cond delay="4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" presetClass="exit" presetSubtype="8" fill="hold" grpId="1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xit" presetSubtype="2" fill="hold" grpId="1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664 -0.01968 L -0.53567 -0.50811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458" y="-2442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build="p"/>
          <p:bldP spid="1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1A4F9B-24CE-4082-B5F6-327D672F8090}"/>
              </a:ext>
            </a:extLst>
          </p:cNvPr>
          <p:cNvSpPr/>
          <p:nvPr/>
        </p:nvSpPr>
        <p:spPr>
          <a:xfrm>
            <a:off x="606981" y="461121"/>
            <a:ext cx="10933490" cy="60523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0C157-9530-43A5-92DE-687BF41727EE}"/>
              </a:ext>
            </a:extLst>
          </p:cNvPr>
          <p:cNvSpPr txBox="1"/>
          <p:nvPr/>
        </p:nvSpPr>
        <p:spPr>
          <a:xfrm>
            <a:off x="6889750" y="546714"/>
            <a:ext cx="460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u="sng" dirty="0">
                <a:solidFill>
                  <a:srgbClr val="FF0000"/>
                </a:solidFill>
                <a:cs typeface="(AH) Manal Black" pitchFamily="2" charset="-78"/>
              </a:rPr>
              <a:t>*</a:t>
            </a:r>
            <a:r>
              <a:rPr lang="ar-BH" sz="3600" u="sng" dirty="0">
                <a:cs typeface="(AH) Manal Black" pitchFamily="2" charset="-78"/>
              </a:rPr>
              <a:t> أهداف درس اليوم:</a:t>
            </a:r>
            <a:endParaRPr lang="en-US" sz="3600" u="sng" dirty="0">
              <a:cs typeface="(AH) Manal Black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54003-5684-466F-A396-FE5B31F86EED}"/>
              </a:ext>
            </a:extLst>
          </p:cNvPr>
          <p:cNvSpPr txBox="1"/>
          <p:nvPr/>
        </p:nvSpPr>
        <p:spPr>
          <a:xfrm>
            <a:off x="3875261" y="1649057"/>
            <a:ext cx="444147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* هل </a:t>
            </a:r>
            <a:r>
              <a:rPr lang="ar-BH" sz="3600" dirty="0">
                <a:cs typeface="(AH) Manal Black" pitchFamily="2" charset="-78"/>
              </a:rPr>
              <a:t>حققنا أهداف الدَّرس</a:t>
            </a:r>
            <a:r>
              <a:rPr lang="ar-BH" sz="3600" dirty="0">
                <a:ln w="0"/>
                <a:cs typeface="(AH) Manal Black" pitchFamily="2" charset="-78"/>
              </a:rPr>
              <a:t>؟</a:t>
            </a:r>
            <a:endParaRPr lang="en-US" sz="3600" dirty="0">
              <a:ln w="0"/>
              <a:cs typeface="(AH) Manal Black" pitchFamily="2" charset="-78"/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2BFD14-F91C-47F9-9403-34F7BD5FB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6" y="5094711"/>
            <a:ext cx="640258" cy="45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FF561C14-9FE1-48E9-81C5-18713363D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6" y="477436"/>
            <a:ext cx="658834" cy="45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Table 38">
            <a:extLst>
              <a:ext uri="{FF2B5EF4-FFF2-40B4-BE49-F238E27FC236}">
                <a16:creationId xmlns:a16="http://schemas.microsoft.com/office/drawing/2014/main" id="{B59EA7C0-74CA-49FB-B261-5A6E70461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98237"/>
              </p:ext>
            </p:extLst>
          </p:nvPr>
        </p:nvGraphicFramePr>
        <p:xfrm>
          <a:off x="634209" y="477436"/>
          <a:ext cx="658835" cy="599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5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60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70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699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42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669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931EB82-918E-4C7F-AF45-BF9899EA582C}"/>
              </a:ext>
            </a:extLst>
          </p:cNvPr>
          <p:cNvSpPr txBox="1"/>
          <p:nvPr/>
        </p:nvSpPr>
        <p:spPr>
          <a:xfrm>
            <a:off x="1836150" y="3218503"/>
            <a:ext cx="8519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ar-BH" sz="3200" dirty="0">
                <a:solidFill>
                  <a:srgbClr val="FF0000"/>
                </a:solidFill>
                <a:cs typeface="(AH) Manal Black" pitchFamily="2" charset="-78"/>
              </a:rPr>
              <a:t>*</a:t>
            </a:r>
            <a:r>
              <a:rPr lang="ar-BH" sz="3200" dirty="0">
                <a:cs typeface="(AH) Manal Black" pitchFamily="2" charset="-78"/>
              </a:rPr>
              <a:t> يكتب الْمُتَعَلِّم الْكَلِمات بالشَّكل الصحيح.</a:t>
            </a:r>
          </a:p>
        </p:txBody>
      </p:sp>
    </p:spTree>
    <p:extLst>
      <p:ext uri="{BB962C8B-B14F-4D97-AF65-F5344CB8AC3E}">
        <p14:creationId xmlns:p14="http://schemas.microsoft.com/office/powerpoint/2010/main" val="1805493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70F52E-0CE7-45CD-886C-180BB02397B1}"/>
              </a:ext>
            </a:extLst>
          </p:cNvPr>
          <p:cNvSpPr/>
          <p:nvPr/>
        </p:nvSpPr>
        <p:spPr>
          <a:xfrm>
            <a:off x="606981" y="461121"/>
            <a:ext cx="10933490" cy="60523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66787-4575-4857-8A4D-1DC323300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20" y="892802"/>
            <a:ext cx="8163499" cy="500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BABAA4-EAEA-4C9E-87DD-232BD256291E}"/>
              </a:ext>
            </a:extLst>
          </p:cNvPr>
          <p:cNvSpPr txBox="1"/>
          <p:nvPr/>
        </p:nvSpPr>
        <p:spPr>
          <a:xfrm>
            <a:off x="3056425" y="1086288"/>
            <a:ext cx="687348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4800" u="sng" dirty="0">
                <a:solidFill>
                  <a:srgbClr val="C00000"/>
                </a:solidFill>
                <a:cs typeface="(AH) Manal Black" pitchFamily="2" charset="-78"/>
              </a:rPr>
              <a:t>*</a:t>
            </a:r>
            <a:r>
              <a:rPr lang="ar-BH" sz="4800" u="sng" dirty="0">
                <a:cs typeface="(AH) Manal Black" pitchFamily="2" charset="-78"/>
              </a:rPr>
              <a:t>عَبِّر عَنْ شُعورَك يا بَطَل</a:t>
            </a:r>
            <a:r>
              <a:rPr lang="en-US" sz="4800" u="sng" dirty="0">
                <a:cs typeface="(AH) Manal Black" pitchFamily="2" charset="-78"/>
              </a:rPr>
              <a:t>:</a:t>
            </a:r>
            <a:endParaRPr lang="en-US" sz="5400" u="sng" dirty="0">
              <a:cs typeface="(AH) Manal Black" pitchFamily="2" charset="-78"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0EB5F9-6701-47B6-BC2C-A08E96213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1" y="5581027"/>
            <a:ext cx="658834" cy="583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345F35F3-3545-4B07-97E2-5B2F8D782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2" y="506834"/>
            <a:ext cx="658834" cy="45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Table 38">
            <a:extLst>
              <a:ext uri="{FF2B5EF4-FFF2-40B4-BE49-F238E27FC236}">
                <a16:creationId xmlns:a16="http://schemas.microsoft.com/office/drawing/2014/main" id="{4D90921F-3DD6-48A8-B1DA-30E9FBC31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53278"/>
              </p:ext>
            </p:extLst>
          </p:nvPr>
        </p:nvGraphicFramePr>
        <p:xfrm>
          <a:off x="549001" y="506834"/>
          <a:ext cx="658835" cy="5987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5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5495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653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6946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353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630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9949EDAC-1843-473D-B3BF-7150584C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37" y="59645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3E23C-D79A-4177-AF13-F63DE058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37" y="5420370"/>
            <a:ext cx="457200" cy="47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AC6B94C4-D9A7-4288-88FF-1675A586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37" y="4876202"/>
            <a:ext cx="457200" cy="47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F67B8CC5-FEE8-4380-B989-AE6DE6ECB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37" y="435434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10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1" name="click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096CF1-67C8-4733-93DD-13716F5C9F8D}"/>
              </a:ext>
            </a:extLst>
          </p:cNvPr>
          <p:cNvSpPr/>
          <p:nvPr/>
        </p:nvSpPr>
        <p:spPr>
          <a:xfrm>
            <a:off x="606981" y="461121"/>
            <a:ext cx="10933490" cy="60523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086E8B1-69E1-4033-88E7-E7CD07A94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9" y="1841553"/>
            <a:ext cx="5070764" cy="51954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4EE1E-A39E-45DB-8CD5-2A2954976A52}"/>
              </a:ext>
            </a:extLst>
          </p:cNvPr>
          <p:cNvSpPr/>
          <p:nvPr/>
        </p:nvSpPr>
        <p:spPr>
          <a:xfrm>
            <a:off x="4754547" y="1841553"/>
            <a:ext cx="58072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400" dirty="0">
                <a:latin typeface="Sakkal Majalla" panose="02000000000000000000" pitchFamily="2" charset="-78"/>
                <a:cs typeface="(AH) Manal Black" pitchFamily="2" charset="-78"/>
              </a:rPr>
              <a:t>للتواصل - المعلمة / سناء الجعفري.</a:t>
            </a:r>
          </a:p>
          <a:p>
            <a:pPr algn="ctr" rtl="1">
              <a:lnSpc>
                <a:spcPct val="150000"/>
              </a:lnSpc>
            </a:pPr>
            <a:r>
              <a:rPr lang="ar-BH" sz="4400" dirty="0" err="1">
                <a:latin typeface="Sakkal Majalla" panose="02000000000000000000" pitchFamily="2" charset="-78"/>
                <a:cs typeface="(AH) Manal Black" pitchFamily="2" charset="-78"/>
              </a:rPr>
              <a:t>تلجرام</a:t>
            </a:r>
            <a:r>
              <a:rPr lang="ar-BH" sz="4400" dirty="0">
                <a:latin typeface="Sakkal Majalla" panose="02000000000000000000" pitchFamily="2" charset="-78"/>
                <a:cs typeface="(AH) Manal Black" pitchFamily="2" charset="-78"/>
              </a:rPr>
              <a:t>: </a:t>
            </a:r>
            <a:r>
              <a:rPr lang="en-US" sz="4400" dirty="0">
                <a:latin typeface="Sakkal Majalla" panose="02000000000000000000" pitchFamily="2" charset="-78"/>
                <a:cs typeface="(AH) Manal Black" pitchFamily="2" charset="-78"/>
              </a:rPr>
              <a:t>t.me/Sanaa21</a:t>
            </a:r>
          </a:p>
          <a:p>
            <a:pPr algn="ctr" rtl="1">
              <a:lnSpc>
                <a:spcPct val="150000"/>
              </a:lnSpc>
            </a:pPr>
            <a:r>
              <a:rPr lang="ar-BH" sz="3200" dirty="0" err="1">
                <a:cs typeface="(AH) Manal Black" pitchFamily="2" charset="-78"/>
              </a:rPr>
              <a:t>انستجرام</a:t>
            </a:r>
            <a:r>
              <a:rPr lang="ar-BH" sz="3200" dirty="0">
                <a:cs typeface="(AH) Manal Black" pitchFamily="2" charset="-78"/>
              </a:rPr>
              <a:t>: </a:t>
            </a:r>
            <a:r>
              <a:rPr lang="en-US" sz="3200" dirty="0">
                <a:cs typeface="(AH) Manal Black" pitchFamily="2" charset="-78"/>
              </a:rPr>
              <a:t>sanaa_ali1</a:t>
            </a:r>
          </a:p>
          <a:p>
            <a:pPr algn="ctr" rtl="1">
              <a:lnSpc>
                <a:spcPct val="150000"/>
              </a:lnSpc>
            </a:pPr>
            <a:r>
              <a:rPr lang="ar-BH" sz="3200" dirty="0">
                <a:effectLst/>
                <a:cs typeface="(AH) Manal Black" pitchFamily="2" charset="-78"/>
              </a:rPr>
              <a:t>واتساب / 0503770211</a:t>
            </a:r>
            <a:endParaRPr lang="ar-SA" sz="3200" dirty="0">
              <a:effectLst/>
              <a:cs typeface="(AH) Manal Black" pitchFamily="2" charset="-78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F6C66B-1868-4899-A480-A9451F901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1" y="6173130"/>
            <a:ext cx="658834" cy="305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C59DB67C-3BFC-4AC4-9669-B31EECFC3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" y="482701"/>
            <a:ext cx="658835" cy="44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Table 38">
            <a:extLst>
              <a:ext uri="{FF2B5EF4-FFF2-40B4-BE49-F238E27FC236}">
                <a16:creationId xmlns:a16="http://schemas.microsoft.com/office/drawing/2014/main" id="{BB798312-B66B-4808-9EF7-552AB3563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2779"/>
              </p:ext>
            </p:extLst>
          </p:nvPr>
        </p:nvGraphicFramePr>
        <p:xfrm>
          <a:off x="541290" y="482702"/>
          <a:ext cx="658835" cy="5995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5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611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71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43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43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43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43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43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7001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43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43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43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676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606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BAB16-677F-46FE-A55F-8E022AE6CAC5}"/>
              </a:ext>
            </a:extLst>
          </p:cNvPr>
          <p:cNvSpPr/>
          <p:nvPr/>
        </p:nvSpPr>
        <p:spPr>
          <a:xfrm>
            <a:off x="586565" y="413653"/>
            <a:ext cx="9609700" cy="6007280"/>
          </a:xfrm>
          <a:custGeom>
            <a:avLst/>
            <a:gdLst>
              <a:gd name="connsiteX0" fmla="*/ 0 w 9609700"/>
              <a:gd name="connsiteY0" fmla="*/ 0 h 6007280"/>
              <a:gd name="connsiteX1" fmla="*/ 9609700 w 9609700"/>
              <a:gd name="connsiteY1" fmla="*/ 0 h 6007280"/>
              <a:gd name="connsiteX2" fmla="*/ 9609700 w 9609700"/>
              <a:gd name="connsiteY2" fmla="*/ 6007280 h 6007280"/>
              <a:gd name="connsiteX3" fmla="*/ 0 w 9609700"/>
              <a:gd name="connsiteY3" fmla="*/ 6007280 h 6007280"/>
              <a:gd name="connsiteX4" fmla="*/ 0 w 9609700"/>
              <a:gd name="connsiteY4" fmla="*/ 0 h 600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9700" h="6007280" fill="none" extrusionOk="0">
                <a:moveTo>
                  <a:pt x="0" y="0"/>
                </a:moveTo>
                <a:cubicBezTo>
                  <a:pt x="1897299" y="97046"/>
                  <a:pt x="7249187" y="-68204"/>
                  <a:pt x="9609700" y="0"/>
                </a:cubicBezTo>
                <a:cubicBezTo>
                  <a:pt x="9581096" y="1341896"/>
                  <a:pt x="9633329" y="3673297"/>
                  <a:pt x="9609700" y="6007280"/>
                </a:cubicBezTo>
                <a:cubicBezTo>
                  <a:pt x="6437514" y="5919598"/>
                  <a:pt x="1548971" y="5973028"/>
                  <a:pt x="0" y="6007280"/>
                </a:cubicBezTo>
                <a:cubicBezTo>
                  <a:pt x="-20681" y="4985104"/>
                  <a:pt x="-64474" y="940580"/>
                  <a:pt x="0" y="0"/>
                </a:cubicBezTo>
                <a:close/>
              </a:path>
              <a:path w="9609700" h="6007280" stroke="0" extrusionOk="0">
                <a:moveTo>
                  <a:pt x="0" y="0"/>
                </a:moveTo>
                <a:cubicBezTo>
                  <a:pt x="2853278" y="92998"/>
                  <a:pt x="7969929" y="150390"/>
                  <a:pt x="9609700" y="0"/>
                </a:cubicBezTo>
                <a:cubicBezTo>
                  <a:pt x="9601395" y="1856772"/>
                  <a:pt x="9551603" y="4144769"/>
                  <a:pt x="9609700" y="6007280"/>
                </a:cubicBezTo>
                <a:cubicBezTo>
                  <a:pt x="6005555" y="5922550"/>
                  <a:pt x="3789584" y="5932621"/>
                  <a:pt x="0" y="6007280"/>
                </a:cubicBezTo>
                <a:cubicBezTo>
                  <a:pt x="-159031" y="5148608"/>
                  <a:pt x="-53883" y="1887675"/>
                  <a:pt x="0" y="0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04245352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9" dirty="0"/>
          </a:p>
        </p:txBody>
      </p:sp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56FAE5A-2BDD-4F06-81F5-99434C22D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86" y="472562"/>
            <a:ext cx="2102304" cy="1061357"/>
          </a:xfrm>
          <a:prstGeom prst="rect">
            <a:avLst/>
          </a:prstGeom>
        </p:spPr>
      </p:pic>
      <p:pic>
        <p:nvPicPr>
          <p:cNvPr id="26" name="Picture 2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03C0824-0AE5-4DF6-AB76-0954C3AF3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30" y="1662762"/>
            <a:ext cx="2102304" cy="1061357"/>
          </a:xfrm>
          <a:prstGeom prst="rect">
            <a:avLst/>
          </a:prstGeom>
        </p:spPr>
      </p:pic>
      <p:pic>
        <p:nvPicPr>
          <p:cNvPr id="27" name="Picture 2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3B26E34-E08C-45B9-BC6B-66D87F4DF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31" y="1066670"/>
            <a:ext cx="2102304" cy="1061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74658E-D461-44DF-BF2C-20138A8F9105}"/>
              </a:ext>
            </a:extLst>
          </p:cNvPr>
          <p:cNvSpPr txBox="1"/>
          <p:nvPr/>
        </p:nvSpPr>
        <p:spPr>
          <a:xfrm>
            <a:off x="-1088571" y="7094746"/>
            <a:ext cx="95619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286" b="1" dirty="0">
                <a:latin typeface="Aldhabi" panose="01000000000000000000" pitchFamily="2" charset="-78"/>
                <a:cs typeface="Aldhabi" panose="01000000000000000000" pitchFamily="2" charset="-78"/>
              </a:rPr>
              <a:t>المعلمة/ سناء الجعفري.</a:t>
            </a:r>
            <a:endParaRPr lang="en-US" sz="1286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0" name="Google Shape;36;p4">
            <a:extLst>
              <a:ext uri="{FF2B5EF4-FFF2-40B4-BE49-F238E27FC236}">
                <a16:creationId xmlns:a16="http://schemas.microsoft.com/office/drawing/2014/main" id="{DF32F2D7-E7BC-49B0-A14F-3BA3AF7A00D2}"/>
              </a:ext>
            </a:extLst>
          </p:cNvPr>
          <p:cNvSpPr/>
          <p:nvPr/>
        </p:nvSpPr>
        <p:spPr>
          <a:xfrm>
            <a:off x="2881016" y="1677552"/>
            <a:ext cx="1814714" cy="2000286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spcFirstLastPara="1" wrap="square" lIns="58500" tIns="29244" rIns="58500" bIns="29244" anchor="ctr" anchorCtr="0">
            <a:noAutofit/>
          </a:bodyPr>
          <a:lstStyle/>
          <a:p>
            <a:pPr algn="ctr"/>
            <a:endParaRPr sz="114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7;p4">
            <a:extLst>
              <a:ext uri="{FF2B5EF4-FFF2-40B4-BE49-F238E27FC236}">
                <a16:creationId xmlns:a16="http://schemas.microsoft.com/office/drawing/2014/main" id="{6B936D67-CEBC-4668-A7D1-3C0335FEB3EA}"/>
              </a:ext>
            </a:extLst>
          </p:cNvPr>
          <p:cNvSpPr/>
          <p:nvPr/>
        </p:nvSpPr>
        <p:spPr>
          <a:xfrm>
            <a:off x="4956358" y="1677552"/>
            <a:ext cx="1814714" cy="2000286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spcFirstLastPara="1" wrap="square" lIns="58500" tIns="29244" rIns="58500" bIns="29244" anchor="ctr" anchorCtr="0">
            <a:noAutofit/>
          </a:bodyPr>
          <a:lstStyle/>
          <a:p>
            <a:pPr algn="ctr"/>
            <a:endParaRPr sz="114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8;p4">
            <a:extLst>
              <a:ext uri="{FF2B5EF4-FFF2-40B4-BE49-F238E27FC236}">
                <a16:creationId xmlns:a16="http://schemas.microsoft.com/office/drawing/2014/main" id="{B2F9F73D-0802-4B80-B7F3-8C34C35507F2}"/>
              </a:ext>
            </a:extLst>
          </p:cNvPr>
          <p:cNvSpPr/>
          <p:nvPr/>
        </p:nvSpPr>
        <p:spPr>
          <a:xfrm>
            <a:off x="2881016" y="4024407"/>
            <a:ext cx="3862429" cy="2000286"/>
          </a:xfrm>
          <a:prstGeom prst="rect">
            <a:avLst/>
          </a:prstGeom>
          <a:solidFill>
            <a:srgbClr val="898788">
              <a:alpha val="57650"/>
            </a:srgbClr>
          </a:solidFill>
          <a:ln>
            <a:noFill/>
          </a:ln>
        </p:spPr>
        <p:txBody>
          <a:bodyPr spcFirstLastPara="1" wrap="square" lIns="58500" tIns="29244" rIns="58500" bIns="29244" anchor="ctr" anchorCtr="0">
            <a:noAutofit/>
          </a:bodyPr>
          <a:lstStyle/>
          <a:p>
            <a:pPr algn="ctr"/>
            <a:endParaRPr sz="114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9;p4">
            <a:extLst>
              <a:ext uri="{FF2B5EF4-FFF2-40B4-BE49-F238E27FC236}">
                <a16:creationId xmlns:a16="http://schemas.microsoft.com/office/drawing/2014/main" id="{52D61D6F-F239-4534-B8AC-0590A26C576F}"/>
              </a:ext>
            </a:extLst>
          </p:cNvPr>
          <p:cNvSpPr/>
          <p:nvPr/>
        </p:nvSpPr>
        <p:spPr>
          <a:xfrm>
            <a:off x="3009318" y="1561692"/>
            <a:ext cx="1559231" cy="280894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F4A00">
              <a:alpha val="68720"/>
            </a:srgbClr>
          </a:solidFill>
          <a:ln>
            <a:noFill/>
          </a:ln>
        </p:spPr>
        <p:txBody>
          <a:bodyPr spcFirstLastPara="1" wrap="square" lIns="58500" tIns="29244" rIns="58500" bIns="29244" anchor="ctr" anchorCtr="0">
            <a:noAutofit/>
          </a:bodyPr>
          <a:lstStyle/>
          <a:p>
            <a:pPr algn="ctr"/>
            <a:r>
              <a:rPr lang="ar-BH" sz="2286" b="1" dirty="0">
                <a:solidFill>
                  <a:schemeClr val="lt1"/>
                </a:solidFill>
                <a:latin typeface="Coming Soon"/>
                <a:sym typeface="Coming Soon"/>
              </a:rPr>
              <a:t>التَّاريخ</a:t>
            </a:r>
            <a:endParaRPr sz="2286" b="1" dirty="0">
              <a:solidFill>
                <a:schemeClr val="lt1"/>
              </a:solidFill>
              <a:latin typeface="Coming Soon"/>
              <a:sym typeface="Coming Soon"/>
            </a:endParaRPr>
          </a:p>
        </p:txBody>
      </p:sp>
      <p:sp>
        <p:nvSpPr>
          <p:cNvPr id="36" name="Google Shape;40;p4">
            <a:extLst>
              <a:ext uri="{FF2B5EF4-FFF2-40B4-BE49-F238E27FC236}">
                <a16:creationId xmlns:a16="http://schemas.microsoft.com/office/drawing/2014/main" id="{383466E2-87AE-432C-B143-2AB56E58960E}"/>
              </a:ext>
            </a:extLst>
          </p:cNvPr>
          <p:cNvSpPr/>
          <p:nvPr/>
        </p:nvSpPr>
        <p:spPr>
          <a:xfrm>
            <a:off x="5084660" y="1537257"/>
            <a:ext cx="1559231" cy="280894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EAF30">
              <a:alpha val="74860"/>
            </a:srgbClr>
          </a:solidFill>
          <a:ln>
            <a:noFill/>
          </a:ln>
        </p:spPr>
        <p:txBody>
          <a:bodyPr spcFirstLastPara="1" wrap="square" lIns="58500" tIns="29244" rIns="58500" bIns="29244" anchor="ctr" anchorCtr="0">
            <a:noAutofit/>
          </a:bodyPr>
          <a:lstStyle/>
          <a:p>
            <a:pPr algn="ctr"/>
            <a:r>
              <a:rPr lang="ar-BH" sz="2286" b="1" dirty="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الْيــوم</a:t>
            </a:r>
            <a:endParaRPr sz="2286" b="1" dirty="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7" name="Google Shape;41;p4">
            <a:extLst>
              <a:ext uri="{FF2B5EF4-FFF2-40B4-BE49-F238E27FC236}">
                <a16:creationId xmlns:a16="http://schemas.microsoft.com/office/drawing/2014/main" id="{89FEDA05-9F47-4F38-AE65-DF2B3A769538}"/>
              </a:ext>
            </a:extLst>
          </p:cNvPr>
          <p:cNvSpPr/>
          <p:nvPr/>
        </p:nvSpPr>
        <p:spPr>
          <a:xfrm>
            <a:off x="3009318" y="3884112"/>
            <a:ext cx="3537906" cy="315757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FCE571">
              <a:alpha val="77090"/>
            </a:srgbClr>
          </a:solidFill>
          <a:ln>
            <a:noFill/>
          </a:ln>
        </p:spPr>
        <p:txBody>
          <a:bodyPr spcFirstLastPara="1" wrap="square" lIns="58500" tIns="29244" rIns="58500" bIns="29244" anchor="ctr" anchorCtr="0">
            <a:noAutofit/>
          </a:bodyPr>
          <a:lstStyle/>
          <a:p>
            <a:pPr algn="ctr"/>
            <a:r>
              <a:rPr lang="ar-BH" sz="2286" b="1" dirty="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الْوِحدَة الثَّانية</a:t>
            </a:r>
            <a:endParaRPr sz="2286" b="1" dirty="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aphicFrame>
        <p:nvGraphicFramePr>
          <p:cNvPr id="38" name="Google Shape;42;p4">
            <a:extLst>
              <a:ext uri="{FF2B5EF4-FFF2-40B4-BE49-F238E27FC236}">
                <a16:creationId xmlns:a16="http://schemas.microsoft.com/office/drawing/2014/main" id="{592B43FE-58B6-41E8-AE61-8D1BA1E0D2FC}"/>
              </a:ext>
            </a:extLst>
          </p:cNvPr>
          <p:cNvGraphicFramePr/>
          <p:nvPr/>
        </p:nvGraphicFramePr>
        <p:xfrm>
          <a:off x="7259554" y="1706982"/>
          <a:ext cx="2773498" cy="27942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3121">
                <a:tc gridSpan="7"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sz="3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implified Arabic Fixed" panose="02070309020205020404" pitchFamily="49" charset="-78"/>
                          <a:ea typeface="Satisfy"/>
                          <a:cs typeface="Simplified Arabic Fixed" panose="02070309020205020404" pitchFamily="49" charset="-78"/>
                          <a:sym typeface="Satisfy"/>
                        </a:rPr>
                        <a:t>أكْتـوبر</a:t>
                      </a:r>
                      <a:endParaRPr sz="3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implified Arabic Fixed" panose="02070309020205020404" pitchFamily="49" charset="-78"/>
                        <a:ea typeface="Satisfy"/>
                        <a:cs typeface="Simplified Arabic Fixed" panose="02070309020205020404" pitchFamily="49" charset="-78"/>
                        <a:sym typeface="Satisfy"/>
                      </a:endParaRPr>
                    </a:p>
                  </a:txBody>
                  <a:tcPr marL="55101" marR="55101" marT="65304" marB="65304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M</a:t>
                      </a:r>
                      <a:endParaRPr sz="20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sz="20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W</a:t>
                      </a:r>
                      <a:endParaRPr sz="20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T</a:t>
                      </a:r>
                      <a:endParaRPr sz="20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F</a:t>
                      </a:r>
                      <a:endParaRPr sz="20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S</a:t>
                      </a:r>
                      <a:endParaRPr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130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130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130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9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130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r>
                        <a:rPr lang="es-E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130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19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0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1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4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5</a:t>
                      </a:r>
                      <a:endParaRPr sz="130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6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7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 u="none" strike="noStrike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</a:t>
                      </a: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8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29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s-E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30</a:t>
                      </a:r>
                      <a:endParaRPr sz="1300" u="none" strike="noStrike" cap="non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ar-BH" sz="1300" u="none" strike="noStrike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rand Hotel"/>
                          <a:ea typeface="Grand Hotel"/>
                          <a:cs typeface="Grand Hotel"/>
                          <a:sym typeface="Grand Hotel"/>
                        </a:rPr>
                        <a:t>31</a:t>
                      </a:r>
                      <a:endParaRPr sz="130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rand Hotel"/>
                        <a:ea typeface="Grand Hotel"/>
                        <a:cs typeface="Grand Hotel"/>
                        <a:sym typeface="Grand Hotel"/>
                      </a:endParaRPr>
                    </a:p>
                  </a:txBody>
                  <a:tcPr marL="55101" marR="55101" marT="65304" marB="65304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62DF3D0-F12C-4359-B4DF-F0F593454CF4}"/>
              </a:ext>
            </a:extLst>
          </p:cNvPr>
          <p:cNvSpPr txBox="1"/>
          <p:nvPr/>
        </p:nvSpPr>
        <p:spPr>
          <a:xfrm>
            <a:off x="5280882" y="2393753"/>
            <a:ext cx="1353484" cy="57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143" dirty="0">
                <a:cs typeface="(AH) Manal Black" pitchFamily="2" charset="-78"/>
              </a:rPr>
              <a:t>الخميس</a:t>
            </a:r>
            <a:endParaRPr lang="en-US" sz="3143" dirty="0">
              <a:cs typeface="(AH) Manal Black" pitchFamily="2" charset="-78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763B8B-CBBB-4BE2-976F-E4C84EE4C081}"/>
              </a:ext>
            </a:extLst>
          </p:cNvPr>
          <p:cNvSpPr/>
          <p:nvPr/>
        </p:nvSpPr>
        <p:spPr>
          <a:xfrm>
            <a:off x="8023273" y="3741922"/>
            <a:ext cx="443953" cy="45794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B7ED14-4626-41D3-A1C9-2467927E1AF5}"/>
              </a:ext>
            </a:extLst>
          </p:cNvPr>
          <p:cNvSpPr txBox="1"/>
          <p:nvPr/>
        </p:nvSpPr>
        <p:spPr>
          <a:xfrm>
            <a:off x="2967491" y="2282660"/>
            <a:ext cx="1679720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286" b="1" dirty="0"/>
              <a:t>21/10/2021</a:t>
            </a:r>
            <a:endParaRPr lang="en-US" sz="3143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B8A8CC-59D7-4473-8BD4-4396F4D39035}"/>
              </a:ext>
            </a:extLst>
          </p:cNvPr>
          <p:cNvSpPr txBox="1"/>
          <p:nvPr/>
        </p:nvSpPr>
        <p:spPr>
          <a:xfrm>
            <a:off x="2756199" y="2989900"/>
            <a:ext cx="210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/>
              <a:t>15/ </a:t>
            </a:r>
            <a:r>
              <a:rPr lang="ar-AE" sz="2000" b="1" dirty="0"/>
              <a:t>ربيع </a:t>
            </a:r>
            <a:r>
              <a:rPr lang="ar-AE" sz="1100" b="1" dirty="0"/>
              <a:t>1</a:t>
            </a:r>
            <a:r>
              <a:rPr lang="ar-AE" sz="2000" b="1" dirty="0"/>
              <a:t> </a:t>
            </a:r>
            <a:r>
              <a:rPr lang="ar-BH" sz="2000" b="1" dirty="0"/>
              <a:t>/1443</a:t>
            </a:r>
            <a:endParaRPr lang="en-US" sz="3143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0A1C85-CC6E-4FB4-AF29-675BB62A702F}"/>
              </a:ext>
            </a:extLst>
          </p:cNvPr>
          <p:cNvSpPr txBox="1"/>
          <p:nvPr/>
        </p:nvSpPr>
        <p:spPr>
          <a:xfrm>
            <a:off x="3315616" y="4762752"/>
            <a:ext cx="2993228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286" b="1" dirty="0"/>
              <a:t>ابْتَسِم.</a:t>
            </a:r>
            <a:endParaRPr lang="en-US" sz="3143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F54AC-4ED6-4B88-9186-EC6E33400339}"/>
              </a:ext>
            </a:extLst>
          </p:cNvPr>
          <p:cNvSpPr txBox="1"/>
          <p:nvPr/>
        </p:nvSpPr>
        <p:spPr>
          <a:xfrm>
            <a:off x="3528607" y="5644408"/>
            <a:ext cx="2592790" cy="4440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2286" dirty="0">
                <a:latin typeface="Aldhabi" panose="01000000000000000000" pitchFamily="2" charset="-78"/>
                <a:cs typeface="Aldhabi" panose="01000000000000000000" pitchFamily="2" charset="-78"/>
              </a:rPr>
              <a:t>كُنْ جَمَيلًا تَرى الْوُجودِ جَميلًا.</a:t>
            </a:r>
            <a:endParaRPr lang="en-US" sz="2286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3A9B89A-4BD8-4A01-91B5-5E9CE2D59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7" b="97706" l="3390" r="97458">
                        <a14:foregroundMark x1="3390" y1="41743" x2="3390" y2="41743"/>
                        <a14:foregroundMark x1="48729" y1="7339" x2="48729" y2="7339"/>
                        <a14:foregroundMark x1="97881" y1="40826" x2="97881" y2="40826"/>
                        <a14:foregroundMark x1="78390" y1="98165" x2="78390" y2="98165"/>
                        <a14:foregroundMark x1="21610" y1="98165" x2="21610" y2="98165"/>
                        <a14:foregroundMark x1="50424" y1="917" x2="50424" y2="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30" y="4585207"/>
            <a:ext cx="1763486" cy="1628981"/>
          </a:xfrm>
          <a:prstGeom prst="rect">
            <a:avLst/>
          </a:prstGeom>
        </p:spPr>
      </p:pic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AED2EF-3DE3-4BB4-963B-975B8C7EA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6" y="1349999"/>
            <a:ext cx="638401" cy="505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 descr="A picture containing person&#10;&#10;Description automatically generated">
            <a:extLst>
              <a:ext uri="{FF2B5EF4-FFF2-40B4-BE49-F238E27FC236}">
                <a16:creationId xmlns:a16="http://schemas.microsoft.com/office/drawing/2014/main" id="{2BFF9B92-8C1B-4AA7-8519-3A8CBDEE5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8" y="413653"/>
            <a:ext cx="688436" cy="46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Table 38">
            <a:extLst>
              <a:ext uri="{FF2B5EF4-FFF2-40B4-BE49-F238E27FC236}">
                <a16:creationId xmlns:a16="http://schemas.microsoft.com/office/drawing/2014/main" id="{93C732D5-BA6F-4172-A139-C7E2D7643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7316"/>
              </p:ext>
            </p:extLst>
          </p:nvPr>
        </p:nvGraphicFramePr>
        <p:xfrm>
          <a:off x="527891" y="415963"/>
          <a:ext cx="688436" cy="6004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436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68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782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7062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728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430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7BB868-7374-4D63-8CA4-5C5A99BD05D5}"/>
              </a:ext>
            </a:extLst>
          </p:cNvPr>
          <p:cNvSpPr/>
          <p:nvPr/>
        </p:nvSpPr>
        <p:spPr>
          <a:xfrm>
            <a:off x="606981" y="461122"/>
            <a:ext cx="10933490" cy="5924644"/>
          </a:xfrm>
          <a:custGeom>
            <a:avLst/>
            <a:gdLst>
              <a:gd name="connsiteX0" fmla="*/ 0 w 10933490"/>
              <a:gd name="connsiteY0" fmla="*/ 0 h 5924644"/>
              <a:gd name="connsiteX1" fmla="*/ 10933490 w 10933490"/>
              <a:gd name="connsiteY1" fmla="*/ 0 h 5924644"/>
              <a:gd name="connsiteX2" fmla="*/ 10933490 w 10933490"/>
              <a:gd name="connsiteY2" fmla="*/ 5924644 h 5924644"/>
              <a:gd name="connsiteX3" fmla="*/ 0 w 10933490"/>
              <a:gd name="connsiteY3" fmla="*/ 5924644 h 5924644"/>
              <a:gd name="connsiteX4" fmla="*/ 0 w 10933490"/>
              <a:gd name="connsiteY4" fmla="*/ 0 h 592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3490" h="5924644" fill="none" extrusionOk="0">
                <a:moveTo>
                  <a:pt x="0" y="0"/>
                </a:moveTo>
                <a:cubicBezTo>
                  <a:pt x="3402221" y="-33775"/>
                  <a:pt x="8641390" y="138873"/>
                  <a:pt x="10933490" y="0"/>
                </a:cubicBezTo>
                <a:cubicBezTo>
                  <a:pt x="10859719" y="2210152"/>
                  <a:pt x="10777607" y="4898923"/>
                  <a:pt x="10933490" y="5924644"/>
                </a:cubicBezTo>
                <a:cubicBezTo>
                  <a:pt x="6719516" y="5787314"/>
                  <a:pt x="5455189" y="5786788"/>
                  <a:pt x="0" y="5924644"/>
                </a:cubicBezTo>
                <a:cubicBezTo>
                  <a:pt x="152408" y="2993863"/>
                  <a:pt x="73868" y="1201729"/>
                  <a:pt x="0" y="0"/>
                </a:cubicBezTo>
                <a:close/>
              </a:path>
              <a:path w="10933490" h="5924644" stroke="0" extrusionOk="0">
                <a:moveTo>
                  <a:pt x="0" y="0"/>
                </a:moveTo>
                <a:cubicBezTo>
                  <a:pt x="1214872" y="-101487"/>
                  <a:pt x="8122653" y="-162162"/>
                  <a:pt x="10933490" y="0"/>
                </a:cubicBezTo>
                <a:cubicBezTo>
                  <a:pt x="10994203" y="1702308"/>
                  <a:pt x="10872418" y="3429061"/>
                  <a:pt x="10933490" y="5924644"/>
                </a:cubicBezTo>
                <a:cubicBezTo>
                  <a:pt x="7279877" y="5974709"/>
                  <a:pt x="5198096" y="5766195"/>
                  <a:pt x="0" y="5924644"/>
                </a:cubicBezTo>
                <a:cubicBezTo>
                  <a:pt x="-24452" y="3353200"/>
                  <a:pt x="-67663" y="2438992"/>
                  <a:pt x="0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0FF57A-A2B4-4A0F-A78B-C22E75F3C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6" y="1349999"/>
            <a:ext cx="638401" cy="505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A picture containing person&#10;&#10;Description automatically generated">
            <a:extLst>
              <a:ext uri="{FF2B5EF4-FFF2-40B4-BE49-F238E27FC236}">
                <a16:creationId xmlns:a16="http://schemas.microsoft.com/office/drawing/2014/main" id="{96B0B82A-53C9-46CA-A435-DF21AECA9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8" y="413653"/>
            <a:ext cx="688436" cy="46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4" name="Table 38">
            <a:extLst>
              <a:ext uri="{FF2B5EF4-FFF2-40B4-BE49-F238E27FC236}">
                <a16:creationId xmlns:a16="http://schemas.microsoft.com/office/drawing/2014/main" id="{BA455F11-2DF5-448E-AF19-0184F5687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29883"/>
              </p:ext>
            </p:extLst>
          </p:nvPr>
        </p:nvGraphicFramePr>
        <p:xfrm>
          <a:off x="586567" y="415963"/>
          <a:ext cx="688436" cy="6004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436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681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782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7062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525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728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9E36C529-5B9A-4EE6-8141-76D6EC76F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9" b="97868" l="10000" r="90000">
                        <a14:foregroundMark x1="37375" y1="3412" x2="37375" y2="3412"/>
                        <a14:foregroundMark x1="18125" y1="87313" x2="55125" y2="87846"/>
                        <a14:foregroundMark x1="55125" y1="87846" x2="79250" y2="87313"/>
                        <a14:foregroundMark x1="79250" y1="87313" x2="80375" y2="87313"/>
                        <a14:foregroundMark x1="77000" y1="97974" x2="77000" y2="97974"/>
                        <a14:foregroundMark x1="33500" y1="959" x2="33500" y2="9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7242" y="534267"/>
            <a:ext cx="1737360" cy="1776375"/>
          </a:xfrm>
          <a:prstGeom prst="rect">
            <a:avLst/>
          </a:prstGeom>
        </p:spPr>
      </p:pic>
      <p:sp>
        <p:nvSpPr>
          <p:cNvPr id="26" name="مربع نص 22">
            <a:extLst>
              <a:ext uri="{FF2B5EF4-FFF2-40B4-BE49-F238E27FC236}">
                <a16:creationId xmlns:a16="http://schemas.microsoft.com/office/drawing/2014/main" id="{A04A9C05-8F35-49D5-9705-826FC47E9F1F}"/>
              </a:ext>
            </a:extLst>
          </p:cNvPr>
          <p:cNvSpPr txBox="1"/>
          <p:nvPr/>
        </p:nvSpPr>
        <p:spPr>
          <a:xfrm>
            <a:off x="8593065" y="2283371"/>
            <a:ext cx="2705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highlight>
                  <a:srgbClr val="FF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أسْتَأْذِن قَبْل التَّحدث.</a:t>
            </a:r>
            <a:endParaRPr lang="ar-SA" sz="2400" b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مربع نص 22">
            <a:extLst>
              <a:ext uri="{FF2B5EF4-FFF2-40B4-BE49-F238E27FC236}">
                <a16:creationId xmlns:a16="http://schemas.microsoft.com/office/drawing/2014/main" id="{F66A6147-7B47-418D-BF06-E99A150501C5}"/>
              </a:ext>
            </a:extLst>
          </p:cNvPr>
          <p:cNvSpPr txBox="1"/>
          <p:nvPr/>
        </p:nvSpPr>
        <p:spPr>
          <a:xfrm>
            <a:off x="6008183" y="3848760"/>
            <a:ext cx="2705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highlight>
                  <a:srgbClr val="FF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أصْغي جَيِّدًا للدَّرس.</a:t>
            </a:r>
            <a:endParaRPr lang="ar-SA" sz="2400" b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مربع نص 22">
            <a:extLst>
              <a:ext uri="{FF2B5EF4-FFF2-40B4-BE49-F238E27FC236}">
                <a16:creationId xmlns:a16="http://schemas.microsoft.com/office/drawing/2014/main" id="{0A57B368-E360-44D3-8196-5D937D734E0D}"/>
              </a:ext>
            </a:extLst>
          </p:cNvPr>
          <p:cNvSpPr txBox="1"/>
          <p:nvPr/>
        </p:nvSpPr>
        <p:spPr>
          <a:xfrm>
            <a:off x="3004407" y="6012455"/>
            <a:ext cx="3516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highlight>
                  <a:srgbClr val="FF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أُحافِظ عَلى نَظافة الصَّف.</a:t>
            </a:r>
            <a:endParaRPr lang="ar-SA" sz="2400" b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مربع نص 22">
            <a:extLst>
              <a:ext uri="{FF2B5EF4-FFF2-40B4-BE49-F238E27FC236}">
                <a16:creationId xmlns:a16="http://schemas.microsoft.com/office/drawing/2014/main" id="{4781B49B-7BF4-44DE-B5BE-531695541015}"/>
              </a:ext>
            </a:extLst>
          </p:cNvPr>
          <p:cNvSpPr txBox="1"/>
          <p:nvPr/>
        </p:nvSpPr>
        <p:spPr>
          <a:xfrm>
            <a:off x="4510256" y="1882071"/>
            <a:ext cx="2705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highlight>
                  <a:srgbClr val="FF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أَلْتَزم بِلِبْس الْكَمامة.</a:t>
            </a:r>
            <a:endParaRPr lang="ar-SA" sz="2400" b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مربع نص 22">
            <a:extLst>
              <a:ext uri="{FF2B5EF4-FFF2-40B4-BE49-F238E27FC236}">
                <a16:creationId xmlns:a16="http://schemas.microsoft.com/office/drawing/2014/main" id="{88A81DDF-2676-4AB0-8B0D-4803068A8ACA}"/>
              </a:ext>
            </a:extLst>
          </p:cNvPr>
          <p:cNvSpPr txBox="1"/>
          <p:nvPr/>
        </p:nvSpPr>
        <p:spPr>
          <a:xfrm>
            <a:off x="1354689" y="2745036"/>
            <a:ext cx="27057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highlight>
                  <a:srgbClr val="FF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أَحْرِص على الْجلوس في مَكاني.</a:t>
            </a:r>
            <a:endParaRPr lang="ar-SA" sz="2400" b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مربع نص 22">
            <a:extLst>
              <a:ext uri="{FF2B5EF4-FFF2-40B4-BE49-F238E27FC236}">
                <a16:creationId xmlns:a16="http://schemas.microsoft.com/office/drawing/2014/main" id="{97A99633-EC81-4F67-96AB-85B53A31719F}"/>
              </a:ext>
            </a:extLst>
          </p:cNvPr>
          <p:cNvSpPr txBox="1"/>
          <p:nvPr/>
        </p:nvSpPr>
        <p:spPr>
          <a:xfrm>
            <a:off x="8384449" y="5643123"/>
            <a:ext cx="30954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highlight>
                  <a:srgbClr val="FF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لا أُشارِك أَدَواتي الْمدرسية مَعَ زُمَلائي.</a:t>
            </a:r>
            <a:endParaRPr lang="ar-SA" sz="2400" b="1" dirty="0">
              <a:highlight>
                <a:srgbClr val="FFFF00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F7DB8B-F310-4FD9-9DD1-4BAD0AA62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65" b="92908" l="3901" r="96809">
                        <a14:foregroundMark x1="3901" y1="52837" x2="3901" y2="52837"/>
                        <a14:foregroundMark x1="3901" y1="52837" x2="6028" y2="56383"/>
                        <a14:foregroundMark x1="8333" y1="63121" x2="8333" y2="63121"/>
                        <a14:foregroundMark x1="8333" y1="60816" x2="12234" y2="70213"/>
                        <a14:foregroundMark x1="32801" y1="89539" x2="50000" y2="93262"/>
                        <a14:foregroundMark x1="50000" y1="93262" x2="67553" y2="88652"/>
                        <a14:foregroundMark x1="90248" y1="65957" x2="91844" y2="55142"/>
                        <a14:foregroundMark x1="96809" y1="54433" x2="96809" y2="54433"/>
                        <a14:foregroundMark x1="73050" y1="8156" x2="73050" y2="8156"/>
                        <a14:foregroundMark x1="65957" y1="5319" x2="65957" y2="5319"/>
                        <a14:foregroundMark x1="46277" y1="8333" x2="50887" y2="5674"/>
                        <a14:foregroundMark x1="68262" y1="6560" x2="73759" y2="4965"/>
                        <a14:foregroundMark x1="82801" y1="7979" x2="78191" y2="136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489" y="644536"/>
            <a:ext cx="1371600" cy="1371600"/>
          </a:xfrm>
          <a:prstGeom prst="rect">
            <a:avLst/>
          </a:prstGeom>
        </p:spPr>
      </p:pic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17E84684-0E86-4764-9D1B-4A30EF172D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5833" l="8611" r="90000">
                        <a14:foregroundMark x1="9167" y1="95833" x2="8611" y2="78611"/>
                        <a14:foregroundMark x1="43333" y1="87222" x2="43333" y2="87222"/>
                        <a14:foregroundMark x1="28333" y1="32222" x2="28333" y2="32222"/>
                        <a14:foregroundMark x1="88333" y1="82778" x2="71667" y2="79722"/>
                        <a14:foregroundMark x1="61111" y1="75278" x2="59444" y2="70833"/>
                        <a14:foregroundMark x1="39444" y1="75556" x2="39444" y2="72500"/>
                        <a14:foregroundMark x1="39722" y1="87500" x2="60833" y2="87500"/>
                        <a14:foregroundMark x1="49444" y1="83889" x2="47500" y2="83611"/>
                        <a14:foregroundMark x1="51389" y1="83611" x2="51389" y2="83611"/>
                        <a14:foregroundMark x1="45556" y1="83056" x2="45556" y2="83056"/>
                        <a14:foregroundMark x1="45556" y1="83056" x2="45556" y2="81389"/>
                        <a14:foregroundMark x1="40000" y1="79722" x2="40000" y2="79722"/>
                        <a14:foregroundMark x1="60556" y1="77500" x2="60556" y2="7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649" y="644536"/>
            <a:ext cx="2194560" cy="2194560"/>
          </a:xfrm>
          <a:prstGeom prst="rect">
            <a:avLst/>
          </a:prstGeom>
        </p:spPr>
      </p:pic>
      <p:pic>
        <p:nvPicPr>
          <p:cNvPr id="34" name="Picture 3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6280CB-A0B6-48A6-ADE9-8775CE203E1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7" b="89807" l="9609" r="89858">
                        <a14:foregroundMark x1="9609" y1="80716" x2="9609" y2="80716"/>
                        <a14:foregroundMark x1="34342" y1="70523" x2="44484" y2="73554"/>
                        <a14:foregroundMark x1="70641" y1="53719" x2="71174" y2="46832"/>
                        <a14:foregroundMark x1="89146" y1="59504" x2="89146" y2="59504"/>
                        <a14:foregroundMark x1="89502" y1="54821" x2="89502" y2="54821"/>
                        <a14:foregroundMark x1="89324" y1="51515" x2="89324" y2="51515"/>
                        <a14:foregroundMark x1="87189" y1="48760" x2="87189" y2="48760"/>
                        <a14:foregroundMark x1="83096" y1="50138" x2="83096" y2="50138"/>
                        <a14:foregroundMark x1="36299" y1="58953" x2="32562" y2="54270"/>
                        <a14:foregroundMark x1="17616" y1="47107" x2="17616" y2="47107"/>
                        <a14:foregroundMark x1="22598" y1="48209" x2="22598" y2="48209"/>
                        <a14:foregroundMark x1="22598" y1="49311" x2="22598" y2="49311"/>
                        <a14:foregroundMark x1="16192" y1="52066" x2="16192" y2="52066"/>
                      </a14:backgroundRemoval>
                    </a14:imgEffect>
                  </a14:imgLayer>
                </a14:imgProps>
              </a:ext>
            </a:extLst>
          </a:blip>
          <a:srcRect l="6666" t="18983" r="6666" b="11961"/>
          <a:stretch/>
        </p:blipFill>
        <p:spPr>
          <a:xfrm>
            <a:off x="6647089" y="2537712"/>
            <a:ext cx="1737360" cy="1398884"/>
          </a:xfrm>
          <a:prstGeom prst="rect">
            <a:avLst/>
          </a:prstGeom>
        </p:spPr>
      </p:pic>
      <p:pic>
        <p:nvPicPr>
          <p:cNvPr id="35" name="Picture 34" descr="A group of kids in a classroom&#10;&#10;Description automatically generated with low confidence">
            <a:extLst>
              <a:ext uri="{FF2B5EF4-FFF2-40B4-BE49-F238E27FC236}">
                <a16:creationId xmlns:a16="http://schemas.microsoft.com/office/drawing/2014/main" id="{8F7E6ACA-AF3C-4847-ABC9-5F85C5C653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3300" y="3772637"/>
            <a:ext cx="1828800" cy="2282753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EE26A0E3-1A48-4608-BF1E-C29C31E29F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7660" y1="81407" x2="27660" y2="81407"/>
                        <a14:foregroundMark x1="26950" y1="46231" x2="26950" y2="46231"/>
                        <a14:foregroundMark x1="32801" y1="46734" x2="32801" y2="46734"/>
                        <a14:foregroundMark x1="44681" y1="47739" x2="44681" y2="47739"/>
                        <a14:foregroundMark x1="80674" y1="41206" x2="80674" y2="41206"/>
                        <a14:foregroundMark x1="84043" y1="37940" x2="84043" y2="37940"/>
                        <a14:foregroundMark x1="78723" y1="37186" x2="78723" y2="37186"/>
                        <a14:foregroundMark x1="78014" y1="37186" x2="78014" y2="37186"/>
                        <a14:foregroundMark x1="71986" y1="39950" x2="71986" y2="39950"/>
                        <a14:foregroundMark x1="87766" y1="42211" x2="87766" y2="42211"/>
                        <a14:foregroundMark x1="78369" y1="30905" x2="78369" y2="30905"/>
                        <a14:foregroundMark x1="85993" y1="33417" x2="85993" y2="33417"/>
                        <a14:foregroundMark x1="79610" y1="51508" x2="79610" y2="51508"/>
                        <a14:foregroundMark x1="29255" y1="64824" x2="29255" y2="64824"/>
                        <a14:foregroundMark x1="40426" y1="46482" x2="40426" y2="46482"/>
                        <a14:foregroundMark x1="77128" y1="74623" x2="77128" y2="74623"/>
                        <a14:foregroundMark x1="72872" y1="80905" x2="72872" y2="80905"/>
                        <a14:foregroundMark x1="31028" y1="38693" x2="31028" y2="38693"/>
                        <a14:foregroundMark x1="25000" y1="39950" x2="25000" y2="39950"/>
                        <a14:foregroundMark x1="76064" y1="65075" x2="80496" y2="41960"/>
                        <a14:foregroundMark x1="72695" y1="74874" x2="72695" y2="74874"/>
                        <a14:foregroundMark x1="34043" y1="48995" x2="36879" y2="67085"/>
                      </a14:backgroundRemoval>
                    </a14:imgEffect>
                  </a14:imgLayer>
                </a14:imgProps>
              </a:ext>
            </a:extLst>
          </a:blip>
          <a:srcRect l="12866" t="27576" r="9018" b="11660"/>
          <a:stretch/>
        </p:blipFill>
        <p:spPr>
          <a:xfrm>
            <a:off x="8593065" y="4372177"/>
            <a:ext cx="2651760" cy="14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6F9A3E3-576C-4D2D-A334-A258B120D5DD}"/>
              </a:ext>
            </a:extLst>
          </p:cNvPr>
          <p:cNvSpPr/>
          <p:nvPr/>
        </p:nvSpPr>
        <p:spPr>
          <a:xfrm>
            <a:off x="620923" y="452755"/>
            <a:ext cx="10933490" cy="5952492"/>
          </a:xfrm>
          <a:custGeom>
            <a:avLst/>
            <a:gdLst>
              <a:gd name="connsiteX0" fmla="*/ 0 w 10933490"/>
              <a:gd name="connsiteY0" fmla="*/ 0 h 5952492"/>
              <a:gd name="connsiteX1" fmla="*/ 10933490 w 10933490"/>
              <a:gd name="connsiteY1" fmla="*/ 0 h 5952492"/>
              <a:gd name="connsiteX2" fmla="*/ 10933490 w 10933490"/>
              <a:gd name="connsiteY2" fmla="*/ 5952492 h 5952492"/>
              <a:gd name="connsiteX3" fmla="*/ 0 w 10933490"/>
              <a:gd name="connsiteY3" fmla="*/ 5952492 h 5952492"/>
              <a:gd name="connsiteX4" fmla="*/ 0 w 10933490"/>
              <a:gd name="connsiteY4" fmla="*/ 0 h 59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3490" h="5952492" fill="none" extrusionOk="0">
                <a:moveTo>
                  <a:pt x="0" y="0"/>
                </a:moveTo>
                <a:cubicBezTo>
                  <a:pt x="2460421" y="-109175"/>
                  <a:pt x="9033092" y="-48220"/>
                  <a:pt x="10933490" y="0"/>
                </a:cubicBezTo>
                <a:cubicBezTo>
                  <a:pt x="10829091" y="2838612"/>
                  <a:pt x="10944992" y="3649611"/>
                  <a:pt x="10933490" y="5952492"/>
                </a:cubicBezTo>
                <a:cubicBezTo>
                  <a:pt x="5679334" y="5919670"/>
                  <a:pt x="1355842" y="5927932"/>
                  <a:pt x="0" y="5952492"/>
                </a:cubicBezTo>
                <a:cubicBezTo>
                  <a:pt x="-141869" y="4587662"/>
                  <a:pt x="-147724" y="903746"/>
                  <a:pt x="0" y="0"/>
                </a:cubicBezTo>
                <a:close/>
              </a:path>
              <a:path w="10933490" h="5952492" stroke="0" extrusionOk="0">
                <a:moveTo>
                  <a:pt x="0" y="0"/>
                </a:moveTo>
                <a:cubicBezTo>
                  <a:pt x="4391153" y="56275"/>
                  <a:pt x="7542158" y="-36696"/>
                  <a:pt x="10933490" y="0"/>
                </a:cubicBezTo>
                <a:cubicBezTo>
                  <a:pt x="10783639" y="661881"/>
                  <a:pt x="10900452" y="3475236"/>
                  <a:pt x="10933490" y="5952492"/>
                </a:cubicBezTo>
                <a:cubicBezTo>
                  <a:pt x="9769429" y="5893038"/>
                  <a:pt x="4373280" y="5976587"/>
                  <a:pt x="0" y="5952492"/>
                </a:cubicBezTo>
                <a:cubicBezTo>
                  <a:pt x="-22238" y="3886872"/>
                  <a:pt x="-143762" y="1054544"/>
                  <a:pt x="0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1FC65-C5E0-4753-BDCD-C4751C32E14F}"/>
              </a:ext>
            </a:extLst>
          </p:cNvPr>
          <p:cNvSpPr/>
          <p:nvPr/>
        </p:nvSpPr>
        <p:spPr>
          <a:xfrm>
            <a:off x="8721006" y="60543"/>
            <a:ext cx="2717411" cy="11310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algn="ctr" rtl="1">
              <a:lnSpc>
                <a:spcPct val="200000"/>
              </a:lnSpc>
            </a:pPr>
            <a:r>
              <a:rPr lang="ar-BH" sz="3857" u="sng" dirty="0">
                <a:solidFill>
                  <a:srgbClr val="C00000"/>
                </a:solidFill>
                <a:cs typeface="(AH) Manal Black" pitchFamily="2" charset="-78"/>
              </a:rPr>
              <a:t>*</a:t>
            </a:r>
            <a:r>
              <a:rPr lang="ar-BH" sz="3857" u="sng" dirty="0">
                <a:cs typeface="(AH) Manal Black" pitchFamily="2" charset="-78"/>
              </a:rPr>
              <a:t>الْوحدة الثانية: </a:t>
            </a:r>
            <a:endParaRPr lang="en-US" sz="3857" u="sng" dirty="0">
              <a:cs typeface="(AH) Manal Black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0F91F-027C-4408-A45C-3056847F000A}"/>
              </a:ext>
            </a:extLst>
          </p:cNvPr>
          <p:cNvSpPr txBox="1"/>
          <p:nvPr/>
        </p:nvSpPr>
        <p:spPr>
          <a:xfrm>
            <a:off x="3836594" y="942432"/>
            <a:ext cx="4274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BH" sz="4800" dirty="0">
                <a:cs typeface="(AH) Manal Black" pitchFamily="2" charset="-78"/>
              </a:rPr>
              <a:t>(ابْتَسِم) </a:t>
            </a:r>
            <a:endParaRPr lang="en-US" sz="4800" dirty="0">
              <a:cs typeface="(AH) Manal Black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6AC7AA-540D-4472-B30C-6A72014DE1D6}"/>
              </a:ext>
            </a:extLst>
          </p:cNvPr>
          <p:cNvSpPr/>
          <p:nvPr/>
        </p:nvSpPr>
        <p:spPr>
          <a:xfrm>
            <a:off x="9411901" y="2367171"/>
            <a:ext cx="2015295" cy="10618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algn="ctr" rtl="1">
              <a:lnSpc>
                <a:spcPct val="200000"/>
              </a:lnSpc>
            </a:pPr>
            <a:r>
              <a:rPr lang="ar-BH" sz="3600" u="sng" dirty="0">
                <a:solidFill>
                  <a:srgbClr val="C00000"/>
                </a:solidFill>
                <a:cs typeface="(AH) Manal Black" pitchFamily="2" charset="-78"/>
              </a:rPr>
              <a:t>*</a:t>
            </a:r>
            <a:r>
              <a:rPr lang="ar-BH" sz="3600" u="sng" dirty="0">
                <a:cs typeface="(AH) Manal Black" pitchFamily="2" charset="-78"/>
              </a:rPr>
              <a:t>درِس الْيَوْم: </a:t>
            </a:r>
            <a:endParaRPr lang="en-US" sz="3600" u="sng" dirty="0">
              <a:cs typeface="(AH) Manal Black" pitchFamily="2" charset="-78"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93F3319-0B59-4415-89AC-38DDFD3C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3" y="2378406"/>
            <a:ext cx="658834" cy="646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8FB83741-586B-4881-B499-C4B006E1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1" y="441643"/>
            <a:ext cx="666549" cy="442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7" name="Table 38">
            <a:extLst>
              <a:ext uri="{FF2B5EF4-FFF2-40B4-BE49-F238E27FC236}">
                <a16:creationId xmlns:a16="http://schemas.microsoft.com/office/drawing/2014/main" id="{4DB6C97D-3756-4A50-BFCB-56C6A14FF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00678"/>
              </p:ext>
            </p:extLst>
          </p:nvPr>
        </p:nvGraphicFramePr>
        <p:xfrm>
          <a:off x="591210" y="452754"/>
          <a:ext cx="658833" cy="6032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3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8916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9886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العنوان والأهداف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التهيئة الحافزة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sp>
        <p:nvSpPr>
          <p:cNvPr id="18" name="Google Shape;769;p15">
            <a:extLst>
              <a:ext uri="{FF2B5EF4-FFF2-40B4-BE49-F238E27FC236}">
                <a16:creationId xmlns:a16="http://schemas.microsoft.com/office/drawing/2014/main" id="{65F88C05-0ECF-4C09-842F-4F07EDCB7D9D}"/>
              </a:ext>
            </a:extLst>
          </p:cNvPr>
          <p:cNvSpPr/>
          <p:nvPr/>
        </p:nvSpPr>
        <p:spPr>
          <a:xfrm rot="10800000">
            <a:off x="2128745" y="5113552"/>
            <a:ext cx="7414721" cy="232684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مربع نص 11">
            <a:extLst>
              <a:ext uri="{FF2B5EF4-FFF2-40B4-BE49-F238E27FC236}">
                <a16:creationId xmlns:a16="http://schemas.microsoft.com/office/drawing/2014/main" id="{0EA2D15B-63C6-4662-B87D-A11560E16614}"/>
              </a:ext>
            </a:extLst>
          </p:cNvPr>
          <p:cNvSpPr txBox="1"/>
          <p:nvPr/>
        </p:nvSpPr>
        <p:spPr>
          <a:xfrm>
            <a:off x="1618593" y="4194347"/>
            <a:ext cx="75389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8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الإملاء الأسبوعي</a:t>
            </a:r>
            <a:endParaRPr lang="ar-EG" sz="4800" dirty="0"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grpSp>
        <p:nvGrpSpPr>
          <p:cNvPr id="21" name="مجموعة 21">
            <a:extLst>
              <a:ext uri="{FF2B5EF4-FFF2-40B4-BE49-F238E27FC236}">
                <a16:creationId xmlns:a16="http://schemas.microsoft.com/office/drawing/2014/main" id="{975D0E30-F9A2-42A0-BA5A-F38D6B765300}"/>
              </a:ext>
            </a:extLst>
          </p:cNvPr>
          <p:cNvGrpSpPr/>
          <p:nvPr/>
        </p:nvGrpSpPr>
        <p:grpSpPr>
          <a:xfrm rot="20686617">
            <a:off x="8791504" y="2530059"/>
            <a:ext cx="851791" cy="2677525"/>
            <a:chOff x="-2600828" y="838879"/>
            <a:chExt cx="1504970" cy="4730723"/>
          </a:xfrm>
        </p:grpSpPr>
        <p:sp>
          <p:nvSpPr>
            <p:cNvPr id="22" name="شكل بيضاوي 22">
              <a:extLst>
                <a:ext uri="{FF2B5EF4-FFF2-40B4-BE49-F238E27FC236}">
                  <a16:creationId xmlns:a16="http://schemas.microsoft.com/office/drawing/2014/main" id="{74EEEFE9-6287-4885-B661-EED476F153D9}"/>
                </a:ext>
              </a:extLst>
            </p:cNvPr>
            <p:cNvSpPr/>
            <p:nvPr/>
          </p:nvSpPr>
          <p:spPr>
            <a:xfrm>
              <a:off x="-2495950" y="838879"/>
              <a:ext cx="1292485" cy="1292485"/>
            </a:xfrm>
            <a:prstGeom prst="ellipse">
              <a:avLst/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3" name="مستطيل: زوايا مستديرة 23">
              <a:extLst>
                <a:ext uri="{FF2B5EF4-FFF2-40B4-BE49-F238E27FC236}">
                  <a16:creationId xmlns:a16="http://schemas.microsoft.com/office/drawing/2014/main" id="{5E5691AF-7CBC-4C86-99DE-19EC79F47C26}"/>
                </a:ext>
              </a:extLst>
            </p:cNvPr>
            <p:cNvSpPr/>
            <p:nvPr/>
          </p:nvSpPr>
          <p:spPr>
            <a:xfrm>
              <a:off x="-2592633" y="1496788"/>
              <a:ext cx="1496775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مستطيل: زوايا مستديرة 24">
              <a:extLst>
                <a:ext uri="{FF2B5EF4-FFF2-40B4-BE49-F238E27FC236}">
                  <a16:creationId xmlns:a16="http://schemas.microsoft.com/office/drawing/2014/main" id="{CBD3F179-87D4-4F70-9340-E945FDF1031B}"/>
                </a:ext>
              </a:extLst>
            </p:cNvPr>
            <p:cNvSpPr/>
            <p:nvPr/>
          </p:nvSpPr>
          <p:spPr>
            <a:xfrm>
              <a:off x="-2598096" y="1737907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25" name="مستطيل 25">
              <a:extLst>
                <a:ext uri="{FF2B5EF4-FFF2-40B4-BE49-F238E27FC236}">
                  <a16:creationId xmlns:a16="http://schemas.microsoft.com/office/drawing/2014/main" id="{9A42C0FE-4C28-4AA8-9B1E-4F87E9535E49}"/>
                </a:ext>
              </a:extLst>
            </p:cNvPr>
            <p:cNvSpPr/>
            <p:nvPr/>
          </p:nvSpPr>
          <p:spPr>
            <a:xfrm>
              <a:off x="-2527422" y="2131363"/>
              <a:ext cx="1355428" cy="2857325"/>
            </a:xfrm>
            <a:prstGeom prst="rect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6" name="مثلث متساوي الساقين 26">
              <a:extLst>
                <a:ext uri="{FF2B5EF4-FFF2-40B4-BE49-F238E27FC236}">
                  <a16:creationId xmlns:a16="http://schemas.microsoft.com/office/drawing/2014/main" id="{9D5DF7D3-05C5-452A-B941-FE01BE96036F}"/>
                </a:ext>
              </a:extLst>
            </p:cNvPr>
            <p:cNvSpPr/>
            <p:nvPr/>
          </p:nvSpPr>
          <p:spPr>
            <a:xfrm rot="10800000">
              <a:off x="-2534439" y="4988688"/>
              <a:ext cx="1369461" cy="580914"/>
            </a:xfrm>
            <a:prstGeom prst="triangle">
              <a:avLst/>
            </a:prstGeom>
            <a:solidFill>
              <a:srgbClr val="F7D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7" name="مستطيل: زوايا مستديرة 27">
              <a:extLst>
                <a:ext uri="{FF2B5EF4-FFF2-40B4-BE49-F238E27FC236}">
                  <a16:creationId xmlns:a16="http://schemas.microsoft.com/office/drawing/2014/main" id="{6C829D57-6353-4A2E-9818-584C58737BA3}"/>
                </a:ext>
              </a:extLst>
            </p:cNvPr>
            <p:cNvSpPr/>
            <p:nvPr/>
          </p:nvSpPr>
          <p:spPr>
            <a:xfrm>
              <a:off x="-2600828" y="1984859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28" name="شكل بيضاوي 33">
              <a:extLst>
                <a:ext uri="{FF2B5EF4-FFF2-40B4-BE49-F238E27FC236}">
                  <a16:creationId xmlns:a16="http://schemas.microsoft.com/office/drawing/2014/main" id="{E00D64F4-24D5-44AE-9306-7C1DC2272B3C}"/>
                </a:ext>
              </a:extLst>
            </p:cNvPr>
            <p:cNvSpPr/>
            <p:nvPr/>
          </p:nvSpPr>
          <p:spPr>
            <a:xfrm>
              <a:off x="-1741006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9" name="شكل بيضاوي 33">
              <a:extLst>
                <a:ext uri="{FF2B5EF4-FFF2-40B4-BE49-F238E27FC236}">
                  <a16:creationId xmlns:a16="http://schemas.microsoft.com/office/drawing/2014/main" id="{9A01068E-BBBA-4193-8AAA-034F621151F6}"/>
                </a:ext>
              </a:extLst>
            </p:cNvPr>
            <p:cNvSpPr/>
            <p:nvPr/>
          </p:nvSpPr>
          <p:spPr>
            <a:xfrm>
              <a:off x="-2134214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30" name="مثلث متساوي الساقين 30">
              <a:extLst>
                <a:ext uri="{FF2B5EF4-FFF2-40B4-BE49-F238E27FC236}">
                  <a16:creationId xmlns:a16="http://schemas.microsoft.com/office/drawing/2014/main" id="{909DA021-AA7B-4B35-8CB1-89F02B8A0C47}"/>
                </a:ext>
              </a:extLst>
            </p:cNvPr>
            <p:cNvSpPr/>
            <p:nvPr/>
          </p:nvSpPr>
          <p:spPr>
            <a:xfrm rot="10800000">
              <a:off x="-2245838" y="5233532"/>
              <a:ext cx="792259" cy="33607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1" name="شكل بيضاوي 33">
              <a:extLst>
                <a:ext uri="{FF2B5EF4-FFF2-40B4-BE49-F238E27FC236}">
                  <a16:creationId xmlns:a16="http://schemas.microsoft.com/office/drawing/2014/main" id="{E0AC0887-7F51-4750-9434-B92EB674750C}"/>
                </a:ext>
              </a:extLst>
            </p:cNvPr>
            <p:cNvSpPr/>
            <p:nvPr/>
          </p:nvSpPr>
          <p:spPr>
            <a:xfrm rot="10800000">
              <a:off x="-1926995" y="2664336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2" name="شكل بيضاوي 32">
              <a:extLst>
                <a:ext uri="{FF2B5EF4-FFF2-40B4-BE49-F238E27FC236}">
                  <a16:creationId xmlns:a16="http://schemas.microsoft.com/office/drawing/2014/main" id="{33DBDB26-6886-492A-A252-664FB2B4BEC2}"/>
                </a:ext>
              </a:extLst>
            </p:cNvPr>
            <p:cNvSpPr/>
            <p:nvPr/>
          </p:nvSpPr>
          <p:spPr>
            <a:xfrm>
              <a:off x="-2426243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3" name="شكل بيضاوي 33">
              <a:extLst>
                <a:ext uri="{FF2B5EF4-FFF2-40B4-BE49-F238E27FC236}">
                  <a16:creationId xmlns:a16="http://schemas.microsoft.com/office/drawing/2014/main" id="{3D52C017-7BAF-406F-ACDF-EC2579B47D17}"/>
                </a:ext>
              </a:extLst>
            </p:cNvPr>
            <p:cNvSpPr/>
            <p:nvPr/>
          </p:nvSpPr>
          <p:spPr>
            <a:xfrm>
              <a:off x="-1589018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779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60768 0.00949 " pathEditMode="relative" rAng="0" ptsTypes="AA">
                                      <p:cBhvr>
                                        <p:cTn id="2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110072-6277-446D-B550-97542237BAE7}"/>
              </a:ext>
            </a:extLst>
          </p:cNvPr>
          <p:cNvSpPr/>
          <p:nvPr/>
        </p:nvSpPr>
        <p:spPr>
          <a:xfrm>
            <a:off x="606981" y="461122"/>
            <a:ext cx="10933490" cy="598994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0C157-9530-43A5-92DE-687BF41727EE}"/>
              </a:ext>
            </a:extLst>
          </p:cNvPr>
          <p:cNvSpPr txBox="1"/>
          <p:nvPr/>
        </p:nvSpPr>
        <p:spPr>
          <a:xfrm>
            <a:off x="7828001" y="522582"/>
            <a:ext cx="375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u="sng" dirty="0">
                <a:solidFill>
                  <a:srgbClr val="C00000"/>
                </a:solidFill>
                <a:cs typeface="(AH) Manal Black" pitchFamily="2" charset="-78"/>
              </a:rPr>
              <a:t>* </a:t>
            </a:r>
            <a:r>
              <a:rPr lang="ar-BH" sz="3200" u="sng" dirty="0">
                <a:cs typeface="(AH) Manal Black" pitchFamily="2" charset="-78"/>
              </a:rPr>
              <a:t>أهداف درس اليوم:</a:t>
            </a:r>
            <a:endParaRPr lang="en-US" sz="3200" u="sng" dirty="0">
              <a:cs typeface="(AH) Manal Black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54003-5684-466F-A396-FE5B31F86EED}"/>
              </a:ext>
            </a:extLst>
          </p:cNvPr>
          <p:cNvSpPr txBox="1"/>
          <p:nvPr/>
        </p:nvSpPr>
        <p:spPr>
          <a:xfrm>
            <a:off x="3991267" y="1168913"/>
            <a:ext cx="444147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*</a:t>
            </a:r>
            <a:r>
              <a:rPr lang="ar-BH" sz="3600" dirty="0">
                <a:ln w="0"/>
                <a:cs typeface="(AH) Manal Black" pitchFamily="2" charset="-78"/>
              </a:rPr>
              <a:t>ماذا سنتعلم اليوم يا أبطال ؟</a:t>
            </a:r>
            <a:endParaRPr lang="en-US" sz="3600" dirty="0">
              <a:ln w="0"/>
              <a:cs typeface="(AH) Manal Black" pitchFamily="2" charset="-78"/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7DC645-47CD-4249-9F8A-62AD659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3" y="2355546"/>
            <a:ext cx="658834" cy="646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C083C322-0667-45D1-AC9D-00F7EFEFE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1" y="418783"/>
            <a:ext cx="666549" cy="442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Table 38">
            <a:extLst>
              <a:ext uri="{FF2B5EF4-FFF2-40B4-BE49-F238E27FC236}">
                <a16:creationId xmlns:a16="http://schemas.microsoft.com/office/drawing/2014/main" id="{C6000D73-2EB5-42A4-BCD2-1351DED1B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02010"/>
              </p:ext>
            </p:extLst>
          </p:nvPr>
        </p:nvGraphicFramePr>
        <p:xfrm>
          <a:off x="595026" y="418782"/>
          <a:ext cx="658833" cy="6032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3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8916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9886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العنوان والأهداف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التهيئة الحافزة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7988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 rtl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7A6A6FC-B770-4355-867A-7A6E2522B392}"/>
              </a:ext>
            </a:extLst>
          </p:cNvPr>
          <p:cNvSpPr txBox="1"/>
          <p:nvPr/>
        </p:nvSpPr>
        <p:spPr>
          <a:xfrm>
            <a:off x="1952156" y="2979017"/>
            <a:ext cx="8519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ar-BH" sz="3200" dirty="0">
                <a:solidFill>
                  <a:srgbClr val="FF0000"/>
                </a:solidFill>
                <a:cs typeface="(AH) Manal Black" pitchFamily="2" charset="-78"/>
              </a:rPr>
              <a:t>*</a:t>
            </a:r>
            <a:r>
              <a:rPr lang="ar-BH" sz="3200" dirty="0">
                <a:cs typeface="(AH) Manal Black" pitchFamily="2" charset="-78"/>
              </a:rPr>
              <a:t> يكتب الْمُتَعَلِّم الْكَلِمات بالشَّكل الصحيح.</a:t>
            </a:r>
          </a:p>
        </p:txBody>
      </p:sp>
    </p:spTree>
    <p:extLst>
      <p:ext uri="{BB962C8B-B14F-4D97-AF65-F5344CB8AC3E}">
        <p14:creationId xmlns:p14="http://schemas.microsoft.com/office/powerpoint/2010/main" val="1456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AB9880C-8228-48FE-8DDF-CC5B5D97B660}"/>
              </a:ext>
            </a:extLst>
          </p:cNvPr>
          <p:cNvSpPr/>
          <p:nvPr/>
        </p:nvSpPr>
        <p:spPr>
          <a:xfrm>
            <a:off x="1085428" y="733615"/>
            <a:ext cx="10815258" cy="5639590"/>
          </a:xfrm>
          <a:custGeom>
            <a:avLst/>
            <a:gdLst>
              <a:gd name="connsiteX0" fmla="*/ 0 w 10815258"/>
              <a:gd name="connsiteY0" fmla="*/ 0 h 5639590"/>
              <a:gd name="connsiteX1" fmla="*/ 10815258 w 10815258"/>
              <a:gd name="connsiteY1" fmla="*/ 0 h 5639590"/>
              <a:gd name="connsiteX2" fmla="*/ 10815258 w 10815258"/>
              <a:gd name="connsiteY2" fmla="*/ 5639590 h 5639590"/>
              <a:gd name="connsiteX3" fmla="*/ 0 w 10815258"/>
              <a:gd name="connsiteY3" fmla="*/ 5639590 h 5639590"/>
              <a:gd name="connsiteX4" fmla="*/ 0 w 10815258"/>
              <a:gd name="connsiteY4" fmla="*/ 0 h 563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258" h="5639590" fill="none" extrusionOk="0">
                <a:moveTo>
                  <a:pt x="0" y="0"/>
                </a:moveTo>
                <a:cubicBezTo>
                  <a:pt x="1463823" y="7654"/>
                  <a:pt x="8289814" y="-140251"/>
                  <a:pt x="10815258" y="0"/>
                </a:cubicBezTo>
                <a:cubicBezTo>
                  <a:pt x="10777894" y="1585407"/>
                  <a:pt x="10872779" y="3267692"/>
                  <a:pt x="10815258" y="5639590"/>
                </a:cubicBezTo>
                <a:cubicBezTo>
                  <a:pt x="6416025" y="5715667"/>
                  <a:pt x="1774683" y="5556718"/>
                  <a:pt x="0" y="5639590"/>
                </a:cubicBezTo>
                <a:cubicBezTo>
                  <a:pt x="61267" y="2839301"/>
                  <a:pt x="122858" y="1434314"/>
                  <a:pt x="0" y="0"/>
                </a:cubicBezTo>
                <a:close/>
              </a:path>
              <a:path w="10815258" h="5639590" stroke="0" extrusionOk="0">
                <a:moveTo>
                  <a:pt x="0" y="0"/>
                </a:moveTo>
                <a:cubicBezTo>
                  <a:pt x="5229828" y="-55538"/>
                  <a:pt x="7565189" y="50297"/>
                  <a:pt x="10815258" y="0"/>
                </a:cubicBezTo>
                <a:cubicBezTo>
                  <a:pt x="10949656" y="2559032"/>
                  <a:pt x="10841541" y="3978539"/>
                  <a:pt x="10815258" y="5639590"/>
                </a:cubicBezTo>
                <a:cubicBezTo>
                  <a:pt x="9496190" y="5476848"/>
                  <a:pt x="1367275" y="5570992"/>
                  <a:pt x="0" y="5639590"/>
                </a:cubicBezTo>
                <a:cubicBezTo>
                  <a:pt x="26497" y="4935092"/>
                  <a:pt x="121026" y="1903419"/>
                  <a:pt x="0" y="0"/>
                </a:cubicBezTo>
                <a:close/>
              </a:path>
            </a:pathLst>
          </a:custGeom>
          <a:solidFill>
            <a:schemeClr val="bg1">
              <a:alpha val="77000"/>
            </a:schemeClr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741492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1044B-7FAF-4BB9-84F0-41ECE80537D3}"/>
              </a:ext>
            </a:extLst>
          </p:cNvPr>
          <p:cNvSpPr txBox="1"/>
          <p:nvPr/>
        </p:nvSpPr>
        <p:spPr>
          <a:xfrm>
            <a:off x="2525530" y="2285535"/>
            <a:ext cx="6100632" cy="23677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5143" dirty="0">
                <a:solidFill>
                  <a:srgbClr val="FF0000"/>
                </a:solidFill>
                <a:cs typeface="(AH) Manal Black" pitchFamily="2" charset="-78"/>
              </a:rPr>
              <a:t>ه</a:t>
            </a:r>
            <a:r>
              <a:rPr lang="ar-BH" sz="5143" dirty="0">
                <a:cs typeface="(AH) Manal Black" pitchFamily="2" charset="-78"/>
              </a:rPr>
              <a:t>َيّا </a:t>
            </a:r>
            <a:r>
              <a:rPr lang="ar-BH" sz="5143" dirty="0">
                <a:solidFill>
                  <a:srgbClr val="FF0000"/>
                </a:solidFill>
                <a:cs typeface="(AH) Manal Black" pitchFamily="2" charset="-78"/>
              </a:rPr>
              <a:t>ي</a:t>
            </a:r>
            <a:r>
              <a:rPr lang="ar-BH" sz="5143" dirty="0">
                <a:cs typeface="(AH) Manal Black" pitchFamily="2" charset="-78"/>
              </a:rPr>
              <a:t>ا</a:t>
            </a:r>
            <a:r>
              <a:rPr lang="ar-BH" sz="5143" dirty="0">
                <a:solidFill>
                  <a:srgbClr val="FF0000"/>
                </a:solidFill>
                <a:cs typeface="(AH) Manal Black" pitchFamily="2" charset="-78"/>
              </a:rPr>
              <a:t> أَ</a:t>
            </a:r>
            <a:r>
              <a:rPr lang="ar-BH" sz="5143" dirty="0">
                <a:cs typeface="(AH) Manal Black" pitchFamily="2" charset="-78"/>
              </a:rPr>
              <a:t>بْطال</a:t>
            </a:r>
          </a:p>
          <a:p>
            <a:pPr algn="ctr" rtl="1">
              <a:lnSpc>
                <a:spcPct val="150000"/>
              </a:lnSpc>
            </a:pPr>
            <a:r>
              <a:rPr lang="ar-BH" sz="5143" dirty="0">
                <a:solidFill>
                  <a:srgbClr val="FF0000"/>
                </a:solidFill>
                <a:cs typeface="(AH) Manal Black" pitchFamily="2" charset="-78"/>
              </a:rPr>
              <a:t> نَ</a:t>
            </a:r>
            <a:r>
              <a:rPr lang="ar-BH" sz="5143" dirty="0">
                <a:cs typeface="(AH) Manal Black" pitchFamily="2" charset="-78"/>
              </a:rPr>
              <a:t>سْتَعِد </a:t>
            </a:r>
            <a:r>
              <a:rPr lang="ar-BH" sz="5143" dirty="0">
                <a:solidFill>
                  <a:srgbClr val="FF0000"/>
                </a:solidFill>
                <a:cs typeface="(AH) Manal Black" pitchFamily="2" charset="-78"/>
              </a:rPr>
              <a:t>ل</a:t>
            </a:r>
            <a:r>
              <a:rPr lang="ar-BH" sz="5143" dirty="0">
                <a:cs typeface="(AH) Manal Black" pitchFamily="2" charset="-78"/>
              </a:rPr>
              <a:t>لإملاء </a:t>
            </a:r>
            <a:r>
              <a:rPr lang="ar-BH" sz="5143" dirty="0">
                <a:solidFill>
                  <a:srgbClr val="FF0000"/>
                </a:solidFill>
                <a:cs typeface="(AH) Manal Black" pitchFamily="2" charset="-78"/>
              </a:rPr>
              <a:t>ا</a:t>
            </a:r>
            <a:r>
              <a:rPr lang="ar-BH" sz="5143" dirty="0">
                <a:cs typeface="(AH) Manal Black" pitchFamily="2" charset="-78"/>
              </a:rPr>
              <a:t>لأسبوعي.</a:t>
            </a:r>
            <a:endParaRPr lang="en-US" sz="5143" dirty="0">
              <a:cs typeface="(AH) Manal Black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A4B75-4E29-421A-89EB-96CEAE1818B1}"/>
              </a:ext>
            </a:extLst>
          </p:cNvPr>
          <p:cNvSpPr txBox="1"/>
          <p:nvPr/>
        </p:nvSpPr>
        <p:spPr>
          <a:xfrm>
            <a:off x="4891840" y="1032348"/>
            <a:ext cx="6100632" cy="8179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3429" u="sng" dirty="0">
                <a:solidFill>
                  <a:srgbClr val="C00000"/>
                </a:solidFill>
                <a:cs typeface="(AH) Manal Black" pitchFamily="2" charset="-78"/>
              </a:rPr>
              <a:t>*</a:t>
            </a:r>
            <a:r>
              <a:rPr lang="ar-BH" sz="3429" u="sng" dirty="0">
                <a:cs typeface="(AH) Manal Black" pitchFamily="2" charset="-78"/>
              </a:rPr>
              <a:t>اسْتراتيجية السَّطْر الإملائي:</a:t>
            </a:r>
            <a:endParaRPr lang="en-US" sz="3429" u="sng" dirty="0">
              <a:cs typeface="(AH) Manal Black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ADF72-C15F-48E2-BA20-0C8317B40C4C}"/>
              </a:ext>
            </a:extLst>
          </p:cNvPr>
          <p:cNvSpPr txBox="1"/>
          <p:nvPr/>
        </p:nvSpPr>
        <p:spPr>
          <a:xfrm>
            <a:off x="4223588" y="5046969"/>
            <a:ext cx="6100632" cy="9688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286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إِمْلائي سِرُّ تَمَيُّزي</a:t>
            </a:r>
            <a:endParaRPr lang="en-US" sz="4286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C5C34F-6FB3-48EB-9759-3BD31CE0D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8" b="89963" l="9752" r="90780">
                        <a14:foregroundMark x1="54078" y1="9913" x2="52305" y2="2602"/>
                        <a14:foregroundMark x1="10106" y1="54151" x2="10106" y2="50062"/>
                        <a14:foregroundMark x1="90780" y1="58612" x2="90780" y2="58612"/>
                        <a14:foregroundMark x1="41844" y1="40273" x2="41844" y2="4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31" y="3692517"/>
            <a:ext cx="2481943" cy="355129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9B7E2B52-C6EA-424C-93BB-83329AF7DB9A}"/>
              </a:ext>
            </a:extLst>
          </p:cNvPr>
          <p:cNvSpPr txBox="1"/>
          <p:nvPr/>
        </p:nvSpPr>
        <p:spPr>
          <a:xfrm>
            <a:off x="1381901" y="5366047"/>
            <a:ext cx="4592852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714" b="1" dirty="0">
                <a:effectLst>
                  <a:glow rad="101600">
                    <a:schemeClr val="bg1">
                      <a:lumMod val="8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ujahed Free" pitchFamily="2" charset="-78"/>
              </a:rPr>
              <a:t>اتأكد من تجهيز جميع مستلزماتي المدرسية </a:t>
            </a:r>
          </a:p>
          <a:p>
            <a:pPr algn="ctr"/>
            <a:r>
              <a:rPr lang="ar-AE" sz="1714" b="1" dirty="0">
                <a:effectLst>
                  <a:glow rad="101600">
                    <a:schemeClr val="bg1">
                      <a:lumMod val="8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ujahed Free" pitchFamily="2" charset="-78"/>
              </a:rPr>
              <a:t>و جمعهـا بعد الانتهاء من التعلم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CF650-4081-4E21-ACF9-26E05230CF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55772" y="953604"/>
            <a:ext cx="245579" cy="304339"/>
          </a:xfrm>
          <a:prstGeom prst="rect">
            <a:avLst/>
          </a:prstGeom>
          <a:solidFill>
            <a:srgbClr val="9BBB59">
              <a:lumMod val="100000"/>
              <a:lumOff val="0"/>
            </a:srgbClr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9BBB59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65314" tIns="32657" rIns="65314" bIns="32657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571"/>
              </a:spcAft>
            </a:pPr>
            <a:r>
              <a:rPr lang="en-US" sz="57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786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CEDFCD1-523E-4F3D-B741-8C7BBCE019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07587" y="1476687"/>
            <a:ext cx="341949" cy="313410"/>
          </a:xfrm>
          <a:prstGeom prst="hexagon">
            <a:avLst>
              <a:gd name="adj" fmla="val 26020"/>
              <a:gd name="vf" fmla="val 115470"/>
            </a:avLst>
          </a:prstGeom>
          <a:solidFill>
            <a:srgbClr val="4BACC6">
              <a:lumMod val="100000"/>
              <a:lumOff val="0"/>
            </a:srgbClr>
          </a:solidFill>
          <a:ln w="127000" cmpd="dbl" algn="ctr">
            <a:noFill/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65314" tIns="32657" rIns="65314" bIns="32657" anchor="t" anchorCtr="0" upright="1">
            <a:noAutofit/>
          </a:bodyPr>
          <a:lstStyle/>
          <a:p>
            <a:endParaRPr lang="en-US" sz="1286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6FC6AFBF-2ED1-4EC2-8954-BCFA27745F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72391" y="1911185"/>
            <a:ext cx="377144" cy="41286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 cmpd="sng">
            <a:noFill/>
            <a:prstDash val="solid"/>
            <a:miter lim="800000"/>
            <a:headEnd/>
            <a:tailEnd/>
          </a:ln>
          <a:effectLst>
            <a:outerShdw dist="28398" dir="3806097" algn="ctr" rotWithShape="0">
              <a:srgbClr val="F79646">
                <a:lumMod val="50000"/>
                <a:lumOff val="0"/>
                <a:alpha val="50000"/>
              </a:srgbClr>
            </a:outerShdw>
          </a:effectLst>
        </p:spPr>
        <p:txBody>
          <a:bodyPr rot="0" vert="horz" wrap="square" lIns="65314" tIns="32657" rIns="65314" bIns="32657" anchor="t" anchorCtr="0" upright="1">
            <a:noAutofit/>
          </a:bodyPr>
          <a:lstStyle/>
          <a:p>
            <a:endParaRPr lang="en-US" sz="1286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6953E1B8-7A5F-4627-81F5-B03F9D852E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37315" y="2546210"/>
            <a:ext cx="264036" cy="315904"/>
          </a:xfrm>
          <a:custGeom>
            <a:avLst/>
            <a:gdLst>
              <a:gd name="T0" fmla="*/ 333338879 w 21600"/>
              <a:gd name="T1" fmla="*/ 81459697 h 21600"/>
              <a:gd name="T2" fmla="*/ 190479323 w 21600"/>
              <a:gd name="T3" fmla="*/ 162918611 h 21600"/>
              <a:gd name="T4" fmla="*/ 47619894 w 21600"/>
              <a:gd name="T5" fmla="*/ 81459697 h 21600"/>
              <a:gd name="T6" fmla="*/ 19047932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ffectLst>
            <a:outerShdw dist="28398" dir="3806097" algn="ctr" rotWithShape="0">
              <a:srgbClr val="63252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5314" tIns="32657" rIns="65314" bIns="32657" anchor="t" anchorCtr="0" upright="1">
            <a:noAutofit/>
          </a:bodyPr>
          <a:lstStyle/>
          <a:p>
            <a:endParaRPr lang="en-US" sz="128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89799-37E7-4189-B611-04E5D9CA2B9B}"/>
              </a:ext>
            </a:extLst>
          </p:cNvPr>
          <p:cNvSpPr txBox="1"/>
          <p:nvPr/>
        </p:nvSpPr>
        <p:spPr>
          <a:xfrm>
            <a:off x="4106225" y="1527850"/>
            <a:ext cx="1667599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143" b="1" u="sng" dirty="0">
                <a:highlight>
                  <a:srgbClr val="FFFF00"/>
                </a:highlight>
              </a:rPr>
              <a:t>مراعاة الفروق الفردية</a:t>
            </a:r>
            <a:endParaRPr lang="en-US" sz="1143" b="1" u="sng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DE395-F90B-4921-A793-B17120FC91B5}"/>
              </a:ext>
            </a:extLst>
          </p:cNvPr>
          <p:cNvSpPr txBox="1"/>
          <p:nvPr/>
        </p:nvSpPr>
        <p:spPr>
          <a:xfrm>
            <a:off x="2785353" y="955497"/>
            <a:ext cx="458589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143" b="1" u="sng" dirty="0">
                <a:highlight>
                  <a:srgbClr val="00FF00"/>
                </a:highlight>
              </a:rPr>
              <a:t>متميز</a:t>
            </a:r>
            <a:endParaRPr lang="en-US" sz="1143" b="1" u="sng" dirty="0">
              <a:highlight>
                <a:srgbClr val="00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27AB4B-4336-4856-B1A5-1CD034AFE9F3}"/>
              </a:ext>
            </a:extLst>
          </p:cNvPr>
          <p:cNvSpPr txBox="1"/>
          <p:nvPr/>
        </p:nvSpPr>
        <p:spPr>
          <a:xfrm>
            <a:off x="2701351" y="1523219"/>
            <a:ext cx="541661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143" b="1" u="sng" dirty="0">
                <a:highlight>
                  <a:srgbClr val="00FFFF"/>
                </a:highlight>
              </a:rPr>
              <a:t>متوسط</a:t>
            </a:r>
            <a:endParaRPr lang="en-US" sz="1143" b="1" u="sng" dirty="0">
              <a:highlight>
                <a:srgbClr val="00FFFF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C207F-9D15-4D5B-BE8E-EA1F4BCE0F37}"/>
              </a:ext>
            </a:extLst>
          </p:cNvPr>
          <p:cNvSpPr txBox="1"/>
          <p:nvPr/>
        </p:nvSpPr>
        <p:spPr>
          <a:xfrm>
            <a:off x="2784423" y="2101681"/>
            <a:ext cx="548662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143" b="1" u="sng" dirty="0">
                <a:highlight>
                  <a:srgbClr val="FFFF00"/>
                </a:highlight>
              </a:rPr>
              <a:t>ضعيف</a:t>
            </a:r>
            <a:endParaRPr lang="en-US" sz="1143" b="1" u="sng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07BC7-E7FE-415D-87F1-4F8137B6C4C3}"/>
              </a:ext>
            </a:extLst>
          </p:cNvPr>
          <p:cNvSpPr txBox="1"/>
          <p:nvPr/>
        </p:nvSpPr>
        <p:spPr>
          <a:xfrm>
            <a:off x="2749535" y="2660692"/>
            <a:ext cx="58355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143" b="1" u="sng" dirty="0">
                <a:highlight>
                  <a:srgbClr val="FF00FF"/>
                </a:highlight>
              </a:rPr>
              <a:t>موهوب</a:t>
            </a:r>
            <a:endParaRPr lang="en-US" sz="1143" b="1" u="sng" dirty="0">
              <a:highlight>
                <a:srgbClr val="FF00FF"/>
              </a:highligh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1AFEDA-BCAA-4A04-8413-D1CBC440ACA9}"/>
              </a:ext>
            </a:extLst>
          </p:cNvPr>
          <p:cNvSpPr/>
          <p:nvPr/>
        </p:nvSpPr>
        <p:spPr>
          <a:xfrm>
            <a:off x="9519200" y="220536"/>
            <a:ext cx="938588" cy="87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دقيقة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telegram-video">
            <a:hlinkClick r:id="" action="ppaction://media"/>
            <a:extLst>
              <a:ext uri="{FF2B5EF4-FFF2-40B4-BE49-F238E27FC236}">
                <a16:creationId xmlns:a16="http://schemas.microsoft.com/office/drawing/2014/main" id="{BA7A783C-A000-4D9D-8429-00553ABC57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469" y="4011530"/>
            <a:ext cx="1240971" cy="1035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C81E13C-DC90-451D-B5BC-891C1F93CC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3" t="6892" r="22573"/>
          <a:stretch/>
        </p:blipFill>
        <p:spPr>
          <a:xfrm rot="785432" flipH="1">
            <a:off x="8089826" y="2725401"/>
            <a:ext cx="1153266" cy="14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4.81481E-6 L -1.8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99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196805-FC1E-4D54-A00C-F84C0D83B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5" y="2974572"/>
            <a:ext cx="614269" cy="560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CCC916B2-F6E1-4293-822D-9AEE05559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6" y="427000"/>
            <a:ext cx="614269" cy="442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8" name="Table 38">
            <a:extLst>
              <a:ext uri="{FF2B5EF4-FFF2-40B4-BE49-F238E27FC236}">
                <a16:creationId xmlns:a16="http://schemas.microsoft.com/office/drawing/2014/main" id="{BA096297-B7DE-4419-B69E-5BD20DADA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00004"/>
              </p:ext>
            </p:extLst>
          </p:nvPr>
        </p:nvGraphicFramePr>
        <p:xfrm>
          <a:off x="565205" y="427000"/>
          <a:ext cx="658832" cy="60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2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673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77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51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51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51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العنوان والأهداف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51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التهيئة الحافزة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51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7055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51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51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515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72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65AA00-81A1-4C38-BA01-2ABA62B8FDE1}"/>
              </a:ext>
            </a:extLst>
          </p:cNvPr>
          <p:cNvSpPr txBox="1"/>
          <p:nvPr/>
        </p:nvSpPr>
        <p:spPr>
          <a:xfrm>
            <a:off x="6963508" y="577492"/>
            <a:ext cx="4536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u="sng" dirty="0">
                <a:solidFill>
                  <a:srgbClr val="C00000"/>
                </a:solidFill>
                <a:cs typeface="(AH) Manal Black" pitchFamily="2" charset="-78"/>
              </a:rPr>
              <a:t>* ا</a:t>
            </a:r>
            <a:r>
              <a:rPr lang="ar-BH" sz="3200" u="sng" dirty="0">
                <a:cs typeface="(AH) Manal Black" pitchFamily="2" charset="-78"/>
              </a:rPr>
              <a:t>قْرَأ الْجُمْلَة في دَقيقَة مَعَ الْحَركات :</a:t>
            </a:r>
            <a:endParaRPr lang="en-US" sz="3200" u="sng" dirty="0">
              <a:cs typeface="(AH) Manal Black" pitchFamily="2" charset="-78"/>
            </a:endParaRPr>
          </a:p>
        </p:txBody>
      </p:sp>
      <p:pic>
        <p:nvPicPr>
          <p:cNvPr id="19" name="telegram-video">
            <a:hlinkClick r:id="" action="ppaction://media"/>
            <a:extLst>
              <a:ext uri="{FF2B5EF4-FFF2-40B4-BE49-F238E27FC236}">
                <a16:creationId xmlns:a16="http://schemas.microsoft.com/office/drawing/2014/main" id="{9D71BAF7-29AB-4101-BD26-053813DB6E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0984" y="5572376"/>
            <a:ext cx="914400" cy="76295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808E2E-5CA0-4FFA-A79F-CE8D76EE6AD9}"/>
              </a:ext>
            </a:extLst>
          </p:cNvPr>
          <p:cNvSpPr/>
          <p:nvPr/>
        </p:nvSpPr>
        <p:spPr>
          <a:xfrm>
            <a:off x="2474227" y="2429429"/>
            <a:ext cx="7830183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250000"/>
              </a:lnSpc>
            </a:pPr>
            <a:r>
              <a:rPr lang="ar-BH" sz="3600" dirty="0">
                <a:cs typeface="(AH) Manal Black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حَ</a:t>
            </a:r>
            <a:r>
              <a:rPr lang="ar-BH" sz="3600" dirty="0">
                <a:cs typeface="(AH) Manal Black" pitchFamily="2" charset="-78"/>
              </a:rPr>
              <a:t>مّدٌ وَ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م</a:t>
            </a:r>
            <a:r>
              <a:rPr lang="ar-BH" sz="3600" dirty="0">
                <a:cs typeface="(AH) Manal Black" pitchFamily="2" charset="-78"/>
              </a:rPr>
              <a:t>اجِدٌ وَ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ف</a:t>
            </a:r>
            <a:r>
              <a:rPr lang="ar-BH" sz="3600" dirty="0">
                <a:cs typeface="(AH) Manal Black" pitchFamily="2" charset="-78"/>
              </a:rPr>
              <a:t>اطِمَةُ 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إِ</a:t>
            </a:r>
            <a:r>
              <a:rPr lang="ar-BH" sz="3600" dirty="0">
                <a:cs typeface="(AH) Manal Black" pitchFamily="2" charset="-78"/>
              </a:rPr>
              <a:t>خْوَةٌ في 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أُ</a:t>
            </a:r>
            <a:r>
              <a:rPr lang="ar-BH" sz="3600" dirty="0">
                <a:cs typeface="(AH) Manal Black" pitchFamily="2" charset="-78"/>
              </a:rPr>
              <a:t>سْرَةٍ </a:t>
            </a:r>
            <a:r>
              <a:rPr lang="ar-BH" sz="3600" dirty="0">
                <a:solidFill>
                  <a:srgbClr val="FF0000"/>
                </a:solidFill>
                <a:cs typeface="(AH) Manal Black" pitchFamily="2" charset="-78"/>
              </a:rPr>
              <a:t>سَ</a:t>
            </a:r>
            <a:r>
              <a:rPr lang="ar-BH" sz="3600" dirty="0">
                <a:cs typeface="(AH) Manal Black" pitchFamily="2" charset="-78"/>
              </a:rPr>
              <a:t>عيدَةٍ 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3886C-C1F6-4BF3-96C6-1D7C4FF7AE7F}"/>
              </a:ext>
            </a:extLst>
          </p:cNvPr>
          <p:cNvCxnSpPr/>
          <p:nvPr/>
        </p:nvCxnSpPr>
        <p:spPr>
          <a:xfrm flipH="1">
            <a:off x="3291840" y="3429000"/>
            <a:ext cx="633046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9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A3F349-6DC6-4505-88E9-6F709AB27B83}"/>
              </a:ext>
            </a:extLst>
          </p:cNvPr>
          <p:cNvSpPr/>
          <p:nvPr/>
        </p:nvSpPr>
        <p:spPr>
          <a:xfrm>
            <a:off x="1887515" y="1167905"/>
            <a:ext cx="8769927" cy="3241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6012" tIns="48006" rIns="96012" bIns="48006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هَيّا نَكْتُب....</a:t>
            </a:r>
          </a:p>
          <a:p>
            <a:pPr algn="ctr" rtl="1">
              <a:lnSpc>
                <a:spcPct val="150000"/>
              </a:lnSpc>
            </a:pPr>
            <a:r>
              <a:rPr lang="ar-B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كَما </a:t>
            </a:r>
            <a:r>
              <a:rPr lang="ar-BH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تتَدَّرْبْنا</a:t>
            </a:r>
            <a:r>
              <a:rPr lang="ar-BH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في الْمنْزِل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9E5AB3-2751-4CB5-9BCF-2C287AC18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4" y="4114145"/>
            <a:ext cx="658837" cy="295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F01F7BD3-34E8-4483-A01C-F5CF92A1E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3196"/>
            <a:ext cx="604454" cy="440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Table 38">
            <a:extLst>
              <a:ext uri="{FF2B5EF4-FFF2-40B4-BE49-F238E27FC236}">
                <a16:creationId xmlns:a16="http://schemas.microsoft.com/office/drawing/2014/main" id="{A5F49175-EC94-41C6-B6C7-2DE6B1B8C37E}"/>
              </a:ext>
            </a:extLst>
          </p:cNvPr>
          <p:cNvGraphicFramePr>
            <a:graphicFrameLocks noGrp="1"/>
          </p:cNvGraphicFramePr>
          <p:nvPr/>
        </p:nvGraphicFramePr>
        <p:xfrm>
          <a:off x="569846" y="440638"/>
          <a:ext cx="658835" cy="5976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5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464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570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687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567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2316E2B-8A12-4D99-963E-71C8DD85D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5302">
            <a:off x="1430231" y="4424451"/>
            <a:ext cx="3383280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34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splat_multimedia_alert_chime_short_musical_notification_003_649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B3BCDF-4438-401D-B83D-19BA6E67A1CC}"/>
              </a:ext>
            </a:extLst>
          </p:cNvPr>
          <p:cNvSpPr/>
          <p:nvPr/>
        </p:nvSpPr>
        <p:spPr>
          <a:xfrm>
            <a:off x="606981" y="461121"/>
            <a:ext cx="10933490" cy="605236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E5C086-9095-4A76-A7D3-7152E6FF7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1" y="4214840"/>
            <a:ext cx="658837" cy="295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767DE60A-00C7-484E-9C90-1242414441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3" y="573891"/>
            <a:ext cx="604454" cy="440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5" name="Table 38">
            <a:extLst>
              <a:ext uri="{FF2B5EF4-FFF2-40B4-BE49-F238E27FC236}">
                <a16:creationId xmlns:a16="http://schemas.microsoft.com/office/drawing/2014/main" id="{ECD2FE01-5771-4790-B4C0-25C573709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0415"/>
              </p:ext>
            </p:extLst>
          </p:nvPr>
        </p:nvGraphicFramePr>
        <p:xfrm>
          <a:off x="596813" y="541333"/>
          <a:ext cx="658835" cy="5976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835">
                  <a:extLst>
                    <a:ext uri="{9D8B030D-6E8A-4147-A177-3AD203B41FA5}">
                      <a16:colId xmlns:a16="http://schemas.microsoft.com/office/drawing/2014/main" val="1521574240"/>
                    </a:ext>
                  </a:extLst>
                </a:gridCol>
              </a:tblGrid>
              <a:tr h="42464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خريطة الْحِصَّة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841784"/>
                  </a:ext>
                </a:extLst>
              </a:tr>
              <a:tr h="41570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التَّرحيب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36865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التاريخ+ القوانين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14362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السَّطر الْإملائي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7964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الْعِنوان +الْأهداف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69750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التَّهيئة الْحافِزة</a:t>
                      </a: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580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عِرْض الدَّرس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8503"/>
                  </a:ext>
                </a:extLst>
              </a:tr>
              <a:tr h="36873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الْأَنْشِطة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036083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التَّغْذِية الرّاجِعة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9752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هَل حققنا الأَهْداف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540356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عبر عن شعورك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8647"/>
                  </a:ext>
                </a:extLst>
              </a:tr>
              <a:tr h="31567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التَّواصل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35068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AE6D255-11AE-4CEB-BDE6-54C8EE6722BB}"/>
              </a:ext>
            </a:extLst>
          </p:cNvPr>
          <p:cNvSpPr/>
          <p:nvPr/>
        </p:nvSpPr>
        <p:spPr>
          <a:xfrm>
            <a:off x="3578516" y="2386037"/>
            <a:ext cx="4162934" cy="8356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6012" tIns="48006" rIns="96012" bIns="48006">
            <a:spAutoFit/>
          </a:bodyPr>
          <a:lstStyle/>
          <a:p>
            <a:pPr algn="r" rtl="1"/>
            <a:r>
              <a:rPr lang="ar-BH" sz="4800" u="sng" dirty="0">
                <a:ln w="0"/>
                <a:solidFill>
                  <a:srgbClr val="FF0000"/>
                </a:solidFill>
                <a:cs typeface="(AH) Manal Black" pitchFamily="2" charset="-78"/>
              </a:rPr>
              <a:t>*</a:t>
            </a:r>
            <a:r>
              <a:rPr lang="ar-BH" sz="3600" u="sng" dirty="0">
                <a:ln w="0"/>
                <a:cs typeface="(AH) Manal Black" pitchFamily="2" charset="-78"/>
              </a:rPr>
              <a:t>اسْتَعِد</a:t>
            </a:r>
            <a:r>
              <a:rPr lang="ar-BH" sz="3600" u="sng" dirty="0">
                <a:ln w="0"/>
                <a:solidFill>
                  <a:srgbClr val="FF0000"/>
                </a:solidFill>
                <a:cs typeface="(AH) Manal Black" pitchFamily="2" charset="-78"/>
              </a:rPr>
              <a:t> فَكِّرِ </a:t>
            </a:r>
            <a:r>
              <a:rPr lang="ar-BH" sz="3600" u="sng" dirty="0">
                <a:ln w="0"/>
                <a:cs typeface="(AH) Manal Black" pitchFamily="2" charset="-78"/>
              </a:rPr>
              <a:t>وراجع </a:t>
            </a:r>
            <a:r>
              <a:rPr lang="ar-BH" sz="3600" u="sng" dirty="0">
                <a:ln w="0"/>
                <a:solidFill>
                  <a:srgbClr val="FF0000"/>
                </a:solidFill>
                <a:cs typeface="(AH) Manal Black" pitchFamily="2" charset="-78"/>
              </a:rPr>
              <a:t>ما كَتَبْت </a:t>
            </a:r>
            <a:r>
              <a:rPr lang="en-US" sz="3600" u="sng" dirty="0">
                <a:ln w="0"/>
                <a:cs typeface="(AH) Manal Black" pitchFamily="2" charset="-78"/>
              </a:rPr>
              <a:t>:</a:t>
            </a:r>
            <a:r>
              <a:rPr lang="ar-AE" sz="3600" u="sng" dirty="0">
                <a:ln w="0"/>
                <a:cs typeface="(AH) Manal Black" pitchFamily="2" charset="-78"/>
              </a:rPr>
              <a:t>  </a:t>
            </a:r>
            <a:endParaRPr lang="en-US" sz="4800" u="sng" dirty="0">
              <a:ln w="0"/>
              <a:cs typeface="(AH) Manal Black" pitchFamily="2" charset="-78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62435-DCCE-443E-AA44-310426DA13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78" b="89963" l="9752" r="90780">
                        <a14:foregroundMark x1="54078" y1="9913" x2="52305" y2="2602"/>
                        <a14:foregroundMark x1="10106" y1="54151" x2="10106" y2="50062"/>
                        <a14:foregroundMark x1="90780" y1="58612" x2="90780" y2="58612"/>
                        <a14:foregroundMark x1="41844" y1="40273" x2="41844" y2="4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02" y="3306709"/>
            <a:ext cx="2481943" cy="3551291"/>
          </a:xfrm>
          <a:prstGeom prst="rect">
            <a:avLst/>
          </a:prstGeom>
        </p:spPr>
      </p:pic>
      <p:pic>
        <p:nvPicPr>
          <p:cNvPr id="10" name="telegram-video">
            <a:hlinkClick r:id="" action="ppaction://media"/>
            <a:extLst>
              <a:ext uri="{FF2B5EF4-FFF2-40B4-BE49-F238E27FC236}">
                <a16:creationId xmlns:a16="http://schemas.microsoft.com/office/drawing/2014/main" id="{FF33BC33-0E0C-4B7F-AFC9-46D0C140D5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47846" y="3761277"/>
            <a:ext cx="2651760" cy="221257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9646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apsplat_cartoon_ascend_climb_fast_mallet_005_452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9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623</Words>
  <Application>Microsoft Office PowerPoint</Application>
  <PresentationFormat>Widescreen</PresentationFormat>
  <Paragraphs>255</Paragraphs>
  <Slides>15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 Massir Ballpoint</vt:lpstr>
      <vt:lpstr>Al Qalam Kolkatta Quranic font</vt:lpstr>
      <vt:lpstr>Aldhabi</vt:lpstr>
      <vt:lpstr>Arial</vt:lpstr>
      <vt:lpstr>Cairo</vt:lpstr>
      <vt:lpstr>Calibri</vt:lpstr>
      <vt:lpstr>Calibri Light</vt:lpstr>
      <vt:lpstr>Coming Soon</vt:lpstr>
      <vt:lpstr>Grand Hotel</vt:lpstr>
      <vt:lpstr>Lalezar</vt:lpstr>
      <vt:lpstr>Sakkal Majalla</vt:lpstr>
      <vt:lpstr>Segoe UI Semibold</vt:lpstr>
      <vt:lpstr>Simplified Arabic Fixed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 Aljafari</dc:creator>
  <cp:lastModifiedBy>Sana Nader Ahmed  Aljafari</cp:lastModifiedBy>
  <cp:revision>466</cp:revision>
  <dcterms:created xsi:type="dcterms:W3CDTF">2021-09-04T08:51:17Z</dcterms:created>
  <dcterms:modified xsi:type="dcterms:W3CDTF">2021-10-12T20:07:37Z</dcterms:modified>
</cp:coreProperties>
</file>