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6" r:id="rId2"/>
    <p:sldId id="261" r:id="rId3"/>
    <p:sldId id="264" r:id="rId4"/>
    <p:sldId id="265" r:id="rId5"/>
    <p:sldId id="266" r:id="rId6"/>
    <p:sldId id="267" r:id="rId7"/>
    <p:sldId id="271" r:id="rId8"/>
    <p:sldId id="268" r:id="rId9"/>
    <p:sldId id="269" r:id="rId10"/>
    <p:sldId id="270" r:id="rId11"/>
  </p:sldIdLst>
  <p:sldSz cx="6858000" cy="9144000" type="screen4x3"/>
  <p:notesSz cx="6858000" cy="9144000"/>
  <p:defaultText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5" d="100"/>
          <a:sy n="75" d="100"/>
        </p:scale>
        <p:origin x="-1764" y="1224"/>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AE"/>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2B12621-3771-4BC3-A6B1-4650561FA85B}" type="datetimeFigureOut">
              <a:rPr lang="ar-AE" smtClean="0"/>
              <a:t>02/02/1439</a:t>
            </a:fld>
            <a:endParaRPr lang="ar-AE"/>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1" anchor="ctr"/>
          <a:lstStyle/>
          <a:p>
            <a:endParaRPr lang="ar-A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AE"/>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B347E35-A94E-42DE-BE52-680F66D23C06}" type="slidenum">
              <a:rPr lang="ar-AE" smtClean="0"/>
              <a:t>‹#›</a:t>
            </a:fld>
            <a:endParaRPr lang="ar-AE"/>
          </a:p>
        </p:txBody>
      </p:sp>
    </p:spTree>
    <p:extLst>
      <p:ext uri="{BB962C8B-B14F-4D97-AF65-F5344CB8AC3E}">
        <p14:creationId xmlns:p14="http://schemas.microsoft.com/office/powerpoint/2010/main" val="97521032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ar-AE"/>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AE"/>
          </a:p>
        </p:txBody>
      </p:sp>
      <p:sp>
        <p:nvSpPr>
          <p:cNvPr id="4" name="Date Placeholder 3"/>
          <p:cNvSpPr>
            <a:spLocks noGrp="1"/>
          </p:cNvSpPr>
          <p:nvPr>
            <p:ph type="dt" sz="half" idx="10"/>
          </p:nvPr>
        </p:nvSpPr>
        <p:spPr/>
        <p:txBody>
          <a:bodyPr/>
          <a:lstStyle/>
          <a:p>
            <a:fld id="{585AAAD0-FB78-4B79-8EA5-06B27DFA603A}" type="datetimeFigureOut">
              <a:rPr lang="ar-AE" smtClean="0"/>
              <a:t>02/02/1439</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0191E4EA-95B7-481E-B3CF-2039D9D1EC6F}" type="slidenum">
              <a:rPr lang="ar-AE" smtClean="0"/>
              <a:t>‹#›</a:t>
            </a:fld>
            <a:endParaRPr lang="ar-AE"/>
          </a:p>
        </p:txBody>
      </p:sp>
    </p:spTree>
    <p:extLst>
      <p:ext uri="{BB962C8B-B14F-4D97-AF65-F5344CB8AC3E}">
        <p14:creationId xmlns:p14="http://schemas.microsoft.com/office/powerpoint/2010/main" val="2569849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A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4" name="Date Placeholder 3"/>
          <p:cNvSpPr>
            <a:spLocks noGrp="1"/>
          </p:cNvSpPr>
          <p:nvPr>
            <p:ph type="dt" sz="half" idx="10"/>
          </p:nvPr>
        </p:nvSpPr>
        <p:spPr/>
        <p:txBody>
          <a:bodyPr/>
          <a:lstStyle/>
          <a:p>
            <a:fld id="{585AAAD0-FB78-4B79-8EA5-06B27DFA603A}" type="datetimeFigureOut">
              <a:rPr lang="ar-AE" smtClean="0"/>
              <a:t>02/02/1439</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0191E4EA-95B7-481E-B3CF-2039D9D1EC6F}" type="slidenum">
              <a:rPr lang="ar-AE" smtClean="0"/>
              <a:t>‹#›</a:t>
            </a:fld>
            <a:endParaRPr lang="ar-AE"/>
          </a:p>
        </p:txBody>
      </p:sp>
    </p:spTree>
    <p:extLst>
      <p:ext uri="{BB962C8B-B14F-4D97-AF65-F5344CB8AC3E}">
        <p14:creationId xmlns:p14="http://schemas.microsoft.com/office/powerpoint/2010/main" val="1504503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ar-AE"/>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4" name="Date Placeholder 3"/>
          <p:cNvSpPr>
            <a:spLocks noGrp="1"/>
          </p:cNvSpPr>
          <p:nvPr>
            <p:ph type="dt" sz="half" idx="10"/>
          </p:nvPr>
        </p:nvSpPr>
        <p:spPr/>
        <p:txBody>
          <a:bodyPr/>
          <a:lstStyle/>
          <a:p>
            <a:fld id="{585AAAD0-FB78-4B79-8EA5-06B27DFA603A}" type="datetimeFigureOut">
              <a:rPr lang="ar-AE" smtClean="0"/>
              <a:t>02/02/1439</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0191E4EA-95B7-481E-B3CF-2039D9D1EC6F}" type="slidenum">
              <a:rPr lang="ar-AE" smtClean="0"/>
              <a:t>‹#›</a:t>
            </a:fld>
            <a:endParaRPr lang="ar-AE"/>
          </a:p>
        </p:txBody>
      </p:sp>
    </p:spTree>
    <p:extLst>
      <p:ext uri="{BB962C8B-B14F-4D97-AF65-F5344CB8AC3E}">
        <p14:creationId xmlns:p14="http://schemas.microsoft.com/office/powerpoint/2010/main" val="276902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A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4" name="Date Placeholder 3"/>
          <p:cNvSpPr>
            <a:spLocks noGrp="1"/>
          </p:cNvSpPr>
          <p:nvPr>
            <p:ph type="dt" sz="half" idx="10"/>
          </p:nvPr>
        </p:nvSpPr>
        <p:spPr/>
        <p:txBody>
          <a:bodyPr/>
          <a:lstStyle/>
          <a:p>
            <a:fld id="{585AAAD0-FB78-4B79-8EA5-06B27DFA603A}" type="datetimeFigureOut">
              <a:rPr lang="ar-AE" smtClean="0"/>
              <a:t>02/02/1439</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0191E4EA-95B7-481E-B3CF-2039D9D1EC6F}" type="slidenum">
              <a:rPr lang="ar-AE" smtClean="0"/>
              <a:t>‹#›</a:t>
            </a:fld>
            <a:endParaRPr lang="ar-AE"/>
          </a:p>
        </p:txBody>
      </p:sp>
    </p:spTree>
    <p:extLst>
      <p:ext uri="{BB962C8B-B14F-4D97-AF65-F5344CB8AC3E}">
        <p14:creationId xmlns:p14="http://schemas.microsoft.com/office/powerpoint/2010/main" val="3099918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r">
              <a:defRPr sz="4000" b="1" cap="all"/>
            </a:lvl1pPr>
          </a:lstStyle>
          <a:p>
            <a:r>
              <a:rPr lang="en-US" smtClean="0"/>
              <a:t>Click to edit Master title style</a:t>
            </a:r>
            <a:endParaRPr lang="ar-AE"/>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5AAAD0-FB78-4B79-8EA5-06B27DFA603A}" type="datetimeFigureOut">
              <a:rPr lang="ar-AE" smtClean="0"/>
              <a:t>02/02/1439</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0191E4EA-95B7-481E-B3CF-2039D9D1EC6F}" type="slidenum">
              <a:rPr lang="ar-AE" smtClean="0"/>
              <a:t>‹#›</a:t>
            </a:fld>
            <a:endParaRPr lang="ar-AE"/>
          </a:p>
        </p:txBody>
      </p:sp>
    </p:spTree>
    <p:extLst>
      <p:ext uri="{BB962C8B-B14F-4D97-AF65-F5344CB8AC3E}">
        <p14:creationId xmlns:p14="http://schemas.microsoft.com/office/powerpoint/2010/main" val="1538986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AE"/>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5" name="Date Placeholder 4"/>
          <p:cNvSpPr>
            <a:spLocks noGrp="1"/>
          </p:cNvSpPr>
          <p:nvPr>
            <p:ph type="dt" sz="half" idx="10"/>
          </p:nvPr>
        </p:nvSpPr>
        <p:spPr/>
        <p:txBody>
          <a:bodyPr/>
          <a:lstStyle/>
          <a:p>
            <a:fld id="{585AAAD0-FB78-4B79-8EA5-06B27DFA603A}" type="datetimeFigureOut">
              <a:rPr lang="ar-AE" smtClean="0"/>
              <a:t>02/02/1439</a:t>
            </a:fld>
            <a:endParaRPr lang="ar-AE"/>
          </a:p>
        </p:txBody>
      </p:sp>
      <p:sp>
        <p:nvSpPr>
          <p:cNvPr id="6" name="Footer Placeholder 5"/>
          <p:cNvSpPr>
            <a:spLocks noGrp="1"/>
          </p:cNvSpPr>
          <p:nvPr>
            <p:ph type="ftr" sz="quarter" idx="11"/>
          </p:nvPr>
        </p:nvSpPr>
        <p:spPr/>
        <p:txBody>
          <a:bodyPr/>
          <a:lstStyle/>
          <a:p>
            <a:endParaRPr lang="ar-AE"/>
          </a:p>
        </p:txBody>
      </p:sp>
      <p:sp>
        <p:nvSpPr>
          <p:cNvPr id="7" name="Slide Number Placeholder 6"/>
          <p:cNvSpPr>
            <a:spLocks noGrp="1"/>
          </p:cNvSpPr>
          <p:nvPr>
            <p:ph type="sldNum" sz="quarter" idx="12"/>
          </p:nvPr>
        </p:nvSpPr>
        <p:spPr/>
        <p:txBody>
          <a:bodyPr/>
          <a:lstStyle/>
          <a:p>
            <a:fld id="{0191E4EA-95B7-481E-B3CF-2039D9D1EC6F}" type="slidenum">
              <a:rPr lang="ar-AE" smtClean="0"/>
              <a:t>‹#›</a:t>
            </a:fld>
            <a:endParaRPr lang="ar-AE"/>
          </a:p>
        </p:txBody>
      </p:sp>
    </p:spTree>
    <p:extLst>
      <p:ext uri="{BB962C8B-B14F-4D97-AF65-F5344CB8AC3E}">
        <p14:creationId xmlns:p14="http://schemas.microsoft.com/office/powerpoint/2010/main" val="110677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AE"/>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7" name="Date Placeholder 6"/>
          <p:cNvSpPr>
            <a:spLocks noGrp="1"/>
          </p:cNvSpPr>
          <p:nvPr>
            <p:ph type="dt" sz="half" idx="10"/>
          </p:nvPr>
        </p:nvSpPr>
        <p:spPr/>
        <p:txBody>
          <a:bodyPr/>
          <a:lstStyle/>
          <a:p>
            <a:fld id="{585AAAD0-FB78-4B79-8EA5-06B27DFA603A}" type="datetimeFigureOut">
              <a:rPr lang="ar-AE" smtClean="0"/>
              <a:t>02/02/1439</a:t>
            </a:fld>
            <a:endParaRPr lang="ar-AE"/>
          </a:p>
        </p:txBody>
      </p:sp>
      <p:sp>
        <p:nvSpPr>
          <p:cNvPr id="8" name="Footer Placeholder 7"/>
          <p:cNvSpPr>
            <a:spLocks noGrp="1"/>
          </p:cNvSpPr>
          <p:nvPr>
            <p:ph type="ftr" sz="quarter" idx="11"/>
          </p:nvPr>
        </p:nvSpPr>
        <p:spPr/>
        <p:txBody>
          <a:bodyPr/>
          <a:lstStyle/>
          <a:p>
            <a:endParaRPr lang="ar-AE"/>
          </a:p>
        </p:txBody>
      </p:sp>
      <p:sp>
        <p:nvSpPr>
          <p:cNvPr id="9" name="Slide Number Placeholder 8"/>
          <p:cNvSpPr>
            <a:spLocks noGrp="1"/>
          </p:cNvSpPr>
          <p:nvPr>
            <p:ph type="sldNum" sz="quarter" idx="12"/>
          </p:nvPr>
        </p:nvSpPr>
        <p:spPr/>
        <p:txBody>
          <a:bodyPr/>
          <a:lstStyle/>
          <a:p>
            <a:fld id="{0191E4EA-95B7-481E-B3CF-2039D9D1EC6F}" type="slidenum">
              <a:rPr lang="ar-AE" smtClean="0"/>
              <a:t>‹#›</a:t>
            </a:fld>
            <a:endParaRPr lang="ar-AE"/>
          </a:p>
        </p:txBody>
      </p:sp>
    </p:spTree>
    <p:extLst>
      <p:ext uri="{BB962C8B-B14F-4D97-AF65-F5344CB8AC3E}">
        <p14:creationId xmlns:p14="http://schemas.microsoft.com/office/powerpoint/2010/main" val="2305327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AE"/>
          </a:p>
        </p:txBody>
      </p:sp>
      <p:sp>
        <p:nvSpPr>
          <p:cNvPr id="3" name="Date Placeholder 2"/>
          <p:cNvSpPr>
            <a:spLocks noGrp="1"/>
          </p:cNvSpPr>
          <p:nvPr>
            <p:ph type="dt" sz="half" idx="10"/>
          </p:nvPr>
        </p:nvSpPr>
        <p:spPr/>
        <p:txBody>
          <a:bodyPr/>
          <a:lstStyle/>
          <a:p>
            <a:fld id="{585AAAD0-FB78-4B79-8EA5-06B27DFA603A}" type="datetimeFigureOut">
              <a:rPr lang="ar-AE" smtClean="0"/>
              <a:t>02/02/1439</a:t>
            </a:fld>
            <a:endParaRPr lang="ar-AE"/>
          </a:p>
        </p:txBody>
      </p:sp>
      <p:sp>
        <p:nvSpPr>
          <p:cNvPr id="4" name="Footer Placeholder 3"/>
          <p:cNvSpPr>
            <a:spLocks noGrp="1"/>
          </p:cNvSpPr>
          <p:nvPr>
            <p:ph type="ftr" sz="quarter" idx="11"/>
          </p:nvPr>
        </p:nvSpPr>
        <p:spPr/>
        <p:txBody>
          <a:bodyPr/>
          <a:lstStyle/>
          <a:p>
            <a:endParaRPr lang="ar-AE"/>
          </a:p>
        </p:txBody>
      </p:sp>
      <p:sp>
        <p:nvSpPr>
          <p:cNvPr id="5" name="Slide Number Placeholder 4"/>
          <p:cNvSpPr>
            <a:spLocks noGrp="1"/>
          </p:cNvSpPr>
          <p:nvPr>
            <p:ph type="sldNum" sz="quarter" idx="12"/>
          </p:nvPr>
        </p:nvSpPr>
        <p:spPr/>
        <p:txBody>
          <a:bodyPr/>
          <a:lstStyle/>
          <a:p>
            <a:fld id="{0191E4EA-95B7-481E-B3CF-2039D9D1EC6F}" type="slidenum">
              <a:rPr lang="ar-AE" smtClean="0"/>
              <a:t>‹#›</a:t>
            </a:fld>
            <a:endParaRPr lang="ar-AE"/>
          </a:p>
        </p:txBody>
      </p:sp>
    </p:spTree>
    <p:extLst>
      <p:ext uri="{BB962C8B-B14F-4D97-AF65-F5344CB8AC3E}">
        <p14:creationId xmlns:p14="http://schemas.microsoft.com/office/powerpoint/2010/main" val="324456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5AAAD0-FB78-4B79-8EA5-06B27DFA603A}" type="datetimeFigureOut">
              <a:rPr lang="ar-AE" smtClean="0"/>
              <a:t>02/02/1439</a:t>
            </a:fld>
            <a:endParaRPr lang="ar-AE"/>
          </a:p>
        </p:txBody>
      </p:sp>
      <p:sp>
        <p:nvSpPr>
          <p:cNvPr id="3" name="Footer Placeholder 2"/>
          <p:cNvSpPr>
            <a:spLocks noGrp="1"/>
          </p:cNvSpPr>
          <p:nvPr>
            <p:ph type="ftr" sz="quarter" idx="11"/>
          </p:nvPr>
        </p:nvSpPr>
        <p:spPr/>
        <p:txBody>
          <a:bodyPr/>
          <a:lstStyle/>
          <a:p>
            <a:endParaRPr lang="ar-AE"/>
          </a:p>
        </p:txBody>
      </p:sp>
      <p:sp>
        <p:nvSpPr>
          <p:cNvPr id="4" name="Slide Number Placeholder 3"/>
          <p:cNvSpPr>
            <a:spLocks noGrp="1"/>
          </p:cNvSpPr>
          <p:nvPr>
            <p:ph type="sldNum" sz="quarter" idx="12"/>
          </p:nvPr>
        </p:nvSpPr>
        <p:spPr/>
        <p:txBody>
          <a:bodyPr/>
          <a:lstStyle/>
          <a:p>
            <a:fld id="{0191E4EA-95B7-481E-B3CF-2039D9D1EC6F}" type="slidenum">
              <a:rPr lang="ar-AE" smtClean="0"/>
              <a:t>‹#›</a:t>
            </a:fld>
            <a:endParaRPr lang="ar-AE"/>
          </a:p>
        </p:txBody>
      </p:sp>
    </p:spTree>
    <p:extLst>
      <p:ext uri="{BB962C8B-B14F-4D97-AF65-F5344CB8AC3E}">
        <p14:creationId xmlns:p14="http://schemas.microsoft.com/office/powerpoint/2010/main" val="368231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r">
              <a:defRPr sz="2000" b="1"/>
            </a:lvl1pPr>
          </a:lstStyle>
          <a:p>
            <a:r>
              <a:rPr lang="en-US" smtClean="0"/>
              <a:t>Click to edit Master title style</a:t>
            </a:r>
            <a:endParaRPr lang="ar-AE"/>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5AAAD0-FB78-4B79-8EA5-06B27DFA603A}" type="datetimeFigureOut">
              <a:rPr lang="ar-AE" smtClean="0"/>
              <a:t>02/02/1439</a:t>
            </a:fld>
            <a:endParaRPr lang="ar-AE"/>
          </a:p>
        </p:txBody>
      </p:sp>
      <p:sp>
        <p:nvSpPr>
          <p:cNvPr id="6" name="Footer Placeholder 5"/>
          <p:cNvSpPr>
            <a:spLocks noGrp="1"/>
          </p:cNvSpPr>
          <p:nvPr>
            <p:ph type="ftr" sz="quarter" idx="11"/>
          </p:nvPr>
        </p:nvSpPr>
        <p:spPr/>
        <p:txBody>
          <a:bodyPr/>
          <a:lstStyle/>
          <a:p>
            <a:endParaRPr lang="ar-AE"/>
          </a:p>
        </p:txBody>
      </p:sp>
      <p:sp>
        <p:nvSpPr>
          <p:cNvPr id="7" name="Slide Number Placeholder 6"/>
          <p:cNvSpPr>
            <a:spLocks noGrp="1"/>
          </p:cNvSpPr>
          <p:nvPr>
            <p:ph type="sldNum" sz="quarter" idx="12"/>
          </p:nvPr>
        </p:nvSpPr>
        <p:spPr/>
        <p:txBody>
          <a:bodyPr/>
          <a:lstStyle/>
          <a:p>
            <a:fld id="{0191E4EA-95B7-481E-B3CF-2039D9D1EC6F}" type="slidenum">
              <a:rPr lang="ar-AE" smtClean="0"/>
              <a:t>‹#›</a:t>
            </a:fld>
            <a:endParaRPr lang="ar-AE"/>
          </a:p>
        </p:txBody>
      </p:sp>
    </p:spTree>
    <p:extLst>
      <p:ext uri="{BB962C8B-B14F-4D97-AF65-F5344CB8AC3E}">
        <p14:creationId xmlns:p14="http://schemas.microsoft.com/office/powerpoint/2010/main" val="4018418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r">
              <a:defRPr sz="2000" b="1"/>
            </a:lvl1pPr>
          </a:lstStyle>
          <a:p>
            <a:r>
              <a:rPr lang="en-US" smtClean="0"/>
              <a:t>Click to edit Master title style</a:t>
            </a:r>
            <a:endParaRPr lang="ar-AE"/>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AE"/>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5AAAD0-FB78-4B79-8EA5-06B27DFA603A}" type="datetimeFigureOut">
              <a:rPr lang="ar-AE" smtClean="0"/>
              <a:t>02/02/1439</a:t>
            </a:fld>
            <a:endParaRPr lang="ar-AE"/>
          </a:p>
        </p:txBody>
      </p:sp>
      <p:sp>
        <p:nvSpPr>
          <p:cNvPr id="6" name="Footer Placeholder 5"/>
          <p:cNvSpPr>
            <a:spLocks noGrp="1"/>
          </p:cNvSpPr>
          <p:nvPr>
            <p:ph type="ftr" sz="quarter" idx="11"/>
          </p:nvPr>
        </p:nvSpPr>
        <p:spPr/>
        <p:txBody>
          <a:bodyPr/>
          <a:lstStyle/>
          <a:p>
            <a:endParaRPr lang="ar-AE"/>
          </a:p>
        </p:txBody>
      </p:sp>
      <p:sp>
        <p:nvSpPr>
          <p:cNvPr id="7" name="Slide Number Placeholder 6"/>
          <p:cNvSpPr>
            <a:spLocks noGrp="1"/>
          </p:cNvSpPr>
          <p:nvPr>
            <p:ph type="sldNum" sz="quarter" idx="12"/>
          </p:nvPr>
        </p:nvSpPr>
        <p:spPr/>
        <p:txBody>
          <a:bodyPr/>
          <a:lstStyle/>
          <a:p>
            <a:fld id="{0191E4EA-95B7-481E-B3CF-2039D9D1EC6F}" type="slidenum">
              <a:rPr lang="ar-AE" smtClean="0"/>
              <a:t>‹#›</a:t>
            </a:fld>
            <a:endParaRPr lang="ar-AE"/>
          </a:p>
        </p:txBody>
      </p:sp>
    </p:spTree>
    <p:extLst>
      <p:ext uri="{BB962C8B-B14F-4D97-AF65-F5344CB8AC3E}">
        <p14:creationId xmlns:p14="http://schemas.microsoft.com/office/powerpoint/2010/main" val="4160351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1" anchor="ctr">
            <a:normAutofit/>
          </a:bodyPr>
          <a:lstStyle/>
          <a:p>
            <a:r>
              <a:rPr lang="en-US" smtClean="0"/>
              <a:t>Click to edit Master title style</a:t>
            </a:r>
            <a:endParaRPr lang="ar-AE"/>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AE"/>
          </a:p>
        </p:txBody>
      </p:sp>
      <p:sp>
        <p:nvSpPr>
          <p:cNvPr id="4" name="Date Placeholder 3"/>
          <p:cNvSpPr>
            <a:spLocks noGrp="1"/>
          </p:cNvSpPr>
          <p:nvPr>
            <p:ph type="dt" sz="half" idx="2"/>
          </p:nvPr>
        </p:nvSpPr>
        <p:spPr>
          <a:xfrm>
            <a:off x="4914900" y="8475134"/>
            <a:ext cx="1600200" cy="486833"/>
          </a:xfrm>
          <a:prstGeom prst="rect">
            <a:avLst/>
          </a:prstGeom>
        </p:spPr>
        <p:txBody>
          <a:bodyPr vert="horz" lIns="91440" tIns="45720" rIns="91440" bIns="45720" rtlCol="1" anchor="ctr"/>
          <a:lstStyle>
            <a:lvl1pPr algn="r">
              <a:defRPr sz="1200">
                <a:solidFill>
                  <a:schemeClr val="tx1">
                    <a:tint val="75000"/>
                  </a:schemeClr>
                </a:solidFill>
              </a:defRPr>
            </a:lvl1pPr>
          </a:lstStyle>
          <a:p>
            <a:fld id="{585AAAD0-FB78-4B79-8EA5-06B27DFA603A}" type="datetimeFigureOut">
              <a:rPr lang="ar-AE" smtClean="0"/>
              <a:t>02/02/1439</a:t>
            </a:fld>
            <a:endParaRPr lang="ar-AE"/>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AE"/>
          </a:p>
        </p:txBody>
      </p:sp>
      <p:sp>
        <p:nvSpPr>
          <p:cNvPr id="6" name="Slide Number Placeholder 5"/>
          <p:cNvSpPr>
            <a:spLocks noGrp="1"/>
          </p:cNvSpPr>
          <p:nvPr>
            <p:ph type="sldNum" sz="quarter" idx="4"/>
          </p:nvPr>
        </p:nvSpPr>
        <p:spPr>
          <a:xfrm>
            <a:off x="342900" y="8475134"/>
            <a:ext cx="1600200" cy="486833"/>
          </a:xfrm>
          <a:prstGeom prst="rect">
            <a:avLst/>
          </a:prstGeom>
        </p:spPr>
        <p:txBody>
          <a:bodyPr vert="horz" lIns="91440" tIns="45720" rIns="91440" bIns="45720" rtlCol="1" anchor="ctr"/>
          <a:lstStyle>
            <a:lvl1pPr algn="l">
              <a:defRPr sz="1200">
                <a:solidFill>
                  <a:schemeClr val="tx1">
                    <a:tint val="75000"/>
                  </a:schemeClr>
                </a:solidFill>
              </a:defRPr>
            </a:lvl1pPr>
          </a:lstStyle>
          <a:p>
            <a:fld id="{0191E4EA-95B7-481E-B3CF-2039D9D1EC6F}" type="slidenum">
              <a:rPr lang="ar-AE" smtClean="0"/>
              <a:t>‹#›</a:t>
            </a:fld>
            <a:endParaRPr lang="ar-AE"/>
          </a:p>
        </p:txBody>
      </p:sp>
    </p:spTree>
    <p:extLst>
      <p:ext uri="{BB962C8B-B14F-4D97-AF65-F5344CB8AC3E}">
        <p14:creationId xmlns:p14="http://schemas.microsoft.com/office/powerpoint/2010/main" val="1019166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eg"/><Relationship Id="rId7" Type="http://schemas.openxmlformats.org/officeDocument/2006/relationships/hyperlink" Target="http://www.google.ae/url?sa=i&amp;rct=j&amp;q=&amp;esrc=s&amp;source=images&amp;cd=&amp;cad=rja&amp;uact=8&amp;ved=0CAcQjRxqFQoTCJC6zdfH18gCFcbUGgod9xIILw&amp;url=http://www.iconshut.com/speaking-512png-icons/dT1hSFIwY0hNNkx5OWpaRzR4TG1samIyNW1hVzVrWlhJdVkyOXRMMlJoZEdFdmFXTnZibk12ZFhObGNpMWxlSEJsY21sbGJtTmxMelV4TWk5emNHVmhhMmx1WnkwMU1USXVjRzVufHVyPWh0dHBzOi8vd3d3Lmljb25maW5kZXIuY29tL2ljb25zLzQ3NDk0MS9jb21tdW5pY2F0aW9uX2h1bWFuX21hbl9tZXNzYWdlX3NwZWFraW5nX3VzZXJfaWNvbnx3PTUxMnxoPTUxMnx0PXBuZ3w/&amp;bvm=bv.105841590,d.d2s&amp;psig=AFQjCNFPkvfYhZc97wK15qdxkotO0oIQzA&amp;ust=1445654141672665" TargetMode="External"/><Relationship Id="rId2" Type="http://schemas.openxmlformats.org/officeDocument/2006/relationships/hyperlink" Target="http://www.google.ae/url?sa=i&amp;rct=j&amp;q=&amp;esrc=s&amp;source=images&amp;cd=&amp;cad=rja&amp;uact=8&amp;ved=0CAcQjRxqFQoTCOfX2fXE18gCFcV-Ggod4H4GAA&amp;url=http://vb.top-new.net/t1311036.html&amp;psig=AFQjCNGmIawryaMh-SoiK5mK-N03Azv1_A&amp;ust=1445653417806821" TargetMode="Externa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www.clker.com/clipart-man-icon-black.html"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hyperlink" Target="https://www.google.com.sa/url?sa=i&amp;rct=j&amp;q=&amp;esrc=s&amp;source=images&amp;cd=&amp;cad=rja&amp;uact=8&amp;ved=0ahUKEwjLxN6qrPbPAhXFXBQKHUH0BRUQjRwIBw&amp;url=https://www.iconfinder.com/icons/474953/boy_man_men_bathroom_people_person_user_icon&amp;psig=AFQjCNH6RjS_QOa3bBBLploieIcZhhdDlw&amp;ust=1477498327139459" TargetMode="External"/><Relationship Id="rId1" Type="http://schemas.openxmlformats.org/officeDocument/2006/relationships/slideLayout" Target="../slideLayouts/slideLayout7.xml"/><Relationship Id="rId6" Type="http://schemas.openxmlformats.org/officeDocument/2006/relationships/hyperlink" Target="https://www.google.com.sa/url?sa=i&amp;rct=j&amp;q=&amp;esrc=s&amp;source=images&amp;cd=&amp;cad=rja&amp;uact=8&amp;ved=0ahUKEwiejdrGm5zPAhULXhQKHewGCSoQjRwIBw&amp;url=https://www.iconfinder.com/icons/337065/cemetery_dead_death_evil_grave_gravestone_graveyard_halloween_rip_scary_spooky_stone_tomb_tombstone_icon&amp;psig=AFQjCNFsaxtSX1S_X7cI_lTOzxvraxYUjg&amp;ust=1474401431850964" TargetMode="External"/><Relationship Id="rId5" Type="http://schemas.openxmlformats.org/officeDocument/2006/relationships/image" Target="../media/image6.jpeg"/><Relationship Id="rId4" Type="http://schemas.openxmlformats.org/officeDocument/2006/relationships/hyperlink" Target="http://www.google.ae/url?sa=i&amp;rct=j&amp;q=&amp;esrc=s&amp;source=images&amp;cd=&amp;cad=rja&amp;uact=8&amp;ved=0CAcQjRxqFQoTCJzgk4a72MgCFQJHGgodOI0BOQ&amp;url=http://www.shutterstock.com/pic-284706914/stock-vector-man-stands-walk-and-run-icon-set.html&amp;bvm=bv.105841590,d.d2s&amp;psig=AFQjCNGVK7hTcyarZEK3CjcC2G4ewMbBVg&amp;ust=1445685097953919"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6992" y="1044758"/>
            <a:ext cx="3442692" cy="8063746"/>
          </a:xfrm>
          <a:prstGeom prst="rect">
            <a:avLst/>
          </a:prstGeom>
          <a:ln>
            <a:solidFill>
              <a:schemeClr val="accent1"/>
            </a:solidFill>
          </a:ln>
        </p:spPr>
        <p:txBody>
          <a:bodyPr wrap="square">
            <a:spAutoFit/>
          </a:bodyPr>
          <a:lstStyle/>
          <a:p>
            <a:r>
              <a:rPr lang="ar-AE" sz="1400" b="1" dirty="0" smtClean="0">
                <a:solidFill>
                  <a:srgbClr val="C00000"/>
                </a:solidFill>
              </a:rPr>
              <a:t>و(َلَقَدْ خَلَقْنَا الإِنسَانَ وَنَعْلَمُ مَا تُوَسْوِسُ بِهِ نَفْسُهُ وَنَحْنُ أَقْرَبُ إِلَيْهِ مِنْ حَبْلِ الْوَرِيدِ (16)</a:t>
            </a:r>
          </a:p>
          <a:p>
            <a:r>
              <a:rPr lang="ar-AE" sz="1400" dirty="0" smtClean="0"/>
              <a:t>أي أن الله هو الذي خلق الناس جميعا </a:t>
            </a:r>
          </a:p>
          <a:p>
            <a:r>
              <a:rPr lang="ar-AE" sz="1400" b="1" dirty="0" smtClean="0">
                <a:solidFill>
                  <a:srgbClr val="C00000"/>
                </a:solidFill>
              </a:rPr>
              <a:t>( وَنَعْلَمُ مَا تُوَسْوِسُ بِهِ نَفْسُهُ  )</a:t>
            </a:r>
            <a:endParaRPr lang="ar-SA" sz="1400" b="1" dirty="0" smtClean="0">
              <a:solidFill>
                <a:srgbClr val="C00000"/>
              </a:solidFill>
            </a:endParaRPr>
          </a:p>
          <a:p>
            <a:r>
              <a:rPr lang="ar-SA" sz="1400" b="1" dirty="0" smtClean="0"/>
              <a:t> </a:t>
            </a:r>
            <a:r>
              <a:rPr lang="ar-AE" sz="1400" dirty="0" smtClean="0"/>
              <a:t>أي لأنه خلقنا فهو يعلم كل شيء عنّا </a:t>
            </a:r>
            <a:r>
              <a:rPr lang="ar-SA" sz="1400" dirty="0" smtClean="0"/>
              <a:t> </a:t>
            </a:r>
            <a:r>
              <a:rPr lang="ar-AE" sz="1400" dirty="0" smtClean="0"/>
              <a:t>حتى عندما نتحدث مع أنفسنا </a:t>
            </a:r>
            <a:r>
              <a:rPr lang="ar-AE" sz="1400" dirty="0"/>
              <a:t> فهو يعلم به حتى لولم نتكلم به .</a:t>
            </a:r>
          </a:p>
          <a:p>
            <a:r>
              <a:rPr lang="ar-SA" sz="1400" b="1" dirty="0" smtClean="0">
                <a:solidFill>
                  <a:srgbClr val="C00000"/>
                </a:solidFill>
              </a:rPr>
              <a:t>فالوسوسة </a:t>
            </a:r>
            <a:r>
              <a:rPr lang="ar-SA" sz="1400" b="1" dirty="0" smtClean="0"/>
              <a:t> </a:t>
            </a:r>
            <a:r>
              <a:rPr lang="ar-SA" sz="1400" b="1" dirty="0"/>
              <a:t>هي </a:t>
            </a:r>
            <a:r>
              <a:rPr lang="ar-AE" sz="1400" b="1" dirty="0"/>
              <a:t>حديث النفس </a:t>
            </a:r>
            <a:endParaRPr lang="ar-AE" sz="1400" dirty="0" smtClean="0"/>
          </a:p>
          <a:p>
            <a:r>
              <a:rPr lang="ar-AE" sz="1400" dirty="0" smtClean="0"/>
              <a:t>والوسوسة نوعان : </a:t>
            </a:r>
          </a:p>
          <a:p>
            <a:r>
              <a:rPr lang="ar-SA" sz="1400" dirty="0" smtClean="0">
                <a:solidFill>
                  <a:srgbClr val="C00000"/>
                </a:solidFill>
              </a:rPr>
              <a:t>حسنة و سيئة كما في الصورة هذه :</a:t>
            </a:r>
          </a:p>
          <a:p>
            <a:endParaRPr lang="ar-SA" sz="1400" dirty="0" smtClean="0">
              <a:solidFill>
                <a:srgbClr val="C00000"/>
              </a:solidFill>
            </a:endParaRPr>
          </a:p>
          <a:p>
            <a:endParaRPr lang="ar-SA" sz="1400" dirty="0">
              <a:solidFill>
                <a:srgbClr val="C00000"/>
              </a:solidFill>
            </a:endParaRPr>
          </a:p>
          <a:p>
            <a:endParaRPr lang="ar-SA" sz="1400" dirty="0" smtClean="0">
              <a:solidFill>
                <a:srgbClr val="C00000"/>
              </a:solidFill>
            </a:endParaRPr>
          </a:p>
          <a:p>
            <a:endParaRPr lang="ar-AE" sz="1400" dirty="0" smtClean="0">
              <a:solidFill>
                <a:srgbClr val="C00000"/>
              </a:solidFill>
            </a:endParaRPr>
          </a:p>
          <a:p>
            <a:r>
              <a:rPr lang="ar-AE" sz="1400" b="1" dirty="0" smtClean="0">
                <a:solidFill>
                  <a:srgbClr val="C00000"/>
                </a:solidFill>
              </a:rPr>
              <a:t>( وَنَحْنُ أَقْرَبُ إِلَيْهِ مِنْ حَبْلِ الْوَرِيدِ</a:t>
            </a:r>
            <a:r>
              <a:rPr lang="ar-SA" sz="1400" b="1" dirty="0" smtClean="0">
                <a:solidFill>
                  <a:srgbClr val="C00000"/>
                </a:solidFill>
              </a:rPr>
              <a:t> (</a:t>
            </a:r>
            <a:r>
              <a:rPr lang="ar-AE" sz="1400" b="1" dirty="0" smtClean="0">
                <a:solidFill>
                  <a:srgbClr val="C00000"/>
                </a:solidFill>
              </a:rPr>
              <a:t> </a:t>
            </a:r>
            <a:r>
              <a:rPr lang="ar-SA" sz="1400" b="1" dirty="0" smtClean="0">
                <a:solidFill>
                  <a:srgbClr val="C00000"/>
                </a:solidFill>
              </a:rPr>
              <a:t>16</a:t>
            </a:r>
            <a:r>
              <a:rPr lang="ar-AE" sz="1400" b="1" dirty="0" smtClean="0">
                <a:solidFill>
                  <a:srgbClr val="C00000"/>
                </a:solidFill>
              </a:rPr>
              <a:t>)</a:t>
            </a:r>
          </a:p>
          <a:p>
            <a:r>
              <a:rPr lang="ar-AE" sz="1400" dirty="0" smtClean="0"/>
              <a:t>أي أن الله قريب منا بعلمه فهو أقرب للإنسان </a:t>
            </a:r>
            <a:r>
              <a:rPr lang="ar-AE" sz="1400" b="1" dirty="0" smtClean="0">
                <a:solidFill>
                  <a:srgbClr val="C00000"/>
                </a:solidFill>
              </a:rPr>
              <a:t>من </a:t>
            </a:r>
            <a:r>
              <a:rPr lang="ar-AE" sz="1400" b="1" dirty="0">
                <a:solidFill>
                  <a:srgbClr val="C00000"/>
                </a:solidFill>
              </a:rPr>
              <a:t>حَبْلِ الْوَرِيدِ </a:t>
            </a:r>
            <a:r>
              <a:rPr lang="ar-SA" sz="1400" b="1" dirty="0" smtClean="0">
                <a:solidFill>
                  <a:srgbClr val="C00000"/>
                </a:solidFill>
              </a:rPr>
              <a:t>وهو </a:t>
            </a:r>
            <a:r>
              <a:rPr lang="ar-AE" sz="1400" b="1" dirty="0" smtClean="0"/>
              <a:t>العرق الذي في عنقه </a:t>
            </a:r>
            <a:r>
              <a:rPr lang="ar-SA" sz="1400" b="1" dirty="0" smtClean="0"/>
              <a:t> </a:t>
            </a:r>
            <a:r>
              <a:rPr lang="ar-AE" sz="1400" b="1" dirty="0" smtClean="0"/>
              <a:t>و المتصل بقلبه .</a:t>
            </a:r>
            <a:endParaRPr lang="ar-SA" sz="1400" b="1" dirty="0" smtClean="0"/>
          </a:p>
          <a:p>
            <a:endParaRPr lang="ar-SA" sz="1400" dirty="0" smtClean="0"/>
          </a:p>
          <a:p>
            <a:endParaRPr lang="ar-SA" sz="1400" dirty="0"/>
          </a:p>
          <a:p>
            <a:endParaRPr lang="ar-SA" sz="1400" dirty="0"/>
          </a:p>
          <a:p>
            <a:endParaRPr lang="ar-SA" sz="1400" dirty="0"/>
          </a:p>
          <a:p>
            <a:r>
              <a:rPr lang="ar-AE" sz="1400" b="1" dirty="0">
                <a:solidFill>
                  <a:srgbClr val="C00000"/>
                </a:solidFill>
              </a:rPr>
              <a:t>( إِذْ يَتَلَقَّى الْمُتَلَقِّيَانِ عَنِ الْيَمِينِ وَعَنِ الشِّمَالِ قَعِيدٌ </a:t>
            </a:r>
            <a:r>
              <a:rPr lang="ar-AE" sz="1400" dirty="0">
                <a:solidFill>
                  <a:srgbClr val="C00000"/>
                </a:solidFill>
              </a:rPr>
              <a:t>(17</a:t>
            </a:r>
            <a:r>
              <a:rPr lang="ar-AE" sz="1400" b="1" dirty="0">
                <a:solidFill>
                  <a:srgbClr val="C00000"/>
                </a:solidFill>
              </a:rPr>
              <a:t>) </a:t>
            </a:r>
          </a:p>
          <a:p>
            <a:r>
              <a:rPr lang="ar-AE" sz="1400" dirty="0"/>
              <a:t>أي كل إنسان لديه ملكان يكتبان أعماله  واحد عن اليمين يسجل حسناته والثاني على اليسار يسجل سيئاته  </a:t>
            </a:r>
            <a:endParaRPr lang="ar-SA" sz="1400" dirty="0" smtClean="0"/>
          </a:p>
          <a:p>
            <a:endParaRPr lang="ar-AE" sz="1400" dirty="0"/>
          </a:p>
          <a:p>
            <a:r>
              <a:rPr lang="ar-AE" sz="1400" b="1" u="sng" dirty="0">
                <a:solidFill>
                  <a:srgbClr val="7030A0"/>
                </a:solidFill>
              </a:rPr>
              <a:t>والفائدة من تسجيل الملائكة </a:t>
            </a:r>
            <a:r>
              <a:rPr lang="ar-AE" sz="1400" b="1" u="sng" dirty="0" smtClean="0">
                <a:solidFill>
                  <a:srgbClr val="7030A0"/>
                </a:solidFill>
              </a:rPr>
              <a:t>للأعمال </a:t>
            </a:r>
            <a:r>
              <a:rPr lang="ar-AE" sz="1400" b="1" u="sng" dirty="0">
                <a:solidFill>
                  <a:srgbClr val="7030A0"/>
                </a:solidFill>
              </a:rPr>
              <a:t>مع أن علم الله كاف</a:t>
            </a:r>
          </a:p>
          <a:p>
            <a:r>
              <a:rPr lang="ar-AE" sz="1400" b="1" dirty="0"/>
              <a:t> لإقامة الحجة على الإنسان</a:t>
            </a:r>
          </a:p>
          <a:p>
            <a:r>
              <a:rPr lang="ar-AE" sz="1400" dirty="0"/>
              <a:t> لأن كل انسان سوف يعطى صحيفته </a:t>
            </a:r>
          </a:p>
          <a:p>
            <a:r>
              <a:rPr lang="ar-AE" sz="1400" dirty="0"/>
              <a:t>يوم القيامة فيرى جميع أعماله وسوف يحاسب </a:t>
            </a:r>
            <a:r>
              <a:rPr lang="ar-AE" sz="1400" dirty="0" smtClean="0"/>
              <a:t>عليها</a:t>
            </a:r>
            <a:r>
              <a:rPr lang="ar-SA" sz="1400" dirty="0" smtClean="0"/>
              <a:t> .</a:t>
            </a:r>
            <a:endParaRPr lang="ar-AE" sz="1400" dirty="0"/>
          </a:p>
          <a:p>
            <a:endParaRPr lang="ar-SA" sz="1400" dirty="0" smtClean="0"/>
          </a:p>
          <a:p>
            <a:r>
              <a:rPr lang="ar-AE" sz="1400" b="1" dirty="0">
                <a:solidFill>
                  <a:srgbClr val="C00000"/>
                </a:solidFill>
              </a:rPr>
              <a:t>( مَا يَلْفِظُ مِن قَوْلٍ إِلاَّ لَدَيْهِ رَقِيبٌ عَتِيدٌ (18</a:t>
            </a:r>
            <a:r>
              <a:rPr lang="ar-AE" sz="1400" b="1" dirty="0" smtClean="0">
                <a:solidFill>
                  <a:srgbClr val="C00000"/>
                </a:solidFill>
              </a:rPr>
              <a:t>)</a:t>
            </a:r>
            <a:endParaRPr lang="ar-AE" sz="1400" b="1" dirty="0">
              <a:solidFill>
                <a:srgbClr val="C00000"/>
              </a:solidFill>
            </a:endParaRPr>
          </a:p>
          <a:p>
            <a:r>
              <a:rPr lang="ar-AE" sz="1400" b="1" dirty="0">
                <a:solidFill>
                  <a:srgbClr val="C00000"/>
                </a:solidFill>
              </a:rPr>
              <a:t>( مَا يَلْفِظُ مِن قَوْلٍ  ) </a:t>
            </a:r>
            <a:r>
              <a:rPr lang="ar-AE" sz="1400" dirty="0"/>
              <a:t>أي </a:t>
            </a:r>
            <a:r>
              <a:rPr lang="ar-AE" sz="1400" dirty="0" err="1"/>
              <a:t>أيُّ</a:t>
            </a:r>
            <a:r>
              <a:rPr lang="ar-AE" sz="1400" dirty="0"/>
              <a:t> كلام يتلفظ به الإنسان سيجد ملكان يراقبانه .</a:t>
            </a:r>
          </a:p>
          <a:p>
            <a:r>
              <a:rPr lang="ar-AE" sz="1400" b="1" dirty="0">
                <a:solidFill>
                  <a:srgbClr val="C00000"/>
                </a:solidFill>
              </a:rPr>
              <a:t>( إِلاَّ لَدَيْهِ رَقِيبٌ  )  </a:t>
            </a:r>
            <a:r>
              <a:rPr lang="ar-AE" sz="1400" dirty="0"/>
              <a:t>أي </a:t>
            </a:r>
            <a:r>
              <a:rPr lang="ar-AE" sz="1400" b="1" dirty="0">
                <a:solidFill>
                  <a:srgbClr val="C00000"/>
                </a:solidFill>
              </a:rPr>
              <a:t>حافظ </a:t>
            </a:r>
            <a:r>
              <a:rPr lang="ar-AE" sz="1400" b="1" dirty="0"/>
              <a:t>و</a:t>
            </a:r>
            <a:r>
              <a:rPr lang="ar-AE" sz="1400" dirty="0"/>
              <a:t> </a:t>
            </a:r>
            <a:r>
              <a:rPr lang="ar-AE" sz="1400" b="1" dirty="0"/>
              <a:t>مراقب</a:t>
            </a:r>
            <a:r>
              <a:rPr lang="ar-AE" sz="1400" dirty="0"/>
              <a:t> لأقواله وأفعاله   </a:t>
            </a:r>
            <a:r>
              <a:rPr lang="ar-AE" sz="1400" b="1" dirty="0"/>
              <a:t>حافظ</a:t>
            </a:r>
            <a:r>
              <a:rPr lang="ar-AE" sz="1400" dirty="0"/>
              <a:t> لها يسجلها  إذا كانت حسنه يسجلها الذي على اليمين والسيئة يسجلها الذي على اليسار .</a:t>
            </a:r>
          </a:p>
          <a:p>
            <a:r>
              <a:rPr lang="ar-AE" sz="1400" b="1" dirty="0">
                <a:solidFill>
                  <a:srgbClr val="C00000"/>
                </a:solidFill>
              </a:rPr>
              <a:t>( عَتِيدٌ ) : </a:t>
            </a:r>
            <a:r>
              <a:rPr lang="ar-AE" sz="1400" dirty="0"/>
              <a:t>أي </a:t>
            </a:r>
            <a:r>
              <a:rPr lang="ar-SA" sz="1400" dirty="0" smtClean="0"/>
              <a:t> </a:t>
            </a:r>
            <a:r>
              <a:rPr lang="ar-SA" sz="1400" b="1" dirty="0" smtClean="0"/>
              <a:t>حاضر</a:t>
            </a:r>
            <a:r>
              <a:rPr lang="ar-SA" sz="1400" dirty="0" smtClean="0"/>
              <a:t> </a:t>
            </a:r>
            <a:r>
              <a:rPr lang="ar-AE" sz="1400" dirty="0" smtClean="0"/>
              <a:t>معتد </a:t>
            </a:r>
            <a:r>
              <a:rPr lang="ar-AE" sz="1400" dirty="0"/>
              <a:t>ومستعد  للكتابة لا يترك كلمة ولا حركة </a:t>
            </a:r>
            <a:r>
              <a:rPr lang="ar-AE" sz="1400" dirty="0" smtClean="0"/>
              <a:t>.</a:t>
            </a:r>
            <a:endParaRPr lang="ar-SA" sz="1400" dirty="0" smtClean="0"/>
          </a:p>
        </p:txBody>
      </p:sp>
      <p:pic>
        <p:nvPicPr>
          <p:cNvPr id="5" name="Picture 2" descr="http://vb.bdr1.net/image/14/03/images_bbak.jpg">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906" r="21991" b="19935"/>
          <a:stretch/>
        </p:blipFill>
        <p:spPr bwMode="auto">
          <a:xfrm>
            <a:off x="416947" y="3722609"/>
            <a:ext cx="2376264" cy="1641479"/>
          </a:xfrm>
          <a:prstGeom prst="rect">
            <a:avLst/>
          </a:prstGeom>
          <a:ln>
            <a:solidFill>
              <a:schemeClr val="tx1"/>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6"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24" y="1043608"/>
            <a:ext cx="3172662" cy="24722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7029400" y="7947085"/>
            <a:ext cx="1052736" cy="369332"/>
          </a:xfrm>
          <a:prstGeom prst="rect">
            <a:avLst/>
          </a:prstGeom>
          <a:noFill/>
        </p:spPr>
        <p:txBody>
          <a:bodyPr wrap="square" rtlCol="1">
            <a:spAutoFit/>
          </a:bodyPr>
          <a:lstStyle/>
          <a:p>
            <a:endParaRPr lang="ar-AE" dirty="0"/>
          </a:p>
        </p:txBody>
      </p:sp>
      <p:sp>
        <p:nvSpPr>
          <p:cNvPr id="8" name="Vertical Scroll 8"/>
          <p:cNvSpPr/>
          <p:nvPr/>
        </p:nvSpPr>
        <p:spPr>
          <a:xfrm>
            <a:off x="2204864" y="6347592"/>
            <a:ext cx="1057786" cy="965512"/>
          </a:xfrm>
          <a:prstGeom prst="verticalScroll">
            <a:avLst/>
          </a:prstGeom>
          <a:solidFill>
            <a:schemeClr val="bg2">
              <a:lumMod val="7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AE" sz="1100" b="1" dirty="0" smtClean="0">
                <a:solidFill>
                  <a:schemeClr val="tx1"/>
                </a:solidFill>
              </a:rPr>
              <a:t>ملك على اليمين يسجل أقواله وأفعاله الحسنة </a:t>
            </a:r>
            <a:endParaRPr lang="ar-AE" sz="1100" b="1" dirty="0">
              <a:solidFill>
                <a:schemeClr val="tx1"/>
              </a:solidFill>
            </a:endParaRPr>
          </a:p>
        </p:txBody>
      </p:sp>
      <p:sp>
        <p:nvSpPr>
          <p:cNvPr id="9" name="Vertical Scroll 9"/>
          <p:cNvSpPr/>
          <p:nvPr/>
        </p:nvSpPr>
        <p:spPr>
          <a:xfrm>
            <a:off x="136521" y="6347592"/>
            <a:ext cx="1132239" cy="993729"/>
          </a:xfrm>
          <a:prstGeom prst="verticalScroll">
            <a:avLst/>
          </a:prstGeom>
          <a:solidFill>
            <a:schemeClr val="bg2">
              <a:lumMod val="7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AE" sz="1100" b="1" dirty="0" smtClean="0">
                <a:solidFill>
                  <a:schemeClr val="tx1"/>
                </a:solidFill>
              </a:rPr>
              <a:t>ملك على الشمال يسجل أقواله وأفعاله السيئة </a:t>
            </a:r>
            <a:endParaRPr lang="ar-AE" sz="1100" b="1" dirty="0">
              <a:solidFill>
                <a:schemeClr val="tx1"/>
              </a:solidFill>
            </a:endParaRPr>
          </a:p>
        </p:txBody>
      </p:sp>
      <p:grpSp>
        <p:nvGrpSpPr>
          <p:cNvPr id="10" name="Group 10"/>
          <p:cNvGrpSpPr/>
          <p:nvPr/>
        </p:nvGrpSpPr>
        <p:grpSpPr>
          <a:xfrm>
            <a:off x="1268760" y="7313104"/>
            <a:ext cx="873940" cy="1579376"/>
            <a:chOff x="1866201" y="3869421"/>
            <a:chExt cx="1553671" cy="2781027"/>
          </a:xfrm>
        </p:grpSpPr>
        <p:pic>
          <p:nvPicPr>
            <p:cNvPr id="11" name="Picture 2" descr="https://encrypted-tbn0.gstatic.com/images?q=tbn:ANd9GcRVMxfEKOrv7H5C5qh4EJeOD1tyfX7vVT5jcEdLSLlXABgHGPbi-44yWeE">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66201" y="4475707"/>
              <a:ext cx="925734" cy="217474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https://cdn1.iconfinder.com/data/icons/user-experience/512/speaking-512.png">
              <a:hlinkClick r:id="rId7"/>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47275" b="50000"/>
            <a:stretch/>
          </p:blipFill>
          <p:spPr bwMode="auto">
            <a:xfrm>
              <a:off x="2514291" y="3869421"/>
              <a:ext cx="905581" cy="858775"/>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مربع نص 1"/>
          <p:cNvSpPr txBox="1"/>
          <p:nvPr/>
        </p:nvSpPr>
        <p:spPr>
          <a:xfrm>
            <a:off x="1630955" y="107504"/>
            <a:ext cx="3744416" cy="738664"/>
          </a:xfrm>
          <a:prstGeom prst="rect">
            <a:avLst/>
          </a:prstGeom>
          <a:noFill/>
        </p:spPr>
        <p:txBody>
          <a:bodyPr wrap="square" rtlCol="1">
            <a:spAutoFit/>
          </a:bodyPr>
          <a:lstStyle/>
          <a:p>
            <a:pPr algn="ctr"/>
            <a:r>
              <a:rPr lang="ar-SA" sz="2400" b="1" dirty="0" smtClean="0">
                <a:solidFill>
                  <a:srgbClr val="C00000"/>
                </a:solidFill>
              </a:rPr>
              <a:t>درس : الخّلاق العليم . </a:t>
            </a:r>
            <a:r>
              <a:rPr lang="ar-SA" b="1" dirty="0" smtClean="0">
                <a:solidFill>
                  <a:srgbClr val="C00000"/>
                </a:solidFill>
              </a:rPr>
              <a:t> </a:t>
            </a:r>
          </a:p>
          <a:p>
            <a:pPr algn="ctr"/>
            <a:r>
              <a:rPr lang="ar-SA" b="1" dirty="0" smtClean="0">
                <a:solidFill>
                  <a:srgbClr val="C00000"/>
                </a:solidFill>
              </a:rPr>
              <a:t> </a:t>
            </a:r>
            <a:r>
              <a:rPr lang="ar-SA" dirty="0" smtClean="0"/>
              <a:t>سورة ق : ( 16-30)</a:t>
            </a:r>
            <a:endParaRPr lang="ar-SA" dirty="0"/>
          </a:p>
        </p:txBody>
      </p:sp>
    </p:spTree>
    <p:extLst>
      <p:ext uri="{BB962C8B-B14F-4D97-AF65-F5344CB8AC3E}">
        <p14:creationId xmlns:p14="http://schemas.microsoft.com/office/powerpoint/2010/main" val="2128428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ارة رتبة 5"/>
          <p:cNvSpPr/>
          <p:nvPr/>
        </p:nvSpPr>
        <p:spPr>
          <a:xfrm>
            <a:off x="116632" y="2339752"/>
            <a:ext cx="6624736" cy="2160240"/>
          </a:xfrm>
          <a:custGeom>
            <a:avLst/>
            <a:gdLst>
              <a:gd name="connsiteX0" fmla="*/ 0 w 4896544"/>
              <a:gd name="connsiteY0" fmla="*/ 0 h 2160240"/>
              <a:gd name="connsiteX1" fmla="*/ 3805407 w 4896544"/>
              <a:gd name="connsiteY1" fmla="*/ 0 h 2160240"/>
              <a:gd name="connsiteX2" fmla="*/ 4896544 w 4896544"/>
              <a:gd name="connsiteY2" fmla="*/ 1080120 h 2160240"/>
              <a:gd name="connsiteX3" fmla="*/ 3805407 w 4896544"/>
              <a:gd name="connsiteY3" fmla="*/ 2160240 h 2160240"/>
              <a:gd name="connsiteX4" fmla="*/ 0 w 4896544"/>
              <a:gd name="connsiteY4" fmla="*/ 2160240 h 2160240"/>
              <a:gd name="connsiteX5" fmla="*/ 1091137 w 4896544"/>
              <a:gd name="connsiteY5" fmla="*/ 1080120 h 2160240"/>
              <a:gd name="connsiteX6" fmla="*/ 0 w 489654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1091137 w 3805874"/>
              <a:gd name="connsiteY5" fmla="*/ 1080120 h 2160240"/>
              <a:gd name="connsiteX6" fmla="*/ 0 w 380587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439237 w 3805874"/>
              <a:gd name="connsiteY5" fmla="*/ 1080120 h 2160240"/>
              <a:gd name="connsiteX6" fmla="*/ 0 w 3805874"/>
              <a:gd name="connsiteY6" fmla="*/ 0 h 216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5874" h="2160240">
                <a:moveTo>
                  <a:pt x="0" y="0"/>
                </a:moveTo>
                <a:lnTo>
                  <a:pt x="3805407" y="0"/>
                </a:lnTo>
                <a:cubicBezTo>
                  <a:pt x="3805563" y="338006"/>
                  <a:pt x="3805718" y="676013"/>
                  <a:pt x="3805874" y="1014019"/>
                </a:cubicBezTo>
                <a:cubicBezTo>
                  <a:pt x="3805718" y="1396093"/>
                  <a:pt x="3805563" y="1778166"/>
                  <a:pt x="3805407" y="2160240"/>
                </a:cubicBezTo>
                <a:lnTo>
                  <a:pt x="0" y="2160240"/>
                </a:lnTo>
                <a:lnTo>
                  <a:pt x="439237" y="1080120"/>
                </a:lnTo>
                <a:lnTo>
                  <a:pt x="0" y="0"/>
                </a:lnTo>
                <a:close/>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AE" sz="6600" b="1" dirty="0">
                <a:solidFill>
                  <a:srgbClr val="C00000"/>
                </a:solidFill>
              </a:rPr>
              <a:t>حَدِيدٌ</a:t>
            </a:r>
            <a:endParaRPr lang="ar-SA" sz="6600" b="1" dirty="0">
              <a:solidFill>
                <a:srgbClr val="C00000"/>
              </a:solidFill>
            </a:endParaRPr>
          </a:p>
        </p:txBody>
      </p:sp>
      <p:sp>
        <p:nvSpPr>
          <p:cNvPr id="3" name="شارة رتبة 5"/>
          <p:cNvSpPr/>
          <p:nvPr/>
        </p:nvSpPr>
        <p:spPr>
          <a:xfrm>
            <a:off x="116632" y="35496"/>
            <a:ext cx="6624736" cy="2160240"/>
          </a:xfrm>
          <a:custGeom>
            <a:avLst/>
            <a:gdLst>
              <a:gd name="connsiteX0" fmla="*/ 0 w 4896544"/>
              <a:gd name="connsiteY0" fmla="*/ 0 h 2160240"/>
              <a:gd name="connsiteX1" fmla="*/ 3805407 w 4896544"/>
              <a:gd name="connsiteY1" fmla="*/ 0 h 2160240"/>
              <a:gd name="connsiteX2" fmla="*/ 4896544 w 4896544"/>
              <a:gd name="connsiteY2" fmla="*/ 1080120 h 2160240"/>
              <a:gd name="connsiteX3" fmla="*/ 3805407 w 4896544"/>
              <a:gd name="connsiteY3" fmla="*/ 2160240 h 2160240"/>
              <a:gd name="connsiteX4" fmla="*/ 0 w 4896544"/>
              <a:gd name="connsiteY4" fmla="*/ 2160240 h 2160240"/>
              <a:gd name="connsiteX5" fmla="*/ 1091137 w 4896544"/>
              <a:gd name="connsiteY5" fmla="*/ 1080120 h 2160240"/>
              <a:gd name="connsiteX6" fmla="*/ 0 w 489654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1091137 w 3805874"/>
              <a:gd name="connsiteY5" fmla="*/ 1080120 h 2160240"/>
              <a:gd name="connsiteX6" fmla="*/ 0 w 380587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464553 w 3805874"/>
              <a:gd name="connsiteY5" fmla="*/ 1113171 h 2160240"/>
              <a:gd name="connsiteX6" fmla="*/ 0 w 3805874"/>
              <a:gd name="connsiteY6" fmla="*/ 0 h 216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5874" h="2160240">
                <a:moveTo>
                  <a:pt x="0" y="0"/>
                </a:moveTo>
                <a:lnTo>
                  <a:pt x="3805407" y="0"/>
                </a:lnTo>
                <a:cubicBezTo>
                  <a:pt x="3805563" y="338006"/>
                  <a:pt x="3805718" y="676013"/>
                  <a:pt x="3805874" y="1014019"/>
                </a:cubicBezTo>
                <a:cubicBezTo>
                  <a:pt x="3805718" y="1396093"/>
                  <a:pt x="3805563" y="1778166"/>
                  <a:pt x="3805407" y="2160240"/>
                </a:cubicBezTo>
                <a:lnTo>
                  <a:pt x="0" y="2160240"/>
                </a:lnTo>
                <a:lnTo>
                  <a:pt x="464553" y="1113171"/>
                </a:lnTo>
                <a:lnTo>
                  <a:pt x="0" y="0"/>
                </a:lnTo>
                <a:close/>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AE" sz="6600" b="1" dirty="0">
                <a:solidFill>
                  <a:srgbClr val="C00000"/>
                </a:solidFill>
              </a:rPr>
              <a:t>وَشَهِيدٌ</a:t>
            </a:r>
            <a:endParaRPr lang="ar-SA" sz="6600" dirty="0">
              <a:solidFill>
                <a:schemeClr val="tx1"/>
              </a:solidFill>
            </a:endParaRPr>
          </a:p>
        </p:txBody>
      </p:sp>
      <p:sp>
        <p:nvSpPr>
          <p:cNvPr id="4" name="شارة رتبة 5"/>
          <p:cNvSpPr/>
          <p:nvPr/>
        </p:nvSpPr>
        <p:spPr>
          <a:xfrm>
            <a:off x="125016" y="6957578"/>
            <a:ext cx="6624736" cy="2160240"/>
          </a:xfrm>
          <a:custGeom>
            <a:avLst/>
            <a:gdLst>
              <a:gd name="connsiteX0" fmla="*/ 0 w 4896544"/>
              <a:gd name="connsiteY0" fmla="*/ 0 h 2160240"/>
              <a:gd name="connsiteX1" fmla="*/ 3805407 w 4896544"/>
              <a:gd name="connsiteY1" fmla="*/ 0 h 2160240"/>
              <a:gd name="connsiteX2" fmla="*/ 4896544 w 4896544"/>
              <a:gd name="connsiteY2" fmla="*/ 1080120 h 2160240"/>
              <a:gd name="connsiteX3" fmla="*/ 3805407 w 4896544"/>
              <a:gd name="connsiteY3" fmla="*/ 2160240 h 2160240"/>
              <a:gd name="connsiteX4" fmla="*/ 0 w 4896544"/>
              <a:gd name="connsiteY4" fmla="*/ 2160240 h 2160240"/>
              <a:gd name="connsiteX5" fmla="*/ 1091137 w 4896544"/>
              <a:gd name="connsiteY5" fmla="*/ 1080120 h 2160240"/>
              <a:gd name="connsiteX6" fmla="*/ 0 w 489654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1091137 w 3805874"/>
              <a:gd name="connsiteY5" fmla="*/ 1080120 h 2160240"/>
              <a:gd name="connsiteX6" fmla="*/ 0 w 380587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641769 w 3805874"/>
              <a:gd name="connsiteY5" fmla="*/ 1036053 h 2160240"/>
              <a:gd name="connsiteX6" fmla="*/ 0 w 380587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458224 w 3805874"/>
              <a:gd name="connsiteY5" fmla="*/ 1102154 h 2160240"/>
              <a:gd name="connsiteX6" fmla="*/ 0 w 3805874"/>
              <a:gd name="connsiteY6" fmla="*/ 0 h 216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5874" h="2160240">
                <a:moveTo>
                  <a:pt x="0" y="0"/>
                </a:moveTo>
                <a:lnTo>
                  <a:pt x="3805407" y="0"/>
                </a:lnTo>
                <a:cubicBezTo>
                  <a:pt x="3805563" y="338006"/>
                  <a:pt x="3805718" y="676013"/>
                  <a:pt x="3805874" y="1014019"/>
                </a:cubicBezTo>
                <a:cubicBezTo>
                  <a:pt x="3805718" y="1396093"/>
                  <a:pt x="3805563" y="1778166"/>
                  <a:pt x="3805407" y="2160240"/>
                </a:cubicBezTo>
                <a:lnTo>
                  <a:pt x="0" y="2160240"/>
                </a:lnTo>
                <a:lnTo>
                  <a:pt x="458224" y="1102154"/>
                </a:lnTo>
                <a:lnTo>
                  <a:pt x="0" y="0"/>
                </a:lnTo>
                <a:close/>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AE" sz="6600" b="1" dirty="0">
                <a:solidFill>
                  <a:srgbClr val="C00000"/>
                </a:solidFill>
              </a:rPr>
              <a:t>مُّرِيبٍ</a:t>
            </a:r>
            <a:r>
              <a:rPr lang="ar-SA" sz="6600" b="1" dirty="0">
                <a:solidFill>
                  <a:srgbClr val="C00000"/>
                </a:solidFill>
              </a:rPr>
              <a:t> </a:t>
            </a:r>
            <a:endParaRPr lang="ar-SA" sz="6600" dirty="0">
              <a:solidFill>
                <a:schemeClr val="tx1"/>
              </a:solidFill>
            </a:endParaRPr>
          </a:p>
        </p:txBody>
      </p:sp>
      <p:sp>
        <p:nvSpPr>
          <p:cNvPr id="5" name="شارة رتبة 5"/>
          <p:cNvSpPr/>
          <p:nvPr/>
        </p:nvSpPr>
        <p:spPr>
          <a:xfrm>
            <a:off x="125016" y="4644008"/>
            <a:ext cx="6624736" cy="2160240"/>
          </a:xfrm>
          <a:custGeom>
            <a:avLst/>
            <a:gdLst>
              <a:gd name="connsiteX0" fmla="*/ 0 w 4896544"/>
              <a:gd name="connsiteY0" fmla="*/ 0 h 2160240"/>
              <a:gd name="connsiteX1" fmla="*/ 3805407 w 4896544"/>
              <a:gd name="connsiteY1" fmla="*/ 0 h 2160240"/>
              <a:gd name="connsiteX2" fmla="*/ 4896544 w 4896544"/>
              <a:gd name="connsiteY2" fmla="*/ 1080120 h 2160240"/>
              <a:gd name="connsiteX3" fmla="*/ 3805407 w 4896544"/>
              <a:gd name="connsiteY3" fmla="*/ 2160240 h 2160240"/>
              <a:gd name="connsiteX4" fmla="*/ 0 w 4896544"/>
              <a:gd name="connsiteY4" fmla="*/ 2160240 h 2160240"/>
              <a:gd name="connsiteX5" fmla="*/ 1091137 w 4896544"/>
              <a:gd name="connsiteY5" fmla="*/ 1080120 h 2160240"/>
              <a:gd name="connsiteX6" fmla="*/ 0 w 489654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1091137 w 3805874"/>
              <a:gd name="connsiteY5" fmla="*/ 1080120 h 2160240"/>
              <a:gd name="connsiteX6" fmla="*/ 0 w 380587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749364 w 3805874"/>
              <a:gd name="connsiteY5" fmla="*/ 1069103 h 2160240"/>
              <a:gd name="connsiteX6" fmla="*/ 0 w 380587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515187 w 3805874"/>
              <a:gd name="connsiteY5" fmla="*/ 1091137 h 2160240"/>
              <a:gd name="connsiteX6" fmla="*/ 0 w 380587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458225 w 3805874"/>
              <a:gd name="connsiteY5" fmla="*/ 1091137 h 2160240"/>
              <a:gd name="connsiteX6" fmla="*/ 0 w 3805874"/>
              <a:gd name="connsiteY6" fmla="*/ 0 h 216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5874" h="2160240">
                <a:moveTo>
                  <a:pt x="0" y="0"/>
                </a:moveTo>
                <a:lnTo>
                  <a:pt x="3805407" y="0"/>
                </a:lnTo>
                <a:cubicBezTo>
                  <a:pt x="3805563" y="338006"/>
                  <a:pt x="3805718" y="676013"/>
                  <a:pt x="3805874" y="1014019"/>
                </a:cubicBezTo>
                <a:cubicBezTo>
                  <a:pt x="3805718" y="1396093"/>
                  <a:pt x="3805563" y="1778166"/>
                  <a:pt x="3805407" y="2160240"/>
                </a:cubicBezTo>
                <a:lnTo>
                  <a:pt x="0" y="2160240"/>
                </a:lnTo>
                <a:lnTo>
                  <a:pt x="458225" y="1091137"/>
                </a:lnTo>
                <a:lnTo>
                  <a:pt x="0" y="0"/>
                </a:lnTo>
                <a:close/>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AE" sz="6600" b="1" dirty="0">
                <a:solidFill>
                  <a:srgbClr val="C00000"/>
                </a:solidFill>
              </a:rPr>
              <a:t>قَرِينُهُ </a:t>
            </a:r>
            <a:endParaRPr lang="ar-SA" sz="6600" dirty="0">
              <a:solidFill>
                <a:schemeClr val="tx1"/>
              </a:solidFill>
            </a:endParaRPr>
          </a:p>
        </p:txBody>
      </p:sp>
    </p:spTree>
    <p:extLst>
      <p:ext uri="{BB962C8B-B14F-4D97-AF65-F5344CB8AC3E}">
        <p14:creationId xmlns:p14="http://schemas.microsoft.com/office/powerpoint/2010/main" val="567902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0928" y="155510"/>
            <a:ext cx="3969060" cy="8925520"/>
          </a:xfrm>
          <a:prstGeom prst="rect">
            <a:avLst/>
          </a:prstGeom>
          <a:ln>
            <a:solidFill>
              <a:schemeClr val="tx1"/>
            </a:solidFill>
          </a:ln>
        </p:spPr>
        <p:txBody>
          <a:bodyPr wrap="square">
            <a:spAutoFit/>
          </a:bodyPr>
          <a:lstStyle/>
          <a:p>
            <a:r>
              <a:rPr lang="ar-AE" sz="1400" b="1" dirty="0">
                <a:solidFill>
                  <a:srgbClr val="C00000"/>
                </a:solidFill>
              </a:rPr>
              <a:t>( وَجَاءَتْ سَكْرَةُ الْمَوْتِ بِالْحَقِّ ذَلِكَ مَا كُنتَ مِنْهُ تَحِيدُ 19) </a:t>
            </a:r>
          </a:p>
          <a:p>
            <a:r>
              <a:rPr lang="ar-AE" sz="1400" dirty="0"/>
              <a:t>أي نهاية كل إنسان الموت وللموت سكره يعني شدّة فإذا عانى الإنسان من شدّتها </a:t>
            </a:r>
          </a:p>
          <a:p>
            <a:r>
              <a:rPr lang="ar-AE" sz="1400" dirty="0"/>
              <a:t>وسميت سكرة  لأنها تذهب عقل </a:t>
            </a:r>
            <a:r>
              <a:rPr lang="ar-AE" sz="1400" dirty="0" err="1"/>
              <a:t>اﻹنسان</a:t>
            </a:r>
            <a:r>
              <a:rPr lang="ar-AE" sz="1400" dirty="0"/>
              <a:t> من شدتها .</a:t>
            </a:r>
          </a:p>
          <a:p>
            <a:r>
              <a:rPr lang="ar-AE" sz="1400" dirty="0"/>
              <a:t>عند ذلك يستيقظ من غفلته ويدرك الحقيقة و أن ما أخبر به النبي صلى الله عليه وسلم حق .</a:t>
            </a:r>
          </a:p>
          <a:p>
            <a:r>
              <a:rPr lang="ar-AE" sz="1400" dirty="0"/>
              <a:t>الإنسان بالفطرة لا يحب الموت ويهرب من سماع الحديث عن الموت  ويتمنى أن يبقى في هذه الدنيا ولا يموت </a:t>
            </a:r>
          </a:p>
          <a:p>
            <a:r>
              <a:rPr lang="ar-AE" sz="1400" b="1" dirty="0">
                <a:solidFill>
                  <a:srgbClr val="C00000"/>
                </a:solidFill>
              </a:rPr>
              <a:t>(ذَلِكَ مَا كُنتَ مِنْهُ تَحِيدُ ) </a:t>
            </a:r>
            <a:r>
              <a:rPr lang="ar-AE" sz="1400" dirty="0"/>
              <a:t>أي ما كنت منه تهرب .</a:t>
            </a:r>
          </a:p>
          <a:p>
            <a:endParaRPr lang="ar-SA" sz="1400" dirty="0" smtClean="0"/>
          </a:p>
          <a:p>
            <a:pPr algn="justLow"/>
            <a:r>
              <a:rPr lang="ar-AE" sz="1400" b="1" dirty="0">
                <a:solidFill>
                  <a:srgbClr val="C00000"/>
                </a:solidFill>
              </a:rPr>
              <a:t>( وَنُفِخَ فِي الصُّورِ ذَلِكَ يَوْمُ الْوَعِيدِ (20) </a:t>
            </a:r>
          </a:p>
          <a:p>
            <a:pPr algn="justLow"/>
            <a:r>
              <a:rPr lang="ar-AE" sz="1400" dirty="0"/>
              <a:t>أي ينفخ إسرافيل عليه السلام في الصور ( البوق ) النفخة الثانية فيخرج الناس من القبور</a:t>
            </a:r>
          </a:p>
          <a:p>
            <a:pPr algn="justLow"/>
            <a:r>
              <a:rPr lang="ar-AE" sz="1400" b="1" dirty="0">
                <a:solidFill>
                  <a:srgbClr val="C00000"/>
                </a:solidFill>
              </a:rPr>
              <a:t>( ذَلِكَ يَوْمُ الْوَعِيدِ ) </a:t>
            </a:r>
          </a:p>
          <a:p>
            <a:pPr algn="justLow"/>
            <a:r>
              <a:rPr lang="ar-AE" sz="1400" dirty="0"/>
              <a:t> إنه </a:t>
            </a:r>
            <a:r>
              <a:rPr lang="ar-AE" sz="1400" b="1" dirty="0"/>
              <a:t>يوم القيامة </a:t>
            </a:r>
            <a:r>
              <a:rPr lang="ar-AE" sz="1400" dirty="0"/>
              <a:t>يوم الوعيد </a:t>
            </a:r>
          </a:p>
          <a:p>
            <a:pPr algn="justLow"/>
            <a:r>
              <a:rPr lang="ar-AE" sz="1400" dirty="0"/>
              <a:t>سمي يوم الوعيد لأنّ الله توعّد بالعذاب الكافرين والعاصيين وخوفهم بهذا اليوم الذي كذبوا به في الدنيا .</a:t>
            </a:r>
          </a:p>
          <a:p>
            <a:endParaRPr lang="ar-SA" sz="1400" dirty="0" smtClean="0"/>
          </a:p>
          <a:p>
            <a:endParaRPr lang="ar-SA" sz="1400" dirty="0"/>
          </a:p>
          <a:p>
            <a:endParaRPr lang="ar-SA" sz="1400" dirty="0"/>
          </a:p>
          <a:p>
            <a:r>
              <a:rPr lang="ar-AE" sz="1400" b="1" dirty="0">
                <a:solidFill>
                  <a:srgbClr val="C00000"/>
                </a:solidFill>
              </a:rPr>
              <a:t>( وَجَاءَتْ كُلُّ نَفْسٍ مَّعَهَا سَائِقٌ وَشَهِيدٌ (21</a:t>
            </a:r>
            <a:r>
              <a:rPr lang="ar-AE" sz="1400" b="1" dirty="0" smtClean="0">
                <a:solidFill>
                  <a:srgbClr val="C00000"/>
                </a:solidFill>
              </a:rPr>
              <a:t>)</a:t>
            </a:r>
            <a:endParaRPr lang="ar-AE" sz="1400" b="1" dirty="0">
              <a:solidFill>
                <a:srgbClr val="C00000"/>
              </a:solidFill>
            </a:endParaRPr>
          </a:p>
          <a:p>
            <a:r>
              <a:rPr lang="ar-AE" sz="1400" dirty="0"/>
              <a:t> أي في هذا اليوم كل إنسان معه </a:t>
            </a:r>
            <a:r>
              <a:rPr lang="ar-AE" sz="1400" b="1" dirty="0"/>
              <a:t>ملكان </a:t>
            </a:r>
          </a:p>
          <a:p>
            <a:r>
              <a:rPr lang="ar-AE" sz="1400" dirty="0"/>
              <a:t> ملك يسوقه أي </a:t>
            </a:r>
            <a:r>
              <a:rPr lang="ar-AE" sz="1400" b="1" dirty="0"/>
              <a:t>مَلَكٌ يَدْفعُه من الخلف </a:t>
            </a:r>
            <a:r>
              <a:rPr lang="ar-AE" sz="1400" dirty="0"/>
              <a:t>إلى المحشر .</a:t>
            </a:r>
          </a:p>
          <a:p>
            <a:r>
              <a:rPr lang="ar-AE" sz="1400" b="1" dirty="0"/>
              <a:t>وملك يشهد على عمله </a:t>
            </a:r>
            <a:r>
              <a:rPr lang="ar-AE" sz="1400" dirty="0"/>
              <a:t>سواء أكان خيرا أم شراً .</a:t>
            </a:r>
            <a:endParaRPr lang="ar-SA" sz="1400" dirty="0"/>
          </a:p>
          <a:p>
            <a:endParaRPr lang="ar-SA" sz="1400" b="1" dirty="0" smtClean="0">
              <a:solidFill>
                <a:srgbClr val="C00000"/>
              </a:solidFill>
            </a:endParaRPr>
          </a:p>
          <a:p>
            <a:endParaRPr lang="ar-SA" sz="1400" b="1" dirty="0">
              <a:solidFill>
                <a:srgbClr val="C00000"/>
              </a:solidFill>
            </a:endParaRPr>
          </a:p>
          <a:p>
            <a:endParaRPr lang="ar-SA" sz="1400" b="1" dirty="0">
              <a:solidFill>
                <a:srgbClr val="C00000"/>
              </a:solidFill>
            </a:endParaRPr>
          </a:p>
          <a:p>
            <a:r>
              <a:rPr lang="ar-AE" sz="1400" b="1" dirty="0" smtClean="0">
                <a:solidFill>
                  <a:srgbClr val="C00000"/>
                </a:solidFill>
              </a:rPr>
              <a:t>( لَقَدْ كُنتَ فِي غَفْلَةٍ مِّنْ هَذَا فَكَشَفْنَا عَنكَ غِطَاءَكَ فَبَصَرُكَ الْيَوْمَ حَدِيدٌ (22)</a:t>
            </a:r>
          </a:p>
          <a:p>
            <a:r>
              <a:rPr lang="ar-AE" sz="1400" b="1" dirty="0" smtClean="0">
                <a:solidFill>
                  <a:srgbClr val="C00000"/>
                </a:solidFill>
              </a:rPr>
              <a:t>( لَقَدْ كُنتَ فِي غَفْلَةٍ مِّنْ هَذَا ) </a:t>
            </a:r>
            <a:r>
              <a:rPr lang="ar-AE" sz="1400" dirty="0" smtClean="0"/>
              <a:t>أي في هذه الدنيا </a:t>
            </a:r>
            <a:r>
              <a:rPr lang="ar-SA" sz="1400" dirty="0" smtClean="0"/>
              <a:t>كنت في غفلة </a:t>
            </a:r>
            <a:r>
              <a:rPr lang="ar-AE" sz="1400" dirty="0" smtClean="0"/>
              <a:t>عن الهدف الحقيقي الذي من أجله الله خلقنا </a:t>
            </a:r>
            <a:r>
              <a:rPr lang="ar-SA" sz="1400" dirty="0" smtClean="0"/>
              <a:t>..</a:t>
            </a:r>
          </a:p>
          <a:p>
            <a:r>
              <a:rPr lang="ar-AE" sz="1400" dirty="0" smtClean="0"/>
              <a:t>فنلهو ونلعب ونعصي ونغش و نظلم ونهمل في صلاتنا ونغضب والدينا ونخطىء في حق أصدقائنا ومعلمينا كأننا سنخلد في هذه الدنيا ثم إذا أتى الموت علمنا الحقيقة</a:t>
            </a:r>
            <a:r>
              <a:rPr lang="ar-SA" sz="1400" dirty="0" smtClean="0"/>
              <a:t> ورأينا بأعيننا ما قد أخبرنا به نبينا محمد صلى الله عليه وسلم </a:t>
            </a:r>
            <a:r>
              <a:rPr lang="ar-AE" sz="1400" dirty="0" smtClean="0"/>
              <a:t> واستيقظنا من غفلتنا .</a:t>
            </a:r>
            <a:endParaRPr lang="ar-SA" sz="1400" dirty="0" smtClean="0"/>
          </a:p>
          <a:p>
            <a:endParaRPr lang="ar-AE" sz="1400" dirty="0" smtClean="0"/>
          </a:p>
          <a:p>
            <a:r>
              <a:rPr lang="ar-AE" sz="1400" b="1" dirty="0" smtClean="0">
                <a:solidFill>
                  <a:srgbClr val="C00000"/>
                </a:solidFill>
              </a:rPr>
              <a:t>( فَكَشَفْنَا عَنكَ غِطَاءَكَ فَبَصَرُكَ الْيَوْمَ حَدِيدٌ ) </a:t>
            </a:r>
          </a:p>
          <a:p>
            <a:r>
              <a:rPr lang="ar-AE" sz="1400" dirty="0" smtClean="0"/>
              <a:t>أي الإنسان الغافل في الدنيا كأنه قد غطّت عينيه </a:t>
            </a:r>
            <a:r>
              <a:rPr lang="ar-SA" sz="1400" dirty="0" smtClean="0"/>
              <a:t> </a:t>
            </a:r>
            <a:r>
              <a:rPr lang="ar-AE" sz="1400" dirty="0" smtClean="0"/>
              <a:t>فهو لا يبصر شيئا،</a:t>
            </a:r>
            <a:r>
              <a:rPr lang="ar-SA" sz="1400" dirty="0" smtClean="0"/>
              <a:t>لا يرى الحق </a:t>
            </a:r>
            <a:r>
              <a:rPr lang="ar-AE" sz="1400" dirty="0" smtClean="0"/>
              <a:t> فإذا كان يوم القيامة تيقظ وزال الغطاء فاستيقظ من الغفلة فيبصر ما </a:t>
            </a:r>
            <a:r>
              <a:rPr lang="ar-SA" sz="1400" dirty="0" smtClean="0"/>
              <a:t> كان ينكره من الحق </a:t>
            </a:r>
            <a:r>
              <a:rPr lang="ar-AE" sz="1400" dirty="0" smtClean="0"/>
              <a:t>.</a:t>
            </a:r>
            <a:endParaRPr lang="ar-SA" sz="1400" dirty="0" smtClean="0"/>
          </a:p>
          <a:p>
            <a:endParaRPr lang="ar-SA" sz="1400" dirty="0"/>
          </a:p>
        </p:txBody>
      </p:sp>
      <p:grpSp>
        <p:nvGrpSpPr>
          <p:cNvPr id="4" name="مجموعة 3"/>
          <p:cNvGrpSpPr/>
          <p:nvPr/>
        </p:nvGrpSpPr>
        <p:grpSpPr>
          <a:xfrm>
            <a:off x="863708" y="7884368"/>
            <a:ext cx="938330" cy="1008112"/>
            <a:chOff x="83974" y="260407"/>
            <a:chExt cx="1688842" cy="2391531"/>
          </a:xfrm>
        </p:grpSpPr>
        <p:pic>
          <p:nvPicPr>
            <p:cNvPr id="1026" name="Picture 2" descr="نتيجة بحث الصور عن ‪MAN ICON‬‏">
              <a:hlinkClick r:id="rId2"/>
            </p:cNvPr>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83974" y="260407"/>
              <a:ext cx="1688842" cy="2391531"/>
            </a:xfrm>
            <a:prstGeom prst="rect">
              <a:avLst/>
            </a:prstGeom>
            <a:noFill/>
            <a:extLst>
              <a:ext uri="{909E8E84-426E-40DD-AFC4-6F175D3DCCD1}">
                <a14:hiddenFill xmlns:a14="http://schemas.microsoft.com/office/drawing/2010/main">
                  <a:solidFill>
                    <a:srgbClr val="FFFFFF"/>
                  </a:solidFill>
                </a14:hiddenFill>
              </a:ext>
            </a:extLst>
          </p:spPr>
        </p:pic>
        <p:sp>
          <p:nvSpPr>
            <p:cNvPr id="3" name="Rounded Rectangle 2"/>
            <p:cNvSpPr/>
            <p:nvPr/>
          </p:nvSpPr>
          <p:spPr>
            <a:xfrm>
              <a:off x="628684" y="462483"/>
              <a:ext cx="626723" cy="139571"/>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AE"/>
            </a:p>
          </p:txBody>
        </p:sp>
      </p:grpSp>
      <p:pic>
        <p:nvPicPr>
          <p:cNvPr id="8" name="Picture 2" descr="http://image.shutterstock.com/display_pic_with_logo/2945839/284706914/stock-vector-man-stands-walk-and-run-icon-set-284706914.jpg">
            <a:hlinkClick r:id="rId4"/>
          </p:cNvPr>
          <p:cNvPicPr>
            <a:picLocks noChangeAspect="1" noChangeArrowheads="1"/>
          </p:cNvPicPr>
          <p:nvPr/>
        </p:nvPicPr>
        <p:blipFill rotWithShape="1">
          <a:blip r:embed="rId5" cstate="print">
            <a:biLevel thresh="50000"/>
            <a:extLst>
              <a:ext uri="{28A0092B-C50C-407E-A947-70E740481C1C}">
                <a14:useLocalDpi xmlns:a14="http://schemas.microsoft.com/office/drawing/2010/main" val="0"/>
              </a:ext>
            </a:extLst>
          </a:blip>
          <a:srcRect l="67199" t="14792" b="23957"/>
          <a:stretch/>
        </p:blipFill>
        <p:spPr bwMode="auto">
          <a:xfrm rot="613448">
            <a:off x="137347" y="130165"/>
            <a:ext cx="438595" cy="53689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نتيجة بحث الصور عن ‪Grave icon‬‏">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08009" y="300528"/>
            <a:ext cx="967003" cy="82881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4"/>
          <p:cNvSpPr/>
          <p:nvPr/>
        </p:nvSpPr>
        <p:spPr>
          <a:xfrm>
            <a:off x="1797198" y="991384"/>
            <a:ext cx="588623" cy="338554"/>
          </a:xfrm>
          <a:prstGeom prst="rect">
            <a:avLst/>
          </a:prstGeom>
        </p:spPr>
        <p:txBody>
          <a:bodyPr wrap="none">
            <a:spAutoFit/>
          </a:bodyPr>
          <a:lstStyle/>
          <a:p>
            <a:pPr algn="ctr"/>
            <a:r>
              <a:rPr lang="ar-AE" sz="1600" b="1" dirty="0">
                <a:solidFill>
                  <a:srgbClr val="C00000"/>
                </a:solidFill>
              </a:rPr>
              <a:t>الموت</a:t>
            </a:r>
          </a:p>
        </p:txBody>
      </p:sp>
      <p:sp>
        <p:nvSpPr>
          <p:cNvPr id="9" name="مستطيل مستدير الزوايا 8"/>
          <p:cNvSpPr/>
          <p:nvPr/>
        </p:nvSpPr>
        <p:spPr>
          <a:xfrm>
            <a:off x="569354" y="2123728"/>
            <a:ext cx="1491494" cy="648072"/>
          </a:xfrm>
          <a:prstGeom prst="roundRect">
            <a:avLst/>
          </a:prstGeom>
          <a:solidFill>
            <a:schemeClr val="accent2">
              <a:lumMod val="40000"/>
              <a:lumOff val="6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b="1" dirty="0" smtClean="0">
                <a:solidFill>
                  <a:srgbClr val="C00000"/>
                </a:solidFill>
              </a:rPr>
              <a:t>النفخ في الصور</a:t>
            </a:r>
          </a:p>
          <a:p>
            <a:pPr algn="ctr"/>
            <a:r>
              <a:rPr lang="ar-SA" sz="1400" b="1" dirty="0" smtClean="0">
                <a:solidFill>
                  <a:srgbClr val="C00000"/>
                </a:solidFill>
              </a:rPr>
              <a:t>إسرافيل عليه السلام </a:t>
            </a:r>
            <a:endParaRPr lang="ar-SA" sz="1400" b="1" dirty="0">
              <a:solidFill>
                <a:srgbClr val="C00000"/>
              </a:solidFill>
            </a:endParaRPr>
          </a:p>
        </p:txBody>
      </p:sp>
      <p:sp>
        <p:nvSpPr>
          <p:cNvPr id="13" name="مستطيل مستدير الزوايا 12"/>
          <p:cNvSpPr/>
          <p:nvPr/>
        </p:nvSpPr>
        <p:spPr>
          <a:xfrm>
            <a:off x="1484784" y="2771800"/>
            <a:ext cx="1090228" cy="432049"/>
          </a:xfrm>
          <a:prstGeom prst="roundRect">
            <a:avLst/>
          </a:prstGeom>
          <a:solidFill>
            <a:schemeClr val="bg2"/>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b="1" dirty="0" smtClean="0">
                <a:solidFill>
                  <a:schemeClr val="tx1"/>
                </a:solidFill>
              </a:rPr>
              <a:t>النفخة 1</a:t>
            </a:r>
          </a:p>
        </p:txBody>
      </p:sp>
      <p:sp>
        <p:nvSpPr>
          <p:cNvPr id="14" name="مستطيل مستدير الزوايا 13"/>
          <p:cNvSpPr/>
          <p:nvPr/>
        </p:nvSpPr>
        <p:spPr>
          <a:xfrm>
            <a:off x="116632" y="2771800"/>
            <a:ext cx="1090228" cy="432049"/>
          </a:xfrm>
          <a:prstGeom prst="roundRect">
            <a:avLst/>
          </a:prstGeom>
          <a:solidFill>
            <a:schemeClr val="bg2"/>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b="1" dirty="0" smtClean="0">
                <a:solidFill>
                  <a:schemeClr val="tx1"/>
                </a:solidFill>
              </a:rPr>
              <a:t>النفخة 2</a:t>
            </a:r>
          </a:p>
        </p:txBody>
      </p:sp>
      <p:sp>
        <p:nvSpPr>
          <p:cNvPr id="15" name="مستطيل مستدير الزوايا 14"/>
          <p:cNvSpPr/>
          <p:nvPr/>
        </p:nvSpPr>
        <p:spPr>
          <a:xfrm>
            <a:off x="1484784" y="3203849"/>
            <a:ext cx="1090228" cy="623495"/>
          </a:xfrm>
          <a:prstGeom prst="roundRect">
            <a:avLst/>
          </a:prstGeom>
          <a:solidFill>
            <a:schemeClr val="bg2"/>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b="1" dirty="0" smtClean="0">
                <a:solidFill>
                  <a:schemeClr val="tx1"/>
                </a:solidFill>
              </a:rPr>
              <a:t>الموت</a:t>
            </a:r>
          </a:p>
        </p:txBody>
      </p:sp>
      <p:sp>
        <p:nvSpPr>
          <p:cNvPr id="16" name="مستطيل مستدير الزوايا 15"/>
          <p:cNvSpPr/>
          <p:nvPr/>
        </p:nvSpPr>
        <p:spPr>
          <a:xfrm>
            <a:off x="116632" y="3203849"/>
            <a:ext cx="1090228" cy="623495"/>
          </a:xfrm>
          <a:prstGeom prst="roundRect">
            <a:avLst/>
          </a:prstGeom>
          <a:solidFill>
            <a:schemeClr val="bg2"/>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b="1" dirty="0" smtClean="0">
                <a:solidFill>
                  <a:schemeClr val="tx1"/>
                </a:solidFill>
              </a:rPr>
              <a:t>الحياة بعد الموت</a:t>
            </a:r>
          </a:p>
        </p:txBody>
      </p:sp>
      <p:sp>
        <p:nvSpPr>
          <p:cNvPr id="12" name="سهم إلى اليمين 11"/>
          <p:cNvSpPr/>
          <p:nvPr/>
        </p:nvSpPr>
        <p:spPr>
          <a:xfrm>
            <a:off x="1745432" y="4427984"/>
            <a:ext cx="897638" cy="864096"/>
          </a:xfrm>
          <a:prstGeom prst="rightArrow">
            <a:avLst>
              <a:gd name="adj1" fmla="val 50000"/>
              <a:gd name="adj2" fmla="val 50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سائق</a:t>
            </a:r>
            <a:endParaRPr lang="ar-SA" sz="2000" b="1" dirty="0">
              <a:solidFill>
                <a:schemeClr val="tx1"/>
              </a:solidFill>
            </a:endParaRPr>
          </a:p>
        </p:txBody>
      </p:sp>
      <p:sp>
        <p:nvSpPr>
          <p:cNvPr id="17" name="سهم إلى اليسار 16"/>
          <p:cNvSpPr/>
          <p:nvPr/>
        </p:nvSpPr>
        <p:spPr>
          <a:xfrm>
            <a:off x="44624" y="4427984"/>
            <a:ext cx="908720" cy="864096"/>
          </a:xfrm>
          <a:prstGeom prst="leftArrow">
            <a:avLst>
              <a:gd name="adj1" fmla="val 51384"/>
              <a:gd name="adj2" fmla="val 50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قائد</a:t>
            </a:r>
            <a:endParaRPr lang="ar-SA" sz="2000" b="1" dirty="0">
              <a:solidFill>
                <a:schemeClr val="tx1"/>
              </a:solidFill>
            </a:endParaRPr>
          </a:p>
        </p:txBody>
      </p:sp>
      <p:sp>
        <p:nvSpPr>
          <p:cNvPr id="21" name="سداسي 20"/>
          <p:cNvSpPr/>
          <p:nvPr/>
        </p:nvSpPr>
        <p:spPr>
          <a:xfrm rot="5400000">
            <a:off x="942766" y="4552179"/>
            <a:ext cx="854851" cy="606464"/>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270" rtlCol="1" anchor="ctr"/>
          <a:lstStyle/>
          <a:p>
            <a:pPr algn="ctr"/>
            <a:r>
              <a:rPr lang="ar-SA" sz="2000" b="1" dirty="0" smtClean="0">
                <a:solidFill>
                  <a:srgbClr val="C00000"/>
                </a:solidFill>
              </a:rPr>
              <a:t>ضد</a:t>
            </a:r>
            <a:endParaRPr lang="ar-SA" sz="2000" b="1" dirty="0">
              <a:solidFill>
                <a:srgbClr val="C00000"/>
              </a:solidFill>
            </a:endParaRPr>
          </a:p>
        </p:txBody>
      </p:sp>
    </p:spTree>
    <p:extLst>
      <p:ext uri="{BB962C8B-B14F-4D97-AF65-F5344CB8AC3E}">
        <p14:creationId xmlns:p14="http://schemas.microsoft.com/office/powerpoint/2010/main" val="3775188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0928" y="59499"/>
            <a:ext cx="4050450" cy="8710077"/>
          </a:xfrm>
          <a:prstGeom prst="rect">
            <a:avLst/>
          </a:prstGeom>
          <a:ln>
            <a:solidFill>
              <a:schemeClr val="tx1"/>
            </a:solidFill>
          </a:ln>
        </p:spPr>
        <p:txBody>
          <a:bodyPr wrap="square">
            <a:spAutoFit/>
          </a:bodyPr>
          <a:lstStyle/>
          <a:p>
            <a:r>
              <a:rPr lang="ar-AE" sz="1400" b="1" dirty="0">
                <a:solidFill>
                  <a:srgbClr val="C00000"/>
                </a:solidFill>
              </a:rPr>
              <a:t>وَقَالَ قَرِينُهُ هَذَا مَا لَدَيَّ عَتِيدٌ (23) </a:t>
            </a:r>
          </a:p>
          <a:p>
            <a:r>
              <a:rPr lang="ar-AE" sz="1400" dirty="0"/>
              <a:t>1- إما أن يقصد بالقرين </a:t>
            </a:r>
            <a:r>
              <a:rPr lang="ar-AE" sz="1400" b="1" dirty="0"/>
              <a:t>السائق</a:t>
            </a:r>
            <a:r>
              <a:rPr lang="ar-AE" sz="1400" dirty="0"/>
              <a:t> فيكون معنى قوله: «هذا ما لدي عتيد» هذا </a:t>
            </a:r>
            <a:r>
              <a:rPr lang="ar-AE" sz="1400" b="1" dirty="0"/>
              <a:t>الإنسان</a:t>
            </a:r>
            <a:r>
              <a:rPr lang="ar-AE" sz="1400" dirty="0"/>
              <a:t> الذي هو عندي </a:t>
            </a:r>
            <a:r>
              <a:rPr lang="ar-AE" sz="1400" b="1" dirty="0"/>
              <a:t>حاضر</a:t>
            </a:r>
            <a:r>
              <a:rPr lang="ar-AE" sz="1400" dirty="0"/>
              <a:t>،</a:t>
            </a:r>
          </a:p>
          <a:p>
            <a:r>
              <a:rPr lang="ar-AE" sz="1400" dirty="0"/>
              <a:t> 2- و إن كان المقصود به هو </a:t>
            </a:r>
            <a:r>
              <a:rPr lang="ar-AE" sz="1400" b="1" dirty="0"/>
              <a:t>الشهيد</a:t>
            </a:r>
            <a:r>
              <a:rPr lang="ar-AE" sz="1400" dirty="0"/>
              <a:t> كان المعنى هذا - و هو يشير إلى </a:t>
            </a:r>
            <a:r>
              <a:rPr lang="ar-AE" sz="1400" b="1" dirty="0"/>
              <a:t>أعماله</a:t>
            </a:r>
            <a:r>
              <a:rPr lang="ar-AE" sz="1400" dirty="0"/>
              <a:t> التي حمل الشهادة عليها - ما عندي من أعماله </a:t>
            </a:r>
            <a:r>
              <a:rPr lang="ar-AE" sz="1400" b="1" dirty="0"/>
              <a:t>حاضر</a:t>
            </a:r>
            <a:r>
              <a:rPr lang="ar-AE" sz="1400" dirty="0"/>
              <a:t> مهيأ.</a:t>
            </a:r>
          </a:p>
          <a:p>
            <a:r>
              <a:rPr lang="ar-AE" sz="1400" dirty="0"/>
              <a:t>3-  وإذا كان المقصود  بالقرين </a:t>
            </a:r>
            <a:r>
              <a:rPr lang="ar-AE" sz="1400" b="1" dirty="0"/>
              <a:t>الشيطان</a:t>
            </a:r>
            <a:r>
              <a:rPr lang="ar-AE" sz="1400" dirty="0"/>
              <a:t> الذي يصاحبه .</a:t>
            </a:r>
          </a:p>
          <a:p>
            <a:r>
              <a:rPr lang="ar-AE" sz="1400" dirty="0"/>
              <a:t>يكون المعنى :  هذا اهو </a:t>
            </a:r>
            <a:r>
              <a:rPr lang="ar-AE" sz="1400" b="1" dirty="0"/>
              <a:t>لإنسان</a:t>
            </a:r>
            <a:r>
              <a:rPr lang="ar-AE" sz="1400" dirty="0"/>
              <a:t> الذي أغويته </a:t>
            </a:r>
            <a:r>
              <a:rPr lang="ar-AE" sz="1400" b="1" dirty="0"/>
              <a:t>حاضر</a:t>
            </a:r>
            <a:r>
              <a:rPr lang="ar-AE" sz="1400" dirty="0"/>
              <a:t> مهيأ لدخول جهنم.</a:t>
            </a:r>
            <a:r>
              <a:rPr lang="ar-AE" sz="1400" b="1" dirty="0">
                <a:solidFill>
                  <a:srgbClr val="FF0000"/>
                </a:solidFill>
                <a:latin typeface="Arabic Typesetting" pitchFamily="66" charset="-78"/>
              </a:rPr>
              <a:t> </a:t>
            </a:r>
          </a:p>
          <a:p>
            <a:endParaRPr lang="ar-SA" sz="1400" b="1" dirty="0">
              <a:solidFill>
                <a:srgbClr val="C00000"/>
              </a:solidFill>
            </a:endParaRPr>
          </a:p>
          <a:p>
            <a:r>
              <a:rPr lang="ar-AE" sz="1400" b="1" dirty="0" smtClean="0">
                <a:solidFill>
                  <a:srgbClr val="C00000"/>
                </a:solidFill>
              </a:rPr>
              <a:t>ألْقِيَا فِي جَهَنَّمَ كُلَّ كَفَّارٍ عَنِيدٍ (24) مَّنَّاعٍ لِّلْخَيْرِ مُعْتَدٍ مُّرِيبٍ (25) الَّذِي جَعَلَ مَعَ اللَّهِ إِلَهًا آخَرَ فَأَلْقِيَاهُ فِي الْعَذَابِ الشَّدِيدِ (26) </a:t>
            </a:r>
          </a:p>
          <a:p>
            <a:endParaRPr lang="ar-AE" sz="1400" b="1" dirty="0" smtClean="0">
              <a:solidFill>
                <a:srgbClr val="C00000"/>
              </a:solidFill>
            </a:endParaRPr>
          </a:p>
          <a:p>
            <a:r>
              <a:rPr lang="ar-AE" sz="1400" b="1" dirty="0" smtClean="0"/>
              <a:t>هذه ال</a:t>
            </a:r>
            <a:r>
              <a:rPr lang="ar-AE" sz="1400" b="1" dirty="0">
                <a:latin typeface="Arabic Typesetting" pitchFamily="66" charset="-78"/>
              </a:rPr>
              <a:t>ن</a:t>
            </a:r>
            <a:r>
              <a:rPr lang="ar-AE" sz="1400" b="1" dirty="0" smtClean="0">
                <a:latin typeface="Arabic Typesetting" pitchFamily="66" charset="-78"/>
              </a:rPr>
              <a:t>هاية التي يحذرها </a:t>
            </a:r>
            <a:r>
              <a:rPr lang="ar-AE" sz="1400" b="1" dirty="0">
                <a:latin typeface="Arabic Typesetting" pitchFamily="66" charset="-78"/>
              </a:rPr>
              <a:t>كل عاقل :</a:t>
            </a:r>
          </a:p>
          <a:p>
            <a:r>
              <a:rPr lang="ar-AE" sz="1400" dirty="0">
                <a:latin typeface="Arabic Typesetting" pitchFamily="66" charset="-78"/>
              </a:rPr>
              <a:t>بعد </a:t>
            </a:r>
            <a:r>
              <a:rPr lang="ar-AE" sz="1400" dirty="0" smtClean="0">
                <a:latin typeface="Arabic Typesetting" pitchFamily="66" charset="-78"/>
              </a:rPr>
              <a:t>الحساب يأمر </a:t>
            </a:r>
            <a:r>
              <a:rPr lang="ar-AE" sz="1400" dirty="0">
                <a:latin typeface="Arabic Typesetting" pitchFamily="66" charset="-78"/>
              </a:rPr>
              <a:t>الله تعالى الملائكة أن يلقوا في </a:t>
            </a:r>
            <a:r>
              <a:rPr lang="ar-AE" sz="1400" dirty="0" smtClean="0">
                <a:latin typeface="Arabic Typesetting" pitchFamily="66" charset="-78"/>
              </a:rPr>
              <a:t>النار :</a:t>
            </a:r>
          </a:p>
          <a:p>
            <a:r>
              <a:rPr lang="ar-AE" sz="1400" dirty="0" smtClean="0">
                <a:latin typeface="Arabic Typesetting" pitchFamily="66" charset="-78"/>
              </a:rPr>
              <a:t>1- </a:t>
            </a:r>
            <a:r>
              <a:rPr lang="ar-AE" sz="1400" b="1" dirty="0" smtClean="0">
                <a:solidFill>
                  <a:srgbClr val="C00000"/>
                </a:solidFill>
              </a:rPr>
              <a:t>كُلَّ كَفَّارٍ : </a:t>
            </a:r>
            <a:r>
              <a:rPr lang="ar-AE" sz="1400" dirty="0" smtClean="0">
                <a:solidFill>
                  <a:srgbClr val="C00000"/>
                </a:solidFill>
              </a:rPr>
              <a:t>أي </a:t>
            </a:r>
            <a:r>
              <a:rPr lang="ar-AE" sz="1400" dirty="0" smtClean="0">
                <a:latin typeface="Arabic Typesetting" pitchFamily="66" charset="-78"/>
              </a:rPr>
              <a:t>من </a:t>
            </a:r>
            <a:r>
              <a:rPr lang="ar-AE" sz="1400" dirty="0">
                <a:latin typeface="Arabic Typesetting" pitchFamily="66" charset="-78"/>
              </a:rPr>
              <a:t>كفر النّعم </a:t>
            </a:r>
            <a:r>
              <a:rPr lang="ar-SA" sz="1400" dirty="0" smtClean="0">
                <a:latin typeface="Arabic Typesetting" pitchFamily="66" charset="-78"/>
              </a:rPr>
              <a:t>..</a:t>
            </a:r>
            <a:endParaRPr lang="ar-AE" sz="1400" dirty="0" smtClean="0">
              <a:latin typeface="Arabic Typesetting" pitchFamily="66" charset="-78"/>
            </a:endParaRPr>
          </a:p>
          <a:p>
            <a:r>
              <a:rPr lang="ar-AE" sz="1400" dirty="0" smtClean="0">
                <a:latin typeface="Arabic Typesetting" pitchFamily="66" charset="-78"/>
              </a:rPr>
              <a:t>2- </a:t>
            </a:r>
            <a:r>
              <a:rPr lang="ar-AE" sz="1400" b="1" dirty="0" smtClean="0">
                <a:solidFill>
                  <a:srgbClr val="C00000"/>
                </a:solidFill>
              </a:rPr>
              <a:t>عَنِيدٍ : </a:t>
            </a:r>
            <a:r>
              <a:rPr lang="ar-AE" sz="1400" dirty="0" smtClean="0">
                <a:solidFill>
                  <a:srgbClr val="C00000"/>
                </a:solidFill>
              </a:rPr>
              <a:t>أي </a:t>
            </a:r>
            <a:r>
              <a:rPr lang="ar-AE" sz="1400" dirty="0" smtClean="0">
                <a:latin typeface="Arabic Typesetting" pitchFamily="66" charset="-78"/>
              </a:rPr>
              <a:t>كل معاند للحقّ </a:t>
            </a:r>
          </a:p>
          <a:p>
            <a:r>
              <a:rPr lang="ar-AE" sz="1400" dirty="0" smtClean="0">
                <a:latin typeface="Arabic Typesetting" pitchFamily="66" charset="-78"/>
              </a:rPr>
              <a:t>3-</a:t>
            </a:r>
            <a:r>
              <a:rPr lang="ar-AE" sz="1400" dirty="0" smtClean="0">
                <a:solidFill>
                  <a:srgbClr val="C00000"/>
                </a:solidFill>
              </a:rPr>
              <a:t> </a:t>
            </a:r>
            <a:r>
              <a:rPr lang="ar-AE" sz="1400" b="1" dirty="0" smtClean="0">
                <a:solidFill>
                  <a:srgbClr val="C00000"/>
                </a:solidFill>
              </a:rPr>
              <a:t>مَّنَّاعٍ لِّلْخَيْرِ : </a:t>
            </a:r>
            <a:r>
              <a:rPr lang="ar-AE" sz="1400" dirty="0" smtClean="0">
                <a:latin typeface="Arabic Typesetting" pitchFamily="66" charset="-78"/>
              </a:rPr>
              <a:t>أي يمنع </a:t>
            </a:r>
            <a:r>
              <a:rPr lang="ar-AE" sz="1400" dirty="0">
                <a:latin typeface="Arabic Typesetting" pitchFamily="66" charset="-78"/>
              </a:rPr>
              <a:t>الخير عن الناس </a:t>
            </a:r>
            <a:endParaRPr lang="ar-AE" sz="1400" dirty="0" smtClean="0">
              <a:latin typeface="Arabic Typesetting" pitchFamily="66" charset="-78"/>
            </a:endParaRPr>
          </a:p>
          <a:p>
            <a:r>
              <a:rPr lang="ar-AE" sz="1400" dirty="0" smtClean="0">
                <a:latin typeface="Arabic Typesetting" pitchFamily="66" charset="-78"/>
              </a:rPr>
              <a:t>4- </a:t>
            </a:r>
            <a:r>
              <a:rPr lang="ar-AE" sz="1400" b="1" dirty="0" smtClean="0">
                <a:solidFill>
                  <a:srgbClr val="C00000"/>
                </a:solidFill>
              </a:rPr>
              <a:t>مُعْتَدٍ : </a:t>
            </a:r>
            <a:r>
              <a:rPr lang="ar-AE" sz="1400" dirty="0" smtClean="0">
                <a:solidFill>
                  <a:srgbClr val="C00000"/>
                </a:solidFill>
              </a:rPr>
              <a:t>أي الذي ي</a:t>
            </a:r>
            <a:r>
              <a:rPr lang="ar-AE" sz="1400" dirty="0" smtClean="0">
                <a:latin typeface="Arabic Typesetting" pitchFamily="66" charset="-78"/>
              </a:rPr>
              <a:t>عتدى </a:t>
            </a:r>
            <a:r>
              <a:rPr lang="ar-AE" sz="1400" dirty="0">
                <a:latin typeface="Arabic Typesetting" pitchFamily="66" charset="-78"/>
              </a:rPr>
              <a:t>على الحقوق </a:t>
            </a:r>
            <a:endParaRPr lang="ar-AE" sz="1400" dirty="0" smtClean="0">
              <a:latin typeface="Arabic Typesetting" pitchFamily="66" charset="-78"/>
            </a:endParaRPr>
          </a:p>
          <a:p>
            <a:r>
              <a:rPr lang="ar-AE" sz="1400" dirty="0" smtClean="0">
                <a:latin typeface="Arabic Typesetting" pitchFamily="66" charset="-78"/>
              </a:rPr>
              <a:t>5- </a:t>
            </a:r>
            <a:r>
              <a:rPr lang="ar-AE" sz="1400" b="1" dirty="0" smtClean="0">
                <a:solidFill>
                  <a:srgbClr val="C00000"/>
                </a:solidFill>
              </a:rPr>
              <a:t>مُّرِيبٍ  : </a:t>
            </a:r>
            <a:r>
              <a:rPr lang="ar-AE" sz="1400" dirty="0" smtClean="0">
                <a:solidFill>
                  <a:srgbClr val="C00000"/>
                </a:solidFill>
              </a:rPr>
              <a:t>أي </a:t>
            </a:r>
            <a:r>
              <a:rPr lang="ar-AE" sz="1400" dirty="0" smtClean="0">
                <a:latin typeface="Arabic Typesetting" pitchFamily="66" charset="-78"/>
              </a:rPr>
              <a:t>الذي يشكّ </a:t>
            </a:r>
            <a:r>
              <a:rPr lang="ar-AE" sz="1400" dirty="0">
                <a:latin typeface="Arabic Typesetting" pitchFamily="66" charset="-78"/>
              </a:rPr>
              <a:t>في دين الله وشكّك غيره </a:t>
            </a:r>
            <a:endParaRPr lang="ar-AE" sz="1400" dirty="0" smtClean="0">
              <a:latin typeface="Arabic Typesetting" pitchFamily="66" charset="-78"/>
            </a:endParaRPr>
          </a:p>
          <a:p>
            <a:r>
              <a:rPr lang="ar-AE" sz="1400" dirty="0" smtClean="0">
                <a:latin typeface="Arabic Typesetting" pitchFamily="66" charset="-78"/>
              </a:rPr>
              <a:t>6- </a:t>
            </a:r>
            <a:r>
              <a:rPr lang="ar-AE" sz="1400" b="1" dirty="0" smtClean="0">
                <a:solidFill>
                  <a:srgbClr val="C00000"/>
                </a:solidFill>
              </a:rPr>
              <a:t>الَّذِي جَعَلَ مَعَ اللَّهِ إِلَهًا آخَرَ : </a:t>
            </a:r>
            <a:r>
              <a:rPr lang="ar-AE" sz="1400" dirty="0" smtClean="0"/>
              <a:t>أي أشرك بالله</a:t>
            </a:r>
          </a:p>
          <a:p>
            <a:r>
              <a:rPr lang="ar-AE" sz="1400" dirty="0" smtClean="0"/>
              <a:t> ( </a:t>
            </a:r>
            <a:r>
              <a:rPr lang="ar-AE" sz="1400" b="1" dirty="0" smtClean="0">
                <a:solidFill>
                  <a:srgbClr val="C00000"/>
                </a:solidFill>
              </a:rPr>
              <a:t>فَأَلْقِيَاهُ فِي الْعَذَابِ الشَّدِيدِ  ) </a:t>
            </a:r>
          </a:p>
          <a:p>
            <a:r>
              <a:rPr lang="ar-AE" sz="1400" dirty="0" smtClean="0">
                <a:latin typeface="Arabic Typesetting" pitchFamily="66" charset="-78"/>
              </a:rPr>
              <a:t>ذكر </a:t>
            </a:r>
            <a:r>
              <a:rPr lang="ar-AE" sz="1400" dirty="0">
                <a:latin typeface="Arabic Typesetting" pitchFamily="66" charset="-78"/>
              </a:rPr>
              <a:t>صفاتهم هنا يدلُّ على هول </a:t>
            </a:r>
            <a:r>
              <a:rPr lang="ar-AE" sz="1400" dirty="0" smtClean="0">
                <a:latin typeface="Arabic Typesetting" pitchFamily="66" charset="-78"/>
              </a:rPr>
              <a:t>الموقف .</a:t>
            </a:r>
            <a:endParaRPr lang="ar-SA" sz="1400" dirty="0" smtClean="0">
              <a:latin typeface="Arabic Typesetting" pitchFamily="66" charset="-78"/>
            </a:endParaRPr>
          </a:p>
          <a:p>
            <a:endParaRPr lang="ar-SA" sz="1400" dirty="0">
              <a:latin typeface="Arabic Typesetting" pitchFamily="66" charset="-78"/>
            </a:endParaRPr>
          </a:p>
          <a:p>
            <a:r>
              <a:rPr lang="ar-AE" sz="1400" b="1" dirty="0">
                <a:solidFill>
                  <a:srgbClr val="C00000"/>
                </a:solidFill>
              </a:rPr>
              <a:t>قَالَ قَرِينُهُ رَبَّنَا مَا أَطْغَيْتُهُ وَلَكِن كَانَ فِي ضَلالٍ بَعِيدٍ (27) قَالَ لا تَخْتَصِمُوا لَدَيَّ وَقَدْ قَدَّمْتُ إِلَيْكُم بِالْوَعِيدِ (28) مَا يُبَدَّلُ الْقَوْلُ لَدَيَّ وَمَا أَنَا بِظَلاَّمٍ لِّلْعَبِيدِ (29) يَوْمَ نَقُولُ لِجَهَنَّمَ هَلِ امْتَلَأْتِ وَتَقُولُ هَلْ مِن مَّزِيدٍ (30)</a:t>
            </a:r>
          </a:p>
          <a:p>
            <a:r>
              <a:rPr lang="ar-AE" sz="1400" dirty="0"/>
              <a:t>أي من شدة أهوال يوم القيامة </a:t>
            </a:r>
            <a:r>
              <a:rPr lang="ar-AE" sz="1400" dirty="0">
                <a:latin typeface="Arabic Typesetting" pitchFamily="66" charset="-78"/>
              </a:rPr>
              <a:t> نجد أن الشيطان قرينه </a:t>
            </a:r>
            <a:r>
              <a:rPr lang="ar-AE" sz="1400" b="1" dirty="0">
                <a:latin typeface="Arabic Typesetting" pitchFamily="66" charset="-78"/>
              </a:rPr>
              <a:t>يتبرأ من الإنسان </a:t>
            </a:r>
            <a:r>
              <a:rPr lang="ar-AE" sz="1400" dirty="0">
                <a:latin typeface="Arabic Typesetting" pitchFamily="66" charset="-78"/>
              </a:rPr>
              <a:t>ليبعد عن نفسه المسؤولية فيقول : (رَبَّنَا أنا لم أضلّه بل وجدته ضالا من نفسه ) </a:t>
            </a:r>
            <a:r>
              <a:rPr lang="ar-AE" sz="1400" dirty="0" smtClean="0">
                <a:latin typeface="Arabic Typesetting" pitchFamily="66" charset="-78"/>
              </a:rPr>
              <a:t>فكل</a:t>
            </a:r>
            <a:r>
              <a:rPr lang="ar-SA" sz="1400" dirty="0" smtClean="0">
                <a:latin typeface="Arabic Typesetting" pitchFamily="66" charset="-78"/>
              </a:rPr>
              <a:t>ٌ</a:t>
            </a:r>
            <a:r>
              <a:rPr lang="ar-AE" sz="1400" dirty="0" smtClean="0">
                <a:latin typeface="Arabic Typesetting" pitchFamily="66" charset="-78"/>
              </a:rPr>
              <a:t> </a:t>
            </a:r>
            <a:r>
              <a:rPr lang="ar-AE" sz="1400" dirty="0">
                <a:latin typeface="Arabic Typesetting" pitchFamily="66" charset="-78"/>
              </a:rPr>
              <a:t>يلوم الآخر بعد ذلك </a:t>
            </a:r>
          </a:p>
          <a:p>
            <a:r>
              <a:rPr lang="ar-AE" sz="1400" dirty="0">
                <a:latin typeface="Arabic Typesetting" pitchFamily="66" charset="-78"/>
              </a:rPr>
              <a:t>فيقول الله تعالى </a:t>
            </a:r>
            <a:r>
              <a:rPr lang="ar-AE" sz="1400" b="1" dirty="0">
                <a:solidFill>
                  <a:srgbClr val="C00000"/>
                </a:solidFill>
                <a:latin typeface="Arabic Typesetting" pitchFamily="66" charset="-78"/>
              </a:rPr>
              <a:t>: ( لا تَخْتَصِمُوا لَدَيَّ وَقَدْ قَدَّمْتُ إِلَيْكُم بِالْوَعِيدِ )</a:t>
            </a:r>
          </a:p>
          <a:p>
            <a:r>
              <a:rPr lang="ar-AE" sz="1400" dirty="0" err="1"/>
              <a:t>أى</a:t>
            </a:r>
            <a:r>
              <a:rPr lang="ar-AE" sz="1400" dirty="0"/>
              <a:t>: لا </a:t>
            </a:r>
            <a:r>
              <a:rPr lang="ar-AE" sz="1400" dirty="0" err="1"/>
              <a:t>تتنازعوا</a:t>
            </a:r>
            <a:r>
              <a:rPr lang="ar-AE" sz="1400" dirty="0"/>
              <a:t> عندي  فإن التنازع لا فائدة فيه.</a:t>
            </a:r>
            <a:br>
              <a:rPr lang="ar-AE" sz="1400" dirty="0"/>
            </a:br>
            <a:r>
              <a:rPr lang="ar-AE" sz="1400" b="1" dirty="0">
                <a:solidFill>
                  <a:srgbClr val="C00000"/>
                </a:solidFill>
              </a:rPr>
              <a:t>( وَقَدْ قَدَّمْتُ إِلَيْكُمْ بِالْوَعِيدِ ) </a:t>
            </a:r>
            <a:r>
              <a:rPr lang="ar-AE" sz="1400" dirty="0" err="1"/>
              <a:t>أى</a:t>
            </a:r>
            <a:r>
              <a:rPr lang="ar-AE" sz="1400" dirty="0"/>
              <a:t>: </a:t>
            </a:r>
            <a:r>
              <a:rPr lang="ar-AE" sz="1400" b="1" dirty="0"/>
              <a:t>و قد حذرتكم </a:t>
            </a:r>
            <a:r>
              <a:rPr lang="ar-AE" sz="1400" dirty="0"/>
              <a:t>على ألسنة رسلي من سوء عاقبة الكفر، والآن لا مجال لهذا الاعتذار  .</a:t>
            </a:r>
          </a:p>
          <a:p>
            <a:r>
              <a:rPr lang="ar-AE" sz="1400" b="1" dirty="0">
                <a:solidFill>
                  <a:srgbClr val="C00000"/>
                </a:solidFill>
                <a:latin typeface="Arabic Typesetting" pitchFamily="66" charset="-78"/>
              </a:rPr>
              <a:t>( مَا يُبَدَّلُ الْقَوْلُ لَدَيَّ وَمَا أَنَا بِظَلاَّمٍ لِّلْعَبِيدِ ) </a:t>
            </a:r>
          </a:p>
          <a:p>
            <a:r>
              <a:rPr lang="ar-AE" sz="1400" b="1" dirty="0">
                <a:solidFill>
                  <a:srgbClr val="C00000"/>
                </a:solidFill>
              </a:rPr>
              <a:t>( يَوْمَ نَقُولُ لِجَهَنَّمَ هَلِ امْتَلَأْتِ ) </a:t>
            </a:r>
            <a:r>
              <a:rPr lang="ar-AE" sz="1400" dirty="0"/>
              <a:t>وذلك من كثرة ما ألقي فيها، </a:t>
            </a:r>
            <a:r>
              <a:rPr lang="ar-SA" sz="1400" b="1" dirty="0" smtClean="0">
                <a:solidFill>
                  <a:srgbClr val="C00000"/>
                </a:solidFill>
              </a:rPr>
              <a:t>(</a:t>
            </a:r>
            <a:r>
              <a:rPr lang="ar-AE" sz="1400" b="1" dirty="0" smtClean="0">
                <a:solidFill>
                  <a:srgbClr val="C00000"/>
                </a:solidFill>
              </a:rPr>
              <a:t> </a:t>
            </a:r>
            <a:r>
              <a:rPr lang="ar-AE" sz="1400" b="1" dirty="0">
                <a:solidFill>
                  <a:srgbClr val="C00000"/>
                </a:solidFill>
              </a:rPr>
              <a:t>وَتَقُولُ هَلْ مِنْ مَزِيدٍ </a:t>
            </a:r>
            <a:r>
              <a:rPr lang="ar-SA" sz="1400" b="1" dirty="0" smtClean="0">
                <a:solidFill>
                  <a:srgbClr val="C00000"/>
                </a:solidFill>
              </a:rPr>
              <a:t>)</a:t>
            </a:r>
            <a:r>
              <a:rPr lang="ar-SA" sz="1400" dirty="0" smtClean="0"/>
              <a:t> </a:t>
            </a:r>
            <a:r>
              <a:rPr lang="ar-AE" sz="1400" dirty="0" smtClean="0"/>
              <a:t>أي</a:t>
            </a:r>
            <a:r>
              <a:rPr lang="ar-AE" sz="1400" dirty="0"/>
              <a:t>: لا تزال تطلب الزيادة، من المجرمين العاصين، غضبًا لربها، وغيظًا على الكافرين.</a:t>
            </a:r>
            <a:endParaRPr lang="ar-AE" sz="1400" dirty="0">
              <a:latin typeface="Arabic Typesetting" pitchFamily="66" charset="-78"/>
            </a:endParaRPr>
          </a:p>
          <a:p>
            <a:endParaRPr lang="ar-AE" sz="1400" dirty="0"/>
          </a:p>
        </p:txBody>
      </p:sp>
      <p:sp>
        <p:nvSpPr>
          <p:cNvPr id="4" name="ثماني 3"/>
          <p:cNvSpPr/>
          <p:nvPr/>
        </p:nvSpPr>
        <p:spPr>
          <a:xfrm>
            <a:off x="1844824" y="467544"/>
            <a:ext cx="864096" cy="1728192"/>
          </a:xfrm>
          <a:prstGeom prst="oc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200" b="1" dirty="0" smtClean="0">
                <a:solidFill>
                  <a:srgbClr val="C00000"/>
                </a:solidFill>
              </a:rPr>
              <a:t>السائق</a:t>
            </a:r>
          </a:p>
          <a:p>
            <a:pPr algn="ctr"/>
            <a:r>
              <a:rPr lang="ar-SA" sz="1200" dirty="0" smtClean="0">
                <a:solidFill>
                  <a:schemeClr val="tx1"/>
                </a:solidFill>
              </a:rPr>
              <a:t>هذا الإنسان حاضر </a:t>
            </a:r>
            <a:endParaRPr lang="ar-SA" sz="1200" dirty="0">
              <a:solidFill>
                <a:schemeClr val="tx1"/>
              </a:solidFill>
            </a:endParaRPr>
          </a:p>
        </p:txBody>
      </p:sp>
      <p:sp>
        <p:nvSpPr>
          <p:cNvPr id="5" name="ثماني 4"/>
          <p:cNvSpPr/>
          <p:nvPr/>
        </p:nvSpPr>
        <p:spPr>
          <a:xfrm>
            <a:off x="980728" y="467544"/>
            <a:ext cx="1008112" cy="1728192"/>
          </a:xfrm>
          <a:prstGeom prst="oc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200" b="1" dirty="0" smtClean="0">
                <a:solidFill>
                  <a:srgbClr val="C00000"/>
                </a:solidFill>
              </a:rPr>
              <a:t>الشهيد</a:t>
            </a:r>
          </a:p>
          <a:p>
            <a:pPr algn="ctr"/>
            <a:r>
              <a:rPr lang="ar-SA" sz="1200" dirty="0" smtClean="0">
                <a:solidFill>
                  <a:schemeClr val="tx1"/>
                </a:solidFill>
              </a:rPr>
              <a:t>هذا ما لدي من أعماله حاضر</a:t>
            </a:r>
            <a:endParaRPr lang="ar-SA" sz="1200" dirty="0">
              <a:solidFill>
                <a:schemeClr val="tx1"/>
              </a:solidFill>
            </a:endParaRPr>
          </a:p>
        </p:txBody>
      </p:sp>
      <p:sp>
        <p:nvSpPr>
          <p:cNvPr id="6" name="ثماني 5"/>
          <p:cNvSpPr/>
          <p:nvPr/>
        </p:nvSpPr>
        <p:spPr>
          <a:xfrm>
            <a:off x="44624" y="467544"/>
            <a:ext cx="1080120" cy="1728192"/>
          </a:xfrm>
          <a:prstGeom prst="oc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200" b="1" dirty="0" smtClean="0">
                <a:solidFill>
                  <a:srgbClr val="C00000"/>
                </a:solidFill>
              </a:rPr>
              <a:t>الشيطان</a:t>
            </a:r>
          </a:p>
          <a:p>
            <a:pPr algn="ctr"/>
            <a:r>
              <a:rPr lang="ar-AE" sz="1200" dirty="0" smtClean="0">
                <a:solidFill>
                  <a:schemeClr val="tx1"/>
                </a:solidFill>
              </a:rPr>
              <a:t> </a:t>
            </a:r>
            <a:r>
              <a:rPr lang="ar-AE" sz="1200" dirty="0">
                <a:solidFill>
                  <a:schemeClr val="tx1"/>
                </a:solidFill>
              </a:rPr>
              <a:t>هذا</a:t>
            </a:r>
            <a:r>
              <a:rPr lang="ar-SA" sz="1200" dirty="0">
                <a:solidFill>
                  <a:schemeClr val="tx1"/>
                </a:solidFill>
              </a:rPr>
              <a:t> </a:t>
            </a:r>
            <a:r>
              <a:rPr lang="ar-AE" sz="1200" dirty="0">
                <a:solidFill>
                  <a:schemeClr val="tx1"/>
                </a:solidFill>
              </a:rPr>
              <a:t>لإنسان الذي أغويته حاضر مهيأ لدخول جهنم.</a:t>
            </a:r>
            <a:r>
              <a:rPr lang="ar-AE" sz="1200" dirty="0">
                <a:solidFill>
                  <a:schemeClr val="tx1"/>
                </a:solidFill>
                <a:latin typeface="Arabic Typesetting" pitchFamily="66" charset="-78"/>
              </a:rPr>
              <a:t> </a:t>
            </a:r>
          </a:p>
        </p:txBody>
      </p:sp>
      <p:sp>
        <p:nvSpPr>
          <p:cNvPr id="7" name="سداسي 6"/>
          <p:cNvSpPr/>
          <p:nvPr/>
        </p:nvSpPr>
        <p:spPr>
          <a:xfrm>
            <a:off x="260648" y="107504"/>
            <a:ext cx="2304256" cy="576064"/>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rgbClr val="C00000"/>
                </a:solidFill>
              </a:rPr>
              <a:t>قرينه</a:t>
            </a:r>
            <a:endParaRPr lang="ar-SA" dirty="0">
              <a:solidFill>
                <a:srgbClr val="C00000"/>
              </a:solidFill>
            </a:endParaRPr>
          </a:p>
        </p:txBody>
      </p:sp>
    </p:spTree>
    <p:extLst>
      <p:ext uri="{BB962C8B-B14F-4D97-AF65-F5344CB8AC3E}">
        <p14:creationId xmlns:p14="http://schemas.microsoft.com/office/powerpoint/2010/main" val="852868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2711844274"/>
              </p:ext>
            </p:extLst>
          </p:nvPr>
        </p:nvGraphicFramePr>
        <p:xfrm>
          <a:off x="260648" y="3573180"/>
          <a:ext cx="6336704" cy="4907280"/>
        </p:xfrm>
        <a:graphic>
          <a:graphicData uri="http://schemas.openxmlformats.org/drawingml/2006/table">
            <a:tbl>
              <a:tblPr rtl="1" firstRow="1" bandRow="1">
                <a:tableStyleId>{5940675A-B579-460E-94D1-54222C63F5DA}</a:tableStyleId>
              </a:tblPr>
              <a:tblGrid>
                <a:gridCol w="1344497"/>
                <a:gridCol w="4992207"/>
              </a:tblGrid>
              <a:tr h="370840">
                <a:tc>
                  <a:txBody>
                    <a:bodyPr/>
                    <a:lstStyle/>
                    <a:p>
                      <a:pPr algn="ctr" rtl="1"/>
                      <a:r>
                        <a:rPr lang="ar-SA" sz="2400" b="1" kern="1200" dirty="0" smtClean="0">
                          <a:solidFill>
                            <a:srgbClr val="C00000"/>
                          </a:solidFill>
                          <a:latin typeface="+mn-lt"/>
                          <a:ea typeface="+mn-ea"/>
                          <a:cs typeface="+mn-cs"/>
                        </a:rPr>
                        <a:t>الكلمة</a:t>
                      </a:r>
                      <a:endParaRPr lang="ar-SA" sz="2400" b="1" kern="1200" dirty="0">
                        <a:solidFill>
                          <a:srgbClr val="C00000"/>
                        </a:solidFill>
                        <a:latin typeface="+mn-lt"/>
                        <a:ea typeface="+mn-ea"/>
                        <a:cs typeface="+mn-cs"/>
                      </a:endParaRPr>
                    </a:p>
                  </a:txBody>
                  <a:tcPr>
                    <a:solidFill>
                      <a:schemeClr val="accent3">
                        <a:lumMod val="40000"/>
                        <a:lumOff val="60000"/>
                      </a:schemeClr>
                    </a:solidFill>
                  </a:tcPr>
                </a:tc>
                <a:tc>
                  <a:txBody>
                    <a:bodyPr/>
                    <a:lstStyle/>
                    <a:p>
                      <a:pPr algn="ctr" rtl="1"/>
                      <a:r>
                        <a:rPr lang="ar-SA" sz="2400" b="1" dirty="0" smtClean="0">
                          <a:solidFill>
                            <a:srgbClr val="C00000"/>
                          </a:solidFill>
                        </a:rPr>
                        <a:t>المعنى</a:t>
                      </a:r>
                      <a:endParaRPr lang="ar-SA" sz="1400" b="1" dirty="0">
                        <a:solidFill>
                          <a:srgbClr val="C00000"/>
                        </a:solidFill>
                      </a:endParaRPr>
                    </a:p>
                  </a:txBody>
                  <a:tcPr>
                    <a:solidFill>
                      <a:schemeClr val="accent4">
                        <a:lumMod val="20000"/>
                        <a:lumOff val="80000"/>
                      </a:schemeClr>
                    </a:solidFill>
                  </a:tcPr>
                </a:tc>
              </a:tr>
              <a:tr h="370840">
                <a:tc>
                  <a:txBody>
                    <a:bodyPr/>
                    <a:lstStyle/>
                    <a:p>
                      <a:pPr rtl="1"/>
                      <a:endParaRPr lang="ar-SA" b="0" dirty="0">
                        <a:solidFill>
                          <a:schemeClr val="tx1"/>
                        </a:solidFill>
                      </a:endParaRPr>
                    </a:p>
                  </a:txBody>
                  <a:tcPr/>
                </a:tc>
                <a:tc>
                  <a:txBody>
                    <a:bodyPr/>
                    <a:lstStyle/>
                    <a:p>
                      <a:pPr rtl="1"/>
                      <a:r>
                        <a:rPr lang="ar-AE" sz="1800" dirty="0" smtClean="0"/>
                        <a:t>العرق الذي في </a:t>
                      </a:r>
                      <a:r>
                        <a:rPr lang="ar-SA" sz="1800" dirty="0" smtClean="0"/>
                        <a:t>العنق </a:t>
                      </a:r>
                      <a:r>
                        <a:rPr lang="ar-AE" sz="1800" dirty="0" smtClean="0"/>
                        <a:t>و المتصل ب</a:t>
                      </a:r>
                      <a:r>
                        <a:rPr lang="ar-SA" sz="1800" dirty="0" smtClean="0"/>
                        <a:t>ال</a:t>
                      </a:r>
                      <a:r>
                        <a:rPr lang="ar-AE" sz="1800" dirty="0" smtClean="0"/>
                        <a:t>قلب .</a:t>
                      </a:r>
                      <a:endParaRPr lang="ar-SA" b="0" dirty="0">
                        <a:solidFill>
                          <a:schemeClr val="tx1"/>
                        </a:solidFill>
                      </a:endParaRPr>
                    </a:p>
                  </a:txBody>
                  <a:tcPr/>
                </a:tc>
              </a:tr>
              <a:tr h="370840">
                <a:tc>
                  <a:txBody>
                    <a:bodyPr/>
                    <a:lstStyle/>
                    <a:p>
                      <a:endParaRPr lang="ar-AE" sz="1800" b="0" dirty="0">
                        <a:solidFill>
                          <a:schemeClr val="tx1"/>
                        </a:solidFill>
                      </a:endParaRPr>
                    </a:p>
                  </a:txBody>
                  <a:tcPr/>
                </a:tc>
                <a:tc>
                  <a:txBody>
                    <a:bodyPr/>
                    <a:lstStyle/>
                    <a:p>
                      <a:r>
                        <a:rPr lang="ar-SA" sz="1800" dirty="0" smtClean="0"/>
                        <a:t> </a:t>
                      </a:r>
                      <a:r>
                        <a:rPr lang="ar-AE" sz="1800" dirty="0" smtClean="0"/>
                        <a:t>حديث النفس </a:t>
                      </a:r>
                      <a:endParaRPr lang="ar-AE" sz="1800" b="0" dirty="0">
                        <a:solidFill>
                          <a:schemeClr val="tx1"/>
                        </a:solidFill>
                      </a:endParaRPr>
                    </a:p>
                  </a:txBody>
                  <a:tcPr/>
                </a:tc>
              </a:tr>
              <a:tr h="370840">
                <a:tc>
                  <a:txBody>
                    <a:bodyPr/>
                    <a:lstStyle/>
                    <a:p>
                      <a:pPr rtl="1"/>
                      <a:endParaRPr lang="ar-SA" b="0" dirty="0">
                        <a:solidFill>
                          <a:schemeClr val="tx1"/>
                        </a:solidFill>
                      </a:endParaRPr>
                    </a:p>
                  </a:txBody>
                  <a:tcPr/>
                </a:tc>
                <a:tc>
                  <a:txBody>
                    <a:bodyPr/>
                    <a:lstStyle/>
                    <a:p>
                      <a:pPr rtl="1"/>
                      <a:r>
                        <a:rPr lang="ar-AE" sz="1800" dirty="0" smtClean="0"/>
                        <a:t>ملكان يكتبان أعماله</a:t>
                      </a:r>
                      <a:r>
                        <a:rPr lang="ar-SA" sz="1800" dirty="0" smtClean="0"/>
                        <a:t> الحسنة والسيئة .</a:t>
                      </a:r>
                      <a:endParaRPr lang="ar-SA" b="0" dirty="0">
                        <a:solidFill>
                          <a:schemeClr val="tx1"/>
                        </a:solidFill>
                      </a:endParaRPr>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sz="1800" b="0" dirty="0" smtClean="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dirty="0" smtClean="0"/>
                        <a:t> </a:t>
                      </a:r>
                      <a:r>
                        <a:rPr lang="ar-AE" sz="1800" dirty="0" smtClean="0"/>
                        <a:t>ملك يسوق</a:t>
                      </a:r>
                      <a:r>
                        <a:rPr lang="ar-SA" sz="1800" dirty="0" smtClean="0"/>
                        <a:t> الإنسان</a:t>
                      </a:r>
                      <a:r>
                        <a:rPr lang="ar-SA" sz="1800" baseline="0" dirty="0" smtClean="0"/>
                        <a:t> و</a:t>
                      </a:r>
                      <a:r>
                        <a:rPr lang="ar-AE" sz="1800" dirty="0" smtClean="0"/>
                        <a:t>يَدْفعُه من الخلف إلى المحشر </a:t>
                      </a:r>
                      <a:endParaRPr lang="ar-SA" sz="1800" b="0" dirty="0" smtClean="0">
                        <a:solidFill>
                          <a:schemeClr val="tx1"/>
                        </a:solidFill>
                      </a:endParaRPr>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sz="1800" b="0" dirty="0" smtClean="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1800" dirty="0" smtClean="0"/>
                        <a:t> حافظ </a:t>
                      </a:r>
                      <a:r>
                        <a:rPr lang="ar-SA" sz="1800" dirty="0" smtClean="0"/>
                        <a:t> </a:t>
                      </a:r>
                      <a:r>
                        <a:rPr lang="ar-AE" sz="1800" dirty="0" smtClean="0"/>
                        <a:t>و مراقب لأقواله وأفعاله  </a:t>
                      </a:r>
                      <a:r>
                        <a:rPr lang="ar-SA" sz="1800" dirty="0" smtClean="0"/>
                        <a:t> </a:t>
                      </a:r>
                      <a:endParaRPr lang="ar-SA" sz="1800" b="0" dirty="0" smtClean="0">
                        <a:solidFill>
                          <a:schemeClr val="tx1"/>
                        </a:solidFill>
                      </a:endParaRPr>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sz="1800" b="0" dirty="0" smtClean="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dirty="0" smtClean="0"/>
                        <a:t>الملك الموكل به أو قرينه من الشياطين .</a:t>
                      </a:r>
                      <a:endParaRPr lang="ar-SA" sz="1800" b="0" dirty="0" smtClean="0">
                        <a:solidFill>
                          <a:schemeClr val="tx1"/>
                        </a:solidFill>
                      </a:endParaRPr>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sz="1800" b="0" dirty="0" smtClean="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1800" dirty="0" smtClean="0"/>
                        <a:t>شدّة </a:t>
                      </a:r>
                      <a:r>
                        <a:rPr lang="ar-SA" sz="1800" dirty="0" smtClean="0"/>
                        <a:t> الموت</a:t>
                      </a:r>
                      <a:endParaRPr lang="ar-SA" sz="1800" b="0" dirty="0" smtClean="0">
                        <a:solidFill>
                          <a:schemeClr val="tx1"/>
                        </a:solidFill>
                      </a:endParaRPr>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sz="1800" b="0" dirty="0" smtClean="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1800" dirty="0" smtClean="0"/>
                        <a:t>ملك يشهد على عمله سواء أكان خيرا أم شراً .</a:t>
                      </a:r>
                      <a:endParaRPr lang="ar-SA" sz="1800" b="0" dirty="0" smtClean="0">
                        <a:solidFill>
                          <a:schemeClr val="tx1"/>
                        </a:solidFill>
                      </a:endParaRPr>
                    </a:p>
                  </a:txBody>
                  <a:tcPr/>
                </a:tc>
              </a:tr>
              <a:tr h="370840">
                <a:tc>
                  <a:txBody>
                    <a:bodyPr/>
                    <a:lstStyle/>
                    <a:p>
                      <a:pPr rtl="1"/>
                      <a:endParaRPr lang="ar-SA" b="0" dirty="0">
                        <a:solidFill>
                          <a:schemeClr val="tx1"/>
                        </a:solidFill>
                      </a:endParaRPr>
                    </a:p>
                  </a:txBody>
                  <a:tcPr/>
                </a:tc>
                <a:tc>
                  <a:txBody>
                    <a:bodyPr/>
                    <a:lstStyle/>
                    <a:p>
                      <a:pPr rtl="1"/>
                      <a:r>
                        <a:rPr lang="ar-AE" sz="1800" dirty="0" smtClean="0"/>
                        <a:t>تهرب </a:t>
                      </a:r>
                      <a:endParaRPr lang="ar-SA" b="0" dirty="0">
                        <a:solidFill>
                          <a:schemeClr val="tx1"/>
                        </a:solidFill>
                      </a:endParaRPr>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sz="1800" b="0" dirty="0" smtClean="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dirty="0" smtClean="0"/>
                        <a:t>حاضر .</a:t>
                      </a:r>
                      <a:endParaRPr lang="ar-SA" sz="1800" b="0" dirty="0" smtClean="0">
                        <a:solidFill>
                          <a:schemeClr val="tx1"/>
                        </a:solidFill>
                      </a:endParaRPr>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sz="1800" b="0" dirty="0" smtClean="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dirty="0" smtClean="0"/>
                        <a:t>حاد تدرك به ما كنت تنكره .</a:t>
                      </a:r>
                      <a:endParaRPr lang="ar-SA" sz="1800" b="0" dirty="0" smtClean="0">
                        <a:solidFill>
                          <a:schemeClr val="tx1"/>
                        </a:solidFill>
                      </a:endParaRPr>
                    </a:p>
                  </a:txBody>
                  <a:tcPr/>
                </a:tc>
              </a:tr>
              <a:tr h="370840">
                <a:tc>
                  <a:txBody>
                    <a:bodyPr/>
                    <a:lstStyle/>
                    <a:p>
                      <a:pPr rtl="1"/>
                      <a:endParaRPr lang="ar-SA" b="0" dirty="0">
                        <a:solidFill>
                          <a:schemeClr val="tx1"/>
                        </a:solidFill>
                      </a:endParaRPr>
                    </a:p>
                  </a:txBody>
                  <a:tcPr/>
                </a:tc>
                <a:tc>
                  <a:txBody>
                    <a:bodyPr/>
                    <a:lstStyle/>
                    <a:p>
                      <a:pPr rtl="1"/>
                      <a:r>
                        <a:rPr lang="ar-SA" sz="1800" dirty="0" smtClean="0"/>
                        <a:t>شاك</a:t>
                      </a:r>
                      <a:endParaRPr lang="ar-SA" b="0" dirty="0">
                        <a:solidFill>
                          <a:schemeClr val="tx1"/>
                        </a:solidFill>
                      </a:endParaRPr>
                    </a:p>
                  </a:txBody>
                  <a:tcPr/>
                </a:tc>
              </a:tr>
            </a:tbl>
          </a:graphicData>
        </a:graphic>
      </p:graphicFrame>
      <p:graphicFrame>
        <p:nvGraphicFramePr>
          <p:cNvPr id="5" name="جدول 4"/>
          <p:cNvGraphicFramePr>
            <a:graphicFrameLocks noGrp="1"/>
          </p:cNvGraphicFramePr>
          <p:nvPr>
            <p:extLst>
              <p:ext uri="{D42A27DB-BD31-4B8C-83A1-F6EECF244321}">
                <p14:modId xmlns:p14="http://schemas.microsoft.com/office/powerpoint/2010/main" val="94738874"/>
              </p:ext>
            </p:extLst>
          </p:nvPr>
        </p:nvGraphicFramePr>
        <p:xfrm>
          <a:off x="764704" y="1052900"/>
          <a:ext cx="5554902" cy="1024387"/>
        </p:xfrm>
        <a:graphic>
          <a:graphicData uri="http://schemas.openxmlformats.org/drawingml/2006/table">
            <a:tbl>
              <a:tblPr rtl="1" firstRow="1" bandRow="1">
                <a:tableStyleId>{5940675A-B579-460E-94D1-54222C63F5DA}</a:tableStyleId>
              </a:tblPr>
              <a:tblGrid>
                <a:gridCol w="925817"/>
                <a:gridCol w="925817"/>
                <a:gridCol w="925817"/>
                <a:gridCol w="925817"/>
                <a:gridCol w="925817"/>
                <a:gridCol w="925817"/>
              </a:tblGrid>
              <a:tr h="205469">
                <a:tc>
                  <a:txBody>
                    <a:bodyPr/>
                    <a:lstStyle/>
                    <a:p>
                      <a:pPr algn="ctr" rtl="1"/>
                      <a:r>
                        <a:rPr lang="en-US" b="1" dirty="0" smtClean="0"/>
                        <a:t>1</a:t>
                      </a:r>
                      <a:endParaRPr lang="ar-SA" b="1" dirty="0"/>
                    </a:p>
                  </a:txBody>
                  <a:tcPr>
                    <a:solidFill>
                      <a:schemeClr val="accent3">
                        <a:lumMod val="40000"/>
                        <a:lumOff val="60000"/>
                      </a:schemeClr>
                    </a:solidFill>
                  </a:tcPr>
                </a:tc>
                <a:tc>
                  <a:txBody>
                    <a:bodyPr/>
                    <a:lstStyle/>
                    <a:p>
                      <a:pPr algn="ctr" rtl="1"/>
                      <a:r>
                        <a:rPr lang="en-US" b="1" dirty="0" smtClean="0"/>
                        <a:t>2</a:t>
                      </a:r>
                      <a:endParaRPr lang="ar-SA" b="1" dirty="0"/>
                    </a:p>
                  </a:txBody>
                  <a:tcPr>
                    <a:solidFill>
                      <a:schemeClr val="accent3">
                        <a:lumMod val="40000"/>
                        <a:lumOff val="60000"/>
                      </a:schemeClr>
                    </a:solidFill>
                  </a:tcPr>
                </a:tc>
                <a:tc>
                  <a:txBody>
                    <a:bodyPr/>
                    <a:lstStyle/>
                    <a:p>
                      <a:pPr algn="ctr" rtl="1"/>
                      <a:r>
                        <a:rPr lang="en-US" b="1" dirty="0" smtClean="0"/>
                        <a:t>3</a:t>
                      </a:r>
                      <a:endParaRPr lang="ar-SA" b="1" dirty="0"/>
                    </a:p>
                  </a:txBody>
                  <a:tcPr>
                    <a:solidFill>
                      <a:schemeClr val="accent3">
                        <a:lumMod val="40000"/>
                        <a:lumOff val="60000"/>
                      </a:schemeClr>
                    </a:solidFill>
                  </a:tcPr>
                </a:tc>
                <a:tc>
                  <a:txBody>
                    <a:bodyPr/>
                    <a:lstStyle/>
                    <a:p>
                      <a:pPr algn="ctr" rtl="1"/>
                      <a:r>
                        <a:rPr lang="en-US" b="1" dirty="0" smtClean="0"/>
                        <a:t>4</a:t>
                      </a:r>
                      <a:endParaRPr lang="ar-SA" b="1" dirty="0"/>
                    </a:p>
                  </a:txBody>
                  <a:tcPr>
                    <a:solidFill>
                      <a:schemeClr val="accent3">
                        <a:lumMod val="40000"/>
                        <a:lumOff val="60000"/>
                      </a:schemeClr>
                    </a:solidFill>
                  </a:tcPr>
                </a:tc>
                <a:tc>
                  <a:txBody>
                    <a:bodyPr/>
                    <a:lstStyle/>
                    <a:p>
                      <a:pPr algn="ctr" rtl="1"/>
                      <a:r>
                        <a:rPr lang="en-US" b="1" dirty="0" smtClean="0"/>
                        <a:t>5</a:t>
                      </a:r>
                      <a:endParaRPr lang="ar-SA" b="1" dirty="0"/>
                    </a:p>
                  </a:txBody>
                  <a:tcPr>
                    <a:solidFill>
                      <a:schemeClr val="accent3">
                        <a:lumMod val="40000"/>
                        <a:lumOff val="60000"/>
                      </a:schemeClr>
                    </a:solidFill>
                  </a:tcPr>
                </a:tc>
                <a:tc>
                  <a:txBody>
                    <a:bodyPr/>
                    <a:lstStyle/>
                    <a:p>
                      <a:pPr algn="ctr" rtl="1"/>
                      <a:r>
                        <a:rPr lang="en-US" b="1" dirty="0" smtClean="0"/>
                        <a:t>6</a:t>
                      </a:r>
                      <a:endParaRPr lang="ar-SA" b="1" dirty="0"/>
                    </a:p>
                  </a:txBody>
                  <a:tcPr>
                    <a:solidFill>
                      <a:schemeClr val="accent3">
                        <a:lumMod val="40000"/>
                        <a:lumOff val="60000"/>
                      </a:schemeClr>
                    </a:solidFill>
                  </a:tcPr>
                </a:tc>
              </a:tr>
              <a:tr h="658627">
                <a:tc>
                  <a:txBody>
                    <a:bodyPr/>
                    <a:lstStyle/>
                    <a:p>
                      <a:pPr algn="ctr" rtl="1"/>
                      <a:r>
                        <a:rPr lang="ar-AE" sz="1800" b="1" dirty="0" smtClean="0">
                          <a:solidFill>
                            <a:srgbClr val="C00000"/>
                          </a:solidFill>
                        </a:rPr>
                        <a:t>مَا تُوَسْوِسُ </a:t>
                      </a:r>
                      <a:endParaRPr lang="ar-SA" b="1" dirty="0">
                        <a:solidFill>
                          <a:srgbClr val="C00000"/>
                        </a:solidFill>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AE" sz="1800" b="1" dirty="0" smtClean="0">
                          <a:solidFill>
                            <a:srgbClr val="C00000"/>
                          </a:solidFill>
                        </a:rPr>
                        <a:t>حَبْلِ الْوَرِيدِ</a:t>
                      </a:r>
                      <a:endParaRPr lang="ar-SA" sz="1800" b="1" dirty="0" smtClean="0">
                        <a:solidFill>
                          <a:srgbClr val="C00000"/>
                        </a:solidFill>
                      </a:endParaRPr>
                    </a:p>
                  </a:txBody>
                  <a:tcPr anchor="ctr"/>
                </a:tc>
                <a:tc>
                  <a:txBody>
                    <a:bodyPr/>
                    <a:lstStyle/>
                    <a:p>
                      <a:pPr algn="ctr" rtl="1"/>
                      <a:r>
                        <a:rPr lang="ar-AE" sz="1800" b="1" dirty="0" smtClean="0">
                          <a:solidFill>
                            <a:srgbClr val="C00000"/>
                          </a:solidFill>
                        </a:rPr>
                        <a:t>الْمُتَلَقِّيَانِ</a:t>
                      </a:r>
                      <a:r>
                        <a:rPr lang="ar-SA" sz="1800" b="1" dirty="0" smtClean="0">
                          <a:solidFill>
                            <a:srgbClr val="C00000"/>
                          </a:solidFill>
                        </a:rPr>
                        <a:t> </a:t>
                      </a:r>
                      <a:endParaRPr lang="ar-SA" b="1" dirty="0">
                        <a:solidFill>
                          <a:srgbClr val="C00000"/>
                        </a:solidFill>
                      </a:endParaRPr>
                    </a:p>
                  </a:txBody>
                  <a:tcPr anchor="ctr"/>
                </a:tc>
                <a:tc>
                  <a:txBody>
                    <a:bodyPr/>
                    <a:lstStyle/>
                    <a:p>
                      <a:pPr algn="ctr" rtl="1"/>
                      <a:r>
                        <a:rPr lang="ar-AE" sz="1800" b="1" dirty="0" smtClean="0">
                          <a:solidFill>
                            <a:srgbClr val="C00000"/>
                          </a:solidFill>
                        </a:rPr>
                        <a:t>رَقِيبٌ </a:t>
                      </a:r>
                      <a:endParaRPr lang="ar-SA" b="1" dirty="0">
                        <a:solidFill>
                          <a:srgbClr val="C00000"/>
                        </a:solidFill>
                      </a:endParaRPr>
                    </a:p>
                  </a:txBody>
                  <a:tcPr anchor="ctr"/>
                </a:tc>
                <a:tc>
                  <a:txBody>
                    <a:bodyPr/>
                    <a:lstStyle/>
                    <a:p>
                      <a:pPr algn="ctr" rtl="1"/>
                      <a:r>
                        <a:rPr lang="ar-AE" sz="1800" b="1" dirty="0" smtClean="0">
                          <a:solidFill>
                            <a:srgbClr val="C00000"/>
                          </a:solidFill>
                        </a:rPr>
                        <a:t> عَتِيدٌ</a:t>
                      </a:r>
                      <a:r>
                        <a:rPr lang="ar-SA" sz="1800" b="1" dirty="0" smtClean="0">
                          <a:solidFill>
                            <a:srgbClr val="C00000"/>
                          </a:solidFill>
                        </a:rPr>
                        <a:t> </a:t>
                      </a:r>
                      <a:endParaRPr lang="ar-SA" b="1" dirty="0">
                        <a:solidFill>
                          <a:srgbClr val="C00000"/>
                        </a:solidFill>
                      </a:endParaRPr>
                    </a:p>
                  </a:txBody>
                  <a:tcPr anchor="ctr"/>
                </a:tc>
                <a:tc>
                  <a:txBody>
                    <a:bodyPr/>
                    <a:lstStyle/>
                    <a:p>
                      <a:pPr algn="ctr" rtl="1"/>
                      <a:r>
                        <a:rPr lang="ar-AE" sz="1800" b="1" dirty="0" smtClean="0">
                          <a:solidFill>
                            <a:srgbClr val="C00000"/>
                          </a:solidFill>
                        </a:rPr>
                        <a:t>سَكْرَةُ الْمَوْتِ</a:t>
                      </a:r>
                      <a:r>
                        <a:rPr lang="ar-SA" sz="1800" b="1" dirty="0" smtClean="0">
                          <a:solidFill>
                            <a:srgbClr val="C00000"/>
                          </a:solidFill>
                        </a:rPr>
                        <a:t> </a:t>
                      </a:r>
                      <a:endParaRPr lang="ar-SA" b="1" dirty="0">
                        <a:solidFill>
                          <a:srgbClr val="C00000"/>
                        </a:solidFill>
                      </a:endParaRPr>
                    </a:p>
                  </a:txBody>
                  <a:tcPr anchor="ctr"/>
                </a:tc>
              </a:tr>
            </a:tbl>
          </a:graphicData>
        </a:graphic>
      </p:graphicFrame>
      <p:graphicFrame>
        <p:nvGraphicFramePr>
          <p:cNvPr id="6" name="جدول 5"/>
          <p:cNvGraphicFramePr>
            <a:graphicFrameLocks noGrp="1"/>
          </p:cNvGraphicFramePr>
          <p:nvPr>
            <p:extLst>
              <p:ext uri="{D42A27DB-BD31-4B8C-83A1-F6EECF244321}">
                <p14:modId xmlns:p14="http://schemas.microsoft.com/office/powerpoint/2010/main" val="2217476866"/>
              </p:ext>
            </p:extLst>
          </p:nvPr>
        </p:nvGraphicFramePr>
        <p:xfrm>
          <a:off x="764704" y="2349044"/>
          <a:ext cx="5554902" cy="1024387"/>
        </p:xfrm>
        <a:graphic>
          <a:graphicData uri="http://schemas.openxmlformats.org/drawingml/2006/table">
            <a:tbl>
              <a:tblPr rtl="1" firstRow="1" bandRow="1">
                <a:tableStyleId>{5940675A-B579-460E-94D1-54222C63F5DA}</a:tableStyleId>
              </a:tblPr>
              <a:tblGrid>
                <a:gridCol w="925817"/>
                <a:gridCol w="925817"/>
                <a:gridCol w="925817"/>
                <a:gridCol w="925817"/>
                <a:gridCol w="925817"/>
                <a:gridCol w="925817"/>
              </a:tblGrid>
              <a:tr h="205469">
                <a:tc>
                  <a:txBody>
                    <a:bodyPr/>
                    <a:lstStyle/>
                    <a:p>
                      <a:pPr algn="ctr" rtl="1"/>
                      <a:r>
                        <a:rPr lang="en-US" b="1" dirty="0" smtClean="0"/>
                        <a:t>7</a:t>
                      </a:r>
                      <a:endParaRPr lang="ar-SA" b="1" dirty="0"/>
                    </a:p>
                  </a:txBody>
                  <a:tcPr anchor="ctr">
                    <a:solidFill>
                      <a:schemeClr val="accent3">
                        <a:lumMod val="40000"/>
                        <a:lumOff val="60000"/>
                      </a:schemeClr>
                    </a:solidFill>
                  </a:tcPr>
                </a:tc>
                <a:tc>
                  <a:txBody>
                    <a:bodyPr/>
                    <a:lstStyle/>
                    <a:p>
                      <a:pPr algn="ctr" rtl="1"/>
                      <a:r>
                        <a:rPr lang="en-US" b="1" dirty="0" smtClean="0"/>
                        <a:t>8</a:t>
                      </a:r>
                      <a:endParaRPr lang="ar-SA" b="1" dirty="0"/>
                    </a:p>
                  </a:txBody>
                  <a:tcPr anchor="ctr">
                    <a:solidFill>
                      <a:schemeClr val="accent3">
                        <a:lumMod val="40000"/>
                        <a:lumOff val="60000"/>
                      </a:schemeClr>
                    </a:solidFill>
                  </a:tcPr>
                </a:tc>
                <a:tc>
                  <a:txBody>
                    <a:bodyPr/>
                    <a:lstStyle/>
                    <a:p>
                      <a:pPr algn="ctr" rtl="1"/>
                      <a:r>
                        <a:rPr lang="en-US" b="1" dirty="0" smtClean="0"/>
                        <a:t>9</a:t>
                      </a:r>
                      <a:endParaRPr lang="ar-SA" b="1" dirty="0"/>
                    </a:p>
                  </a:txBody>
                  <a:tcPr anchor="ctr">
                    <a:solidFill>
                      <a:schemeClr val="accent3">
                        <a:lumMod val="40000"/>
                        <a:lumOff val="60000"/>
                      </a:schemeClr>
                    </a:solidFill>
                  </a:tcPr>
                </a:tc>
                <a:tc>
                  <a:txBody>
                    <a:bodyPr/>
                    <a:lstStyle/>
                    <a:p>
                      <a:pPr algn="ctr" rtl="1"/>
                      <a:r>
                        <a:rPr lang="en-US" b="1" dirty="0" smtClean="0"/>
                        <a:t>10</a:t>
                      </a:r>
                      <a:endParaRPr lang="ar-SA" b="1" dirty="0"/>
                    </a:p>
                  </a:txBody>
                  <a:tcPr anchor="ctr">
                    <a:solidFill>
                      <a:schemeClr val="accent3">
                        <a:lumMod val="40000"/>
                        <a:lumOff val="60000"/>
                      </a:schemeClr>
                    </a:solidFill>
                  </a:tcPr>
                </a:tc>
                <a:tc>
                  <a:txBody>
                    <a:bodyPr/>
                    <a:lstStyle/>
                    <a:p>
                      <a:pPr algn="ctr" rtl="1"/>
                      <a:r>
                        <a:rPr lang="en-US" b="1" dirty="0" smtClean="0"/>
                        <a:t>11</a:t>
                      </a:r>
                      <a:endParaRPr lang="ar-SA" b="1" dirty="0"/>
                    </a:p>
                  </a:txBody>
                  <a:tcPr anchor="ctr">
                    <a:solidFill>
                      <a:schemeClr val="accent3">
                        <a:lumMod val="40000"/>
                        <a:lumOff val="60000"/>
                      </a:schemeClr>
                    </a:solidFill>
                  </a:tcPr>
                </a:tc>
                <a:tc>
                  <a:txBody>
                    <a:bodyPr/>
                    <a:lstStyle/>
                    <a:p>
                      <a:pPr algn="ctr" rtl="1"/>
                      <a:r>
                        <a:rPr lang="en-US" b="1" dirty="0" smtClean="0"/>
                        <a:t>12</a:t>
                      </a:r>
                      <a:endParaRPr lang="ar-SA" b="1" dirty="0"/>
                    </a:p>
                  </a:txBody>
                  <a:tcPr anchor="ctr">
                    <a:solidFill>
                      <a:schemeClr val="accent3">
                        <a:lumMod val="40000"/>
                        <a:lumOff val="60000"/>
                      </a:schemeClr>
                    </a:solidFill>
                  </a:tcPr>
                </a:tc>
              </a:tr>
              <a:tr h="658627">
                <a:tc>
                  <a:txBody>
                    <a:bodyPr/>
                    <a:lstStyle/>
                    <a:p>
                      <a:pPr algn="ctr" rtl="1"/>
                      <a:r>
                        <a:rPr lang="ar-AE" sz="1800" b="1" dirty="0" smtClean="0">
                          <a:solidFill>
                            <a:srgbClr val="C00000"/>
                          </a:solidFill>
                        </a:rPr>
                        <a:t>تَحِيدُ</a:t>
                      </a:r>
                      <a:endParaRPr lang="ar-SA" b="1" dirty="0">
                        <a:solidFill>
                          <a:srgbClr val="C00000"/>
                        </a:solidFill>
                      </a:endParaRPr>
                    </a:p>
                  </a:txBody>
                  <a:tcPr anchor="ctr"/>
                </a:tc>
                <a:tc>
                  <a:txBody>
                    <a:bodyPr/>
                    <a:lstStyle/>
                    <a:p>
                      <a:pPr algn="ctr" rtl="1"/>
                      <a:r>
                        <a:rPr lang="ar-AE" sz="1800" b="1" dirty="0" smtClean="0">
                          <a:solidFill>
                            <a:srgbClr val="C00000"/>
                          </a:solidFill>
                        </a:rPr>
                        <a:t>سَائِقٌ</a:t>
                      </a:r>
                      <a:endParaRPr lang="ar-SA" b="1" dirty="0">
                        <a:solidFill>
                          <a:srgbClr val="C00000"/>
                        </a:solidFill>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AE" sz="1800" b="1" dirty="0" smtClean="0">
                          <a:solidFill>
                            <a:srgbClr val="C00000"/>
                          </a:solidFill>
                        </a:rPr>
                        <a:t>وَشَهِيدٌ</a:t>
                      </a:r>
                      <a:endParaRPr lang="ar-SA" sz="1800" b="1" dirty="0" smtClean="0">
                        <a:solidFill>
                          <a:srgbClr val="C00000"/>
                        </a:solidFill>
                      </a:endParaRPr>
                    </a:p>
                  </a:txBody>
                  <a:tcPr anchor="ctr"/>
                </a:tc>
                <a:tc>
                  <a:txBody>
                    <a:bodyPr/>
                    <a:lstStyle/>
                    <a:p>
                      <a:pPr algn="ctr" rtl="1"/>
                      <a:r>
                        <a:rPr lang="ar-AE" sz="1800" b="1" dirty="0" smtClean="0">
                          <a:solidFill>
                            <a:srgbClr val="C00000"/>
                          </a:solidFill>
                        </a:rPr>
                        <a:t>حَدِيدٌ</a:t>
                      </a:r>
                      <a:endParaRPr lang="ar-SA" b="1" dirty="0">
                        <a:solidFill>
                          <a:srgbClr val="C00000"/>
                        </a:solidFill>
                      </a:endParaRPr>
                    </a:p>
                  </a:txBody>
                  <a:tcPr anchor="ctr"/>
                </a:tc>
                <a:tc>
                  <a:txBody>
                    <a:bodyPr/>
                    <a:lstStyle/>
                    <a:p>
                      <a:pPr algn="ctr" rtl="1"/>
                      <a:r>
                        <a:rPr lang="ar-AE" sz="1800" b="1" dirty="0" smtClean="0">
                          <a:solidFill>
                            <a:srgbClr val="C00000"/>
                          </a:solidFill>
                        </a:rPr>
                        <a:t>قَرِينُهُ </a:t>
                      </a:r>
                      <a:endParaRPr lang="ar-SA" b="1" dirty="0">
                        <a:solidFill>
                          <a:srgbClr val="C00000"/>
                        </a:solidFill>
                      </a:endParaRPr>
                    </a:p>
                  </a:txBody>
                  <a:tcPr anchor="ctr"/>
                </a:tc>
                <a:tc>
                  <a:txBody>
                    <a:bodyPr/>
                    <a:lstStyle/>
                    <a:p>
                      <a:pPr algn="ctr" rtl="1"/>
                      <a:r>
                        <a:rPr lang="ar-AE" sz="1800" b="1" dirty="0" smtClean="0">
                          <a:solidFill>
                            <a:srgbClr val="C00000"/>
                          </a:solidFill>
                        </a:rPr>
                        <a:t>مُّرِيبٍ</a:t>
                      </a:r>
                      <a:r>
                        <a:rPr lang="ar-SA" sz="1800" b="1" dirty="0" smtClean="0">
                          <a:solidFill>
                            <a:srgbClr val="C00000"/>
                          </a:solidFill>
                        </a:rPr>
                        <a:t> </a:t>
                      </a:r>
                      <a:endParaRPr lang="ar-SA" b="1" dirty="0">
                        <a:solidFill>
                          <a:srgbClr val="C00000"/>
                        </a:solidFill>
                      </a:endParaRPr>
                    </a:p>
                  </a:txBody>
                  <a:tcPr anchor="ctr"/>
                </a:tc>
              </a:tr>
            </a:tbl>
          </a:graphicData>
        </a:graphic>
      </p:graphicFrame>
      <p:sp>
        <p:nvSpPr>
          <p:cNvPr id="7" name="مربع نص 6"/>
          <p:cNvSpPr txBox="1"/>
          <p:nvPr/>
        </p:nvSpPr>
        <p:spPr>
          <a:xfrm>
            <a:off x="548680" y="314236"/>
            <a:ext cx="5904656" cy="369332"/>
          </a:xfrm>
          <a:prstGeom prst="rect">
            <a:avLst/>
          </a:prstGeom>
          <a:noFill/>
        </p:spPr>
        <p:txBody>
          <a:bodyPr wrap="square" rtlCol="1">
            <a:spAutoFit/>
          </a:bodyPr>
          <a:lstStyle/>
          <a:p>
            <a:r>
              <a:rPr lang="ar-SA" b="1" dirty="0" smtClean="0">
                <a:solidFill>
                  <a:srgbClr val="C00000"/>
                </a:solidFill>
              </a:rPr>
              <a:t>ضعي الكلمة المناسبة أمام المعنى المناسب لها فيما يأتي :</a:t>
            </a:r>
            <a:endParaRPr lang="ar-SA" b="1" dirty="0">
              <a:solidFill>
                <a:srgbClr val="C00000"/>
              </a:solidFill>
            </a:endParaRPr>
          </a:p>
        </p:txBody>
      </p:sp>
    </p:spTree>
    <p:extLst>
      <p:ext uri="{BB962C8B-B14F-4D97-AF65-F5344CB8AC3E}">
        <p14:creationId xmlns:p14="http://schemas.microsoft.com/office/powerpoint/2010/main" val="1517164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خماسي 1"/>
          <p:cNvSpPr/>
          <p:nvPr/>
        </p:nvSpPr>
        <p:spPr>
          <a:xfrm>
            <a:off x="116632" y="35496"/>
            <a:ext cx="6696744" cy="2160240"/>
          </a:xfrm>
          <a:prstGeom prst="homePlat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AE" sz="4400" b="1" dirty="0">
                <a:solidFill>
                  <a:schemeClr val="tx1"/>
                </a:solidFill>
              </a:rPr>
              <a:t>العرق الذي في </a:t>
            </a:r>
            <a:r>
              <a:rPr lang="ar-SA" sz="4400" b="1" dirty="0">
                <a:solidFill>
                  <a:schemeClr val="tx1"/>
                </a:solidFill>
              </a:rPr>
              <a:t>العنق </a:t>
            </a:r>
            <a:r>
              <a:rPr lang="ar-AE" sz="4400" b="1" dirty="0">
                <a:solidFill>
                  <a:schemeClr val="tx1"/>
                </a:solidFill>
              </a:rPr>
              <a:t>و المتصل ب</a:t>
            </a:r>
            <a:r>
              <a:rPr lang="ar-SA" sz="4400" b="1" dirty="0">
                <a:solidFill>
                  <a:schemeClr val="tx1"/>
                </a:solidFill>
              </a:rPr>
              <a:t>ال</a:t>
            </a:r>
            <a:r>
              <a:rPr lang="ar-AE" sz="4400" b="1" dirty="0">
                <a:solidFill>
                  <a:schemeClr val="tx1"/>
                </a:solidFill>
              </a:rPr>
              <a:t>قلب .</a:t>
            </a:r>
            <a:endParaRPr lang="ar-SA" sz="4400" b="1" dirty="0">
              <a:solidFill>
                <a:schemeClr val="tx1"/>
              </a:solidFill>
            </a:endParaRPr>
          </a:p>
        </p:txBody>
      </p:sp>
      <p:sp>
        <p:nvSpPr>
          <p:cNvPr id="3" name="خماسي 2"/>
          <p:cNvSpPr/>
          <p:nvPr/>
        </p:nvSpPr>
        <p:spPr>
          <a:xfrm>
            <a:off x="116632" y="2339752"/>
            <a:ext cx="6696744" cy="2160240"/>
          </a:xfrm>
          <a:prstGeom prst="homePlat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b="1" dirty="0">
                <a:solidFill>
                  <a:schemeClr val="tx1"/>
                </a:solidFill>
              </a:rPr>
              <a:t> </a:t>
            </a:r>
            <a:r>
              <a:rPr lang="ar-AE" sz="4400" b="1" dirty="0">
                <a:solidFill>
                  <a:schemeClr val="tx1"/>
                </a:solidFill>
              </a:rPr>
              <a:t>حديث النفس </a:t>
            </a:r>
            <a:endParaRPr lang="ar-AE" sz="4400" b="1" dirty="0">
              <a:solidFill>
                <a:schemeClr val="tx1"/>
              </a:solidFill>
            </a:endParaRPr>
          </a:p>
        </p:txBody>
      </p:sp>
      <p:sp>
        <p:nvSpPr>
          <p:cNvPr id="4" name="خماسي 3"/>
          <p:cNvSpPr/>
          <p:nvPr/>
        </p:nvSpPr>
        <p:spPr>
          <a:xfrm>
            <a:off x="116632" y="4644008"/>
            <a:ext cx="6696744" cy="2160240"/>
          </a:xfrm>
          <a:prstGeom prst="homePlat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AE" sz="4400" b="1" dirty="0">
                <a:solidFill>
                  <a:schemeClr val="tx1"/>
                </a:solidFill>
              </a:rPr>
              <a:t>ملكان يكتبان أعماله</a:t>
            </a:r>
            <a:r>
              <a:rPr lang="ar-SA" sz="4400" b="1" dirty="0">
                <a:solidFill>
                  <a:schemeClr val="tx1"/>
                </a:solidFill>
              </a:rPr>
              <a:t> </a:t>
            </a:r>
            <a:endParaRPr lang="ar-SA" sz="4400" b="1" dirty="0" smtClean="0">
              <a:solidFill>
                <a:schemeClr val="tx1"/>
              </a:solidFill>
            </a:endParaRPr>
          </a:p>
          <a:p>
            <a:pPr algn="ctr"/>
            <a:r>
              <a:rPr lang="ar-SA" sz="4400" b="1" dirty="0" smtClean="0">
                <a:solidFill>
                  <a:schemeClr val="tx1"/>
                </a:solidFill>
              </a:rPr>
              <a:t>الحسنة </a:t>
            </a:r>
            <a:r>
              <a:rPr lang="ar-SA" sz="4400" b="1" dirty="0">
                <a:solidFill>
                  <a:schemeClr val="tx1"/>
                </a:solidFill>
              </a:rPr>
              <a:t>والسيئة .</a:t>
            </a:r>
            <a:endParaRPr lang="ar-SA" sz="4400" b="1" dirty="0">
              <a:solidFill>
                <a:schemeClr val="tx1"/>
              </a:solidFill>
            </a:endParaRPr>
          </a:p>
        </p:txBody>
      </p:sp>
      <p:sp>
        <p:nvSpPr>
          <p:cNvPr id="5" name="خماسي 4"/>
          <p:cNvSpPr/>
          <p:nvPr/>
        </p:nvSpPr>
        <p:spPr>
          <a:xfrm>
            <a:off x="116632" y="6948264"/>
            <a:ext cx="6696744" cy="2160240"/>
          </a:xfrm>
          <a:prstGeom prst="homePlat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4400" b="1" dirty="0">
                <a:solidFill>
                  <a:schemeClr val="tx1"/>
                </a:solidFill>
              </a:rPr>
              <a:t> </a:t>
            </a:r>
            <a:r>
              <a:rPr lang="ar-AE" sz="4400" b="1" dirty="0">
                <a:solidFill>
                  <a:schemeClr val="tx1"/>
                </a:solidFill>
              </a:rPr>
              <a:t>ملك يسوق</a:t>
            </a:r>
            <a:r>
              <a:rPr lang="ar-SA" sz="4400" b="1" dirty="0">
                <a:solidFill>
                  <a:schemeClr val="tx1"/>
                </a:solidFill>
              </a:rPr>
              <a:t> الإنسان </a:t>
            </a:r>
            <a:r>
              <a:rPr lang="ar-SA" sz="4400" b="1" dirty="0" smtClean="0">
                <a:solidFill>
                  <a:schemeClr val="tx1"/>
                </a:solidFill>
              </a:rPr>
              <a:t>و</a:t>
            </a:r>
            <a:r>
              <a:rPr lang="ar-AE" sz="4400" b="1" dirty="0">
                <a:solidFill>
                  <a:schemeClr val="tx1"/>
                </a:solidFill>
              </a:rPr>
              <a:t>يَدْفعُه من الخلف إلى </a:t>
            </a:r>
            <a:r>
              <a:rPr lang="ar-AE" sz="4400" b="1" dirty="0" smtClean="0">
                <a:solidFill>
                  <a:schemeClr val="tx1"/>
                </a:solidFill>
              </a:rPr>
              <a:t>المحشر</a:t>
            </a:r>
            <a:r>
              <a:rPr lang="ar-SA" sz="4400" b="1" dirty="0" smtClean="0">
                <a:solidFill>
                  <a:schemeClr val="tx1"/>
                </a:solidFill>
              </a:rPr>
              <a:t> للحساب.</a:t>
            </a:r>
            <a:r>
              <a:rPr lang="ar-AE" sz="4400" b="1" dirty="0" smtClean="0">
                <a:solidFill>
                  <a:schemeClr val="tx1"/>
                </a:solidFill>
              </a:rPr>
              <a:t> </a:t>
            </a:r>
            <a:endParaRPr lang="ar-SA" sz="4400" b="1" dirty="0">
              <a:solidFill>
                <a:schemeClr val="tx1"/>
              </a:solidFill>
            </a:endParaRPr>
          </a:p>
        </p:txBody>
      </p:sp>
    </p:spTree>
    <p:extLst>
      <p:ext uri="{BB962C8B-B14F-4D97-AF65-F5344CB8AC3E}">
        <p14:creationId xmlns:p14="http://schemas.microsoft.com/office/powerpoint/2010/main" val="3949992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خماسي 1"/>
          <p:cNvSpPr/>
          <p:nvPr/>
        </p:nvSpPr>
        <p:spPr>
          <a:xfrm>
            <a:off x="116632" y="35496"/>
            <a:ext cx="6696744" cy="2160240"/>
          </a:xfrm>
          <a:prstGeom prst="homePlat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AE" sz="5400" b="1" dirty="0">
                <a:solidFill>
                  <a:schemeClr val="tx1"/>
                </a:solidFill>
              </a:rPr>
              <a:t> حافظ </a:t>
            </a:r>
            <a:r>
              <a:rPr lang="ar-SA" sz="5400" b="1" dirty="0">
                <a:solidFill>
                  <a:schemeClr val="tx1"/>
                </a:solidFill>
              </a:rPr>
              <a:t> </a:t>
            </a:r>
            <a:endParaRPr lang="ar-SA" sz="5400" b="1" dirty="0" smtClean="0">
              <a:solidFill>
                <a:schemeClr val="tx1"/>
              </a:solidFill>
            </a:endParaRPr>
          </a:p>
          <a:p>
            <a:pPr algn="ctr">
              <a:defRPr/>
            </a:pPr>
            <a:r>
              <a:rPr lang="ar-AE" sz="5400" b="1" dirty="0" smtClean="0">
                <a:solidFill>
                  <a:schemeClr val="tx1"/>
                </a:solidFill>
              </a:rPr>
              <a:t>و </a:t>
            </a:r>
            <a:r>
              <a:rPr lang="ar-AE" sz="5400" b="1" dirty="0">
                <a:solidFill>
                  <a:schemeClr val="tx1"/>
                </a:solidFill>
              </a:rPr>
              <a:t>مراقب لأقواله وأفعاله  </a:t>
            </a:r>
            <a:r>
              <a:rPr lang="ar-SA" sz="5400" b="1" dirty="0">
                <a:solidFill>
                  <a:schemeClr val="tx1"/>
                </a:solidFill>
              </a:rPr>
              <a:t> </a:t>
            </a:r>
          </a:p>
        </p:txBody>
      </p:sp>
      <p:sp>
        <p:nvSpPr>
          <p:cNvPr id="3" name="خماسي 2"/>
          <p:cNvSpPr/>
          <p:nvPr/>
        </p:nvSpPr>
        <p:spPr>
          <a:xfrm>
            <a:off x="116632" y="2339752"/>
            <a:ext cx="6696744" cy="2160240"/>
          </a:xfrm>
          <a:prstGeom prst="homePlate">
            <a:avLst>
              <a:gd name="adj" fmla="val 50510"/>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5400" b="1" dirty="0">
                <a:solidFill>
                  <a:schemeClr val="tx1"/>
                </a:solidFill>
              </a:rPr>
              <a:t>الملك الموكل به أو </a:t>
            </a:r>
            <a:endParaRPr lang="ar-SA" sz="5400" b="1" dirty="0" smtClean="0">
              <a:solidFill>
                <a:schemeClr val="tx1"/>
              </a:solidFill>
            </a:endParaRPr>
          </a:p>
          <a:p>
            <a:pPr algn="ctr">
              <a:defRPr/>
            </a:pPr>
            <a:r>
              <a:rPr lang="ar-SA" sz="5400" b="1" dirty="0" smtClean="0">
                <a:solidFill>
                  <a:schemeClr val="tx1"/>
                </a:solidFill>
              </a:rPr>
              <a:t>قرينه </a:t>
            </a:r>
            <a:r>
              <a:rPr lang="ar-SA" sz="5400" b="1" dirty="0">
                <a:solidFill>
                  <a:schemeClr val="tx1"/>
                </a:solidFill>
              </a:rPr>
              <a:t>من الشياطين .</a:t>
            </a:r>
          </a:p>
        </p:txBody>
      </p:sp>
      <p:sp>
        <p:nvSpPr>
          <p:cNvPr id="4" name="خماسي 3"/>
          <p:cNvSpPr/>
          <p:nvPr/>
        </p:nvSpPr>
        <p:spPr>
          <a:xfrm>
            <a:off x="116632" y="4644008"/>
            <a:ext cx="6696744" cy="2160240"/>
          </a:xfrm>
          <a:prstGeom prst="homePlat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AE" sz="6000" b="1" dirty="0">
                <a:solidFill>
                  <a:schemeClr val="tx1"/>
                </a:solidFill>
              </a:rPr>
              <a:t>شدّة </a:t>
            </a:r>
            <a:r>
              <a:rPr lang="ar-SA" sz="6000" b="1" dirty="0">
                <a:solidFill>
                  <a:schemeClr val="tx1"/>
                </a:solidFill>
              </a:rPr>
              <a:t> الموت</a:t>
            </a:r>
          </a:p>
        </p:txBody>
      </p:sp>
      <p:sp>
        <p:nvSpPr>
          <p:cNvPr id="5" name="خماسي 4"/>
          <p:cNvSpPr/>
          <p:nvPr/>
        </p:nvSpPr>
        <p:spPr>
          <a:xfrm>
            <a:off x="116632" y="6948264"/>
            <a:ext cx="6696744" cy="2160240"/>
          </a:xfrm>
          <a:prstGeom prst="homePlat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AE" sz="4400" b="1" dirty="0">
                <a:solidFill>
                  <a:schemeClr val="tx1"/>
                </a:solidFill>
              </a:rPr>
              <a:t>ملك يشهد على عمله </a:t>
            </a:r>
            <a:endParaRPr lang="ar-SA" sz="4400" b="1" dirty="0" smtClean="0">
              <a:solidFill>
                <a:schemeClr val="tx1"/>
              </a:solidFill>
            </a:endParaRPr>
          </a:p>
          <a:p>
            <a:pPr algn="ctr">
              <a:defRPr/>
            </a:pPr>
            <a:r>
              <a:rPr lang="ar-AE" sz="4400" b="1" dirty="0" smtClean="0">
                <a:solidFill>
                  <a:schemeClr val="tx1"/>
                </a:solidFill>
              </a:rPr>
              <a:t>سواء </a:t>
            </a:r>
            <a:r>
              <a:rPr lang="ar-AE" sz="4400" b="1" dirty="0">
                <a:solidFill>
                  <a:schemeClr val="tx1"/>
                </a:solidFill>
              </a:rPr>
              <a:t>أكان خيرا أم شراً .</a:t>
            </a:r>
            <a:endParaRPr lang="ar-SA" sz="4400" b="1" dirty="0">
              <a:solidFill>
                <a:schemeClr val="tx1"/>
              </a:solidFill>
            </a:endParaRPr>
          </a:p>
        </p:txBody>
      </p:sp>
    </p:spTree>
    <p:extLst>
      <p:ext uri="{BB962C8B-B14F-4D97-AF65-F5344CB8AC3E}">
        <p14:creationId xmlns:p14="http://schemas.microsoft.com/office/powerpoint/2010/main" val="3542307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خماسي 1"/>
          <p:cNvSpPr/>
          <p:nvPr/>
        </p:nvSpPr>
        <p:spPr>
          <a:xfrm>
            <a:off x="116632" y="35496"/>
            <a:ext cx="6696744" cy="2160240"/>
          </a:xfrm>
          <a:prstGeom prst="homePlat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AE" sz="6600" b="1" dirty="0">
                <a:solidFill>
                  <a:schemeClr val="tx1"/>
                </a:solidFill>
              </a:rPr>
              <a:t>تهرب </a:t>
            </a:r>
            <a:endParaRPr lang="ar-SA" sz="6600" b="1" dirty="0">
              <a:solidFill>
                <a:schemeClr val="tx1"/>
              </a:solidFill>
            </a:endParaRPr>
          </a:p>
        </p:txBody>
      </p:sp>
      <p:sp>
        <p:nvSpPr>
          <p:cNvPr id="3" name="خماسي 2"/>
          <p:cNvSpPr/>
          <p:nvPr/>
        </p:nvSpPr>
        <p:spPr>
          <a:xfrm>
            <a:off x="116632" y="2339752"/>
            <a:ext cx="6696744" cy="2160240"/>
          </a:xfrm>
          <a:prstGeom prst="homePlate">
            <a:avLst>
              <a:gd name="adj" fmla="val 50510"/>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6600" b="1" dirty="0">
                <a:solidFill>
                  <a:schemeClr val="tx1"/>
                </a:solidFill>
              </a:rPr>
              <a:t>حاضر </a:t>
            </a:r>
          </a:p>
        </p:txBody>
      </p:sp>
      <p:sp>
        <p:nvSpPr>
          <p:cNvPr id="4" name="خماسي 3"/>
          <p:cNvSpPr/>
          <p:nvPr/>
        </p:nvSpPr>
        <p:spPr>
          <a:xfrm>
            <a:off x="116632" y="4644008"/>
            <a:ext cx="6696744" cy="2160240"/>
          </a:xfrm>
          <a:prstGeom prst="homePlat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6600" b="1" dirty="0">
                <a:solidFill>
                  <a:schemeClr val="tx1"/>
                </a:solidFill>
              </a:rPr>
              <a:t>حاد تدرك به </a:t>
            </a:r>
            <a:endParaRPr lang="ar-SA" sz="6600" b="1" dirty="0" smtClean="0">
              <a:solidFill>
                <a:schemeClr val="tx1"/>
              </a:solidFill>
            </a:endParaRPr>
          </a:p>
          <a:p>
            <a:pPr algn="ctr">
              <a:defRPr/>
            </a:pPr>
            <a:r>
              <a:rPr lang="ar-SA" sz="6600" b="1" dirty="0" smtClean="0">
                <a:solidFill>
                  <a:schemeClr val="tx1"/>
                </a:solidFill>
              </a:rPr>
              <a:t>ما </a:t>
            </a:r>
            <a:r>
              <a:rPr lang="ar-SA" sz="6600" b="1" dirty="0">
                <a:solidFill>
                  <a:schemeClr val="tx1"/>
                </a:solidFill>
              </a:rPr>
              <a:t>كنت تنكره .</a:t>
            </a:r>
          </a:p>
        </p:txBody>
      </p:sp>
      <p:sp>
        <p:nvSpPr>
          <p:cNvPr id="5" name="خماسي 4"/>
          <p:cNvSpPr/>
          <p:nvPr/>
        </p:nvSpPr>
        <p:spPr>
          <a:xfrm>
            <a:off x="116632" y="6948264"/>
            <a:ext cx="6696744" cy="2160240"/>
          </a:xfrm>
          <a:prstGeom prst="homePlat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7200" b="1" dirty="0">
                <a:solidFill>
                  <a:schemeClr val="tx1"/>
                </a:solidFill>
              </a:rPr>
              <a:t>شاك</a:t>
            </a:r>
            <a:endParaRPr lang="ar-SA" sz="7200" b="1" dirty="0">
              <a:solidFill>
                <a:schemeClr val="tx1"/>
              </a:solidFill>
            </a:endParaRPr>
          </a:p>
        </p:txBody>
      </p:sp>
    </p:spTree>
    <p:extLst>
      <p:ext uri="{BB962C8B-B14F-4D97-AF65-F5344CB8AC3E}">
        <p14:creationId xmlns:p14="http://schemas.microsoft.com/office/powerpoint/2010/main" val="1343589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شارة رتبة 5"/>
          <p:cNvSpPr/>
          <p:nvPr/>
        </p:nvSpPr>
        <p:spPr>
          <a:xfrm>
            <a:off x="116632" y="2339752"/>
            <a:ext cx="6624736" cy="2160240"/>
          </a:xfrm>
          <a:custGeom>
            <a:avLst/>
            <a:gdLst>
              <a:gd name="connsiteX0" fmla="*/ 0 w 4896544"/>
              <a:gd name="connsiteY0" fmla="*/ 0 h 2160240"/>
              <a:gd name="connsiteX1" fmla="*/ 3805407 w 4896544"/>
              <a:gd name="connsiteY1" fmla="*/ 0 h 2160240"/>
              <a:gd name="connsiteX2" fmla="*/ 4896544 w 4896544"/>
              <a:gd name="connsiteY2" fmla="*/ 1080120 h 2160240"/>
              <a:gd name="connsiteX3" fmla="*/ 3805407 w 4896544"/>
              <a:gd name="connsiteY3" fmla="*/ 2160240 h 2160240"/>
              <a:gd name="connsiteX4" fmla="*/ 0 w 4896544"/>
              <a:gd name="connsiteY4" fmla="*/ 2160240 h 2160240"/>
              <a:gd name="connsiteX5" fmla="*/ 1091137 w 4896544"/>
              <a:gd name="connsiteY5" fmla="*/ 1080120 h 2160240"/>
              <a:gd name="connsiteX6" fmla="*/ 0 w 489654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1091137 w 3805874"/>
              <a:gd name="connsiteY5" fmla="*/ 1080120 h 2160240"/>
              <a:gd name="connsiteX6" fmla="*/ 0 w 380587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439237 w 3805874"/>
              <a:gd name="connsiteY5" fmla="*/ 1080120 h 2160240"/>
              <a:gd name="connsiteX6" fmla="*/ 0 w 3805874"/>
              <a:gd name="connsiteY6" fmla="*/ 0 h 216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5874" h="2160240">
                <a:moveTo>
                  <a:pt x="0" y="0"/>
                </a:moveTo>
                <a:lnTo>
                  <a:pt x="3805407" y="0"/>
                </a:lnTo>
                <a:cubicBezTo>
                  <a:pt x="3805563" y="338006"/>
                  <a:pt x="3805718" y="676013"/>
                  <a:pt x="3805874" y="1014019"/>
                </a:cubicBezTo>
                <a:cubicBezTo>
                  <a:pt x="3805718" y="1396093"/>
                  <a:pt x="3805563" y="1778166"/>
                  <a:pt x="3805407" y="2160240"/>
                </a:cubicBezTo>
                <a:lnTo>
                  <a:pt x="0" y="2160240"/>
                </a:lnTo>
                <a:lnTo>
                  <a:pt x="439237" y="1080120"/>
                </a:lnTo>
                <a:lnTo>
                  <a:pt x="0" y="0"/>
                </a:lnTo>
                <a:close/>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AE" sz="6600" b="1" dirty="0">
                <a:solidFill>
                  <a:srgbClr val="C00000"/>
                </a:solidFill>
              </a:rPr>
              <a:t>حَبْلِ الْوَرِيدِ</a:t>
            </a:r>
            <a:endParaRPr lang="ar-SA" sz="6600" b="1" dirty="0">
              <a:solidFill>
                <a:srgbClr val="C00000"/>
              </a:solidFill>
            </a:endParaRPr>
          </a:p>
        </p:txBody>
      </p:sp>
      <p:sp>
        <p:nvSpPr>
          <p:cNvPr id="7" name="شارة رتبة 5"/>
          <p:cNvSpPr/>
          <p:nvPr/>
        </p:nvSpPr>
        <p:spPr>
          <a:xfrm>
            <a:off x="116632" y="35496"/>
            <a:ext cx="6624736" cy="2160240"/>
          </a:xfrm>
          <a:custGeom>
            <a:avLst/>
            <a:gdLst>
              <a:gd name="connsiteX0" fmla="*/ 0 w 4896544"/>
              <a:gd name="connsiteY0" fmla="*/ 0 h 2160240"/>
              <a:gd name="connsiteX1" fmla="*/ 3805407 w 4896544"/>
              <a:gd name="connsiteY1" fmla="*/ 0 h 2160240"/>
              <a:gd name="connsiteX2" fmla="*/ 4896544 w 4896544"/>
              <a:gd name="connsiteY2" fmla="*/ 1080120 h 2160240"/>
              <a:gd name="connsiteX3" fmla="*/ 3805407 w 4896544"/>
              <a:gd name="connsiteY3" fmla="*/ 2160240 h 2160240"/>
              <a:gd name="connsiteX4" fmla="*/ 0 w 4896544"/>
              <a:gd name="connsiteY4" fmla="*/ 2160240 h 2160240"/>
              <a:gd name="connsiteX5" fmla="*/ 1091137 w 4896544"/>
              <a:gd name="connsiteY5" fmla="*/ 1080120 h 2160240"/>
              <a:gd name="connsiteX6" fmla="*/ 0 w 489654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1091137 w 3805874"/>
              <a:gd name="connsiteY5" fmla="*/ 1080120 h 2160240"/>
              <a:gd name="connsiteX6" fmla="*/ 0 w 380587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464553 w 3805874"/>
              <a:gd name="connsiteY5" fmla="*/ 1113171 h 2160240"/>
              <a:gd name="connsiteX6" fmla="*/ 0 w 3805874"/>
              <a:gd name="connsiteY6" fmla="*/ 0 h 216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5874" h="2160240">
                <a:moveTo>
                  <a:pt x="0" y="0"/>
                </a:moveTo>
                <a:lnTo>
                  <a:pt x="3805407" y="0"/>
                </a:lnTo>
                <a:cubicBezTo>
                  <a:pt x="3805563" y="338006"/>
                  <a:pt x="3805718" y="676013"/>
                  <a:pt x="3805874" y="1014019"/>
                </a:cubicBezTo>
                <a:cubicBezTo>
                  <a:pt x="3805718" y="1396093"/>
                  <a:pt x="3805563" y="1778166"/>
                  <a:pt x="3805407" y="2160240"/>
                </a:cubicBezTo>
                <a:lnTo>
                  <a:pt x="0" y="2160240"/>
                </a:lnTo>
                <a:lnTo>
                  <a:pt x="464553" y="1113171"/>
                </a:lnTo>
                <a:lnTo>
                  <a:pt x="0" y="0"/>
                </a:lnTo>
                <a:close/>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AE" sz="6600" b="1" dirty="0">
                <a:solidFill>
                  <a:srgbClr val="C00000"/>
                </a:solidFill>
              </a:rPr>
              <a:t>مَا تُوَسْوِسُ </a:t>
            </a:r>
            <a:endParaRPr lang="ar-SA" sz="6600" b="1" dirty="0">
              <a:solidFill>
                <a:srgbClr val="C00000"/>
              </a:solidFill>
            </a:endParaRPr>
          </a:p>
        </p:txBody>
      </p:sp>
      <p:sp>
        <p:nvSpPr>
          <p:cNvPr id="8" name="شارة رتبة 5"/>
          <p:cNvSpPr/>
          <p:nvPr/>
        </p:nvSpPr>
        <p:spPr>
          <a:xfrm>
            <a:off x="125016" y="6957578"/>
            <a:ext cx="6624736" cy="2160240"/>
          </a:xfrm>
          <a:custGeom>
            <a:avLst/>
            <a:gdLst>
              <a:gd name="connsiteX0" fmla="*/ 0 w 4896544"/>
              <a:gd name="connsiteY0" fmla="*/ 0 h 2160240"/>
              <a:gd name="connsiteX1" fmla="*/ 3805407 w 4896544"/>
              <a:gd name="connsiteY1" fmla="*/ 0 h 2160240"/>
              <a:gd name="connsiteX2" fmla="*/ 4896544 w 4896544"/>
              <a:gd name="connsiteY2" fmla="*/ 1080120 h 2160240"/>
              <a:gd name="connsiteX3" fmla="*/ 3805407 w 4896544"/>
              <a:gd name="connsiteY3" fmla="*/ 2160240 h 2160240"/>
              <a:gd name="connsiteX4" fmla="*/ 0 w 4896544"/>
              <a:gd name="connsiteY4" fmla="*/ 2160240 h 2160240"/>
              <a:gd name="connsiteX5" fmla="*/ 1091137 w 4896544"/>
              <a:gd name="connsiteY5" fmla="*/ 1080120 h 2160240"/>
              <a:gd name="connsiteX6" fmla="*/ 0 w 489654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1091137 w 3805874"/>
              <a:gd name="connsiteY5" fmla="*/ 1080120 h 2160240"/>
              <a:gd name="connsiteX6" fmla="*/ 0 w 380587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641769 w 3805874"/>
              <a:gd name="connsiteY5" fmla="*/ 1036053 h 2160240"/>
              <a:gd name="connsiteX6" fmla="*/ 0 w 380587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458224 w 3805874"/>
              <a:gd name="connsiteY5" fmla="*/ 1102154 h 2160240"/>
              <a:gd name="connsiteX6" fmla="*/ 0 w 3805874"/>
              <a:gd name="connsiteY6" fmla="*/ 0 h 216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5874" h="2160240">
                <a:moveTo>
                  <a:pt x="0" y="0"/>
                </a:moveTo>
                <a:lnTo>
                  <a:pt x="3805407" y="0"/>
                </a:lnTo>
                <a:cubicBezTo>
                  <a:pt x="3805563" y="338006"/>
                  <a:pt x="3805718" y="676013"/>
                  <a:pt x="3805874" y="1014019"/>
                </a:cubicBezTo>
                <a:cubicBezTo>
                  <a:pt x="3805718" y="1396093"/>
                  <a:pt x="3805563" y="1778166"/>
                  <a:pt x="3805407" y="2160240"/>
                </a:cubicBezTo>
                <a:lnTo>
                  <a:pt x="0" y="2160240"/>
                </a:lnTo>
                <a:lnTo>
                  <a:pt x="458224" y="1102154"/>
                </a:lnTo>
                <a:lnTo>
                  <a:pt x="0" y="0"/>
                </a:lnTo>
                <a:close/>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AE" sz="6600" b="1" dirty="0">
                <a:solidFill>
                  <a:srgbClr val="C00000"/>
                </a:solidFill>
              </a:rPr>
              <a:t>رَقِيبٌ </a:t>
            </a:r>
            <a:endParaRPr lang="ar-SA" sz="6600" b="1" dirty="0">
              <a:solidFill>
                <a:srgbClr val="C00000"/>
              </a:solidFill>
            </a:endParaRPr>
          </a:p>
        </p:txBody>
      </p:sp>
      <p:sp>
        <p:nvSpPr>
          <p:cNvPr id="9" name="شارة رتبة 5"/>
          <p:cNvSpPr/>
          <p:nvPr/>
        </p:nvSpPr>
        <p:spPr>
          <a:xfrm>
            <a:off x="125016" y="4644008"/>
            <a:ext cx="6624736" cy="2160240"/>
          </a:xfrm>
          <a:custGeom>
            <a:avLst/>
            <a:gdLst>
              <a:gd name="connsiteX0" fmla="*/ 0 w 4896544"/>
              <a:gd name="connsiteY0" fmla="*/ 0 h 2160240"/>
              <a:gd name="connsiteX1" fmla="*/ 3805407 w 4896544"/>
              <a:gd name="connsiteY1" fmla="*/ 0 h 2160240"/>
              <a:gd name="connsiteX2" fmla="*/ 4896544 w 4896544"/>
              <a:gd name="connsiteY2" fmla="*/ 1080120 h 2160240"/>
              <a:gd name="connsiteX3" fmla="*/ 3805407 w 4896544"/>
              <a:gd name="connsiteY3" fmla="*/ 2160240 h 2160240"/>
              <a:gd name="connsiteX4" fmla="*/ 0 w 4896544"/>
              <a:gd name="connsiteY4" fmla="*/ 2160240 h 2160240"/>
              <a:gd name="connsiteX5" fmla="*/ 1091137 w 4896544"/>
              <a:gd name="connsiteY5" fmla="*/ 1080120 h 2160240"/>
              <a:gd name="connsiteX6" fmla="*/ 0 w 489654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1091137 w 3805874"/>
              <a:gd name="connsiteY5" fmla="*/ 1080120 h 2160240"/>
              <a:gd name="connsiteX6" fmla="*/ 0 w 380587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749364 w 3805874"/>
              <a:gd name="connsiteY5" fmla="*/ 1069103 h 2160240"/>
              <a:gd name="connsiteX6" fmla="*/ 0 w 380587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515187 w 3805874"/>
              <a:gd name="connsiteY5" fmla="*/ 1091137 h 2160240"/>
              <a:gd name="connsiteX6" fmla="*/ 0 w 380587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458225 w 3805874"/>
              <a:gd name="connsiteY5" fmla="*/ 1091137 h 2160240"/>
              <a:gd name="connsiteX6" fmla="*/ 0 w 3805874"/>
              <a:gd name="connsiteY6" fmla="*/ 0 h 216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5874" h="2160240">
                <a:moveTo>
                  <a:pt x="0" y="0"/>
                </a:moveTo>
                <a:lnTo>
                  <a:pt x="3805407" y="0"/>
                </a:lnTo>
                <a:cubicBezTo>
                  <a:pt x="3805563" y="338006"/>
                  <a:pt x="3805718" y="676013"/>
                  <a:pt x="3805874" y="1014019"/>
                </a:cubicBezTo>
                <a:cubicBezTo>
                  <a:pt x="3805718" y="1396093"/>
                  <a:pt x="3805563" y="1778166"/>
                  <a:pt x="3805407" y="2160240"/>
                </a:cubicBezTo>
                <a:lnTo>
                  <a:pt x="0" y="2160240"/>
                </a:lnTo>
                <a:lnTo>
                  <a:pt x="458225" y="1091137"/>
                </a:lnTo>
                <a:lnTo>
                  <a:pt x="0" y="0"/>
                </a:lnTo>
                <a:close/>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AE" sz="6600" b="1" dirty="0">
                <a:solidFill>
                  <a:srgbClr val="C00000"/>
                </a:solidFill>
              </a:rPr>
              <a:t>الْمُتَلَقِّيَانِ</a:t>
            </a:r>
            <a:r>
              <a:rPr lang="ar-SA" sz="6600" b="1" dirty="0">
                <a:solidFill>
                  <a:srgbClr val="C00000"/>
                </a:solidFill>
              </a:rPr>
              <a:t> </a:t>
            </a:r>
            <a:endParaRPr lang="ar-SA" sz="6600" b="1" dirty="0">
              <a:solidFill>
                <a:srgbClr val="C00000"/>
              </a:solidFill>
            </a:endParaRPr>
          </a:p>
        </p:txBody>
      </p:sp>
    </p:spTree>
    <p:extLst>
      <p:ext uri="{BB962C8B-B14F-4D97-AF65-F5344CB8AC3E}">
        <p14:creationId xmlns:p14="http://schemas.microsoft.com/office/powerpoint/2010/main" val="1261781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ارة رتبة 5"/>
          <p:cNvSpPr/>
          <p:nvPr/>
        </p:nvSpPr>
        <p:spPr>
          <a:xfrm>
            <a:off x="116632" y="2339752"/>
            <a:ext cx="6624736" cy="2160240"/>
          </a:xfrm>
          <a:custGeom>
            <a:avLst/>
            <a:gdLst>
              <a:gd name="connsiteX0" fmla="*/ 0 w 4896544"/>
              <a:gd name="connsiteY0" fmla="*/ 0 h 2160240"/>
              <a:gd name="connsiteX1" fmla="*/ 3805407 w 4896544"/>
              <a:gd name="connsiteY1" fmla="*/ 0 h 2160240"/>
              <a:gd name="connsiteX2" fmla="*/ 4896544 w 4896544"/>
              <a:gd name="connsiteY2" fmla="*/ 1080120 h 2160240"/>
              <a:gd name="connsiteX3" fmla="*/ 3805407 w 4896544"/>
              <a:gd name="connsiteY3" fmla="*/ 2160240 h 2160240"/>
              <a:gd name="connsiteX4" fmla="*/ 0 w 4896544"/>
              <a:gd name="connsiteY4" fmla="*/ 2160240 h 2160240"/>
              <a:gd name="connsiteX5" fmla="*/ 1091137 w 4896544"/>
              <a:gd name="connsiteY5" fmla="*/ 1080120 h 2160240"/>
              <a:gd name="connsiteX6" fmla="*/ 0 w 489654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1091137 w 3805874"/>
              <a:gd name="connsiteY5" fmla="*/ 1080120 h 2160240"/>
              <a:gd name="connsiteX6" fmla="*/ 0 w 380587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439237 w 3805874"/>
              <a:gd name="connsiteY5" fmla="*/ 1080120 h 2160240"/>
              <a:gd name="connsiteX6" fmla="*/ 0 w 3805874"/>
              <a:gd name="connsiteY6" fmla="*/ 0 h 216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5874" h="2160240">
                <a:moveTo>
                  <a:pt x="0" y="0"/>
                </a:moveTo>
                <a:lnTo>
                  <a:pt x="3805407" y="0"/>
                </a:lnTo>
                <a:cubicBezTo>
                  <a:pt x="3805563" y="338006"/>
                  <a:pt x="3805718" y="676013"/>
                  <a:pt x="3805874" y="1014019"/>
                </a:cubicBezTo>
                <a:cubicBezTo>
                  <a:pt x="3805718" y="1396093"/>
                  <a:pt x="3805563" y="1778166"/>
                  <a:pt x="3805407" y="2160240"/>
                </a:cubicBezTo>
                <a:lnTo>
                  <a:pt x="0" y="2160240"/>
                </a:lnTo>
                <a:lnTo>
                  <a:pt x="439237" y="1080120"/>
                </a:lnTo>
                <a:lnTo>
                  <a:pt x="0" y="0"/>
                </a:lnTo>
                <a:close/>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AE" sz="6600" b="1" dirty="0">
                <a:solidFill>
                  <a:srgbClr val="C00000"/>
                </a:solidFill>
              </a:rPr>
              <a:t>سَكْرَةُ الْمَوْتِ</a:t>
            </a:r>
            <a:r>
              <a:rPr lang="ar-SA" sz="6600" b="1" dirty="0">
                <a:solidFill>
                  <a:srgbClr val="C00000"/>
                </a:solidFill>
              </a:rPr>
              <a:t> </a:t>
            </a:r>
            <a:endParaRPr lang="ar-SA" sz="6600" b="1" dirty="0">
              <a:solidFill>
                <a:srgbClr val="C00000"/>
              </a:solidFill>
            </a:endParaRPr>
          </a:p>
        </p:txBody>
      </p:sp>
      <p:sp>
        <p:nvSpPr>
          <p:cNvPr id="3" name="شارة رتبة 5"/>
          <p:cNvSpPr/>
          <p:nvPr/>
        </p:nvSpPr>
        <p:spPr>
          <a:xfrm>
            <a:off x="116632" y="35496"/>
            <a:ext cx="6624736" cy="2160240"/>
          </a:xfrm>
          <a:custGeom>
            <a:avLst/>
            <a:gdLst>
              <a:gd name="connsiteX0" fmla="*/ 0 w 4896544"/>
              <a:gd name="connsiteY0" fmla="*/ 0 h 2160240"/>
              <a:gd name="connsiteX1" fmla="*/ 3805407 w 4896544"/>
              <a:gd name="connsiteY1" fmla="*/ 0 h 2160240"/>
              <a:gd name="connsiteX2" fmla="*/ 4896544 w 4896544"/>
              <a:gd name="connsiteY2" fmla="*/ 1080120 h 2160240"/>
              <a:gd name="connsiteX3" fmla="*/ 3805407 w 4896544"/>
              <a:gd name="connsiteY3" fmla="*/ 2160240 h 2160240"/>
              <a:gd name="connsiteX4" fmla="*/ 0 w 4896544"/>
              <a:gd name="connsiteY4" fmla="*/ 2160240 h 2160240"/>
              <a:gd name="connsiteX5" fmla="*/ 1091137 w 4896544"/>
              <a:gd name="connsiteY5" fmla="*/ 1080120 h 2160240"/>
              <a:gd name="connsiteX6" fmla="*/ 0 w 489654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1091137 w 3805874"/>
              <a:gd name="connsiteY5" fmla="*/ 1080120 h 2160240"/>
              <a:gd name="connsiteX6" fmla="*/ 0 w 380587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464553 w 3805874"/>
              <a:gd name="connsiteY5" fmla="*/ 1113171 h 2160240"/>
              <a:gd name="connsiteX6" fmla="*/ 0 w 3805874"/>
              <a:gd name="connsiteY6" fmla="*/ 0 h 216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5874" h="2160240">
                <a:moveTo>
                  <a:pt x="0" y="0"/>
                </a:moveTo>
                <a:lnTo>
                  <a:pt x="3805407" y="0"/>
                </a:lnTo>
                <a:cubicBezTo>
                  <a:pt x="3805563" y="338006"/>
                  <a:pt x="3805718" y="676013"/>
                  <a:pt x="3805874" y="1014019"/>
                </a:cubicBezTo>
                <a:cubicBezTo>
                  <a:pt x="3805718" y="1396093"/>
                  <a:pt x="3805563" y="1778166"/>
                  <a:pt x="3805407" y="2160240"/>
                </a:cubicBezTo>
                <a:lnTo>
                  <a:pt x="0" y="2160240"/>
                </a:lnTo>
                <a:lnTo>
                  <a:pt x="464553" y="1113171"/>
                </a:lnTo>
                <a:lnTo>
                  <a:pt x="0" y="0"/>
                </a:lnTo>
                <a:close/>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AE" sz="6600" b="1" dirty="0">
                <a:solidFill>
                  <a:srgbClr val="C00000"/>
                </a:solidFill>
              </a:rPr>
              <a:t> عَتِيدٌ</a:t>
            </a:r>
            <a:r>
              <a:rPr lang="ar-SA" sz="6600" b="1" dirty="0">
                <a:solidFill>
                  <a:srgbClr val="C00000"/>
                </a:solidFill>
              </a:rPr>
              <a:t> </a:t>
            </a:r>
            <a:endParaRPr lang="ar-SA" sz="6600" b="1" dirty="0">
              <a:solidFill>
                <a:srgbClr val="C00000"/>
              </a:solidFill>
            </a:endParaRPr>
          </a:p>
        </p:txBody>
      </p:sp>
      <p:sp>
        <p:nvSpPr>
          <p:cNvPr id="4" name="شارة رتبة 5"/>
          <p:cNvSpPr/>
          <p:nvPr/>
        </p:nvSpPr>
        <p:spPr>
          <a:xfrm>
            <a:off x="125016" y="6957578"/>
            <a:ext cx="6624736" cy="2160240"/>
          </a:xfrm>
          <a:custGeom>
            <a:avLst/>
            <a:gdLst>
              <a:gd name="connsiteX0" fmla="*/ 0 w 4896544"/>
              <a:gd name="connsiteY0" fmla="*/ 0 h 2160240"/>
              <a:gd name="connsiteX1" fmla="*/ 3805407 w 4896544"/>
              <a:gd name="connsiteY1" fmla="*/ 0 h 2160240"/>
              <a:gd name="connsiteX2" fmla="*/ 4896544 w 4896544"/>
              <a:gd name="connsiteY2" fmla="*/ 1080120 h 2160240"/>
              <a:gd name="connsiteX3" fmla="*/ 3805407 w 4896544"/>
              <a:gd name="connsiteY3" fmla="*/ 2160240 h 2160240"/>
              <a:gd name="connsiteX4" fmla="*/ 0 w 4896544"/>
              <a:gd name="connsiteY4" fmla="*/ 2160240 h 2160240"/>
              <a:gd name="connsiteX5" fmla="*/ 1091137 w 4896544"/>
              <a:gd name="connsiteY5" fmla="*/ 1080120 h 2160240"/>
              <a:gd name="connsiteX6" fmla="*/ 0 w 489654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1091137 w 3805874"/>
              <a:gd name="connsiteY5" fmla="*/ 1080120 h 2160240"/>
              <a:gd name="connsiteX6" fmla="*/ 0 w 380587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641769 w 3805874"/>
              <a:gd name="connsiteY5" fmla="*/ 1036053 h 2160240"/>
              <a:gd name="connsiteX6" fmla="*/ 0 w 380587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458224 w 3805874"/>
              <a:gd name="connsiteY5" fmla="*/ 1102154 h 2160240"/>
              <a:gd name="connsiteX6" fmla="*/ 0 w 3805874"/>
              <a:gd name="connsiteY6" fmla="*/ 0 h 216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5874" h="2160240">
                <a:moveTo>
                  <a:pt x="0" y="0"/>
                </a:moveTo>
                <a:lnTo>
                  <a:pt x="3805407" y="0"/>
                </a:lnTo>
                <a:cubicBezTo>
                  <a:pt x="3805563" y="338006"/>
                  <a:pt x="3805718" y="676013"/>
                  <a:pt x="3805874" y="1014019"/>
                </a:cubicBezTo>
                <a:cubicBezTo>
                  <a:pt x="3805718" y="1396093"/>
                  <a:pt x="3805563" y="1778166"/>
                  <a:pt x="3805407" y="2160240"/>
                </a:cubicBezTo>
                <a:lnTo>
                  <a:pt x="0" y="2160240"/>
                </a:lnTo>
                <a:lnTo>
                  <a:pt x="458224" y="1102154"/>
                </a:lnTo>
                <a:lnTo>
                  <a:pt x="0" y="0"/>
                </a:lnTo>
                <a:close/>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AE" sz="6600" b="1" dirty="0">
                <a:solidFill>
                  <a:srgbClr val="C00000"/>
                </a:solidFill>
              </a:rPr>
              <a:t>سَائِقٌ</a:t>
            </a:r>
            <a:endParaRPr lang="ar-SA" sz="6600" b="1" dirty="0">
              <a:solidFill>
                <a:srgbClr val="C00000"/>
              </a:solidFill>
            </a:endParaRPr>
          </a:p>
        </p:txBody>
      </p:sp>
      <p:sp>
        <p:nvSpPr>
          <p:cNvPr id="5" name="شارة رتبة 5"/>
          <p:cNvSpPr/>
          <p:nvPr/>
        </p:nvSpPr>
        <p:spPr>
          <a:xfrm>
            <a:off x="125016" y="4644008"/>
            <a:ext cx="6624736" cy="2160240"/>
          </a:xfrm>
          <a:custGeom>
            <a:avLst/>
            <a:gdLst>
              <a:gd name="connsiteX0" fmla="*/ 0 w 4896544"/>
              <a:gd name="connsiteY0" fmla="*/ 0 h 2160240"/>
              <a:gd name="connsiteX1" fmla="*/ 3805407 w 4896544"/>
              <a:gd name="connsiteY1" fmla="*/ 0 h 2160240"/>
              <a:gd name="connsiteX2" fmla="*/ 4896544 w 4896544"/>
              <a:gd name="connsiteY2" fmla="*/ 1080120 h 2160240"/>
              <a:gd name="connsiteX3" fmla="*/ 3805407 w 4896544"/>
              <a:gd name="connsiteY3" fmla="*/ 2160240 h 2160240"/>
              <a:gd name="connsiteX4" fmla="*/ 0 w 4896544"/>
              <a:gd name="connsiteY4" fmla="*/ 2160240 h 2160240"/>
              <a:gd name="connsiteX5" fmla="*/ 1091137 w 4896544"/>
              <a:gd name="connsiteY5" fmla="*/ 1080120 h 2160240"/>
              <a:gd name="connsiteX6" fmla="*/ 0 w 489654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1091137 w 3805874"/>
              <a:gd name="connsiteY5" fmla="*/ 1080120 h 2160240"/>
              <a:gd name="connsiteX6" fmla="*/ 0 w 380587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749364 w 3805874"/>
              <a:gd name="connsiteY5" fmla="*/ 1069103 h 2160240"/>
              <a:gd name="connsiteX6" fmla="*/ 0 w 380587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515187 w 3805874"/>
              <a:gd name="connsiteY5" fmla="*/ 1091137 h 2160240"/>
              <a:gd name="connsiteX6" fmla="*/ 0 w 3805874"/>
              <a:gd name="connsiteY6" fmla="*/ 0 h 2160240"/>
              <a:gd name="connsiteX0" fmla="*/ 0 w 3805874"/>
              <a:gd name="connsiteY0" fmla="*/ 0 h 2160240"/>
              <a:gd name="connsiteX1" fmla="*/ 3805407 w 3805874"/>
              <a:gd name="connsiteY1" fmla="*/ 0 h 2160240"/>
              <a:gd name="connsiteX2" fmla="*/ 3805874 w 3805874"/>
              <a:gd name="connsiteY2" fmla="*/ 1014019 h 2160240"/>
              <a:gd name="connsiteX3" fmla="*/ 3805407 w 3805874"/>
              <a:gd name="connsiteY3" fmla="*/ 2160240 h 2160240"/>
              <a:gd name="connsiteX4" fmla="*/ 0 w 3805874"/>
              <a:gd name="connsiteY4" fmla="*/ 2160240 h 2160240"/>
              <a:gd name="connsiteX5" fmla="*/ 458225 w 3805874"/>
              <a:gd name="connsiteY5" fmla="*/ 1091137 h 2160240"/>
              <a:gd name="connsiteX6" fmla="*/ 0 w 3805874"/>
              <a:gd name="connsiteY6" fmla="*/ 0 h 216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5874" h="2160240">
                <a:moveTo>
                  <a:pt x="0" y="0"/>
                </a:moveTo>
                <a:lnTo>
                  <a:pt x="3805407" y="0"/>
                </a:lnTo>
                <a:cubicBezTo>
                  <a:pt x="3805563" y="338006"/>
                  <a:pt x="3805718" y="676013"/>
                  <a:pt x="3805874" y="1014019"/>
                </a:cubicBezTo>
                <a:cubicBezTo>
                  <a:pt x="3805718" y="1396093"/>
                  <a:pt x="3805563" y="1778166"/>
                  <a:pt x="3805407" y="2160240"/>
                </a:cubicBezTo>
                <a:lnTo>
                  <a:pt x="0" y="2160240"/>
                </a:lnTo>
                <a:lnTo>
                  <a:pt x="458225" y="1091137"/>
                </a:lnTo>
                <a:lnTo>
                  <a:pt x="0" y="0"/>
                </a:lnTo>
                <a:close/>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AE" sz="6600" b="1" dirty="0">
                <a:solidFill>
                  <a:srgbClr val="C00000"/>
                </a:solidFill>
              </a:rPr>
              <a:t>تَحِيدُ</a:t>
            </a:r>
            <a:endParaRPr lang="ar-SA" sz="6600" dirty="0">
              <a:solidFill>
                <a:schemeClr val="tx1"/>
              </a:solidFill>
            </a:endParaRPr>
          </a:p>
        </p:txBody>
      </p:sp>
    </p:spTree>
    <p:extLst>
      <p:ext uri="{BB962C8B-B14F-4D97-AF65-F5344CB8AC3E}">
        <p14:creationId xmlns:p14="http://schemas.microsoft.com/office/powerpoint/2010/main" val="897841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1147</TotalTime>
  <Words>1099</Words>
  <Application>Microsoft Office PowerPoint</Application>
  <PresentationFormat>عرض على الشاشة (3:4)‏</PresentationFormat>
  <Paragraphs>171</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lenovo</cp:lastModifiedBy>
  <cp:revision>39</cp:revision>
  <dcterms:created xsi:type="dcterms:W3CDTF">2016-10-25T14:47:45Z</dcterms:created>
  <dcterms:modified xsi:type="dcterms:W3CDTF">2017-10-23T02:57:51Z</dcterms:modified>
</cp:coreProperties>
</file>