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</p:sldMasterIdLst>
  <p:sldIdLst>
    <p:sldId id="285" r:id="rId2"/>
    <p:sldId id="256" r:id="rId3"/>
    <p:sldId id="270" r:id="rId4"/>
    <p:sldId id="259" r:id="rId5"/>
    <p:sldId id="286" r:id="rId6"/>
    <p:sldId id="288" r:id="rId7"/>
    <p:sldId id="301" r:id="rId8"/>
    <p:sldId id="287" r:id="rId9"/>
    <p:sldId id="303" r:id="rId10"/>
    <p:sldId id="302" r:id="rId11"/>
    <p:sldId id="304" r:id="rId12"/>
    <p:sldId id="290" r:id="rId13"/>
    <p:sldId id="297" r:id="rId14"/>
    <p:sldId id="291" r:id="rId15"/>
    <p:sldId id="305" r:id="rId16"/>
    <p:sldId id="306" r:id="rId17"/>
    <p:sldId id="307" r:id="rId18"/>
    <p:sldId id="308" r:id="rId19"/>
    <p:sldId id="309" r:id="rId20"/>
    <p:sldId id="271" r:id="rId21"/>
    <p:sldId id="310" r:id="rId22"/>
    <p:sldId id="262" r:id="rId23"/>
    <p:sldId id="312" r:id="rId24"/>
    <p:sldId id="311" r:id="rId2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97" autoAdjust="0"/>
    <p:restoredTop sz="94660"/>
  </p:normalViewPr>
  <p:slideViewPr>
    <p:cSldViewPr>
      <p:cViewPr>
        <p:scale>
          <a:sx n="62" d="100"/>
          <a:sy n="62" d="100"/>
        </p:scale>
        <p:origin x="157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9AF59-60BC-403B-BB85-75A5B2807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7A73C-1F14-45FA-B9E7-07DBCBD18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1336-23A5-437A-9C0D-C2EFFF5E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3FBE4-E8D1-4495-8EC6-BAE3F3BB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06C00-60A7-4E4D-960E-16F31F1D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418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BC01-8AE4-4696-8376-EDDB2D3F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95C3A-512D-4AB2-AD04-122C5FFC7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7E42B-0085-47F7-808D-9B4800F2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C2CD-9CB4-4879-AF58-E6E14956E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104F-D72E-4DF6-B528-D37E3B45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8119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693FF-797D-4441-9882-64C022EF6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9098A-25D5-4B04-95B7-85C8484B7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F04AA-1181-4D26-9C35-7803BFA2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216B6-1366-4E77-84FB-DCFDB5F1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32809-3420-48A7-BCA9-C64B3022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5291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B7346-644E-4653-B131-694DB20AA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3F820-A7CF-4E25-94B0-E03345EF5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2954C-090C-436A-87B8-233206742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129B-B642-4D87-9AB5-2C55777A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D5ED5-C90A-42A5-8BAA-3E07BEC9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762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18F2-1269-4570-B236-C053D24E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FBFD5-8251-4ABD-9356-733A94AC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106F7-1B8A-4E19-9729-A18DEBF5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F631D-3B17-4529-9148-6F2DD52B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F1A4D-6188-4325-A2A8-216CA19D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222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F07D-37A7-4279-9DD0-12EA980B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4EE-4357-4C31-B041-80CFD7BE7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16420-D046-47DA-8E1F-6E6D60137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36C69-F663-4C09-B124-733AD8EA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4480B-2CDB-4E7A-BDDB-FF1AE054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9DB26-0400-4211-9202-E95E6E6E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727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F19C-3D93-4849-BD95-FF265BA3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FBC58-6B1A-4D8E-B323-3C700DB9C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78380-46A5-448B-8DFE-20A37398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75EEF-6CFD-4D66-8E92-7D809866D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A89B5-9E4A-4B3C-BBD1-C70B854F2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C50991-98CB-4296-AC99-7D14E2E5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9DB09-3C4D-4C32-B16D-920795DC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8F2FB-CA43-470D-AFBE-481BB4D3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537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3F0EF-BFA8-4063-BAB2-C310FAEE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46C08-6568-4572-9B01-9C18717A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377CA-B515-4A72-A045-5355FAD5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65AAD-C804-4AC6-9FB2-F35ECC5F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201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3B8D76-DAC0-496F-9FE0-DA8E7FD9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E368E-1645-44F7-81B9-FE6F30C4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7FB3B-B789-449C-A0B2-162BFA6C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192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A456-B853-4729-ACDA-BCA27602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C5FD0-D47B-4BA7-B720-3EBEDA490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2845E-2D2D-4F3B-B43B-2C871A898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27424-392A-4A37-9B50-88170173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64087-E466-4D5E-A7EE-8FE1DF433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8427-54D5-449B-A57B-DBC63375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4119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EF84-A3C5-40B1-97F4-EE3C3C3C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04974-A914-4E9D-8087-3D88E3C20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DF0B9-9C15-49FC-8D5F-AD9FB7B28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6787E-5405-4F1C-9E8E-A5AEA413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47F36-5256-4768-A677-9E242031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E5417-D0EC-453B-9BE4-BAD79A95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9056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07E207-0B72-4B2A-8D7D-46D430F0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0F4C6-E81B-4AD6-A277-F04E36CD5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0C481-23EA-4182-9E5F-DC495CED0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E183-0541-4902-9A2E-EB382C8A2E27}" type="datetimeFigureOut">
              <a:rPr lang="ar-AE" smtClean="0"/>
              <a:t>15/01/1442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BB958-4405-49BB-8606-DCE837BDA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F2582-000B-490E-AB15-928C42635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04C5F-1DF9-4078-8AA9-1CC77103515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6904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5361">
            <a:off x="2922716" y="648312"/>
            <a:ext cx="4959491" cy="61314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 rot="21201730">
            <a:off x="2751007" y="1724791"/>
            <a:ext cx="4317272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sz="4000" b="1" dirty="0"/>
              <a:t>ما أكثر الجرائم الأخلاقية </a:t>
            </a:r>
          </a:p>
          <a:p>
            <a:r>
              <a:rPr lang="ar-LB" sz="4000" b="1" dirty="0"/>
              <a:t>التي تنتشر هذه الأيّام؟</a:t>
            </a:r>
          </a:p>
          <a:p>
            <a:endParaRPr lang="ar-LB" sz="4000" b="1" dirty="0"/>
          </a:p>
          <a:p>
            <a:r>
              <a:rPr lang="ar-JO" sz="3600" b="1" dirty="0"/>
              <a:t>برأيك كيف نحمي المجتمع </a:t>
            </a:r>
          </a:p>
          <a:p>
            <a:r>
              <a:rPr lang="ar-JO" sz="3600" b="1" dirty="0"/>
              <a:t>من الجرائم الأخلاقية ؟</a:t>
            </a:r>
          </a:p>
          <a:p>
            <a:endParaRPr lang="ar-JO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ريط منحني إلى الأعلى 5"/>
          <p:cNvSpPr/>
          <p:nvPr/>
        </p:nvSpPr>
        <p:spPr>
          <a:xfrm>
            <a:off x="0" y="1905000"/>
            <a:ext cx="2438400" cy="1600200"/>
          </a:xfrm>
          <a:prstGeom prst="ellipseRibbon2">
            <a:avLst>
              <a:gd name="adj1" fmla="val 25000"/>
              <a:gd name="adj2" fmla="val 61030"/>
              <a:gd name="adj3" fmla="val 1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1407B9"/>
                </a:solidFill>
              </a:rPr>
              <a:t>غلق الهدف</a:t>
            </a:r>
            <a:endParaRPr lang="en-US" sz="3600" b="1" dirty="0">
              <a:solidFill>
                <a:srgbClr val="1407B9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39871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: زوايا مستديرة 6">
            <a:extLst>
              <a:ext uri="{FF2B5EF4-FFF2-40B4-BE49-F238E27FC236}">
                <a16:creationId xmlns:a16="http://schemas.microsoft.com/office/drawing/2014/main" id="{364E58B1-30C5-4708-A3F5-5262165E83D5}"/>
              </a:ext>
            </a:extLst>
          </p:cNvPr>
          <p:cNvSpPr/>
          <p:nvPr/>
        </p:nvSpPr>
        <p:spPr>
          <a:xfrm>
            <a:off x="2819400" y="1905000"/>
            <a:ext cx="5993063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ماهي عقوبة الزاني ؟ </a:t>
            </a:r>
            <a:r>
              <a:rPr lang="ar-AE" sz="3600" b="1" dirty="0">
                <a:solidFill>
                  <a:schemeClr val="tx1"/>
                </a:solidFill>
              </a:rPr>
              <a:t>.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10" name="مستطيل: زوايا مستديرة 7">
            <a:extLst>
              <a:ext uri="{FF2B5EF4-FFF2-40B4-BE49-F238E27FC236}">
                <a16:creationId xmlns:a16="http://schemas.microsoft.com/office/drawing/2014/main" id="{26718C1C-90AC-4A80-9D20-45E5F7E5AC03}"/>
              </a:ext>
            </a:extLst>
          </p:cNvPr>
          <p:cNvSpPr/>
          <p:nvPr/>
        </p:nvSpPr>
        <p:spPr>
          <a:xfrm>
            <a:off x="3707904" y="2996952"/>
            <a:ext cx="497973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endParaRPr lang="ar-SA" sz="3200" dirty="0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05C37D2C-D2E1-4D74-A820-C26E29AF3DAE}"/>
              </a:ext>
            </a:extLst>
          </p:cNvPr>
          <p:cNvSpPr/>
          <p:nvPr/>
        </p:nvSpPr>
        <p:spPr>
          <a:xfrm>
            <a:off x="1691680" y="1063226"/>
            <a:ext cx="7315200" cy="77168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LB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مستطيل: زوايا مستديرة 6">
            <a:extLst>
              <a:ext uri="{FF2B5EF4-FFF2-40B4-BE49-F238E27FC236}">
                <a16:creationId xmlns:a16="http://schemas.microsoft.com/office/drawing/2014/main" id="{364E58B1-30C5-4708-A3F5-5262165E83D5}"/>
              </a:ext>
            </a:extLst>
          </p:cNvPr>
          <p:cNvSpPr/>
          <p:nvPr/>
        </p:nvSpPr>
        <p:spPr>
          <a:xfrm>
            <a:off x="2841208" y="4229100"/>
            <a:ext cx="5993063" cy="12881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ما الآثار المترتبة على وقوع الزنا على الفرد والمجتمع ؟</a:t>
            </a:r>
            <a:r>
              <a:rPr lang="ar-AE" sz="3600" b="1" dirty="0">
                <a:solidFill>
                  <a:schemeClr val="tx1"/>
                </a:solidFill>
              </a:rPr>
              <a:t>.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12" name="مستطيل: زوايا مستديرة 7">
            <a:extLst>
              <a:ext uri="{FF2B5EF4-FFF2-40B4-BE49-F238E27FC236}">
                <a16:creationId xmlns:a16="http://schemas.microsoft.com/office/drawing/2014/main" id="{26718C1C-90AC-4A80-9D20-45E5F7E5AC03}"/>
              </a:ext>
            </a:extLst>
          </p:cNvPr>
          <p:cNvSpPr/>
          <p:nvPr/>
        </p:nvSpPr>
        <p:spPr>
          <a:xfrm>
            <a:off x="3635896" y="5635413"/>
            <a:ext cx="497973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9839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" y="1490590"/>
            <a:ext cx="9036496" cy="4680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sp>
        <p:nvSpPr>
          <p:cNvPr id="3" name="نجمة مكونة من 6 نقاط 4"/>
          <p:cNvSpPr/>
          <p:nvPr/>
        </p:nvSpPr>
        <p:spPr>
          <a:xfrm>
            <a:off x="6883600" y="738240"/>
            <a:ext cx="2357422" cy="1414442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الأهداف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7744" y="908720"/>
            <a:ext cx="4772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اليوم سنكون قادرين على 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2461" y="3008565"/>
            <a:ext cx="58192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0538" y="3584629"/>
            <a:ext cx="44342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يكتشف 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مفهوم القذف وبيان عقوبته 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图片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8" y="4734319"/>
            <a:ext cx="605543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3610" y="5261650"/>
            <a:ext cx="5377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توق</a:t>
            </a:r>
            <a:r>
              <a:rPr lang="ar-LB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ّ</a:t>
            </a:r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</a:t>
            </a:r>
            <a:r>
              <a:rPr lang="ar-JO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القواعد الأساسية لحياة زوجية مستقرة.</a:t>
            </a:r>
            <a:endParaRPr lang="en-US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نجمة مكونة من 6 نقاط 4"/>
          <p:cNvSpPr/>
          <p:nvPr/>
        </p:nvSpPr>
        <p:spPr>
          <a:xfrm>
            <a:off x="6593538" y="4892967"/>
            <a:ext cx="2380588" cy="1680503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3200" b="1" dirty="0">
                <a:solidFill>
                  <a:schemeClr val="tx1"/>
                </a:solidFill>
              </a:rPr>
              <a:t>سؤال التحدّي</a:t>
            </a:r>
            <a:endParaRPr lang="ar-AE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5795" y="4160693"/>
            <a:ext cx="43140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يستنتج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الحكمة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الإلهية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من 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اللعان 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01CB29B-9E27-4E3E-94C4-752C72FB1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6" y="2988086"/>
            <a:ext cx="764264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3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10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755993"/>
            <a:ext cx="9144001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ar-LB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يكتشف 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مفهوم القذف وبيان عقوبته .</a:t>
            </a:r>
            <a:endParaRPr lang="ar-AE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419579"/>
            <a:ext cx="8928992" cy="1521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وَالَّذِينَ يَرْمُونَ الْمُحْصَنَاتِ ثُمَّ لَمْ يَأْتُوا بِأَرْبَعَةِ شُهَدَاء فَاجْلِدُوهُمْ ثَمَانِينَ جَلْدَةً وَلَا تَقْبَلُوا لَهُمْ شَهَادَةً أَبَدًا وَأُوْلَئِكَ هُمُ الْفَاسِقُونَ </a:t>
            </a:r>
            <a:r>
              <a:rPr lang="ar-JO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4</a:t>
            </a:r>
            <a:r>
              <a:rPr lang="ar-JO" sz="3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3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إِلاَّ الَّذِينَ تَابُوا مِن بَعْدِ ذَلِكَ وَأَصْلَحُوا فَإِنَّ اللَّهَ غَفُورٌ رَّحِيمٌ</a:t>
            </a:r>
            <a:r>
              <a:rPr lang="en-US" sz="3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5</a:t>
            </a:r>
            <a:r>
              <a:rPr lang="en-US" sz="3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sp>
        <p:nvSpPr>
          <p:cNvPr id="2" name="شكل بيضاوي 1"/>
          <p:cNvSpPr/>
          <p:nvPr/>
        </p:nvSpPr>
        <p:spPr>
          <a:xfrm>
            <a:off x="6084168" y="3462915"/>
            <a:ext cx="2016224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2400" dirty="0">
                <a:solidFill>
                  <a:srgbClr val="FF0000"/>
                </a:solidFill>
              </a:rPr>
              <a:t>يرمون</a:t>
            </a:r>
            <a:endParaRPr lang="ar-JO" dirty="0">
              <a:solidFill>
                <a:srgbClr val="FF0000"/>
              </a:solidFill>
            </a:endParaRPr>
          </a:p>
        </p:txBody>
      </p:sp>
      <p:sp>
        <p:nvSpPr>
          <p:cNvPr id="3" name="زر إجراء: الوراء أو السابق 2">
            <a:hlinkClick r:id="" action="ppaction://noaction" highlightClick="1"/>
          </p:cNvPr>
          <p:cNvSpPr/>
          <p:nvPr/>
        </p:nvSpPr>
        <p:spPr>
          <a:xfrm>
            <a:off x="5148064" y="3682093"/>
            <a:ext cx="720080" cy="3579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شكل بيضاوي 4"/>
          <p:cNvSpPr/>
          <p:nvPr/>
        </p:nvSpPr>
        <p:spPr>
          <a:xfrm>
            <a:off x="2267744" y="3308107"/>
            <a:ext cx="2521593" cy="9177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2400" dirty="0">
                <a:solidFill>
                  <a:srgbClr val="FF0000"/>
                </a:solidFill>
              </a:rPr>
              <a:t>يتهمون</a:t>
            </a:r>
          </a:p>
        </p:txBody>
      </p:sp>
      <p:sp>
        <p:nvSpPr>
          <p:cNvPr id="10" name="شكل بيضاوي 9"/>
          <p:cNvSpPr/>
          <p:nvPr/>
        </p:nvSpPr>
        <p:spPr>
          <a:xfrm>
            <a:off x="6084168" y="4326928"/>
            <a:ext cx="2016224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2400" dirty="0">
                <a:solidFill>
                  <a:srgbClr val="FF0000"/>
                </a:solidFill>
              </a:rPr>
              <a:t>الفاسقون</a:t>
            </a:r>
            <a:endParaRPr lang="ar-JO" dirty="0">
              <a:solidFill>
                <a:srgbClr val="FF0000"/>
              </a:solidFill>
            </a:endParaRPr>
          </a:p>
        </p:txBody>
      </p:sp>
      <p:sp>
        <p:nvSpPr>
          <p:cNvPr id="11" name="زر إجراء: الوراء أو السابق 10">
            <a:hlinkClick r:id="" action="ppaction://noaction" highlightClick="1"/>
          </p:cNvPr>
          <p:cNvSpPr/>
          <p:nvPr/>
        </p:nvSpPr>
        <p:spPr>
          <a:xfrm>
            <a:off x="5148064" y="4561898"/>
            <a:ext cx="720080" cy="3579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2" name="شكل بيضاوي 11"/>
          <p:cNvSpPr/>
          <p:nvPr/>
        </p:nvSpPr>
        <p:spPr>
          <a:xfrm>
            <a:off x="2411760" y="4375894"/>
            <a:ext cx="2377577" cy="92531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2400" dirty="0">
                <a:solidFill>
                  <a:srgbClr val="FF0000"/>
                </a:solidFill>
              </a:rPr>
              <a:t>الخارجون عن طاعة الله</a:t>
            </a:r>
          </a:p>
        </p:txBody>
      </p:sp>
    </p:spTree>
    <p:extLst>
      <p:ext uri="{BB962C8B-B14F-4D97-AF65-F5344CB8AC3E}">
        <p14:creationId xmlns:p14="http://schemas.microsoft.com/office/powerpoint/2010/main" val="22189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/>
          <p:nvPr/>
        </p:nvSpPr>
        <p:spPr>
          <a:xfrm>
            <a:off x="0" y="828001"/>
            <a:ext cx="91440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ar-LB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يكتشف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ar-SA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مفهوم القذف وبيان عقوبته .</a:t>
            </a:r>
            <a:endParaRPr lang="ar-AE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Star: 16 Points 2">
            <a:extLst>
              <a:ext uri="{FF2B5EF4-FFF2-40B4-BE49-F238E27FC236}">
                <a16:creationId xmlns:a16="http://schemas.microsoft.com/office/drawing/2014/main" id="{12706C8B-DF14-4993-8837-82F643E5C59D}"/>
              </a:ext>
            </a:extLst>
          </p:cNvPr>
          <p:cNvSpPr/>
          <p:nvPr/>
        </p:nvSpPr>
        <p:spPr>
          <a:xfrm>
            <a:off x="5225008" y="5052338"/>
            <a:ext cx="3918992" cy="1494173"/>
          </a:xfrm>
          <a:prstGeom prst="star16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Arial" panose="020B0604020202020204" pitchFamily="34" charset="0"/>
              </a:rPr>
              <a:t>القذف العام : أن يتهم الرجل أي إمرأة بالزنا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矩形 7"/>
          <p:cNvSpPr>
            <a:spLocks noChangeArrowheads="1"/>
          </p:cNvSpPr>
          <p:nvPr/>
        </p:nvSpPr>
        <p:spPr bwMode="auto">
          <a:xfrm flipH="1">
            <a:off x="1979711" y="3933056"/>
            <a:ext cx="5940659" cy="878964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JO" altLang="en-US" sz="3600" b="1" dirty="0">
                <a:latin typeface="Calibri" panose="020F0502020204030204" pitchFamily="34" charset="0"/>
                <a:sym typeface="Calibri" panose="020F0502020204030204" pitchFamily="34" charset="0"/>
              </a:rPr>
              <a:t>قارن بين القذف الخاص والقذف العام</a:t>
            </a:r>
            <a:r>
              <a:rPr lang="ar-LB" altLang="en-US" sz="3600" b="1" dirty="0">
                <a:latin typeface="Calibri" panose="020F0502020204030204" pitchFamily="34" charset="0"/>
                <a:sym typeface="Calibri" panose="020F0502020204030204" pitchFamily="34" charset="0"/>
              </a:rPr>
              <a:t>؟</a:t>
            </a:r>
            <a:endParaRPr lang="en-US" altLang="en-US" sz="36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tar: 16 Points 2">
            <a:extLst>
              <a:ext uri="{FF2B5EF4-FFF2-40B4-BE49-F238E27FC236}">
                <a16:creationId xmlns:a16="http://schemas.microsoft.com/office/drawing/2014/main" id="{12706C8B-DF14-4993-8837-82F643E5C59D}"/>
              </a:ext>
            </a:extLst>
          </p:cNvPr>
          <p:cNvSpPr/>
          <p:nvPr/>
        </p:nvSpPr>
        <p:spPr>
          <a:xfrm>
            <a:off x="827584" y="5052337"/>
            <a:ext cx="3918992" cy="1494173"/>
          </a:xfrm>
          <a:prstGeom prst="star16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Arial" panose="020B0604020202020204" pitchFamily="34" charset="0"/>
              </a:rPr>
              <a:t>القذف ال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Arial" panose="020B0604020202020204" pitchFamily="34" charset="0"/>
              </a:rPr>
              <a:t>خاص : أن يتهم الرجل زوجته بالزنا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矩形 7"/>
          <p:cNvSpPr>
            <a:spLocks noChangeArrowheads="1"/>
          </p:cNvSpPr>
          <p:nvPr/>
        </p:nvSpPr>
        <p:spPr bwMode="auto">
          <a:xfrm flipH="1">
            <a:off x="5225006" y="1673793"/>
            <a:ext cx="3631467" cy="603079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3600" b="1" dirty="0">
                <a:latin typeface="Calibri" panose="020F0502020204030204" pitchFamily="34" charset="0"/>
                <a:sym typeface="Calibri" panose="020F0502020204030204" pitchFamily="34" charset="0"/>
              </a:rPr>
              <a:t>ما المقصود بالقذف ؟</a:t>
            </a:r>
            <a:endParaRPr lang="en-US" altLang="en-US" sz="36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 flipH="1">
            <a:off x="844083" y="1718145"/>
            <a:ext cx="3631467" cy="603079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3600" b="1" dirty="0">
                <a:latin typeface="Calibri" panose="020F0502020204030204" pitchFamily="34" charset="0"/>
                <a:sym typeface="Calibri" panose="020F0502020204030204" pitchFamily="34" charset="0"/>
              </a:rPr>
              <a:t>ما هي عقوبة القاذف؟</a:t>
            </a:r>
            <a:endParaRPr lang="en-US" altLang="en-US" sz="36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 flipH="1">
            <a:off x="3779911" y="2742922"/>
            <a:ext cx="5076561" cy="603079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SA" altLang="en-US" sz="3200" b="1" dirty="0">
                <a:latin typeface="Calibri" panose="020F0502020204030204" pitchFamily="34" charset="0"/>
                <a:sym typeface="Calibri" panose="020F0502020204030204" pitchFamily="34" charset="0"/>
              </a:rPr>
              <a:t>ما الحكمة من التغليظ في العقوبة؟ </a:t>
            </a:r>
            <a:endParaRPr lang="en-US" altLang="en-US" sz="32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5"/>
          <p:cNvSpPr>
            <a:spLocks noChangeArrowheads="1"/>
          </p:cNvSpPr>
          <p:nvPr/>
        </p:nvSpPr>
        <p:spPr bwMode="auto">
          <a:xfrm rot="21376985">
            <a:off x="1663379" y="3814067"/>
            <a:ext cx="3456385" cy="346472"/>
          </a:xfrm>
          <a:prstGeom prst="ellipse">
            <a:avLst/>
          </a:prstGeom>
          <a:gradFill rotWithShape="1">
            <a:gsLst>
              <a:gs pos="0">
                <a:srgbClr val="3F3F3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1350" b="1" i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4" name="图片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99" y="2132856"/>
            <a:ext cx="2535345" cy="20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5"/>
          <p:cNvSpPr>
            <a:spLocks noChangeArrowheads="1"/>
          </p:cNvSpPr>
          <p:nvPr/>
        </p:nvSpPr>
        <p:spPr bwMode="auto">
          <a:xfrm rot="21376985">
            <a:off x="4317282" y="3579515"/>
            <a:ext cx="3456384" cy="346472"/>
          </a:xfrm>
          <a:prstGeom prst="ellipse">
            <a:avLst/>
          </a:prstGeom>
          <a:gradFill rotWithShape="1">
            <a:gsLst>
              <a:gs pos="0">
                <a:srgbClr val="3F3F3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1350" b="1" i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6" name="图片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988840"/>
            <a:ext cx="2369322" cy="183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/>
          <p:cNvSpPr>
            <a:spLocks noChangeArrowheads="1"/>
          </p:cNvSpPr>
          <p:nvPr/>
        </p:nvSpPr>
        <p:spPr bwMode="auto">
          <a:xfrm flipH="1">
            <a:off x="2627784" y="1988840"/>
            <a:ext cx="205263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050" b="1" i="1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. </a:t>
            </a:r>
            <a:endParaRPr lang="en-US" alt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2108054" y="2588199"/>
            <a:ext cx="1623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000" b="1" dirty="0"/>
              <a:t>أربط هدفي بهويتي </a:t>
            </a:r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36964" y="2613887"/>
            <a:ext cx="1301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/>
              <a:t>أربط هدفي بواقعي 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5268553" y="3820720"/>
            <a:ext cx="3610673" cy="14109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solidFill>
                  <a:schemeClr val="tx1"/>
                </a:solidFill>
              </a:rPr>
              <a:t>قدّم اقتراحات لزملائك تتبعها تقيك من الوقوع في القذف؟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755993"/>
            <a:ext cx="91440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ar-LB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يكتشف </a:t>
            </a:r>
            <a:r>
              <a:rPr lang="ar-SA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مفهوم القذف وبيان عقوبته .</a:t>
            </a:r>
            <a:endParaRPr lang="ar-AE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3248" y="4474958"/>
            <a:ext cx="4104456" cy="1207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>
                <a:solidFill>
                  <a:schemeClr val="tx1"/>
                </a:solidFill>
              </a:rPr>
              <a:t>هل يُعتبر القذف جريمة يُعاقب عليها القانون الإماراتي؟</a:t>
            </a:r>
            <a:endParaRPr lang="ar-AE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6589" y="5304159"/>
            <a:ext cx="2714600" cy="1213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اربط بين تحريم (الغيبة والنميمة) والقذف .</a:t>
            </a:r>
            <a:endParaRPr lang="ar-JO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  <p:bldP spid="8" grpId="0"/>
      <p:bldP spid="9" grpId="0"/>
      <p:bldP spid="12" grpId="0" animBg="1"/>
      <p:bldP spid="15" grpId="0" animBg="1"/>
      <p:bldP spid="1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5"/>
          <p:cNvGrpSpPr>
            <a:grpSpLocks/>
          </p:cNvGrpSpPr>
          <p:nvPr/>
        </p:nvGrpSpPr>
        <p:grpSpPr bwMode="auto">
          <a:xfrm>
            <a:off x="429377" y="1767985"/>
            <a:ext cx="2982912" cy="1462725"/>
            <a:chOff x="0" y="144024"/>
            <a:chExt cx="4460654" cy="3297852"/>
          </a:xfrm>
        </p:grpSpPr>
        <p:sp>
          <p:nvSpPr>
            <p:cNvPr id="9" name="Oval 65"/>
            <p:cNvSpPr>
              <a:spLocks noChangeArrowheads="1"/>
            </p:cNvSpPr>
            <p:nvPr/>
          </p:nvSpPr>
          <p:spPr bwMode="auto">
            <a:xfrm>
              <a:off x="0" y="2938169"/>
              <a:ext cx="2642888" cy="503707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10" name="组合 37"/>
            <p:cNvGrpSpPr>
              <a:grpSpLocks/>
            </p:cNvGrpSpPr>
            <p:nvPr/>
          </p:nvGrpSpPr>
          <p:grpSpPr bwMode="auto">
            <a:xfrm>
              <a:off x="2337" y="1054782"/>
              <a:ext cx="2232348" cy="2230450"/>
              <a:chOff x="-178951" y="112358"/>
              <a:chExt cx="1974542" cy="1972862"/>
            </a:xfrm>
          </p:grpSpPr>
          <p:sp>
            <p:nvSpPr>
              <p:cNvPr id="14" name="椭圆 41"/>
              <p:cNvSpPr>
                <a:spLocks noChangeArrowheads="1"/>
              </p:cNvSpPr>
              <p:nvPr/>
            </p:nvSpPr>
            <p:spPr bwMode="auto">
              <a:xfrm rot="21322388" flipH="1">
                <a:off x="-179443" y="111685"/>
                <a:ext cx="1975120" cy="1973384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" name="椭圆 42"/>
              <p:cNvSpPr>
                <a:spLocks noChangeArrowheads="1"/>
              </p:cNvSpPr>
              <p:nvPr/>
            </p:nvSpPr>
            <p:spPr bwMode="auto">
              <a:xfrm rot="21322388" flipH="1">
                <a:off x="-32845" y="254593"/>
                <a:ext cx="1694535" cy="1693873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1" name="圆角矩形 4"/>
            <p:cNvSpPr>
              <a:spLocks noChangeArrowheads="1"/>
            </p:cNvSpPr>
            <p:nvPr/>
          </p:nvSpPr>
          <p:spPr bwMode="auto">
            <a:xfrm rot="19400728">
              <a:off x="1782" y="144024"/>
              <a:ext cx="4458872" cy="136618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2" name="圆角矩形 7"/>
            <p:cNvSpPr>
              <a:spLocks noChangeArrowheads="1"/>
            </p:cNvSpPr>
            <p:nvPr/>
          </p:nvSpPr>
          <p:spPr bwMode="auto">
            <a:xfrm rot="19400728">
              <a:off x="573844" y="863943"/>
              <a:ext cx="1352631" cy="1363809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3" name="Oval 65"/>
            <p:cNvSpPr>
              <a:spLocks noChangeArrowheads="1"/>
            </p:cNvSpPr>
            <p:nvPr/>
          </p:nvSpPr>
          <p:spPr bwMode="auto">
            <a:xfrm>
              <a:off x="90888" y="2028171"/>
              <a:ext cx="2404085" cy="159191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43"/>
          <p:cNvGrpSpPr>
            <a:grpSpLocks/>
          </p:cNvGrpSpPr>
          <p:nvPr/>
        </p:nvGrpSpPr>
        <p:grpSpPr bwMode="auto">
          <a:xfrm>
            <a:off x="2966957" y="1985509"/>
            <a:ext cx="3299914" cy="1527009"/>
            <a:chOff x="0" y="0"/>
            <a:chExt cx="4933259" cy="3441876"/>
          </a:xfrm>
        </p:grpSpPr>
        <p:sp>
          <p:nvSpPr>
            <p:cNvPr id="17" name="Oval 65"/>
            <p:cNvSpPr>
              <a:spLocks noChangeArrowheads="1"/>
            </p:cNvSpPr>
            <p:nvPr/>
          </p:nvSpPr>
          <p:spPr bwMode="auto">
            <a:xfrm>
              <a:off x="0" y="2938303"/>
              <a:ext cx="2642118" cy="503573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18" name="组合 45"/>
            <p:cNvGrpSpPr>
              <a:grpSpLocks/>
            </p:cNvGrpSpPr>
            <p:nvPr/>
          </p:nvGrpSpPr>
          <p:grpSpPr bwMode="auto">
            <a:xfrm>
              <a:off x="204649" y="927755"/>
              <a:ext cx="2232248" cy="2232248"/>
              <a:chOff x="0" y="0"/>
              <a:chExt cx="1974453" cy="1974453"/>
            </a:xfrm>
          </p:grpSpPr>
          <p:sp>
            <p:nvSpPr>
              <p:cNvPr id="22" name="椭圆 49"/>
              <p:cNvSpPr>
                <a:spLocks noChangeArrowheads="1"/>
              </p:cNvSpPr>
              <p:nvPr/>
            </p:nvSpPr>
            <p:spPr bwMode="auto">
              <a:xfrm rot="21322388" flipH="1">
                <a:off x="208" y="889"/>
                <a:ext cx="1974541" cy="1972861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3" name="椭圆 50"/>
              <p:cNvSpPr>
                <a:spLocks noChangeArrowheads="1"/>
              </p:cNvSpPr>
              <p:nvPr/>
            </p:nvSpPr>
            <p:spPr bwMode="auto">
              <a:xfrm rot="21322388" flipH="1">
                <a:off x="146762" y="143759"/>
                <a:ext cx="1694041" cy="1693425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9" name="圆角矩形 4"/>
            <p:cNvSpPr>
              <a:spLocks noChangeArrowheads="1"/>
            </p:cNvSpPr>
            <p:nvPr/>
          </p:nvSpPr>
          <p:spPr bwMode="auto">
            <a:xfrm rot="19400728">
              <a:off x="473906" y="0"/>
              <a:ext cx="4459353" cy="136582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圆角矩形 7"/>
            <p:cNvSpPr>
              <a:spLocks noChangeArrowheads="1"/>
            </p:cNvSpPr>
            <p:nvPr/>
          </p:nvSpPr>
          <p:spPr bwMode="auto">
            <a:xfrm rot="19400728">
              <a:off x="694825" y="971517"/>
              <a:ext cx="1354018" cy="1363448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auto">
            <a:xfrm>
              <a:off x="117586" y="2028545"/>
              <a:ext cx="2405164" cy="159149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51"/>
          <p:cNvGrpSpPr>
            <a:grpSpLocks/>
          </p:cNvGrpSpPr>
          <p:nvPr/>
        </p:nvGrpSpPr>
        <p:grpSpPr bwMode="auto">
          <a:xfrm>
            <a:off x="5399083" y="2261381"/>
            <a:ext cx="3299913" cy="1527009"/>
            <a:chOff x="0" y="0"/>
            <a:chExt cx="4933259" cy="3441876"/>
          </a:xfrm>
        </p:grpSpPr>
        <p:sp>
          <p:nvSpPr>
            <p:cNvPr id="25" name="Oval 65"/>
            <p:cNvSpPr>
              <a:spLocks noChangeArrowheads="1"/>
            </p:cNvSpPr>
            <p:nvPr/>
          </p:nvSpPr>
          <p:spPr bwMode="auto">
            <a:xfrm>
              <a:off x="0" y="2938303"/>
              <a:ext cx="2642117" cy="503573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26" name="组合 53"/>
            <p:cNvGrpSpPr>
              <a:grpSpLocks/>
            </p:cNvGrpSpPr>
            <p:nvPr/>
          </p:nvGrpSpPr>
          <p:grpSpPr bwMode="auto">
            <a:xfrm>
              <a:off x="204649" y="927755"/>
              <a:ext cx="2232248" cy="2232248"/>
              <a:chOff x="0" y="0"/>
              <a:chExt cx="1974453" cy="1974453"/>
            </a:xfrm>
          </p:grpSpPr>
          <p:sp>
            <p:nvSpPr>
              <p:cNvPr id="30" name="椭圆 57"/>
              <p:cNvSpPr>
                <a:spLocks noChangeArrowheads="1"/>
              </p:cNvSpPr>
              <p:nvPr/>
            </p:nvSpPr>
            <p:spPr bwMode="auto">
              <a:xfrm rot="21322388" flipH="1">
                <a:off x="207" y="889"/>
                <a:ext cx="1974542" cy="1972861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1" name="椭圆 58"/>
              <p:cNvSpPr>
                <a:spLocks noChangeArrowheads="1"/>
              </p:cNvSpPr>
              <p:nvPr/>
            </p:nvSpPr>
            <p:spPr bwMode="auto">
              <a:xfrm rot="21322388" flipH="1">
                <a:off x="146762" y="143759"/>
                <a:ext cx="1694040" cy="1693425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7" name="圆角矩形 4"/>
            <p:cNvSpPr>
              <a:spLocks noChangeArrowheads="1"/>
            </p:cNvSpPr>
            <p:nvPr/>
          </p:nvSpPr>
          <p:spPr bwMode="auto">
            <a:xfrm rot="19400728">
              <a:off x="473906" y="0"/>
              <a:ext cx="4459353" cy="136582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8" name="圆角矩形 7"/>
            <p:cNvSpPr>
              <a:spLocks noChangeArrowheads="1"/>
            </p:cNvSpPr>
            <p:nvPr/>
          </p:nvSpPr>
          <p:spPr bwMode="auto">
            <a:xfrm rot="19400728">
              <a:off x="694825" y="971517"/>
              <a:ext cx="1354019" cy="1363448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9" name="Oval 65"/>
            <p:cNvSpPr>
              <a:spLocks noChangeArrowheads="1"/>
            </p:cNvSpPr>
            <p:nvPr/>
          </p:nvSpPr>
          <p:spPr bwMode="auto">
            <a:xfrm>
              <a:off x="117586" y="2028545"/>
              <a:ext cx="2405164" cy="159149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65"/>
          <p:cNvSpPr>
            <a:spLocks noChangeArrowheads="1"/>
          </p:cNvSpPr>
          <p:nvPr/>
        </p:nvSpPr>
        <p:spPr bwMode="auto">
          <a:xfrm rot="19358075" flipH="1">
            <a:off x="1204062" y="1548455"/>
            <a:ext cx="21653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AE" altLang="en-US" sz="3200" b="1" i="1" dirty="0">
                <a:solidFill>
                  <a:srgbClr val="FFFFFF"/>
                </a:solidFill>
                <a:ea typeface="微软雅黑" pitchFamily="34" charset="-122"/>
                <a:sym typeface="Arial" charset="0"/>
              </a:rPr>
              <a:t>أنا أفكر</a:t>
            </a:r>
            <a:endParaRPr lang="en-US" altLang="en-US" sz="3200" dirty="0">
              <a:ea typeface="宋体" pitchFamily="2" charset="-122"/>
            </a:endParaRPr>
          </a:p>
        </p:txBody>
      </p:sp>
      <p:sp>
        <p:nvSpPr>
          <p:cNvPr id="33" name="TextBox 66"/>
          <p:cNvSpPr>
            <a:spLocks noChangeArrowheads="1"/>
          </p:cNvSpPr>
          <p:nvPr/>
        </p:nvSpPr>
        <p:spPr bwMode="auto">
          <a:xfrm rot="19358075" flipH="1">
            <a:off x="4144821" y="1824592"/>
            <a:ext cx="1753689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ar-AE" altLang="en-US" sz="3300" b="1" i="1" dirty="0">
                <a:solidFill>
                  <a:srgbClr val="FFFFF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أنا أبدع</a:t>
            </a:r>
            <a:endParaRPr lang="en-US" altLang="en-US" sz="1350" dirty="0"/>
          </a:p>
        </p:txBody>
      </p:sp>
      <p:sp>
        <p:nvSpPr>
          <p:cNvPr id="34" name="TextBox 67"/>
          <p:cNvSpPr>
            <a:spLocks noChangeArrowheads="1"/>
          </p:cNvSpPr>
          <p:nvPr/>
        </p:nvSpPr>
        <p:spPr bwMode="auto">
          <a:xfrm rot="19358075" flipH="1">
            <a:off x="6324401" y="2114274"/>
            <a:ext cx="21653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AE" altLang="en-US" sz="3000" b="1" i="1" dirty="0">
                <a:solidFill>
                  <a:srgbClr val="FFFFFF"/>
                </a:solidFill>
                <a:ea typeface="微软雅黑" pitchFamily="34" charset="-122"/>
                <a:sym typeface="Arial" charset="0"/>
              </a:rPr>
              <a:t>أنا موهوب</a:t>
            </a:r>
            <a:endParaRPr lang="en-US" altLang="en-US" sz="3000" dirty="0">
              <a:ea typeface="宋体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9965" y="2262941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1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47959" y="2536637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2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63248" y="2826970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3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pic>
        <p:nvPicPr>
          <p:cNvPr id="37" name="Picture 37" descr="C:\Users\LENOVO\Desktop\تحضيرات الفصل الثاني 2018 بوربوينت\th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010" y="3091130"/>
            <a:ext cx="1582787" cy="172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مستطيل: زوايا مستديرة 4"/>
          <p:cNvSpPr/>
          <p:nvPr/>
        </p:nvSpPr>
        <p:spPr>
          <a:xfrm>
            <a:off x="873340" y="4245358"/>
            <a:ext cx="5953386" cy="990600"/>
          </a:xfrm>
          <a:prstGeom prst="roundRect">
            <a:avLst/>
          </a:prstGeom>
          <a:solidFill>
            <a:srgbClr val="C0F4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توقع تأثير مواقع التواصل الاجتماعي على نشر الجرائم الأخلاقية خاصة القذف.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68" name="مستطيل: زوايا مستديرة 4"/>
          <p:cNvSpPr/>
          <p:nvPr/>
        </p:nvSpPr>
        <p:spPr>
          <a:xfrm>
            <a:off x="2482318" y="5407985"/>
            <a:ext cx="5953386" cy="990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برأيك لماذا خص الله تعالى ( المحصنات) بالرغم أن حكم  القذف للرجل والمرأة ؟.</a:t>
            </a:r>
          </a:p>
        </p:txBody>
      </p:sp>
    </p:spTree>
    <p:extLst>
      <p:ext uri="{BB962C8B-B14F-4D97-AF65-F5344CB8AC3E}">
        <p14:creationId xmlns:p14="http://schemas.microsoft.com/office/powerpoint/2010/main" val="4279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ريط منحني إلى الأعلى 5"/>
          <p:cNvSpPr/>
          <p:nvPr/>
        </p:nvSpPr>
        <p:spPr>
          <a:xfrm>
            <a:off x="0" y="1905000"/>
            <a:ext cx="2438400" cy="1600200"/>
          </a:xfrm>
          <a:prstGeom prst="ellipseRibbon2">
            <a:avLst>
              <a:gd name="adj1" fmla="val 25000"/>
              <a:gd name="adj2" fmla="val 61030"/>
              <a:gd name="adj3" fmla="val 1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1407B9"/>
                </a:solidFill>
              </a:rPr>
              <a:t>غلق الهدف</a:t>
            </a:r>
            <a:endParaRPr lang="en-US" sz="3600" b="1" dirty="0">
              <a:solidFill>
                <a:srgbClr val="1407B9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39871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: زوايا مستديرة 6">
            <a:extLst>
              <a:ext uri="{FF2B5EF4-FFF2-40B4-BE49-F238E27FC236}">
                <a16:creationId xmlns:a16="http://schemas.microsoft.com/office/drawing/2014/main" id="{364E58B1-30C5-4708-A3F5-5262165E83D5}"/>
              </a:ext>
            </a:extLst>
          </p:cNvPr>
          <p:cNvSpPr/>
          <p:nvPr/>
        </p:nvSpPr>
        <p:spPr>
          <a:xfrm>
            <a:off x="2843808" y="2622395"/>
            <a:ext cx="5993063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ماهي عقوبة القذف؟</a:t>
            </a:r>
          </a:p>
        </p:txBody>
      </p:sp>
      <p:sp>
        <p:nvSpPr>
          <p:cNvPr id="10" name="مستطيل: زوايا مستديرة 7">
            <a:extLst>
              <a:ext uri="{FF2B5EF4-FFF2-40B4-BE49-F238E27FC236}">
                <a16:creationId xmlns:a16="http://schemas.microsoft.com/office/drawing/2014/main" id="{26718C1C-90AC-4A80-9D20-45E5F7E5AC03}"/>
              </a:ext>
            </a:extLst>
          </p:cNvPr>
          <p:cNvSpPr/>
          <p:nvPr/>
        </p:nvSpPr>
        <p:spPr>
          <a:xfrm>
            <a:off x="3635896" y="3789040"/>
            <a:ext cx="497973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endParaRPr lang="ar-SA" sz="3200" dirty="0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05C37D2C-D2E1-4D74-A820-C26E29AF3DAE}"/>
              </a:ext>
            </a:extLst>
          </p:cNvPr>
          <p:cNvSpPr/>
          <p:nvPr/>
        </p:nvSpPr>
        <p:spPr>
          <a:xfrm>
            <a:off x="1691680" y="1063226"/>
            <a:ext cx="7315200" cy="77168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LB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يكتشف 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مفهوم القذف وبيان عقوبته .</a:t>
            </a:r>
            <a:endParaRPr lang="ar-AE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" y="1490590"/>
            <a:ext cx="9036496" cy="4680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sp>
        <p:nvSpPr>
          <p:cNvPr id="3" name="نجمة مكونة من 6 نقاط 4"/>
          <p:cNvSpPr/>
          <p:nvPr/>
        </p:nvSpPr>
        <p:spPr>
          <a:xfrm>
            <a:off x="6883600" y="738240"/>
            <a:ext cx="2357422" cy="1414442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الأهداف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7744" y="908720"/>
            <a:ext cx="4772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اليوم سنكون قادرين على 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2461" y="3008565"/>
            <a:ext cx="58192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0538" y="3584629"/>
            <a:ext cx="44342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يكتشف 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مفهوم القذف وبيان عقوبته 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图片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8" y="4734319"/>
            <a:ext cx="605543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3610" y="5261650"/>
            <a:ext cx="5377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توق</a:t>
            </a:r>
            <a:r>
              <a:rPr lang="ar-LB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ّ</a:t>
            </a:r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</a:t>
            </a:r>
            <a:r>
              <a:rPr lang="ar-JO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القواعد الأساسية لحياة زوجية مستقرة.</a:t>
            </a:r>
            <a:endParaRPr lang="en-US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نجمة مكونة من 6 نقاط 4"/>
          <p:cNvSpPr/>
          <p:nvPr/>
        </p:nvSpPr>
        <p:spPr>
          <a:xfrm>
            <a:off x="6593538" y="4892967"/>
            <a:ext cx="2380588" cy="1680503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3200" b="1" dirty="0">
                <a:solidFill>
                  <a:schemeClr val="tx1"/>
                </a:solidFill>
              </a:rPr>
              <a:t>سؤال التحدّي</a:t>
            </a:r>
            <a:endParaRPr lang="ar-AE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5795" y="4160693"/>
            <a:ext cx="43140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يستنتج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الحكمة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الإلهية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من 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اللعان 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01CB29B-9E27-4E3E-94C4-752C72FB1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6" y="2988086"/>
            <a:ext cx="764264" cy="53340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C01CB29B-9E27-4E3E-94C4-752C72FB1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6" y="3564150"/>
            <a:ext cx="764264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10" grpId="0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755993"/>
            <a:ext cx="9144001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ar-LB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يستنتج 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الحكمة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الإلهية 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من 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اللعان .</a:t>
            </a:r>
            <a:endParaRPr lang="ar-AE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419579"/>
            <a:ext cx="8928992" cy="1521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ar-SA" dirty="0"/>
              <a:t>وَالَّذِينَ يَرْمُونَ أَزْوَاجَهُمْ وَلَمْ يَكُن لَّهُمْ شُهَدَاء إِلاَّ أَنفُسُهُمْ فَشَهَادَةُ أَحَدِهِمْ أَرْبَعُ شَهَادَاتٍ بِاللَّهِ إِنَّهُ لَمِنَ الصَّادِقِينَ </a:t>
            </a:r>
            <a:r>
              <a:rPr lang="ar-SA" dirty="0">
                <a:solidFill>
                  <a:srgbClr val="FF0000"/>
                </a:solidFill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ar-SA" dirty="0"/>
              <a:t>وَالْخَامِسَةُ أَنَّ لَعْنَتَ اللَّهِ عَلَيْهِ إِن كَانَ مِنَ الْكَاذِبِينَ </a:t>
            </a:r>
            <a:r>
              <a:rPr lang="ar-SA" dirty="0">
                <a:solidFill>
                  <a:srgbClr val="FF0000"/>
                </a:solidFill>
              </a:rPr>
              <a:t>7</a:t>
            </a:r>
            <a:r>
              <a:rPr lang="ar-SA" dirty="0"/>
              <a:t> وَيَدْرَأُ عَنْهَا الْعَذَابَ أَنْ تَشْهَدَ أَرْبَعَ شَهَادَاتٍ بِاللَّهِ إِنَّهُ لَمِنَ الْكَاذِبِينَ </a:t>
            </a:r>
            <a:r>
              <a:rPr lang="ar-SA" dirty="0">
                <a:solidFill>
                  <a:srgbClr val="FF0000"/>
                </a:solidFill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ar-SA" dirty="0"/>
              <a:t>وَالْخَامِسَةَ أَنَّ غَضَبَ اللَّهِ عَلَيْهَا إِن كَانَ مِنَ الصَّادِقِينَ 9 لَوْلا فَضْلُ اللَّهِ عَلَيْكُمْ وَرَحْمَتُهُ وَأَنَّ اللَّهَ تَوَّابٌ حَكِيمٌ </a:t>
            </a:r>
            <a:r>
              <a:rPr lang="ar-SA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" name="شكل بيضاوي 1"/>
          <p:cNvSpPr/>
          <p:nvPr/>
        </p:nvSpPr>
        <p:spPr>
          <a:xfrm>
            <a:off x="6084168" y="3462915"/>
            <a:ext cx="2016224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أربعة شهداء</a:t>
            </a:r>
            <a:endParaRPr lang="ar-JO" dirty="0">
              <a:solidFill>
                <a:srgbClr val="FF0000"/>
              </a:solidFill>
            </a:endParaRPr>
          </a:p>
        </p:txBody>
      </p:sp>
      <p:sp>
        <p:nvSpPr>
          <p:cNvPr id="3" name="زر إجراء: الوراء أو السابق 2">
            <a:hlinkClick r:id="" action="ppaction://noaction" highlightClick="1"/>
          </p:cNvPr>
          <p:cNvSpPr/>
          <p:nvPr/>
        </p:nvSpPr>
        <p:spPr>
          <a:xfrm>
            <a:off x="5148064" y="3682093"/>
            <a:ext cx="720080" cy="3579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شكل بيضاوي 4"/>
          <p:cNvSpPr/>
          <p:nvPr/>
        </p:nvSpPr>
        <p:spPr>
          <a:xfrm>
            <a:off x="2267744" y="3308107"/>
            <a:ext cx="2521593" cy="9177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أربعة شهود</a:t>
            </a:r>
            <a:endParaRPr lang="ar-JO" sz="2400" dirty="0">
              <a:solidFill>
                <a:srgbClr val="FF0000"/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6084168" y="4326928"/>
            <a:ext cx="2016224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يدرأ</a:t>
            </a:r>
            <a:endParaRPr lang="ar-JO" dirty="0">
              <a:solidFill>
                <a:srgbClr val="FF0000"/>
              </a:solidFill>
            </a:endParaRPr>
          </a:p>
        </p:txBody>
      </p:sp>
      <p:sp>
        <p:nvSpPr>
          <p:cNvPr id="11" name="زر إجراء: الوراء أو السابق 10">
            <a:hlinkClick r:id="" action="ppaction://noaction" highlightClick="1"/>
          </p:cNvPr>
          <p:cNvSpPr/>
          <p:nvPr/>
        </p:nvSpPr>
        <p:spPr>
          <a:xfrm>
            <a:off x="5148064" y="4561898"/>
            <a:ext cx="720080" cy="3579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2" name="شكل بيضاوي 11"/>
          <p:cNvSpPr/>
          <p:nvPr/>
        </p:nvSpPr>
        <p:spPr>
          <a:xfrm>
            <a:off x="2411760" y="4375894"/>
            <a:ext cx="2377577" cy="92531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يدفع</a:t>
            </a:r>
            <a:endParaRPr lang="ar-JO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8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755993"/>
            <a:ext cx="9144001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ar-LB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يستنتج 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الحكمة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الإلهية 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من 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اللعان .</a:t>
            </a:r>
            <a:endParaRPr lang="ar-AE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419579"/>
            <a:ext cx="8928992" cy="1521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ar-SA" dirty="0"/>
              <a:t>وَالَّذِينَ يَرْمُونَ أَزْوَاجَهُمْ وَلَمْ يَكُن لَّهُمْ شُهَدَاء إِلاَّ أَنفُسُهُمْ فَشَهَادَةُ أَحَدِهِمْ أَرْبَعُ شَهَادَاتٍ بِاللَّهِ إِنَّهُ لَمِنَ الصَّادِقِينَ </a:t>
            </a:r>
            <a:r>
              <a:rPr lang="ar-SA" dirty="0">
                <a:solidFill>
                  <a:srgbClr val="FF0000"/>
                </a:solidFill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ar-SA" dirty="0"/>
              <a:t>وَالْخَامِسَةُ أَنَّ لَعْنَتَ اللَّهِ عَلَيْهِ إِن كَانَ مِنَ الْكَاذِبِينَ </a:t>
            </a:r>
            <a:r>
              <a:rPr lang="ar-SA" dirty="0">
                <a:solidFill>
                  <a:srgbClr val="FF0000"/>
                </a:solidFill>
              </a:rPr>
              <a:t>7</a:t>
            </a:r>
            <a:r>
              <a:rPr lang="ar-SA" dirty="0"/>
              <a:t> وَيَدْرَأُ عَنْهَا الْعَذَابَ أَنْ تَشْهَدَ أَرْبَعَ شَهَادَاتٍ بِاللَّهِ إِنَّهُ لَمِنَ الْكَاذِبِينَ </a:t>
            </a:r>
            <a:r>
              <a:rPr lang="ar-SA" dirty="0">
                <a:solidFill>
                  <a:srgbClr val="FF0000"/>
                </a:solidFill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ar-SA" dirty="0"/>
              <a:t>وَالْخَامِسَةَ أَنَّ غَضَبَ اللَّهِ عَلَيْهَا إِن كَانَ مِنَ الصَّادِقِينَ 9 لَوْلا فَضْلُ اللَّهِ عَلَيْكُمْ وَرَحْمَتُهُ وَأَنَّ اللَّهَ تَوَّابٌ حَكِيمٌ </a:t>
            </a:r>
            <a:r>
              <a:rPr lang="ar-SA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矩形 7"/>
          <p:cNvSpPr>
            <a:spLocks noChangeArrowheads="1"/>
          </p:cNvSpPr>
          <p:nvPr/>
        </p:nvSpPr>
        <p:spPr bwMode="auto">
          <a:xfrm flipH="1">
            <a:off x="4283967" y="3098359"/>
            <a:ext cx="4495563" cy="603079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3600" b="1" dirty="0">
                <a:latin typeface="Calibri" panose="020F0502020204030204" pitchFamily="34" charset="0"/>
                <a:sym typeface="Calibri" panose="020F0502020204030204" pitchFamily="34" charset="0"/>
              </a:rPr>
              <a:t>ما هي أدلة إثبات الزنا ؟</a:t>
            </a:r>
            <a:endParaRPr lang="en-US" altLang="en-US" sz="36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 flipH="1">
            <a:off x="110354" y="3566804"/>
            <a:ext cx="4495563" cy="603079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3600" b="1" dirty="0">
                <a:latin typeface="Calibri" panose="020F0502020204030204" pitchFamily="34" charset="0"/>
                <a:sym typeface="Calibri" panose="020F0502020204030204" pitchFamily="34" charset="0"/>
              </a:rPr>
              <a:t>ما هي شروط الشهود ؟</a:t>
            </a:r>
            <a:endParaRPr lang="en-US" altLang="en-US" sz="36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矩形 7"/>
          <p:cNvSpPr>
            <a:spLocks noChangeArrowheads="1"/>
          </p:cNvSpPr>
          <p:nvPr/>
        </p:nvSpPr>
        <p:spPr bwMode="auto">
          <a:xfrm flipH="1">
            <a:off x="395536" y="4955915"/>
            <a:ext cx="5359659" cy="603079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3600" b="1" dirty="0">
                <a:latin typeface="Calibri" panose="020F0502020204030204" pitchFamily="34" charset="0"/>
                <a:sym typeface="Calibri" panose="020F0502020204030204" pitchFamily="34" charset="0"/>
              </a:rPr>
              <a:t>ما الحكمة من مشروعية اللعان؟</a:t>
            </a:r>
            <a:endParaRPr lang="en-US" altLang="en-US" sz="36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矩形 7"/>
          <p:cNvSpPr>
            <a:spLocks noChangeArrowheads="1"/>
          </p:cNvSpPr>
          <p:nvPr/>
        </p:nvSpPr>
        <p:spPr bwMode="auto">
          <a:xfrm flipH="1">
            <a:off x="4489080" y="4204168"/>
            <a:ext cx="4495563" cy="603079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3600" b="1" dirty="0">
                <a:latin typeface="Calibri" panose="020F0502020204030204" pitchFamily="34" charset="0"/>
                <a:sym typeface="Calibri" panose="020F0502020204030204" pitchFamily="34" charset="0"/>
              </a:rPr>
              <a:t>ما هي صفة اللعان ؟</a:t>
            </a:r>
            <a:endParaRPr lang="en-US" altLang="en-US" sz="36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85955" y="5238580"/>
            <a:ext cx="3050541" cy="125560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لماذا خص الرجل باللعن وخصت المرأة بالغضب ؟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نتيجة بحث الصور عن خلفيات بوربوينت اسلامية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شكل بيضاوي 5"/>
          <p:cNvSpPr/>
          <p:nvPr/>
        </p:nvSpPr>
        <p:spPr>
          <a:xfrm>
            <a:off x="323528" y="1052736"/>
            <a:ext cx="8496944" cy="3384376"/>
          </a:xfrm>
          <a:prstGeom prst="ellipse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7200" b="1" dirty="0">
                <a:solidFill>
                  <a:schemeClr val="tx1"/>
                </a:solidFill>
              </a:rPr>
              <a:t>وقاية المجتمع من الجرائم الأخلاقية</a:t>
            </a:r>
            <a:endParaRPr lang="ar-SA" sz="7200" b="1" dirty="0">
              <a:solidFill>
                <a:schemeClr val="tx1"/>
              </a:solidFill>
            </a:endParaRPr>
          </a:p>
          <a:p>
            <a:pPr algn="ctr"/>
            <a:r>
              <a:rPr lang="ar-SA" sz="4800" b="1" dirty="0">
                <a:solidFill>
                  <a:srgbClr val="FF0000"/>
                </a:solidFill>
              </a:rPr>
              <a:t>سورة النور1-10</a:t>
            </a:r>
            <a:endParaRPr lang="ar-AE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65"/>
          <p:cNvSpPr>
            <a:spLocks noChangeArrowheads="1"/>
          </p:cNvSpPr>
          <p:nvPr/>
        </p:nvSpPr>
        <p:spPr bwMode="auto">
          <a:xfrm rot="21376985">
            <a:off x="1663379" y="3814067"/>
            <a:ext cx="3456385" cy="346472"/>
          </a:xfrm>
          <a:prstGeom prst="ellipse">
            <a:avLst/>
          </a:prstGeom>
          <a:gradFill rotWithShape="1">
            <a:gsLst>
              <a:gs pos="0">
                <a:srgbClr val="3F3F3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1350" b="1" i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10" name="图片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04" y="1988840"/>
            <a:ext cx="2743200" cy="194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65"/>
          <p:cNvSpPr>
            <a:spLocks noChangeArrowheads="1"/>
          </p:cNvSpPr>
          <p:nvPr/>
        </p:nvSpPr>
        <p:spPr bwMode="auto">
          <a:xfrm rot="21376985">
            <a:off x="4317282" y="3579515"/>
            <a:ext cx="3456384" cy="346472"/>
          </a:xfrm>
          <a:prstGeom prst="ellipse">
            <a:avLst/>
          </a:prstGeom>
          <a:gradFill rotWithShape="1">
            <a:gsLst>
              <a:gs pos="0">
                <a:srgbClr val="3F3F3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1350" b="1" i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12" name="图片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7319"/>
            <a:ext cx="2800177" cy="18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5"/>
          <p:cNvSpPr>
            <a:spLocks noChangeArrowheads="1"/>
          </p:cNvSpPr>
          <p:nvPr/>
        </p:nvSpPr>
        <p:spPr bwMode="auto">
          <a:xfrm flipH="1">
            <a:off x="2627784" y="1988840"/>
            <a:ext cx="205263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050" b="1" i="1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. </a:t>
            </a:r>
            <a:endParaRPr lang="en-US" alt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2664348" y="2569458"/>
            <a:ext cx="1623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000" b="1" dirty="0"/>
              <a:t>أربط هدفي بهويتي </a:t>
            </a:r>
            <a:endParaRPr lang="en-US" sz="3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28184" y="2270713"/>
            <a:ext cx="205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أربط هدفي بواقعي 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398874" y="3909676"/>
            <a:ext cx="3308023" cy="20257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من خلال فهمك لما جاء من بعض  أحكام في سورة النور ما مدى تأثيرها على سلوك المسلم في حياته .</a:t>
            </a:r>
            <a:endParaRPr lang="ar-AE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47047" y="3987303"/>
            <a:ext cx="3269398" cy="2028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دور محكمة الأسرة في الإصلاح بين الزوجين .</a:t>
            </a:r>
            <a:endParaRPr lang="ar-AE" sz="3600" b="1" dirty="0">
              <a:solidFill>
                <a:schemeClr val="tx1"/>
              </a:solidFill>
            </a:endParaRPr>
          </a:p>
        </p:txBody>
      </p:sp>
      <p:sp>
        <p:nvSpPr>
          <p:cNvPr id="21" name="Rectangle 7"/>
          <p:cNvSpPr/>
          <p:nvPr/>
        </p:nvSpPr>
        <p:spPr>
          <a:xfrm>
            <a:off x="1" y="904720"/>
            <a:ext cx="91440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ar-LB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يستنتج 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الحكمة</a:t>
            </a:r>
            <a:r>
              <a:rPr lang="ar-SA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الإلهية 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من </a:t>
            </a:r>
            <a:r>
              <a:rPr lang="ar-SA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اللعان .</a:t>
            </a:r>
            <a:endParaRPr lang="ar-AE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/>
      <p:bldP spid="14" grpId="0"/>
      <p:bldP spid="15" grpId="0"/>
      <p:bldP spid="18" grpId="0" animBg="1"/>
      <p:bldP spid="19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5"/>
          <p:cNvGrpSpPr>
            <a:grpSpLocks/>
          </p:cNvGrpSpPr>
          <p:nvPr/>
        </p:nvGrpSpPr>
        <p:grpSpPr bwMode="auto">
          <a:xfrm>
            <a:off x="429377" y="1767985"/>
            <a:ext cx="2982912" cy="1462725"/>
            <a:chOff x="0" y="144024"/>
            <a:chExt cx="4460654" cy="3297852"/>
          </a:xfrm>
        </p:grpSpPr>
        <p:sp>
          <p:nvSpPr>
            <p:cNvPr id="9" name="Oval 65"/>
            <p:cNvSpPr>
              <a:spLocks noChangeArrowheads="1"/>
            </p:cNvSpPr>
            <p:nvPr/>
          </p:nvSpPr>
          <p:spPr bwMode="auto">
            <a:xfrm>
              <a:off x="0" y="2938169"/>
              <a:ext cx="2642888" cy="503707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10" name="组合 37"/>
            <p:cNvGrpSpPr>
              <a:grpSpLocks/>
            </p:cNvGrpSpPr>
            <p:nvPr/>
          </p:nvGrpSpPr>
          <p:grpSpPr bwMode="auto">
            <a:xfrm>
              <a:off x="2337" y="1054782"/>
              <a:ext cx="2232348" cy="2230450"/>
              <a:chOff x="-178951" y="112358"/>
              <a:chExt cx="1974542" cy="1972862"/>
            </a:xfrm>
          </p:grpSpPr>
          <p:sp>
            <p:nvSpPr>
              <p:cNvPr id="14" name="椭圆 41"/>
              <p:cNvSpPr>
                <a:spLocks noChangeArrowheads="1"/>
              </p:cNvSpPr>
              <p:nvPr/>
            </p:nvSpPr>
            <p:spPr bwMode="auto">
              <a:xfrm rot="21322388" flipH="1">
                <a:off x="-179443" y="111685"/>
                <a:ext cx="1975120" cy="1973384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" name="椭圆 42"/>
              <p:cNvSpPr>
                <a:spLocks noChangeArrowheads="1"/>
              </p:cNvSpPr>
              <p:nvPr/>
            </p:nvSpPr>
            <p:spPr bwMode="auto">
              <a:xfrm rot="21322388" flipH="1">
                <a:off x="-32845" y="254593"/>
                <a:ext cx="1694535" cy="1693873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1" name="圆角矩形 4"/>
            <p:cNvSpPr>
              <a:spLocks noChangeArrowheads="1"/>
            </p:cNvSpPr>
            <p:nvPr/>
          </p:nvSpPr>
          <p:spPr bwMode="auto">
            <a:xfrm rot="19400728">
              <a:off x="1782" y="144024"/>
              <a:ext cx="4458872" cy="136618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2" name="圆角矩形 7"/>
            <p:cNvSpPr>
              <a:spLocks noChangeArrowheads="1"/>
            </p:cNvSpPr>
            <p:nvPr/>
          </p:nvSpPr>
          <p:spPr bwMode="auto">
            <a:xfrm rot="19400728">
              <a:off x="573844" y="863943"/>
              <a:ext cx="1352631" cy="1363809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3" name="Oval 65"/>
            <p:cNvSpPr>
              <a:spLocks noChangeArrowheads="1"/>
            </p:cNvSpPr>
            <p:nvPr/>
          </p:nvSpPr>
          <p:spPr bwMode="auto">
            <a:xfrm>
              <a:off x="90888" y="2028171"/>
              <a:ext cx="2404085" cy="159191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43"/>
          <p:cNvGrpSpPr>
            <a:grpSpLocks/>
          </p:cNvGrpSpPr>
          <p:nvPr/>
        </p:nvGrpSpPr>
        <p:grpSpPr bwMode="auto">
          <a:xfrm>
            <a:off x="2966957" y="1985509"/>
            <a:ext cx="3299914" cy="1527009"/>
            <a:chOff x="0" y="0"/>
            <a:chExt cx="4933259" cy="3441876"/>
          </a:xfrm>
        </p:grpSpPr>
        <p:sp>
          <p:nvSpPr>
            <p:cNvPr id="17" name="Oval 65"/>
            <p:cNvSpPr>
              <a:spLocks noChangeArrowheads="1"/>
            </p:cNvSpPr>
            <p:nvPr/>
          </p:nvSpPr>
          <p:spPr bwMode="auto">
            <a:xfrm>
              <a:off x="0" y="2938303"/>
              <a:ext cx="2642118" cy="503573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18" name="组合 45"/>
            <p:cNvGrpSpPr>
              <a:grpSpLocks/>
            </p:cNvGrpSpPr>
            <p:nvPr/>
          </p:nvGrpSpPr>
          <p:grpSpPr bwMode="auto">
            <a:xfrm>
              <a:off x="204649" y="927755"/>
              <a:ext cx="2232248" cy="2232248"/>
              <a:chOff x="0" y="0"/>
              <a:chExt cx="1974453" cy="1974453"/>
            </a:xfrm>
          </p:grpSpPr>
          <p:sp>
            <p:nvSpPr>
              <p:cNvPr id="22" name="椭圆 49"/>
              <p:cNvSpPr>
                <a:spLocks noChangeArrowheads="1"/>
              </p:cNvSpPr>
              <p:nvPr/>
            </p:nvSpPr>
            <p:spPr bwMode="auto">
              <a:xfrm rot="21322388" flipH="1">
                <a:off x="208" y="889"/>
                <a:ext cx="1974541" cy="1972861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3" name="椭圆 50"/>
              <p:cNvSpPr>
                <a:spLocks noChangeArrowheads="1"/>
              </p:cNvSpPr>
              <p:nvPr/>
            </p:nvSpPr>
            <p:spPr bwMode="auto">
              <a:xfrm rot="21322388" flipH="1">
                <a:off x="146762" y="143759"/>
                <a:ext cx="1694041" cy="1693425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9" name="圆角矩形 4"/>
            <p:cNvSpPr>
              <a:spLocks noChangeArrowheads="1"/>
            </p:cNvSpPr>
            <p:nvPr/>
          </p:nvSpPr>
          <p:spPr bwMode="auto">
            <a:xfrm rot="19400728">
              <a:off x="473906" y="0"/>
              <a:ext cx="4459353" cy="136582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圆角矩形 7"/>
            <p:cNvSpPr>
              <a:spLocks noChangeArrowheads="1"/>
            </p:cNvSpPr>
            <p:nvPr/>
          </p:nvSpPr>
          <p:spPr bwMode="auto">
            <a:xfrm rot="19400728">
              <a:off x="694825" y="971517"/>
              <a:ext cx="1354018" cy="1363448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auto">
            <a:xfrm>
              <a:off x="117586" y="2028545"/>
              <a:ext cx="2405164" cy="159149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51"/>
          <p:cNvGrpSpPr>
            <a:grpSpLocks/>
          </p:cNvGrpSpPr>
          <p:nvPr/>
        </p:nvGrpSpPr>
        <p:grpSpPr bwMode="auto">
          <a:xfrm>
            <a:off x="5399083" y="2261381"/>
            <a:ext cx="3299913" cy="1527009"/>
            <a:chOff x="0" y="0"/>
            <a:chExt cx="4933259" cy="3441876"/>
          </a:xfrm>
        </p:grpSpPr>
        <p:sp>
          <p:nvSpPr>
            <p:cNvPr id="25" name="Oval 65"/>
            <p:cNvSpPr>
              <a:spLocks noChangeArrowheads="1"/>
            </p:cNvSpPr>
            <p:nvPr/>
          </p:nvSpPr>
          <p:spPr bwMode="auto">
            <a:xfrm>
              <a:off x="0" y="2938303"/>
              <a:ext cx="2642117" cy="503573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26" name="组合 53"/>
            <p:cNvGrpSpPr>
              <a:grpSpLocks/>
            </p:cNvGrpSpPr>
            <p:nvPr/>
          </p:nvGrpSpPr>
          <p:grpSpPr bwMode="auto">
            <a:xfrm>
              <a:off x="204649" y="927755"/>
              <a:ext cx="2232248" cy="2232248"/>
              <a:chOff x="0" y="0"/>
              <a:chExt cx="1974453" cy="1974453"/>
            </a:xfrm>
          </p:grpSpPr>
          <p:sp>
            <p:nvSpPr>
              <p:cNvPr id="30" name="椭圆 57"/>
              <p:cNvSpPr>
                <a:spLocks noChangeArrowheads="1"/>
              </p:cNvSpPr>
              <p:nvPr/>
            </p:nvSpPr>
            <p:spPr bwMode="auto">
              <a:xfrm rot="21322388" flipH="1">
                <a:off x="207" y="889"/>
                <a:ext cx="1974542" cy="1972861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1" name="椭圆 58"/>
              <p:cNvSpPr>
                <a:spLocks noChangeArrowheads="1"/>
              </p:cNvSpPr>
              <p:nvPr/>
            </p:nvSpPr>
            <p:spPr bwMode="auto">
              <a:xfrm rot="21322388" flipH="1">
                <a:off x="146762" y="143759"/>
                <a:ext cx="1694040" cy="1693425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7" name="圆角矩形 4"/>
            <p:cNvSpPr>
              <a:spLocks noChangeArrowheads="1"/>
            </p:cNvSpPr>
            <p:nvPr/>
          </p:nvSpPr>
          <p:spPr bwMode="auto">
            <a:xfrm rot="19400728">
              <a:off x="473906" y="0"/>
              <a:ext cx="4459353" cy="136582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8" name="圆角矩形 7"/>
            <p:cNvSpPr>
              <a:spLocks noChangeArrowheads="1"/>
            </p:cNvSpPr>
            <p:nvPr/>
          </p:nvSpPr>
          <p:spPr bwMode="auto">
            <a:xfrm rot="19400728">
              <a:off x="694825" y="971517"/>
              <a:ext cx="1354019" cy="1363448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9" name="Oval 65"/>
            <p:cNvSpPr>
              <a:spLocks noChangeArrowheads="1"/>
            </p:cNvSpPr>
            <p:nvPr/>
          </p:nvSpPr>
          <p:spPr bwMode="auto">
            <a:xfrm>
              <a:off x="117586" y="2028545"/>
              <a:ext cx="2405164" cy="159149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65"/>
          <p:cNvSpPr>
            <a:spLocks noChangeArrowheads="1"/>
          </p:cNvSpPr>
          <p:nvPr/>
        </p:nvSpPr>
        <p:spPr bwMode="auto">
          <a:xfrm rot="19358075" flipH="1">
            <a:off x="1204062" y="1548455"/>
            <a:ext cx="21653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AE" altLang="en-US" sz="3200" b="1" i="1" dirty="0">
                <a:solidFill>
                  <a:srgbClr val="FFFFFF"/>
                </a:solidFill>
                <a:ea typeface="微软雅黑" pitchFamily="34" charset="-122"/>
                <a:sym typeface="Arial" charset="0"/>
              </a:rPr>
              <a:t>أنا أفكر</a:t>
            </a:r>
            <a:endParaRPr lang="en-US" altLang="en-US" sz="3200" dirty="0">
              <a:ea typeface="宋体" pitchFamily="2" charset="-122"/>
            </a:endParaRPr>
          </a:p>
        </p:txBody>
      </p:sp>
      <p:sp>
        <p:nvSpPr>
          <p:cNvPr id="33" name="TextBox 66"/>
          <p:cNvSpPr>
            <a:spLocks noChangeArrowheads="1"/>
          </p:cNvSpPr>
          <p:nvPr/>
        </p:nvSpPr>
        <p:spPr bwMode="auto">
          <a:xfrm rot="19358075" flipH="1">
            <a:off x="4144821" y="1824592"/>
            <a:ext cx="1753689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ar-AE" altLang="en-US" sz="3300" b="1" i="1" dirty="0">
                <a:solidFill>
                  <a:srgbClr val="FFFFF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أنا أبدع</a:t>
            </a:r>
            <a:endParaRPr lang="en-US" altLang="en-US" sz="1350" dirty="0"/>
          </a:p>
        </p:txBody>
      </p:sp>
      <p:sp>
        <p:nvSpPr>
          <p:cNvPr id="34" name="TextBox 67"/>
          <p:cNvSpPr>
            <a:spLocks noChangeArrowheads="1"/>
          </p:cNvSpPr>
          <p:nvPr/>
        </p:nvSpPr>
        <p:spPr bwMode="auto">
          <a:xfrm rot="19358075" flipH="1">
            <a:off x="6324401" y="2114274"/>
            <a:ext cx="21653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AE" altLang="en-US" sz="3000" b="1" i="1" dirty="0">
                <a:solidFill>
                  <a:srgbClr val="FFFFFF"/>
                </a:solidFill>
                <a:ea typeface="微软雅黑" pitchFamily="34" charset="-122"/>
                <a:sym typeface="Arial" charset="0"/>
              </a:rPr>
              <a:t>أنا موهوب</a:t>
            </a:r>
            <a:endParaRPr lang="en-US" altLang="en-US" sz="3000" dirty="0">
              <a:ea typeface="宋体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9965" y="2262941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1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47959" y="2536637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2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63248" y="2826970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3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pic>
        <p:nvPicPr>
          <p:cNvPr id="37" name="Picture 37" descr="C:\Users\LENOVO\Desktop\تحضيرات الفصل الثاني 2018 بوربوينت\th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010" y="3091130"/>
            <a:ext cx="1582787" cy="172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مستطيل: زوايا مستديرة 4"/>
          <p:cNvSpPr/>
          <p:nvPr/>
        </p:nvSpPr>
        <p:spPr>
          <a:xfrm>
            <a:off x="873340" y="4245358"/>
            <a:ext cx="5953386" cy="990600"/>
          </a:xfrm>
          <a:prstGeom prst="roundRect">
            <a:avLst/>
          </a:prstGeom>
          <a:solidFill>
            <a:srgbClr val="C0F4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تخيل التربية بأخلاق القرآن وتأثيرها على الثقة بين الزوجين وانعكاسها على الأبناء .</a:t>
            </a:r>
            <a:endParaRPr lang="ar-AE" sz="3200" b="1" dirty="0">
              <a:solidFill>
                <a:schemeClr val="tx1"/>
              </a:solidFill>
            </a:endParaRPr>
          </a:p>
        </p:txBody>
      </p:sp>
      <p:sp>
        <p:nvSpPr>
          <p:cNvPr id="68" name="مستطيل: زوايا مستديرة 4"/>
          <p:cNvSpPr/>
          <p:nvPr/>
        </p:nvSpPr>
        <p:spPr>
          <a:xfrm>
            <a:off x="2482318" y="5407985"/>
            <a:ext cx="5953386" cy="990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برأيك ما الأثر السلبي للشك بين الزوجين على الأبناء واستقرارهم .</a:t>
            </a:r>
          </a:p>
        </p:txBody>
      </p:sp>
    </p:spTree>
    <p:extLst>
      <p:ext uri="{BB962C8B-B14F-4D97-AF65-F5344CB8AC3E}">
        <p14:creationId xmlns:p14="http://schemas.microsoft.com/office/powerpoint/2010/main" val="25950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023945" y="4011599"/>
            <a:ext cx="5976664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 err="1">
                <a:solidFill>
                  <a:schemeClr val="tx1"/>
                </a:solidFill>
              </a:rPr>
              <a:t>ا</a:t>
            </a:r>
            <a:r>
              <a:rPr lang="ar-JO" sz="2800" b="1" dirty="0">
                <a:solidFill>
                  <a:schemeClr val="tx1"/>
                </a:solidFill>
              </a:rPr>
              <a:t>ستنبط </a:t>
            </a:r>
            <a:r>
              <a:rPr lang="ar-SA" sz="2800" b="1" dirty="0">
                <a:solidFill>
                  <a:schemeClr val="tx1"/>
                </a:solidFill>
              </a:rPr>
              <a:t>دور القانون في </a:t>
            </a:r>
            <a:r>
              <a:rPr lang="ar-JO" sz="2800" b="1" dirty="0">
                <a:solidFill>
                  <a:schemeClr val="tx1"/>
                </a:solidFill>
              </a:rPr>
              <a:t>علاج الجرائم</a:t>
            </a:r>
            <a:r>
              <a:rPr lang="ar-SA" sz="2800" b="1" dirty="0">
                <a:solidFill>
                  <a:schemeClr val="tx1"/>
                </a:solidFill>
              </a:rPr>
              <a:t> الأخلاقية  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9552" y="5373216"/>
            <a:ext cx="7488832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solidFill>
                  <a:schemeClr val="tx1"/>
                </a:solidFill>
              </a:rPr>
              <a:t>ما هي صفات المجتمع الذي يخلو من الجرائم الأخلاقية</a:t>
            </a:r>
            <a:r>
              <a:rPr lang="ar-AE" sz="2800" b="1" dirty="0">
                <a:solidFill>
                  <a:schemeClr val="tx1"/>
                </a:solidFill>
              </a:rPr>
              <a:t>؟؟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نجمة مكونة من 6 نقاط 4"/>
          <p:cNvSpPr/>
          <p:nvPr/>
        </p:nvSpPr>
        <p:spPr>
          <a:xfrm>
            <a:off x="6516216" y="836712"/>
            <a:ext cx="2380588" cy="1680503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3200" b="1" dirty="0">
                <a:solidFill>
                  <a:schemeClr val="tx1"/>
                </a:solidFill>
              </a:rPr>
              <a:t>سؤال التحدّي</a:t>
            </a:r>
            <a:endParaRPr lang="ar-AE" sz="3200" b="1" dirty="0">
              <a:solidFill>
                <a:schemeClr val="tx1"/>
              </a:solidFill>
            </a:endParaRPr>
          </a:p>
        </p:txBody>
      </p:sp>
      <p:pic>
        <p:nvPicPr>
          <p:cNvPr id="6" name="图片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605543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3648" y="1676963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توق</a:t>
            </a:r>
            <a:r>
              <a:rPr lang="ar-LB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ّ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</a:t>
            </a:r>
            <a:r>
              <a:rPr lang="ar-JO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القواعد الأساسية لحياة زوجية مستقرة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539552" y="2778936"/>
            <a:ext cx="3050541" cy="125560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ما أهمية الستر في الحياة الزوجية ؟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ريط منحني إلى الأعلى 5"/>
          <p:cNvSpPr/>
          <p:nvPr/>
        </p:nvSpPr>
        <p:spPr>
          <a:xfrm>
            <a:off x="0" y="1905000"/>
            <a:ext cx="2438400" cy="1600200"/>
          </a:xfrm>
          <a:prstGeom prst="ellipseRibbon2">
            <a:avLst>
              <a:gd name="adj1" fmla="val 25000"/>
              <a:gd name="adj2" fmla="val 61030"/>
              <a:gd name="adj3" fmla="val 1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1407B9"/>
                </a:solidFill>
              </a:rPr>
              <a:t>غلق الهدف</a:t>
            </a:r>
            <a:endParaRPr lang="en-US" sz="3600" b="1" dirty="0">
              <a:solidFill>
                <a:srgbClr val="1407B9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39871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: زوايا مستديرة 6">
            <a:extLst>
              <a:ext uri="{FF2B5EF4-FFF2-40B4-BE49-F238E27FC236}">
                <a16:creationId xmlns:a16="http://schemas.microsoft.com/office/drawing/2014/main" id="{364E58B1-30C5-4708-A3F5-5262165E83D5}"/>
              </a:ext>
            </a:extLst>
          </p:cNvPr>
          <p:cNvSpPr/>
          <p:nvPr/>
        </p:nvSpPr>
        <p:spPr>
          <a:xfrm>
            <a:off x="2843808" y="2247900"/>
            <a:ext cx="5993063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ماهي الحكمة من مشروعية اللعان ؟</a:t>
            </a:r>
          </a:p>
        </p:txBody>
      </p:sp>
      <p:sp>
        <p:nvSpPr>
          <p:cNvPr id="10" name="مستطيل: زوايا مستديرة 7">
            <a:extLst>
              <a:ext uri="{FF2B5EF4-FFF2-40B4-BE49-F238E27FC236}">
                <a16:creationId xmlns:a16="http://schemas.microsoft.com/office/drawing/2014/main" id="{26718C1C-90AC-4A80-9D20-45E5F7E5AC03}"/>
              </a:ext>
            </a:extLst>
          </p:cNvPr>
          <p:cNvSpPr/>
          <p:nvPr/>
        </p:nvSpPr>
        <p:spPr>
          <a:xfrm>
            <a:off x="3635896" y="3505200"/>
            <a:ext cx="497973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endParaRPr lang="ar-SA" sz="3200" dirty="0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05C37D2C-D2E1-4D74-A820-C26E29AF3DAE}"/>
              </a:ext>
            </a:extLst>
          </p:cNvPr>
          <p:cNvSpPr/>
          <p:nvPr/>
        </p:nvSpPr>
        <p:spPr>
          <a:xfrm>
            <a:off x="1691680" y="1160489"/>
            <a:ext cx="7315200" cy="77168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LB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يستنتج 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الحكمة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الإلهية </a:t>
            </a:r>
            <a:r>
              <a:rPr lang="ar-AE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من </a:t>
            </a:r>
            <a:r>
              <a:rPr lang="ar-SA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اللعان .</a:t>
            </a:r>
            <a:endParaRPr lang="ar-AE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" y="1490590"/>
            <a:ext cx="9036496" cy="4680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sp>
        <p:nvSpPr>
          <p:cNvPr id="3" name="نجمة مكونة من 6 نقاط 4"/>
          <p:cNvSpPr/>
          <p:nvPr/>
        </p:nvSpPr>
        <p:spPr>
          <a:xfrm>
            <a:off x="6883600" y="738240"/>
            <a:ext cx="2357422" cy="1414442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الأهداف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7744" y="908720"/>
            <a:ext cx="4772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اليوم سنكون قادرين على 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2461" y="3008565"/>
            <a:ext cx="58192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0538" y="3584629"/>
            <a:ext cx="44342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يكتشف 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مفهوم القذف وبيان عقوبته 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图片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8" y="4734319"/>
            <a:ext cx="605543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3610" y="5261650"/>
            <a:ext cx="5377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توق</a:t>
            </a:r>
            <a:r>
              <a:rPr lang="ar-LB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ّ</a:t>
            </a:r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</a:t>
            </a:r>
            <a:r>
              <a:rPr lang="ar-JO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القواعد الأساسية لحياة زوجية مستقرة.</a:t>
            </a:r>
            <a:endParaRPr lang="en-US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نجمة مكونة من 6 نقاط 4"/>
          <p:cNvSpPr/>
          <p:nvPr/>
        </p:nvSpPr>
        <p:spPr>
          <a:xfrm>
            <a:off x="6593538" y="4892967"/>
            <a:ext cx="2380588" cy="1680503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3200" b="1" dirty="0">
                <a:solidFill>
                  <a:schemeClr val="tx1"/>
                </a:solidFill>
              </a:rPr>
              <a:t>سؤال التحدّي</a:t>
            </a:r>
            <a:endParaRPr lang="ar-AE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5795" y="4160693"/>
            <a:ext cx="43140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يستنتج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الحكمة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الإلهية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من 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اللعان 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01CB29B-9E27-4E3E-94C4-752C72FB1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6" y="2988086"/>
            <a:ext cx="764264" cy="53340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C01CB29B-9E27-4E3E-94C4-752C72FB1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6" y="3564150"/>
            <a:ext cx="764264" cy="5334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01CB29B-9E27-4E3E-94C4-752C72FB1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94" y="4149234"/>
            <a:ext cx="764264" cy="5334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C01CB29B-9E27-4E3E-94C4-752C72FB1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3" y="5242319"/>
            <a:ext cx="764264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10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1" y="1556792"/>
            <a:ext cx="9036496" cy="4680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sp>
        <p:nvSpPr>
          <p:cNvPr id="3" name="نجمة مكونة من 6 نقاط 4"/>
          <p:cNvSpPr/>
          <p:nvPr/>
        </p:nvSpPr>
        <p:spPr>
          <a:xfrm>
            <a:off x="6883600" y="738240"/>
            <a:ext cx="2357422" cy="1414442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الأهداف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7744" y="908720"/>
            <a:ext cx="4772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اليوم سنكون قادرين على 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2461" y="3008565"/>
            <a:ext cx="58192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0538" y="3584629"/>
            <a:ext cx="45272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يكتشف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مفهوم القذف وبيان عقوبته 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图片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34319"/>
            <a:ext cx="605543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3610" y="5261650"/>
            <a:ext cx="5377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توق</a:t>
            </a:r>
            <a:r>
              <a:rPr lang="ar-LB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ّ</a:t>
            </a:r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</a:t>
            </a:r>
            <a:r>
              <a:rPr lang="ar-JO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القواعد الأساسية لحياة زوجية مستقرة.</a:t>
            </a:r>
            <a:endParaRPr lang="en-US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نجمة مكونة من 6 نقاط 4"/>
          <p:cNvSpPr/>
          <p:nvPr/>
        </p:nvSpPr>
        <p:spPr>
          <a:xfrm>
            <a:off x="6593538" y="4892967"/>
            <a:ext cx="2380588" cy="1680503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3200" b="1" dirty="0">
                <a:solidFill>
                  <a:schemeClr val="tx1"/>
                </a:solidFill>
              </a:rPr>
              <a:t>سؤال التحدّي</a:t>
            </a:r>
            <a:endParaRPr lang="ar-AE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5795" y="4160693"/>
            <a:ext cx="43140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يستنتج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الحكمة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الإلهية </a:t>
            </a:r>
            <a:r>
              <a:rPr lang="ar-AE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من </a:t>
            </a:r>
            <a:r>
              <a:rPr lang="ar-SA" sz="2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اللعان .</a:t>
            </a:r>
            <a:endParaRPr lang="ar-AE" sz="2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10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نتيجة بحث الصور عن خلفيات بوربوينت اسلامية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النور من 1-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9" y="119349"/>
            <a:ext cx="8978067" cy="6333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55993"/>
            <a:ext cx="91440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LB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307618"/>
            <a:ext cx="8766720" cy="1508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سُورَةٌ أَنزَلْنَاهَا وَفَرَضْنَاهَا وَأَنزَلْنَا فِيهَا آيَاتٍ بَيِّنَاتٍ لَّعَلَّكُمْ تَذَكَّرُونَ </a:t>
            </a:r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الزَّانِيَةُ وَالزَّانِي فَاجْلِدُوا كُلَّ وَاحِدٍ مِّنْهُمَا مِئَةَ جَلْدَةٍ وَلَا تَأْخُذْكُم بِهِمَا رَأْفَةٌ فِي دِينِ اللَّهِ إِن كُنتُمْ تُؤْمِنُونَ بِاللَّهِ وَالْيَوْمِ الْآخِرِ وَلْيَشْهَدْ عَذَابَهُمَا طَائِفَةٌ مِّنَ الْمُؤْمِنِينَ </a:t>
            </a:r>
            <a:r>
              <a:rPr lang="ar-AE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2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الزَّانِي لَا يَنكِحُ إلَّا زَانِيَةً أَوْ مُشْرِكَةً وَالزَّانِيَةُ لَا يَنكِحُهَا إِلَّا زَانٍ أَوْ مُشْرِكٌ وَحُرِّمَ ذَلِكَ عَلَى الْمُؤْمِنِينَ</a:t>
            </a:r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3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37381" y="3356992"/>
            <a:ext cx="2814939" cy="1296144"/>
            <a:chOff x="477183" y="331687"/>
            <a:chExt cx="2706913" cy="151126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Oval 6"/>
            <p:cNvSpPr/>
            <p:nvPr/>
          </p:nvSpPr>
          <p:spPr>
            <a:xfrm>
              <a:off x="477183" y="331687"/>
              <a:ext cx="2706913" cy="15112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4"/>
            <p:cNvSpPr txBox="1"/>
            <p:nvPr/>
          </p:nvSpPr>
          <p:spPr>
            <a:xfrm>
              <a:off x="873601" y="553006"/>
              <a:ext cx="1914077" cy="10686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800" b="1" kern="1200" dirty="0"/>
                <a:t>لا تأخذكم بهما رأفة </a:t>
              </a:r>
              <a:endParaRPr lang="ar-AE" sz="2800" b="1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548" y="3703107"/>
            <a:ext cx="3314540" cy="864096"/>
            <a:chOff x="477183" y="331687"/>
            <a:chExt cx="2706913" cy="1511262"/>
          </a:xfrm>
          <a:solidFill>
            <a:schemeClr val="accent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477183" y="331687"/>
              <a:ext cx="2706913" cy="1511262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873601" y="553006"/>
              <a:ext cx="1914077" cy="10686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800" b="1" kern="1200" dirty="0"/>
                <a:t>لا تأخذكم بهما رحمة</a:t>
              </a:r>
              <a:endParaRPr lang="ar-AE" sz="2800" b="1" kern="12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839744" y="3057099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400" b="1" u="sng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فسّر المفردات التالية:</a:t>
            </a:r>
            <a:endParaRPr lang="en-US" sz="2400" b="1" u="sng" dirty="0">
              <a:solidFill>
                <a:srgbClr val="FF000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9" name="Isosceles Triangle 9"/>
          <p:cNvSpPr/>
          <p:nvPr/>
        </p:nvSpPr>
        <p:spPr>
          <a:xfrm rot="16200000">
            <a:off x="3891264" y="3870838"/>
            <a:ext cx="528941" cy="40048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0" name="Group 5"/>
          <p:cNvGrpSpPr/>
          <p:nvPr/>
        </p:nvGrpSpPr>
        <p:grpSpPr>
          <a:xfrm>
            <a:off x="4609438" y="4766176"/>
            <a:ext cx="2698866" cy="1543143"/>
            <a:chOff x="477183" y="331687"/>
            <a:chExt cx="2706913" cy="151126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Oval 6"/>
            <p:cNvSpPr/>
            <p:nvPr/>
          </p:nvSpPr>
          <p:spPr>
            <a:xfrm>
              <a:off x="477183" y="331687"/>
              <a:ext cx="2706913" cy="15112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4"/>
            <p:cNvSpPr txBox="1"/>
            <p:nvPr/>
          </p:nvSpPr>
          <p:spPr>
            <a:xfrm>
              <a:off x="873602" y="509935"/>
              <a:ext cx="1840537" cy="1111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800" b="1" kern="1200" dirty="0"/>
                <a:t> </a:t>
              </a:r>
              <a:r>
                <a:rPr lang="ar-JO" sz="2800" b="1" dirty="0"/>
                <a:t>وليشهد عذابهما طائفة من المؤمنين</a:t>
              </a:r>
              <a:endParaRPr lang="ar-AE" sz="2800" b="1" kern="1200" dirty="0"/>
            </a:p>
          </p:txBody>
        </p:sp>
      </p:grpSp>
      <p:sp>
        <p:nvSpPr>
          <p:cNvPr id="33" name="Isosceles Triangle 9"/>
          <p:cNvSpPr/>
          <p:nvPr/>
        </p:nvSpPr>
        <p:spPr>
          <a:xfrm rot="16200000">
            <a:off x="3894302" y="5388997"/>
            <a:ext cx="528941" cy="40048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4" name="Group 14"/>
          <p:cNvGrpSpPr/>
          <p:nvPr/>
        </p:nvGrpSpPr>
        <p:grpSpPr>
          <a:xfrm>
            <a:off x="446370" y="5157191"/>
            <a:ext cx="3314540" cy="864096"/>
            <a:chOff x="477183" y="331687"/>
            <a:chExt cx="2706913" cy="1511262"/>
          </a:xfrm>
          <a:solidFill>
            <a:schemeClr val="accent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5" name="Oval 15"/>
            <p:cNvSpPr/>
            <p:nvPr/>
          </p:nvSpPr>
          <p:spPr>
            <a:xfrm>
              <a:off x="477183" y="331687"/>
              <a:ext cx="2706913" cy="1511262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Oval 4"/>
            <p:cNvSpPr txBox="1"/>
            <p:nvPr/>
          </p:nvSpPr>
          <p:spPr>
            <a:xfrm>
              <a:off x="873601" y="553006"/>
              <a:ext cx="1914077" cy="10686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800" b="1" kern="1200" dirty="0"/>
                <a:t>عدد من المؤمنين</a:t>
              </a:r>
              <a:endParaRPr lang="ar-AE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8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83985"/>
            <a:ext cx="91440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LB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79512" y="1464872"/>
            <a:ext cx="8784976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سُورَةٌ أَنزَلْنَاهَا وَفَرَضْنَاهَا وَأَنزَلْنَا فِيهَا آيَاتٍ بَيِّنَاتٍ لَّعَلَّكُمْ تَذَكَّرُونَ </a:t>
            </a:r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الزَّانِيَةُ وَالزَّانِي فَاجْلِدُوا كُلَّ وَاحِدٍ مِّنْهُمَا مِئَةَ جَلْدَةٍ وَلَا تَأْخُذْكُم بِهِمَا رَأْفَةٌ فِي دِينِ اللَّهِ إِن كُنتُمْ تُؤْمِنُونَ بِاللَّهِ وَالْيَوْمِ الْآخِرِ وَلْيَشْهَدْ عَذَابَهُمَا طَائِفَةٌ مِّنَ الْمُؤْمِنِينَ </a:t>
            </a:r>
            <a:r>
              <a:rPr lang="ar-AE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2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الزَّانِي لَا يَنكِحُ إلَّا زَانِيَةً أَوْ مُشْرِكَةً وَالزَّانِيَةُ لَا يَنكِحُهَا إِلَّا زَانٍ أَوْ مُشْرِكٌ وَحُرِّمَ ذَلِكَ عَلَى الْمُؤْمِنِينَ</a:t>
            </a:r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3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>
            <a:off x="4139952" y="3171674"/>
            <a:ext cx="4783590" cy="648072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ما سبب تسمية سورة النور بهذا الاسم ؟ </a:t>
            </a:r>
            <a:endParaRPr lang="en-US" altLang="en-US" sz="28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 flipH="1">
            <a:off x="179512" y="3910800"/>
            <a:ext cx="5071622" cy="814344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سورة النور مدنية .  ما هي خصائص القرآن المدني ؟ </a:t>
            </a:r>
            <a:endParaRPr lang="en-US" altLang="en-US" sz="28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 flipH="1">
            <a:off x="4180898" y="4899866"/>
            <a:ext cx="4783590" cy="648072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لماذا ابتدأت السورة بكلمة ( سورة )؟ </a:t>
            </a:r>
            <a:endParaRPr lang="en-US" altLang="en-US" sz="28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 flipH="1">
            <a:off x="395536" y="5653156"/>
            <a:ext cx="6295758" cy="648072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علام يدل قوله تعالى ( فرضناها) بعد ( أنزلناها) ؟ </a:t>
            </a:r>
            <a:endParaRPr lang="en-US" altLang="en-US" sz="28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83985"/>
            <a:ext cx="91440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LB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矩形 7"/>
          <p:cNvSpPr>
            <a:spLocks noChangeArrowheads="1"/>
          </p:cNvSpPr>
          <p:nvPr/>
        </p:nvSpPr>
        <p:spPr bwMode="auto">
          <a:xfrm flipH="1">
            <a:off x="7164288" y="3932038"/>
            <a:ext cx="1903270" cy="1422961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2400" b="1" dirty="0">
                <a:latin typeface="Calibri" panose="020F0502020204030204" pitchFamily="34" charset="0"/>
                <a:sym typeface="Calibri" panose="020F0502020204030204" pitchFamily="34" charset="0"/>
              </a:rPr>
              <a:t>من الذي يقيم الحد في قوله تعالى ( فاجلدوا) ؟</a:t>
            </a:r>
            <a:endParaRPr lang="en-US" altLang="en-US" sz="24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74042" y="1265553"/>
            <a:ext cx="8784976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سُورَةٌ أَنزَلْنَاهَا وَفَرَضْنَاهَا وَأَنزَلْنَا فِيهَا آيَاتٍ بَيِّنَاتٍ لَّعَلَّكُمْ تَذَكَّرُونَ </a:t>
            </a:r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الزَّانِيَةُ وَالزَّانِي فَاجْلِدُوا كُلَّ وَاحِدٍ مِّنْهُمَا مِئَةَ جَلْدَةٍ وَلَا تَأْخُذْكُم بِهِمَا رَأْفَةٌ فِي دِينِ اللَّهِ إِن كُنتُمْ تُؤْمِنُونَ بِاللَّهِ وَالْيَوْمِ الْآخِرِ وَلْيَشْهَدْ عَذَابَهُمَا طَائِفَةٌ مِّنَ الْمُؤْمِنِينَ </a:t>
            </a:r>
            <a:r>
              <a:rPr lang="ar-AE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2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الزَّانِي لَا يَنكِحُ إلَّا زَانِيَةً أَوْ مُشْرِكَةً وَالزَّانِيَةُ لَا يَنكِحُهَا إِلَّا زَانٍ أَوْ مُشْرِكٌ وَحُرِّمَ ذَلِكَ عَلَى الْمُؤْمِنِينَ</a:t>
            </a:r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3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7"/>
          <p:cNvSpPr>
            <a:spLocks noChangeArrowheads="1"/>
          </p:cNvSpPr>
          <p:nvPr/>
        </p:nvSpPr>
        <p:spPr bwMode="auto">
          <a:xfrm flipH="1">
            <a:off x="5004048" y="5486346"/>
            <a:ext cx="4063510" cy="836326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JO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ما الحكمة من حضور عدد من المؤمنين لهذه العقوبة </a:t>
            </a:r>
            <a:r>
              <a:rPr lang="ar-LB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؟</a:t>
            </a:r>
            <a:endParaRPr lang="en-US" altLang="en-US" sz="28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 flipH="1">
            <a:off x="302642" y="2880357"/>
            <a:ext cx="3217837" cy="1205855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ماهي عقوبة الزاني البكر والثيب ( المتزوج) ؟ </a:t>
            </a:r>
            <a:endParaRPr lang="en-US" altLang="en-US" sz="28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 flipH="1">
            <a:off x="3851919" y="2835213"/>
            <a:ext cx="5185603" cy="648072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ما المقصود بالزنا وما حكمه في الشرع  ؟ </a:t>
            </a:r>
            <a:endParaRPr lang="en-US" altLang="en-US" sz="28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40067" y="3926814"/>
            <a:ext cx="2195736" cy="125560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 علاقة إقامة الحدود في منع الجرائم ؟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矩形 7"/>
          <p:cNvSpPr>
            <a:spLocks noChangeArrowheads="1"/>
          </p:cNvSpPr>
          <p:nvPr/>
        </p:nvSpPr>
        <p:spPr bwMode="auto">
          <a:xfrm flipH="1">
            <a:off x="508490" y="5661248"/>
            <a:ext cx="4063510" cy="836326"/>
          </a:xfrm>
          <a:custGeom>
            <a:avLst/>
            <a:gdLst>
              <a:gd name="T0" fmla="*/ 0 w 4824536"/>
              <a:gd name="T1" fmla="*/ 0 h 2880320"/>
              <a:gd name="T2" fmla="*/ 4824536 w 4824536"/>
              <a:gd name="T3" fmla="*/ 2880320 h 2880320"/>
            </a:gdLst>
            <a:ahLst/>
            <a:cxnLst/>
            <a:rect l="T0" t="T1" r="T2" b="T3"/>
            <a:pathLst>
              <a:path w="4824536" h="2880320">
                <a:moveTo>
                  <a:pt x="3763347" y="2880320"/>
                </a:moveTo>
                <a:lnTo>
                  <a:pt x="2646548" y="2880320"/>
                </a:lnTo>
                <a:lnTo>
                  <a:pt x="1529749" y="2880320"/>
                </a:lnTo>
                <a:lnTo>
                  <a:pt x="0" y="2880320"/>
                </a:lnTo>
                <a:lnTo>
                  <a:pt x="0" y="1584176"/>
                </a:lnTo>
                <a:lnTo>
                  <a:pt x="0" y="1296144"/>
                </a:lnTo>
                <a:lnTo>
                  <a:pt x="0" y="1061189"/>
                </a:lnTo>
                <a:cubicBezTo>
                  <a:pt x="0" y="475110"/>
                  <a:pt x="475110" y="0"/>
                  <a:pt x="1061189" y="0"/>
                </a:cubicBezTo>
                <a:lnTo>
                  <a:pt x="2177988" y="0"/>
                </a:lnTo>
                <a:lnTo>
                  <a:pt x="3294787" y="0"/>
                </a:lnTo>
                <a:lnTo>
                  <a:pt x="4824536" y="0"/>
                </a:lnTo>
                <a:lnTo>
                  <a:pt x="4824536" y="1296144"/>
                </a:lnTo>
                <a:lnTo>
                  <a:pt x="4824536" y="1584176"/>
                </a:lnTo>
                <a:lnTo>
                  <a:pt x="4824536" y="1819131"/>
                </a:lnTo>
                <a:cubicBezTo>
                  <a:pt x="4824536" y="2405210"/>
                  <a:pt x="4349426" y="2880320"/>
                  <a:pt x="3763347" y="288032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JO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ما </a:t>
            </a:r>
            <a:r>
              <a:rPr lang="ar-SA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الآثار المترتبة لجريمة الزنا على الفرد والمجتمع </a:t>
            </a:r>
            <a:r>
              <a:rPr lang="ar-LB" altLang="en-US" sz="2800" b="1" dirty="0">
                <a:latin typeface="Calibri" panose="020F0502020204030204" pitchFamily="34" charset="0"/>
                <a:sym typeface="Calibri" panose="020F0502020204030204" pitchFamily="34" charset="0"/>
              </a:rPr>
              <a:t>؟</a:t>
            </a:r>
            <a:endParaRPr lang="en-US" altLang="en-US" sz="28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95736" y="4113081"/>
            <a:ext cx="2195736" cy="125560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 هو دور المجتمع في الوقاية من فاحشة الزنا ؟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5"/>
          <p:cNvSpPr>
            <a:spLocks noChangeArrowheads="1"/>
          </p:cNvSpPr>
          <p:nvPr/>
        </p:nvSpPr>
        <p:spPr bwMode="auto">
          <a:xfrm rot="21376985">
            <a:off x="1663379" y="3814067"/>
            <a:ext cx="3456385" cy="346472"/>
          </a:xfrm>
          <a:prstGeom prst="ellipse">
            <a:avLst/>
          </a:prstGeom>
          <a:gradFill rotWithShape="1">
            <a:gsLst>
              <a:gs pos="0">
                <a:srgbClr val="3F3F3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1350" b="1" i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4" name="图片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28" y="1721929"/>
            <a:ext cx="2743200" cy="24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5"/>
          <p:cNvSpPr>
            <a:spLocks noChangeArrowheads="1"/>
          </p:cNvSpPr>
          <p:nvPr/>
        </p:nvSpPr>
        <p:spPr bwMode="auto">
          <a:xfrm rot="21376985">
            <a:off x="4317282" y="3579515"/>
            <a:ext cx="3456384" cy="346472"/>
          </a:xfrm>
          <a:prstGeom prst="ellipse">
            <a:avLst/>
          </a:prstGeom>
          <a:gradFill rotWithShape="1">
            <a:gsLst>
              <a:gs pos="0">
                <a:srgbClr val="3F3F3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1350" b="1" i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6" name="图片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09" y="1944766"/>
            <a:ext cx="2097881" cy="22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/>
          <p:cNvSpPr>
            <a:spLocks noChangeArrowheads="1"/>
          </p:cNvSpPr>
          <p:nvPr/>
        </p:nvSpPr>
        <p:spPr bwMode="auto">
          <a:xfrm flipH="1">
            <a:off x="2627784" y="1988840"/>
            <a:ext cx="205263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050" b="1" i="1" dirty="0">
                <a:solidFill>
                  <a:srgbClr val="3F3F3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. </a:t>
            </a:r>
            <a:endParaRPr lang="en-US" alt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1248912" y="2562250"/>
            <a:ext cx="1623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000" b="1" dirty="0"/>
              <a:t>أربط هدفي بهويتي </a:t>
            </a:r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84720" y="2718095"/>
            <a:ext cx="1301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/>
              <a:t>أربط هدفي بواقعي 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5220072" y="4221088"/>
            <a:ext cx="3816424" cy="10956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كيف تحمي نفسك من هذه الفاحشة ؟</a:t>
            </a:r>
            <a:endParaRPr lang="ar-LB" sz="28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4396284"/>
            <a:ext cx="4596456" cy="16561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JO" sz="2800" b="1" dirty="0">
                <a:solidFill>
                  <a:schemeClr val="tx1"/>
                </a:solidFill>
              </a:rPr>
              <a:t>يعتبر الزنا في الإمارات جريمة ويعاقب عليها القانون </a:t>
            </a:r>
            <a:r>
              <a:rPr lang="ar-SA" sz="2800" b="1" dirty="0">
                <a:solidFill>
                  <a:schemeClr val="tx1"/>
                </a:solidFill>
              </a:rPr>
              <a:t>. ادعم رأيك بنص القانون .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828001"/>
            <a:ext cx="91440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LB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</a:t>
            </a:r>
            <a:r>
              <a:rPr lang="ar-JO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يستنبط </a:t>
            </a:r>
            <a:r>
              <a:rPr lang="ar-A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عقوبة جريمة الزنا</a:t>
            </a:r>
            <a:r>
              <a:rPr lang="ar-SA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والآثار المترتبة عليها.</a:t>
            </a:r>
            <a:endParaRPr lang="ar-AE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20072" y="5428357"/>
            <a:ext cx="3816424" cy="13287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solidFill>
                  <a:schemeClr val="tx1"/>
                </a:solidFill>
              </a:rPr>
              <a:t>برأيك هل تستحق جريمة الزنا كل هذا التغليظ في العقوبة</a:t>
            </a:r>
            <a:r>
              <a:rPr lang="ar-AE" sz="2800" b="1" dirty="0">
                <a:solidFill>
                  <a:schemeClr val="tx1"/>
                </a:solidFill>
              </a:rPr>
              <a:t>؟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  <p:bldP spid="8" grpId="0"/>
      <p:bldP spid="9" grpId="0"/>
      <p:bldP spid="12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5"/>
          <p:cNvGrpSpPr>
            <a:grpSpLocks/>
          </p:cNvGrpSpPr>
          <p:nvPr/>
        </p:nvGrpSpPr>
        <p:grpSpPr bwMode="auto">
          <a:xfrm>
            <a:off x="429377" y="1767985"/>
            <a:ext cx="2982912" cy="1462725"/>
            <a:chOff x="0" y="144024"/>
            <a:chExt cx="4460654" cy="3297852"/>
          </a:xfrm>
        </p:grpSpPr>
        <p:sp>
          <p:nvSpPr>
            <p:cNvPr id="9" name="Oval 65"/>
            <p:cNvSpPr>
              <a:spLocks noChangeArrowheads="1"/>
            </p:cNvSpPr>
            <p:nvPr/>
          </p:nvSpPr>
          <p:spPr bwMode="auto">
            <a:xfrm>
              <a:off x="0" y="2938169"/>
              <a:ext cx="2642888" cy="503707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10" name="组合 37"/>
            <p:cNvGrpSpPr>
              <a:grpSpLocks/>
            </p:cNvGrpSpPr>
            <p:nvPr/>
          </p:nvGrpSpPr>
          <p:grpSpPr bwMode="auto">
            <a:xfrm>
              <a:off x="2337" y="1054782"/>
              <a:ext cx="2232348" cy="2230450"/>
              <a:chOff x="-178951" y="112358"/>
              <a:chExt cx="1974542" cy="1972862"/>
            </a:xfrm>
          </p:grpSpPr>
          <p:sp>
            <p:nvSpPr>
              <p:cNvPr id="14" name="椭圆 41"/>
              <p:cNvSpPr>
                <a:spLocks noChangeArrowheads="1"/>
              </p:cNvSpPr>
              <p:nvPr/>
            </p:nvSpPr>
            <p:spPr bwMode="auto">
              <a:xfrm rot="21322388" flipH="1">
                <a:off x="-179443" y="111685"/>
                <a:ext cx="1975120" cy="1973384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" name="椭圆 42"/>
              <p:cNvSpPr>
                <a:spLocks noChangeArrowheads="1"/>
              </p:cNvSpPr>
              <p:nvPr/>
            </p:nvSpPr>
            <p:spPr bwMode="auto">
              <a:xfrm rot="21322388" flipH="1">
                <a:off x="-32845" y="254593"/>
                <a:ext cx="1694535" cy="1693873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1" name="圆角矩形 4"/>
            <p:cNvSpPr>
              <a:spLocks noChangeArrowheads="1"/>
            </p:cNvSpPr>
            <p:nvPr/>
          </p:nvSpPr>
          <p:spPr bwMode="auto">
            <a:xfrm rot="19400728">
              <a:off x="1782" y="144024"/>
              <a:ext cx="4458872" cy="136618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2" name="圆角矩形 7"/>
            <p:cNvSpPr>
              <a:spLocks noChangeArrowheads="1"/>
            </p:cNvSpPr>
            <p:nvPr/>
          </p:nvSpPr>
          <p:spPr bwMode="auto">
            <a:xfrm rot="19400728">
              <a:off x="573844" y="863943"/>
              <a:ext cx="1352631" cy="1363809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3" name="Oval 65"/>
            <p:cNvSpPr>
              <a:spLocks noChangeArrowheads="1"/>
            </p:cNvSpPr>
            <p:nvPr/>
          </p:nvSpPr>
          <p:spPr bwMode="auto">
            <a:xfrm>
              <a:off x="90888" y="2028171"/>
              <a:ext cx="2404085" cy="159191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43"/>
          <p:cNvGrpSpPr>
            <a:grpSpLocks/>
          </p:cNvGrpSpPr>
          <p:nvPr/>
        </p:nvGrpSpPr>
        <p:grpSpPr bwMode="auto">
          <a:xfrm>
            <a:off x="2966957" y="1985509"/>
            <a:ext cx="3299914" cy="1527009"/>
            <a:chOff x="0" y="0"/>
            <a:chExt cx="4933259" cy="3441876"/>
          </a:xfrm>
        </p:grpSpPr>
        <p:sp>
          <p:nvSpPr>
            <p:cNvPr id="17" name="Oval 65"/>
            <p:cNvSpPr>
              <a:spLocks noChangeArrowheads="1"/>
            </p:cNvSpPr>
            <p:nvPr/>
          </p:nvSpPr>
          <p:spPr bwMode="auto">
            <a:xfrm>
              <a:off x="0" y="2938303"/>
              <a:ext cx="2642118" cy="503573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18" name="组合 45"/>
            <p:cNvGrpSpPr>
              <a:grpSpLocks/>
            </p:cNvGrpSpPr>
            <p:nvPr/>
          </p:nvGrpSpPr>
          <p:grpSpPr bwMode="auto">
            <a:xfrm>
              <a:off x="204649" y="927755"/>
              <a:ext cx="2232248" cy="2232248"/>
              <a:chOff x="0" y="0"/>
              <a:chExt cx="1974453" cy="1974453"/>
            </a:xfrm>
          </p:grpSpPr>
          <p:sp>
            <p:nvSpPr>
              <p:cNvPr id="22" name="椭圆 49"/>
              <p:cNvSpPr>
                <a:spLocks noChangeArrowheads="1"/>
              </p:cNvSpPr>
              <p:nvPr/>
            </p:nvSpPr>
            <p:spPr bwMode="auto">
              <a:xfrm rot="21322388" flipH="1">
                <a:off x="208" y="889"/>
                <a:ext cx="1974541" cy="1972861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3" name="椭圆 50"/>
              <p:cNvSpPr>
                <a:spLocks noChangeArrowheads="1"/>
              </p:cNvSpPr>
              <p:nvPr/>
            </p:nvSpPr>
            <p:spPr bwMode="auto">
              <a:xfrm rot="21322388" flipH="1">
                <a:off x="146762" y="143759"/>
                <a:ext cx="1694041" cy="1693425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9" name="圆角矩形 4"/>
            <p:cNvSpPr>
              <a:spLocks noChangeArrowheads="1"/>
            </p:cNvSpPr>
            <p:nvPr/>
          </p:nvSpPr>
          <p:spPr bwMode="auto">
            <a:xfrm rot="19400728">
              <a:off x="473906" y="0"/>
              <a:ext cx="4459353" cy="136582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圆角矩形 7"/>
            <p:cNvSpPr>
              <a:spLocks noChangeArrowheads="1"/>
            </p:cNvSpPr>
            <p:nvPr/>
          </p:nvSpPr>
          <p:spPr bwMode="auto">
            <a:xfrm rot="19400728">
              <a:off x="694825" y="971517"/>
              <a:ext cx="1354018" cy="1363448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auto">
            <a:xfrm>
              <a:off x="117586" y="2028545"/>
              <a:ext cx="2405164" cy="159149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51"/>
          <p:cNvGrpSpPr>
            <a:grpSpLocks/>
          </p:cNvGrpSpPr>
          <p:nvPr/>
        </p:nvGrpSpPr>
        <p:grpSpPr bwMode="auto">
          <a:xfrm>
            <a:off x="5399083" y="2261381"/>
            <a:ext cx="3299913" cy="1527009"/>
            <a:chOff x="0" y="0"/>
            <a:chExt cx="4933259" cy="3441876"/>
          </a:xfrm>
        </p:grpSpPr>
        <p:sp>
          <p:nvSpPr>
            <p:cNvPr id="25" name="Oval 65"/>
            <p:cNvSpPr>
              <a:spLocks noChangeArrowheads="1"/>
            </p:cNvSpPr>
            <p:nvPr/>
          </p:nvSpPr>
          <p:spPr bwMode="auto">
            <a:xfrm>
              <a:off x="0" y="2938303"/>
              <a:ext cx="2642117" cy="503573"/>
            </a:xfrm>
            <a:prstGeom prst="ellipse">
              <a:avLst/>
            </a:prstGeom>
            <a:gradFill rotWithShape="1">
              <a:gsLst>
                <a:gs pos="0">
                  <a:srgbClr val="3F3F3F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26" name="组合 53"/>
            <p:cNvGrpSpPr>
              <a:grpSpLocks/>
            </p:cNvGrpSpPr>
            <p:nvPr/>
          </p:nvGrpSpPr>
          <p:grpSpPr bwMode="auto">
            <a:xfrm>
              <a:off x="204649" y="927755"/>
              <a:ext cx="2232248" cy="2232248"/>
              <a:chOff x="0" y="0"/>
              <a:chExt cx="1974453" cy="1974453"/>
            </a:xfrm>
          </p:grpSpPr>
          <p:sp>
            <p:nvSpPr>
              <p:cNvPr id="30" name="椭圆 57"/>
              <p:cNvSpPr>
                <a:spLocks noChangeArrowheads="1"/>
              </p:cNvSpPr>
              <p:nvPr/>
            </p:nvSpPr>
            <p:spPr bwMode="auto">
              <a:xfrm rot="21322388" flipH="1">
                <a:off x="207" y="889"/>
                <a:ext cx="1974542" cy="1972861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1" name="椭圆 58"/>
              <p:cNvSpPr>
                <a:spLocks noChangeArrowheads="1"/>
              </p:cNvSpPr>
              <p:nvPr/>
            </p:nvSpPr>
            <p:spPr bwMode="auto">
              <a:xfrm rot="21322388" flipH="1">
                <a:off x="146762" y="143759"/>
                <a:ext cx="1694040" cy="1693425"/>
              </a:xfrm>
              <a:prstGeom prst="ellipse">
                <a:avLst/>
              </a:prstGeom>
              <a:gradFill rotWithShape="1">
                <a:gsLst>
                  <a:gs pos="0">
                    <a:srgbClr val="467316"/>
                  </a:gs>
                  <a:gs pos="50000">
                    <a:srgbClr val="65A420"/>
                  </a:gs>
                  <a:gs pos="100000">
                    <a:srgbClr val="7AC627"/>
                  </a:gs>
                </a:gsLst>
                <a:lin ang="16200000" scaled="1"/>
              </a:gradFill>
              <a:ln w="28575" cap="flat" cmpd="sng">
                <a:solidFill>
                  <a:srgbClr val="FFFFFF"/>
                </a:solidFill>
                <a:bevel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en-US" altLang="en-US" sz="1350" b="1" i="1">
                  <a:solidFill>
                    <a:srgbClr val="FFFFFF"/>
                  </a:solidFill>
                  <a:latin typeface="Calibri" panose="020F0502020204030204" pitchFamily="34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7" name="圆角矩形 4"/>
            <p:cNvSpPr>
              <a:spLocks noChangeArrowheads="1"/>
            </p:cNvSpPr>
            <p:nvPr/>
          </p:nvSpPr>
          <p:spPr bwMode="auto">
            <a:xfrm rot="19400728">
              <a:off x="473906" y="0"/>
              <a:ext cx="4459353" cy="1365824"/>
            </a:xfrm>
            <a:custGeom>
              <a:avLst/>
              <a:gdLst>
                <a:gd name="T0" fmla="*/ 0 w 4459202"/>
                <a:gd name="T1" fmla="*/ 0 h 1364927"/>
                <a:gd name="T2" fmla="*/ 4459202 w 4459202"/>
                <a:gd name="T3" fmla="*/ 1364927 h 1364927"/>
              </a:gdLst>
              <a:ahLst/>
              <a:cxnLst/>
              <a:rect l="T0" t="T1" r="T2" b="T3"/>
              <a:pathLst>
                <a:path w="4459202" h="1364927">
                  <a:moveTo>
                    <a:pt x="4358903" y="38852"/>
                  </a:moveTo>
                  <a:cubicBezTo>
                    <a:pt x="4419416" y="79734"/>
                    <a:pt x="4459202" y="148967"/>
                    <a:pt x="4459202" y="227492"/>
                  </a:cubicBezTo>
                  <a:lnTo>
                    <a:pt x="4459202" y="1137435"/>
                  </a:lnTo>
                  <a:cubicBezTo>
                    <a:pt x="4459202" y="1263075"/>
                    <a:pt x="4357350" y="1364927"/>
                    <a:pt x="4231710" y="1364927"/>
                  </a:cubicBezTo>
                  <a:lnTo>
                    <a:pt x="748415" y="1364927"/>
                  </a:lnTo>
                  <a:lnTo>
                    <a:pt x="0" y="807999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lnTo>
                    <a:pt x="4231710" y="0"/>
                  </a:lnTo>
                  <a:cubicBezTo>
                    <a:pt x="4278825" y="0"/>
                    <a:pt x="4322595" y="14323"/>
                    <a:pt x="4358903" y="38852"/>
                  </a:cubicBezTo>
                  <a:close/>
                </a:path>
              </a:pathLst>
            </a:custGeom>
            <a:gradFill rotWithShape="1">
              <a:gsLst>
                <a:gs pos="0">
                  <a:srgbClr val="467316"/>
                </a:gs>
                <a:gs pos="50000">
                  <a:srgbClr val="65A420"/>
                </a:gs>
                <a:gs pos="100000">
                  <a:srgbClr val="7AC627"/>
                </a:gs>
              </a:gsLst>
              <a:lin ang="189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8" name="圆角矩形 7"/>
            <p:cNvSpPr>
              <a:spLocks noChangeArrowheads="1"/>
            </p:cNvSpPr>
            <p:nvPr/>
          </p:nvSpPr>
          <p:spPr bwMode="auto">
            <a:xfrm rot="19400728">
              <a:off x="694825" y="971517"/>
              <a:ext cx="1354019" cy="1363448"/>
            </a:xfrm>
            <a:custGeom>
              <a:avLst/>
              <a:gdLst>
                <a:gd name="T0" fmla="*/ 0 w 1355019"/>
                <a:gd name="T1" fmla="*/ 0 h 1364927"/>
                <a:gd name="T2" fmla="*/ 1355019 w 1355019"/>
                <a:gd name="T3" fmla="*/ 1364927 h 1364927"/>
              </a:gdLst>
              <a:ahLst/>
              <a:cxnLst/>
              <a:rect l="T0" t="T1" r="T2" b="T3"/>
              <a:pathLst>
                <a:path w="1355019" h="1364927">
                  <a:moveTo>
                    <a:pt x="1343010" y="0"/>
                  </a:moveTo>
                  <a:lnTo>
                    <a:pt x="1355019" y="1364927"/>
                  </a:lnTo>
                  <a:lnTo>
                    <a:pt x="822528" y="1364927"/>
                  </a:lnTo>
                  <a:lnTo>
                    <a:pt x="0" y="752848"/>
                  </a:lnTo>
                  <a:lnTo>
                    <a:pt x="0" y="227492"/>
                  </a:lnTo>
                  <a:cubicBezTo>
                    <a:pt x="0" y="101852"/>
                    <a:pt x="101852" y="0"/>
                    <a:pt x="2274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8C8C"/>
                </a:gs>
                <a:gs pos="50000">
                  <a:srgbClr val="CACACA"/>
                </a:gs>
                <a:gs pos="100000">
                  <a:srgbClr val="F2F2F2"/>
                </a:gs>
              </a:gsLst>
              <a:lin ang="13500000" scaled="1"/>
            </a:gra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en-US" sz="1350" b="1" i="1">
                <a:solidFill>
                  <a:srgbClr val="FFFFFF"/>
                </a:solidFill>
                <a:latin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9" name="Oval 65"/>
            <p:cNvSpPr>
              <a:spLocks noChangeArrowheads="1"/>
            </p:cNvSpPr>
            <p:nvPr/>
          </p:nvSpPr>
          <p:spPr bwMode="auto">
            <a:xfrm>
              <a:off x="117586" y="2028545"/>
              <a:ext cx="2405164" cy="159149"/>
            </a:xfrm>
            <a:prstGeom prst="ellipse">
              <a:avLst/>
            </a:prstGeom>
            <a:gradFill rotWithShape="1">
              <a:gsLst>
                <a:gs pos="0">
                  <a:srgbClr val="435422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en-US" altLang="en-US" sz="1350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65"/>
          <p:cNvSpPr>
            <a:spLocks noChangeArrowheads="1"/>
          </p:cNvSpPr>
          <p:nvPr/>
        </p:nvSpPr>
        <p:spPr bwMode="auto">
          <a:xfrm rot="19358075" flipH="1">
            <a:off x="1204062" y="1548455"/>
            <a:ext cx="21653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AE" altLang="en-US" sz="3200" b="1" i="1" dirty="0">
                <a:solidFill>
                  <a:srgbClr val="FFFFFF"/>
                </a:solidFill>
                <a:ea typeface="微软雅黑" pitchFamily="34" charset="-122"/>
                <a:sym typeface="Arial" charset="0"/>
              </a:rPr>
              <a:t>أنا أفكر</a:t>
            </a:r>
            <a:endParaRPr lang="en-US" altLang="en-US" sz="3200" dirty="0">
              <a:ea typeface="宋体" pitchFamily="2" charset="-122"/>
            </a:endParaRPr>
          </a:p>
        </p:txBody>
      </p:sp>
      <p:sp>
        <p:nvSpPr>
          <p:cNvPr id="33" name="TextBox 66"/>
          <p:cNvSpPr>
            <a:spLocks noChangeArrowheads="1"/>
          </p:cNvSpPr>
          <p:nvPr/>
        </p:nvSpPr>
        <p:spPr bwMode="auto">
          <a:xfrm rot="19358075" flipH="1">
            <a:off x="4144821" y="1824592"/>
            <a:ext cx="1753689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ar-AE" altLang="en-US" sz="3300" b="1" i="1" dirty="0">
                <a:solidFill>
                  <a:srgbClr val="FFFFF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أنا أبدع   </a:t>
            </a:r>
            <a:r>
              <a:rPr lang="en-US" altLang="en-US" sz="1050" b="1" i="1" dirty="0">
                <a:solidFill>
                  <a:srgbClr val="FFFFF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. </a:t>
            </a:r>
            <a:endParaRPr lang="en-US" altLang="en-US" sz="1350" dirty="0"/>
          </a:p>
        </p:txBody>
      </p:sp>
      <p:sp>
        <p:nvSpPr>
          <p:cNvPr id="34" name="TextBox 67"/>
          <p:cNvSpPr>
            <a:spLocks noChangeArrowheads="1"/>
          </p:cNvSpPr>
          <p:nvPr/>
        </p:nvSpPr>
        <p:spPr bwMode="auto">
          <a:xfrm rot="19358075" flipH="1">
            <a:off x="6324401" y="2114274"/>
            <a:ext cx="21653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AE" altLang="en-US" sz="3000" b="1" i="1" dirty="0">
                <a:solidFill>
                  <a:srgbClr val="FFFFFF"/>
                </a:solidFill>
                <a:ea typeface="微软雅黑" pitchFamily="34" charset="-122"/>
                <a:sym typeface="Arial" charset="0"/>
              </a:rPr>
              <a:t>أنا موهوب</a:t>
            </a:r>
            <a:endParaRPr lang="en-US" altLang="en-US" sz="3000" dirty="0">
              <a:ea typeface="宋体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9965" y="2262941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1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47959" y="2536637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2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63248" y="2826970"/>
            <a:ext cx="32252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altLang="en-US" b="1" i="1" dirty="0"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sym typeface="Times New Roman" pitchFamily="18" charset="0"/>
              </a:rPr>
              <a:t>3</a:t>
            </a:r>
            <a:endParaRPr lang="zh-CN" altLang="en-US" b="1" i="1" dirty="0"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sym typeface="Times New Roman" pitchFamily="18" charset="0"/>
            </a:endParaRPr>
          </a:p>
        </p:txBody>
      </p:sp>
      <p:pic>
        <p:nvPicPr>
          <p:cNvPr id="37" name="Picture 37" descr="C:\Users\LENOVO\Desktop\تحضيرات الفصل الثاني 2018 بوربوينت\th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010" y="3091130"/>
            <a:ext cx="1582787" cy="172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مستطيل: زوايا مستديرة 4"/>
          <p:cNvSpPr/>
          <p:nvPr/>
        </p:nvSpPr>
        <p:spPr>
          <a:xfrm>
            <a:off x="873340" y="4245358"/>
            <a:ext cx="5953386" cy="990600"/>
          </a:xfrm>
          <a:prstGeom prst="roundRect">
            <a:avLst/>
          </a:prstGeom>
          <a:solidFill>
            <a:srgbClr val="C0F4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AE" sz="3200" b="1" dirty="0">
                <a:solidFill>
                  <a:schemeClr val="tx1"/>
                </a:solidFill>
              </a:rPr>
              <a:t>صف لنا حال </a:t>
            </a:r>
            <a:r>
              <a:rPr lang="ar-SA" sz="3200" b="1" dirty="0">
                <a:solidFill>
                  <a:schemeClr val="tx1"/>
                </a:solidFill>
              </a:rPr>
              <a:t>المجتمع بلا عقوبات دنيوية </a:t>
            </a:r>
            <a:r>
              <a:rPr lang="ar-AE" sz="3200" b="1" dirty="0">
                <a:solidFill>
                  <a:schemeClr val="tx1"/>
                </a:solidFill>
              </a:rPr>
              <a:t>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68" name="مستطيل: زوايا مستديرة 4"/>
          <p:cNvSpPr/>
          <p:nvPr/>
        </p:nvSpPr>
        <p:spPr>
          <a:xfrm>
            <a:off x="2482318" y="5407985"/>
            <a:ext cx="5953386" cy="990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برأيك ما تأثير محاضرات شرطة دبي على الحد من فاحشة الزنا .</a:t>
            </a:r>
          </a:p>
        </p:txBody>
      </p:sp>
    </p:spTree>
    <p:extLst>
      <p:ext uri="{BB962C8B-B14F-4D97-AF65-F5344CB8AC3E}">
        <p14:creationId xmlns:p14="http://schemas.microsoft.com/office/powerpoint/2010/main" val="40505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1119</Words>
  <Application>Microsoft Office PowerPoint</Application>
  <PresentationFormat>On-screen Show (4:3)</PresentationFormat>
  <Paragraphs>146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Arabic Typesetting</vt:lpstr>
      <vt:lpstr>Arial</vt:lpstr>
      <vt:lpstr>Arial Rounded MT Bold</vt:lpstr>
      <vt:lpstr>Calibri</vt:lpstr>
      <vt:lpstr>Calibri Light</vt:lpstr>
      <vt:lpstr>Palatino Linotype</vt:lpstr>
      <vt:lpstr>Simplified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User</dc:creator>
  <cp:lastModifiedBy>Ayman Mohammad Ali Hatmal</cp:lastModifiedBy>
  <cp:revision>132</cp:revision>
  <cp:lastPrinted>2019-04-20T08:09:36Z</cp:lastPrinted>
  <dcterms:created xsi:type="dcterms:W3CDTF">2017-08-27T07:45:12Z</dcterms:created>
  <dcterms:modified xsi:type="dcterms:W3CDTF">2020-09-02T04:42:36Z</dcterms:modified>
</cp:coreProperties>
</file>