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9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5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EC137-F5F2-47F1-8EB5-1DF97A8FC7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EBD2-A9B0-42AE-816A-5A27C7BF1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7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09600" y="1889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ar-AE" sz="6000" b="1" dirty="0">
                <a:latin typeface="Calibri Light" pitchFamily="34" charset="0"/>
                <a:cs typeface="Times New Roman" pitchFamily="18" charset="0"/>
              </a:rPr>
              <a:t>بيان معاني بعض الكلمات الصعبة :</a:t>
            </a:r>
            <a:endParaRPr lang="en-US" sz="6000" b="1" dirty="0">
              <a:latin typeface="Calibri Light" pitchFamily="34" charset="0"/>
              <a:cs typeface="Times New Roman" pitchFamily="18" charset="0"/>
            </a:endParaRP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/>
          </p:nvPr>
        </p:nvGraphicFramePr>
        <p:xfrm>
          <a:off x="0" y="1173706"/>
          <a:ext cx="12192000" cy="5575420"/>
        </p:xfrm>
        <a:graphic>
          <a:graphicData uri="http://schemas.openxmlformats.org/drawingml/2006/table">
            <a:tbl>
              <a:tblPr rtl="1"/>
              <a:tblGrid>
                <a:gridCol w="4972914"/>
                <a:gridCol w="7219086"/>
              </a:tblGrid>
              <a:tr h="69713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الكلمة</a:t>
                      </a:r>
                      <a:r>
                        <a:rPr kumimoji="0" lang="ar-A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معناها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447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6" name="Group 32"/>
          <p:cNvGraphicFramePr>
            <a:graphicFrameLocks noGrp="1"/>
          </p:cNvGraphicFramePr>
          <p:nvPr>
            <p:extLst/>
          </p:nvPr>
        </p:nvGraphicFramePr>
        <p:xfrm>
          <a:off x="8311466" y="1883861"/>
          <a:ext cx="2881312" cy="573088"/>
        </p:xfrm>
        <a:graphic>
          <a:graphicData uri="http://schemas.openxmlformats.org/drawingml/2006/table">
            <a:tbl>
              <a:tblPr rtl="1"/>
              <a:tblGrid>
                <a:gridCol w="2881312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أصيل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62" name="Group 38"/>
          <p:cNvGraphicFramePr>
            <a:graphicFrameLocks noGrp="1"/>
          </p:cNvGraphicFramePr>
          <p:nvPr>
            <p:extLst/>
          </p:nvPr>
        </p:nvGraphicFramePr>
        <p:xfrm>
          <a:off x="2620374" y="2635494"/>
          <a:ext cx="4246610" cy="569786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6978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مُؤَكَّد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3" name="Group 119"/>
          <p:cNvGraphicFramePr>
            <a:graphicFrameLocks noGrp="1"/>
          </p:cNvGraphicFramePr>
          <p:nvPr>
            <p:extLst/>
          </p:nvPr>
        </p:nvGraphicFramePr>
        <p:xfrm>
          <a:off x="2620374" y="1927698"/>
          <a:ext cx="4246610" cy="530352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شريف كريم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2" name="Group 118"/>
          <p:cNvGraphicFramePr>
            <a:graphicFrameLocks noGrp="1"/>
          </p:cNvGraphicFramePr>
          <p:nvPr>
            <p:extLst/>
          </p:nvPr>
        </p:nvGraphicFramePr>
        <p:xfrm>
          <a:off x="8256873" y="2626482"/>
          <a:ext cx="2935904" cy="530352"/>
        </p:xfrm>
        <a:graphic>
          <a:graphicData uri="http://schemas.openxmlformats.org/drawingml/2006/table">
            <a:tbl>
              <a:tblPr rtl="1"/>
              <a:tblGrid>
                <a:gridCol w="2935904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موثَّقُ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80" name="Group 56"/>
          <p:cNvGraphicFramePr>
            <a:graphicFrameLocks noGrp="1"/>
          </p:cNvGraphicFramePr>
          <p:nvPr>
            <p:extLst/>
          </p:nvPr>
        </p:nvGraphicFramePr>
        <p:xfrm>
          <a:off x="2620374" y="3274508"/>
          <a:ext cx="4246610" cy="604181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60418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ar-AE" sz="3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حَضَرُوا وَ رَأَوْا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86" name="Group 62"/>
          <p:cNvGraphicFramePr>
            <a:graphicFrameLocks noGrp="1"/>
          </p:cNvGraphicFramePr>
          <p:nvPr>
            <p:extLst/>
          </p:nvPr>
        </p:nvGraphicFramePr>
        <p:xfrm>
          <a:off x="8244175" y="4045044"/>
          <a:ext cx="2948601" cy="536575"/>
        </p:xfrm>
        <a:graphic>
          <a:graphicData uri="http://schemas.openxmlformats.org/drawingml/2006/table">
            <a:tbl>
              <a:tblPr rtl="1"/>
              <a:tblGrid>
                <a:gridCol w="294860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الأذى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92" name="Group 68"/>
          <p:cNvGraphicFramePr>
            <a:graphicFrameLocks noGrp="1"/>
          </p:cNvGraphicFramePr>
          <p:nvPr>
            <p:extLst/>
          </p:nvPr>
        </p:nvGraphicFramePr>
        <p:xfrm>
          <a:off x="8257818" y="3342114"/>
          <a:ext cx="2934959" cy="536575"/>
        </p:xfrm>
        <a:graphic>
          <a:graphicData uri="http://schemas.openxmlformats.org/drawingml/2006/table">
            <a:tbl>
              <a:tblPr rtl="1"/>
              <a:tblGrid>
                <a:gridCol w="2934959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شهِدوا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98" name="Group 74"/>
          <p:cNvGraphicFramePr>
            <a:graphicFrameLocks noGrp="1"/>
          </p:cNvGraphicFramePr>
          <p:nvPr>
            <p:extLst/>
          </p:nvPr>
        </p:nvGraphicFramePr>
        <p:xfrm>
          <a:off x="2620374" y="3963797"/>
          <a:ext cx="4246610" cy="672414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67241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المقصود الأعداء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04" name="Group 80"/>
          <p:cNvGraphicFramePr>
            <a:graphicFrameLocks noGrp="1"/>
          </p:cNvGraphicFramePr>
          <p:nvPr>
            <p:extLst/>
          </p:nvPr>
        </p:nvGraphicFramePr>
        <p:xfrm>
          <a:off x="2620374" y="4735604"/>
          <a:ext cx="4246610" cy="536575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يخدع ويخون – يُدَبِّر المَكَائِد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10" name="Group 86"/>
          <p:cNvGraphicFramePr>
            <a:graphicFrameLocks noGrp="1"/>
          </p:cNvGraphicFramePr>
          <p:nvPr>
            <p:extLst/>
          </p:nvPr>
        </p:nvGraphicFramePr>
        <p:xfrm>
          <a:off x="8256873" y="4684498"/>
          <a:ext cx="2977131" cy="536575"/>
        </p:xfrm>
        <a:graphic>
          <a:graphicData uri="http://schemas.openxmlformats.org/drawingml/2006/table">
            <a:tbl>
              <a:tblPr rtl="1"/>
              <a:tblGrid>
                <a:gridCol w="297713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يختال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16" name="Group 92"/>
          <p:cNvGraphicFramePr>
            <a:graphicFrameLocks noGrp="1"/>
          </p:cNvGraphicFramePr>
          <p:nvPr>
            <p:extLst/>
          </p:nvPr>
        </p:nvGraphicFramePr>
        <p:xfrm>
          <a:off x="2620375" y="5435976"/>
          <a:ext cx="4246610" cy="536575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العرين مأوى الأسد - بلدهم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5" name="Group 121"/>
          <p:cNvGraphicFramePr>
            <a:graphicFrameLocks noGrp="1"/>
          </p:cNvGraphicFramePr>
          <p:nvPr>
            <p:extLst/>
          </p:nvPr>
        </p:nvGraphicFramePr>
        <p:xfrm>
          <a:off x="2620374" y="6126208"/>
          <a:ext cx="4219320" cy="536575"/>
        </p:xfrm>
        <a:graphic>
          <a:graphicData uri="http://schemas.openxmlformats.org/drawingml/2006/table">
            <a:tbl>
              <a:tblPr rtl="1"/>
              <a:tblGrid>
                <a:gridCol w="421932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قَفَزُوا و قاموا وهَجَمُوا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28" name="Group 104"/>
          <p:cNvGraphicFramePr>
            <a:graphicFrameLocks noGrp="1"/>
          </p:cNvGraphicFramePr>
          <p:nvPr>
            <p:extLst/>
          </p:nvPr>
        </p:nvGraphicFramePr>
        <p:xfrm>
          <a:off x="8244175" y="5449624"/>
          <a:ext cx="2989831" cy="536575"/>
        </p:xfrm>
        <a:graphic>
          <a:graphicData uri="http://schemas.openxmlformats.org/drawingml/2006/table">
            <a:tbl>
              <a:tblPr rtl="1"/>
              <a:tblGrid>
                <a:gridCol w="298983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عرينهم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34" name="Group 110"/>
          <p:cNvGraphicFramePr>
            <a:graphicFrameLocks noGrp="1"/>
          </p:cNvGraphicFramePr>
          <p:nvPr>
            <p:extLst/>
          </p:nvPr>
        </p:nvGraphicFramePr>
        <p:xfrm>
          <a:off x="8271472" y="6135071"/>
          <a:ext cx="2962532" cy="536575"/>
        </p:xfrm>
        <a:graphic>
          <a:graphicData uri="http://schemas.openxmlformats.org/drawingml/2006/table">
            <a:tbl>
              <a:tblPr rtl="1"/>
              <a:tblGrid>
                <a:gridCol w="2962532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فَتَوَاثَبُوا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09600" y="1889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ar-AE" sz="6000" b="1" dirty="0">
                <a:latin typeface="Calibri Light" pitchFamily="34" charset="0"/>
                <a:cs typeface="Times New Roman" pitchFamily="18" charset="0"/>
              </a:rPr>
              <a:t>بيان معاني بعض الكلمات الصعبة :</a:t>
            </a:r>
            <a:endParaRPr lang="en-US" sz="6000" b="1" dirty="0">
              <a:latin typeface="Calibri Light" pitchFamily="34" charset="0"/>
              <a:cs typeface="Times New Roman" pitchFamily="18" charset="0"/>
            </a:endParaRP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/>
          </p:nvPr>
        </p:nvGraphicFramePr>
        <p:xfrm>
          <a:off x="0" y="1173706"/>
          <a:ext cx="12192000" cy="5575420"/>
        </p:xfrm>
        <a:graphic>
          <a:graphicData uri="http://schemas.openxmlformats.org/drawingml/2006/table">
            <a:tbl>
              <a:tblPr rtl="1"/>
              <a:tblGrid>
                <a:gridCol w="4972914"/>
                <a:gridCol w="7219086"/>
              </a:tblGrid>
              <a:tr h="69713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الكلمة</a:t>
                      </a:r>
                      <a:r>
                        <a:rPr kumimoji="0" lang="ar-A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معناها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447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6" name="Group 32"/>
          <p:cNvGraphicFramePr>
            <a:graphicFrameLocks noGrp="1"/>
          </p:cNvGraphicFramePr>
          <p:nvPr>
            <p:extLst/>
          </p:nvPr>
        </p:nvGraphicFramePr>
        <p:xfrm>
          <a:off x="8311466" y="1883861"/>
          <a:ext cx="2881312" cy="573088"/>
        </p:xfrm>
        <a:graphic>
          <a:graphicData uri="http://schemas.openxmlformats.org/drawingml/2006/table">
            <a:tbl>
              <a:tblPr rtl="1"/>
              <a:tblGrid>
                <a:gridCol w="2881312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تَحَلَّقُوا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62" name="Group 38"/>
          <p:cNvGraphicFramePr>
            <a:graphicFrameLocks noGrp="1"/>
          </p:cNvGraphicFramePr>
          <p:nvPr>
            <p:extLst/>
          </p:nvPr>
        </p:nvGraphicFramePr>
        <p:xfrm>
          <a:off x="2620374" y="2635494"/>
          <a:ext cx="4246610" cy="569786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6978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ظَهَرَ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3" name="Group 119"/>
          <p:cNvGraphicFramePr>
            <a:graphicFrameLocks noGrp="1"/>
          </p:cNvGraphicFramePr>
          <p:nvPr>
            <p:extLst/>
          </p:nvPr>
        </p:nvGraphicFramePr>
        <p:xfrm>
          <a:off x="2620374" y="1927698"/>
          <a:ext cx="4246610" cy="530352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صاروا حِلَقًا ومجموعات دائرية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2" name="Group 118"/>
          <p:cNvGraphicFramePr>
            <a:graphicFrameLocks noGrp="1"/>
          </p:cNvGraphicFramePr>
          <p:nvPr>
            <p:extLst/>
          </p:nvPr>
        </p:nvGraphicFramePr>
        <p:xfrm>
          <a:off x="8256873" y="2626482"/>
          <a:ext cx="2935904" cy="530352"/>
        </p:xfrm>
        <a:graphic>
          <a:graphicData uri="http://schemas.openxmlformats.org/drawingml/2006/table">
            <a:tbl>
              <a:tblPr rtl="1"/>
              <a:tblGrid>
                <a:gridCol w="2935904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بَدا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80" name="Group 56"/>
          <p:cNvGraphicFramePr>
            <a:graphicFrameLocks noGrp="1"/>
          </p:cNvGraphicFramePr>
          <p:nvPr>
            <p:extLst/>
          </p:nvPr>
        </p:nvGraphicFramePr>
        <p:xfrm>
          <a:off x="2620374" y="3274508"/>
          <a:ext cx="4246610" cy="604181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60418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ar-AE" sz="3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عَسَل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86" name="Group 62"/>
          <p:cNvGraphicFramePr>
            <a:graphicFrameLocks noGrp="1"/>
          </p:cNvGraphicFramePr>
          <p:nvPr>
            <p:extLst/>
          </p:nvPr>
        </p:nvGraphicFramePr>
        <p:xfrm>
          <a:off x="8244175" y="4045044"/>
          <a:ext cx="2948601" cy="536575"/>
        </p:xfrm>
        <a:graphic>
          <a:graphicData uri="http://schemas.openxmlformats.org/drawingml/2006/table">
            <a:tbl>
              <a:tblPr rtl="1"/>
              <a:tblGrid>
                <a:gridCol w="294860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النضارة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92" name="Group 68"/>
          <p:cNvGraphicFramePr>
            <a:graphicFrameLocks noGrp="1"/>
          </p:cNvGraphicFramePr>
          <p:nvPr>
            <p:extLst/>
          </p:nvPr>
        </p:nvGraphicFramePr>
        <p:xfrm>
          <a:off x="8257818" y="3342114"/>
          <a:ext cx="2934959" cy="536575"/>
        </p:xfrm>
        <a:graphic>
          <a:graphicData uri="http://schemas.openxmlformats.org/drawingml/2006/table">
            <a:tbl>
              <a:tblPr rtl="1"/>
              <a:tblGrid>
                <a:gridCol w="2934959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شَهْد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98" name="Group 74"/>
          <p:cNvGraphicFramePr>
            <a:graphicFrameLocks noGrp="1"/>
          </p:cNvGraphicFramePr>
          <p:nvPr>
            <p:extLst/>
          </p:nvPr>
        </p:nvGraphicFramePr>
        <p:xfrm>
          <a:off x="2620374" y="3963797"/>
          <a:ext cx="4246610" cy="672414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67241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البهجة والجمال والإشراق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04" name="Group 80"/>
          <p:cNvGraphicFramePr>
            <a:graphicFrameLocks noGrp="1"/>
          </p:cNvGraphicFramePr>
          <p:nvPr>
            <p:extLst/>
          </p:nvPr>
        </p:nvGraphicFramePr>
        <p:xfrm>
          <a:off x="2620374" y="4735604"/>
          <a:ext cx="4246610" cy="530352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48546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لمعان وحُسْن وجَمَال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10" name="Group 86"/>
          <p:cNvGraphicFramePr>
            <a:graphicFrameLocks noGrp="1"/>
          </p:cNvGraphicFramePr>
          <p:nvPr>
            <p:extLst/>
          </p:nvPr>
        </p:nvGraphicFramePr>
        <p:xfrm>
          <a:off x="8256873" y="4684498"/>
          <a:ext cx="2977131" cy="536575"/>
        </p:xfrm>
        <a:graphic>
          <a:graphicData uri="http://schemas.openxmlformats.org/drawingml/2006/table">
            <a:tbl>
              <a:tblPr rtl="1"/>
              <a:tblGrid>
                <a:gridCol w="297713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رونق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16" name="Group 92"/>
          <p:cNvGraphicFramePr>
            <a:graphicFrameLocks noGrp="1"/>
          </p:cNvGraphicFramePr>
          <p:nvPr>
            <p:extLst/>
          </p:nvPr>
        </p:nvGraphicFramePr>
        <p:xfrm>
          <a:off x="2620377" y="5449624"/>
          <a:ext cx="4246610" cy="536575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المُجْتَمَع عليْهِ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5" name="Group 121"/>
          <p:cNvGraphicFramePr>
            <a:graphicFrameLocks noGrp="1"/>
          </p:cNvGraphicFramePr>
          <p:nvPr>
            <p:extLst/>
          </p:nvPr>
        </p:nvGraphicFramePr>
        <p:xfrm>
          <a:off x="2620374" y="6126208"/>
          <a:ext cx="4219320" cy="536575"/>
        </p:xfrm>
        <a:graphic>
          <a:graphicData uri="http://schemas.openxmlformats.org/drawingml/2006/table">
            <a:tbl>
              <a:tblPr rtl="1"/>
              <a:tblGrid>
                <a:gridCol w="421932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دائِمًا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28" name="Group 104"/>
          <p:cNvGraphicFramePr>
            <a:graphicFrameLocks noGrp="1"/>
          </p:cNvGraphicFramePr>
          <p:nvPr>
            <p:extLst/>
          </p:nvPr>
        </p:nvGraphicFramePr>
        <p:xfrm>
          <a:off x="8244175" y="5449624"/>
          <a:ext cx="2989831" cy="536575"/>
        </p:xfrm>
        <a:graphic>
          <a:graphicData uri="http://schemas.openxmlformats.org/drawingml/2006/table">
            <a:tbl>
              <a:tblPr rtl="1"/>
              <a:tblGrid>
                <a:gridCol w="298983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المشهود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34" name="Group 110"/>
          <p:cNvGraphicFramePr>
            <a:graphicFrameLocks noGrp="1"/>
          </p:cNvGraphicFramePr>
          <p:nvPr>
            <p:extLst/>
          </p:nvPr>
        </p:nvGraphicFramePr>
        <p:xfrm>
          <a:off x="8271472" y="6135071"/>
          <a:ext cx="2962532" cy="536575"/>
        </p:xfrm>
        <a:graphic>
          <a:graphicData uri="http://schemas.openxmlformats.org/drawingml/2006/table">
            <a:tbl>
              <a:tblPr rtl="1"/>
              <a:tblGrid>
                <a:gridCol w="2962532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دَوْمًا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سهم إلى اليسار 2"/>
          <p:cNvSpPr/>
          <p:nvPr/>
        </p:nvSpPr>
        <p:spPr>
          <a:xfrm>
            <a:off x="9703554" y="2579429"/>
            <a:ext cx="736981" cy="586853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سهم إلى اليسار 3"/>
          <p:cNvSpPr/>
          <p:nvPr/>
        </p:nvSpPr>
        <p:spPr>
          <a:xfrm>
            <a:off x="9662609" y="5172504"/>
            <a:ext cx="736981" cy="65509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8955" b="806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سهم إلى اليسار 2"/>
          <p:cNvSpPr/>
          <p:nvPr/>
        </p:nvSpPr>
        <p:spPr>
          <a:xfrm>
            <a:off x="10385940" y="1351128"/>
            <a:ext cx="736981" cy="60050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سهم إلى اليسار 3"/>
          <p:cNvSpPr/>
          <p:nvPr/>
        </p:nvSpPr>
        <p:spPr>
          <a:xfrm>
            <a:off x="10440532" y="5213446"/>
            <a:ext cx="736981" cy="64144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ذو زاويتين مستديرتين في نفس الجانب 2"/>
          <p:cNvSpPr/>
          <p:nvPr/>
        </p:nvSpPr>
        <p:spPr>
          <a:xfrm>
            <a:off x="191069" y="1757256"/>
            <a:ext cx="11778018" cy="1436320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b="1" dirty="0" smtClean="0"/>
              <a:t>أنَّ الشهيد لديه حيٌّ </a:t>
            </a:r>
            <a:r>
              <a:rPr lang="ar-AE" sz="4400" b="1" dirty="0" smtClean="0"/>
              <a:t>يُرْزَقُ</a:t>
            </a:r>
            <a:r>
              <a:rPr lang="ar-EG" sz="4400" b="1" dirty="0" smtClean="0"/>
              <a:t>  قال تعالى : « ولا تحسبنّ الذين قتلوا في سبيل الله أمواتًا بل أحياءٌ عند ربهم يُرزقون»</a:t>
            </a:r>
            <a:endParaRPr lang="ar-AE" sz="4400" b="1" dirty="0"/>
          </a:p>
        </p:txBody>
      </p:sp>
      <p:sp>
        <p:nvSpPr>
          <p:cNvPr id="4" name="مستطيل ذو زاويتين مستديرتين في نفس الجانب 3"/>
          <p:cNvSpPr/>
          <p:nvPr/>
        </p:nvSpPr>
        <p:spPr>
          <a:xfrm>
            <a:off x="386687" y="4216129"/>
            <a:ext cx="11778018" cy="143632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b="1" dirty="0" smtClean="0"/>
              <a:t>لأنه ضحَّى  بنفسِهِ في سبيل الله ودفاعًا عن وطنِهِ . </a:t>
            </a:r>
            <a:endParaRPr lang="ar-AE" sz="4400" b="1" dirty="0"/>
          </a:p>
        </p:txBody>
      </p:sp>
    </p:spTree>
    <p:extLst>
      <p:ext uri="{BB962C8B-B14F-4D97-AF65-F5344CB8AC3E}">
        <p14:creationId xmlns:p14="http://schemas.microsoft.com/office/powerpoint/2010/main" val="7308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687403"/>
          </a:xfrm>
          <a:prstGeom prst="rect">
            <a:avLst/>
          </a:prstGeom>
        </p:spPr>
      </p:pic>
      <p:sp>
        <p:nvSpPr>
          <p:cNvPr id="3" name="مستطيل ذو زاويتين مستديرتين في نفس الجانب 2"/>
          <p:cNvSpPr/>
          <p:nvPr/>
        </p:nvSpPr>
        <p:spPr>
          <a:xfrm>
            <a:off x="413982" y="2726245"/>
            <a:ext cx="11778018" cy="3688200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b="1" dirty="0" smtClean="0"/>
              <a:t>هؤلاء الشجعان لا يَتَهَاوَنُونَ في الدفاع عن وطنهم فعندما رَأَوْا الأعداءَ يُريدونَ إيذاءَ بِلادِهِمْ حَاصَرُوهُمْ وقَضَوْا عليهم ، وكأنه فَتْحٌ من الفتوحاتِ الإسلامية الخالدة ، فأحسُّوا بطعمِ النصر كطَعْمِ الشَّهْدِ الجَميلِ .  </a:t>
            </a:r>
            <a:endParaRPr lang="ar-AE" sz="4400" b="1" dirty="0"/>
          </a:p>
        </p:txBody>
      </p:sp>
    </p:spTree>
    <p:extLst>
      <p:ext uri="{BB962C8B-B14F-4D97-AF65-F5344CB8AC3E}">
        <p14:creationId xmlns:p14="http://schemas.microsoft.com/office/powerpoint/2010/main" val="5461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086901"/>
          </a:xfrm>
          <a:prstGeom prst="rect">
            <a:avLst/>
          </a:prstGeom>
        </p:spPr>
      </p:pic>
      <p:sp>
        <p:nvSpPr>
          <p:cNvPr id="3" name="مستطيل ذو زاويتين مستديرتين في نفس الجانب 2"/>
          <p:cNvSpPr/>
          <p:nvPr/>
        </p:nvSpPr>
        <p:spPr>
          <a:xfrm>
            <a:off x="206992" y="1759532"/>
            <a:ext cx="11778018" cy="143632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b="1" dirty="0" smtClean="0"/>
              <a:t>عاهَدَ الوَطَنَ على أن يُفديهِ برُوحِهِ دليلا على حُبِّهِ وَوَلَائِهِ .</a:t>
            </a:r>
            <a:endParaRPr lang="ar-AE" sz="4400" b="1" dirty="0"/>
          </a:p>
        </p:txBody>
      </p:sp>
    </p:spTree>
    <p:extLst>
      <p:ext uri="{BB962C8B-B14F-4D97-AF65-F5344CB8AC3E}">
        <p14:creationId xmlns:p14="http://schemas.microsoft.com/office/powerpoint/2010/main" val="28400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r="3155" b="237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سهم إلى اليمين 6"/>
          <p:cNvSpPr/>
          <p:nvPr/>
        </p:nvSpPr>
        <p:spPr>
          <a:xfrm>
            <a:off x="-1" y="2811014"/>
            <a:ext cx="6018661" cy="123597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b="1" dirty="0" smtClean="0"/>
              <a:t>الموت في سبيل الله </a:t>
            </a:r>
            <a:endParaRPr lang="ar-AE" sz="4400" b="1" dirty="0"/>
          </a:p>
        </p:txBody>
      </p:sp>
      <p:sp>
        <p:nvSpPr>
          <p:cNvPr id="8" name="سهم إلى اليمين 7"/>
          <p:cNvSpPr/>
          <p:nvPr/>
        </p:nvSpPr>
        <p:spPr>
          <a:xfrm>
            <a:off x="0" y="3845792"/>
            <a:ext cx="6018662" cy="123597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الكذِبُ في الشهادة على الآخرين</a:t>
            </a:r>
            <a:endParaRPr lang="ar-AE" sz="4000" b="1" dirty="0"/>
          </a:p>
        </p:txBody>
      </p:sp>
      <p:sp>
        <p:nvSpPr>
          <p:cNvPr id="9" name="سهم إلى اليمين 8"/>
          <p:cNvSpPr/>
          <p:nvPr/>
        </p:nvSpPr>
        <p:spPr>
          <a:xfrm>
            <a:off x="-1" y="4788445"/>
            <a:ext cx="6018662" cy="123597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b="1" dirty="0" smtClean="0"/>
              <a:t>ورقةُ تكريم</a:t>
            </a:r>
            <a:r>
              <a:rPr lang="ar-EG" sz="4400" b="1" dirty="0" smtClean="0"/>
              <a:t>ٍ</a:t>
            </a:r>
            <a:r>
              <a:rPr lang="ar-AE" sz="4400" b="1" dirty="0" smtClean="0"/>
              <a:t> </a:t>
            </a:r>
            <a:r>
              <a:rPr lang="ar-EG" sz="4400" b="1" dirty="0" smtClean="0"/>
              <a:t>و</a:t>
            </a:r>
            <a:r>
              <a:rPr lang="ar-AE" sz="4400" b="1" dirty="0" smtClean="0"/>
              <a:t>شُكْر</a:t>
            </a:r>
            <a:r>
              <a:rPr lang="ar-EG" sz="4400" b="1" dirty="0" smtClean="0"/>
              <a:t>ٍ وتقديرٍ</a:t>
            </a:r>
            <a:endParaRPr lang="ar-AE" sz="4400" b="1" dirty="0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8625385" y="3845792"/>
            <a:ext cx="982639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10620233" y="4788445"/>
            <a:ext cx="982639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8764137" y="5813344"/>
            <a:ext cx="982639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ذو زاويتين مستديرتين في نفس الجانب 2"/>
          <p:cNvSpPr/>
          <p:nvPr/>
        </p:nvSpPr>
        <p:spPr>
          <a:xfrm>
            <a:off x="206991" y="831484"/>
            <a:ext cx="11778018" cy="143632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5400" b="1" dirty="0" smtClean="0"/>
              <a:t>الإماراتُ أرضُ الكرامةِ والعزةِ والمجدِ .</a:t>
            </a:r>
            <a:endParaRPr lang="ar-AE" sz="5400" b="1" dirty="0"/>
          </a:p>
        </p:txBody>
      </p:sp>
      <p:sp>
        <p:nvSpPr>
          <p:cNvPr id="4" name="مستطيل ذو زاويتين مستديرتين في نفس الجانب 3"/>
          <p:cNvSpPr/>
          <p:nvPr/>
        </p:nvSpPr>
        <p:spPr>
          <a:xfrm>
            <a:off x="247933" y="4475437"/>
            <a:ext cx="11778018" cy="901781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b="1" dirty="0" smtClean="0"/>
              <a:t>( يَزْهُو – يُورِقُ ) يَدُلُّ على الجمال والروعةِ والسعادةِ .</a:t>
            </a:r>
            <a:endParaRPr lang="ar-AE" sz="4400" b="1" dirty="0"/>
          </a:p>
        </p:txBody>
      </p:sp>
      <p:sp>
        <p:nvSpPr>
          <p:cNvPr id="5" name="مستطيل ذو زاويتين مستديرتين في نفس الجانب 4"/>
          <p:cNvSpPr/>
          <p:nvPr/>
        </p:nvSpPr>
        <p:spPr>
          <a:xfrm>
            <a:off x="247933" y="5473998"/>
            <a:ext cx="11778018" cy="901781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b="1" dirty="0" smtClean="0"/>
              <a:t>( وَطَنٌ يَتِيهُ – أُمَّةٌ تَتَأَنَّقُ ) يَدُلُّ على الفخرِ والعِزَّةِ والكَرَامَةِ .</a:t>
            </a:r>
            <a:endParaRPr lang="ar-AE" sz="4400" b="1" dirty="0"/>
          </a:p>
        </p:txBody>
      </p:sp>
    </p:spTree>
    <p:extLst>
      <p:ext uri="{BB962C8B-B14F-4D97-AF65-F5344CB8AC3E}">
        <p14:creationId xmlns:p14="http://schemas.microsoft.com/office/powerpoint/2010/main" val="22126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4913" cy="6858000"/>
          </a:xfrm>
          <a:prstGeom prst="rect">
            <a:avLst/>
          </a:prstGeom>
        </p:spPr>
      </p:pic>
      <p:sp>
        <p:nvSpPr>
          <p:cNvPr id="3" name="سهم إلى اليمين 2"/>
          <p:cNvSpPr/>
          <p:nvPr/>
        </p:nvSpPr>
        <p:spPr>
          <a:xfrm>
            <a:off x="232012" y="927624"/>
            <a:ext cx="5472753" cy="123597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b="1" dirty="0" smtClean="0"/>
              <a:t>الإعجاب والحب والسعادة</a:t>
            </a:r>
            <a:endParaRPr lang="ar-AE" sz="4400" b="1" dirty="0"/>
          </a:p>
        </p:txBody>
      </p:sp>
      <p:sp>
        <p:nvSpPr>
          <p:cNvPr id="4" name="سهم إلى اليمين 3"/>
          <p:cNvSpPr/>
          <p:nvPr/>
        </p:nvSpPr>
        <p:spPr>
          <a:xfrm>
            <a:off x="218366" y="2432290"/>
            <a:ext cx="10415517" cy="123597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b="1" dirty="0" smtClean="0"/>
              <a:t>الشجاعة والبسالة والوفاء وأسعى للاتصاف بها جميعًا</a:t>
            </a:r>
            <a:endParaRPr lang="ar-AE" sz="4400" b="1" dirty="0"/>
          </a:p>
        </p:txBody>
      </p:sp>
    </p:spTree>
    <p:extLst>
      <p:ext uri="{BB962C8B-B14F-4D97-AF65-F5344CB8AC3E}">
        <p14:creationId xmlns:p14="http://schemas.microsoft.com/office/powerpoint/2010/main" val="28904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09600" y="1889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ar-AE" sz="6000" b="1" dirty="0">
                <a:latin typeface="Calibri Light" pitchFamily="34" charset="0"/>
                <a:cs typeface="Times New Roman" pitchFamily="18" charset="0"/>
              </a:rPr>
              <a:t>بيان معاني بعض الكلمات الصعبة :</a:t>
            </a:r>
            <a:endParaRPr lang="en-US" sz="6000" b="1" dirty="0">
              <a:latin typeface="Calibri Light" pitchFamily="34" charset="0"/>
              <a:cs typeface="Times New Roman" pitchFamily="18" charset="0"/>
            </a:endParaRP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/>
          </p:nvPr>
        </p:nvGraphicFramePr>
        <p:xfrm>
          <a:off x="0" y="1173706"/>
          <a:ext cx="12192000" cy="5575420"/>
        </p:xfrm>
        <a:graphic>
          <a:graphicData uri="http://schemas.openxmlformats.org/drawingml/2006/table">
            <a:tbl>
              <a:tblPr rtl="1"/>
              <a:tblGrid>
                <a:gridCol w="4972914"/>
                <a:gridCol w="7219086"/>
              </a:tblGrid>
              <a:tr h="69713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الكلمة</a:t>
                      </a:r>
                      <a:r>
                        <a:rPr kumimoji="0" lang="ar-A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معناها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447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6" name="Group 32"/>
          <p:cNvGraphicFramePr>
            <a:graphicFrameLocks noGrp="1"/>
          </p:cNvGraphicFramePr>
          <p:nvPr>
            <p:extLst/>
          </p:nvPr>
        </p:nvGraphicFramePr>
        <p:xfrm>
          <a:off x="8311466" y="1883861"/>
          <a:ext cx="2881312" cy="573088"/>
        </p:xfrm>
        <a:graphic>
          <a:graphicData uri="http://schemas.openxmlformats.org/drawingml/2006/table">
            <a:tbl>
              <a:tblPr rtl="1"/>
              <a:tblGrid>
                <a:gridCol w="2881312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المحلُّ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62" name="Group 38"/>
          <p:cNvGraphicFramePr>
            <a:graphicFrameLocks noGrp="1"/>
          </p:cNvGraphicFramePr>
          <p:nvPr>
            <p:extLst/>
          </p:nvPr>
        </p:nvGraphicFramePr>
        <p:xfrm>
          <a:off x="2620374" y="2635494"/>
          <a:ext cx="4246610" cy="569786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6978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بـعِــزِّهِ يفتخر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3" name="Group 119"/>
          <p:cNvGraphicFramePr>
            <a:graphicFrameLocks noGrp="1"/>
          </p:cNvGraphicFramePr>
          <p:nvPr>
            <p:extLst/>
          </p:nvPr>
        </p:nvGraphicFramePr>
        <p:xfrm>
          <a:off x="2620374" y="1927698"/>
          <a:ext cx="4246610" cy="530352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المكانة العالية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2" name="Group 118"/>
          <p:cNvGraphicFramePr>
            <a:graphicFrameLocks noGrp="1"/>
          </p:cNvGraphicFramePr>
          <p:nvPr>
            <p:extLst/>
          </p:nvPr>
        </p:nvGraphicFramePr>
        <p:xfrm>
          <a:off x="8256873" y="2626482"/>
          <a:ext cx="2935904" cy="530352"/>
        </p:xfrm>
        <a:graphic>
          <a:graphicData uri="http://schemas.openxmlformats.org/drawingml/2006/table">
            <a:tbl>
              <a:tblPr rtl="1"/>
              <a:tblGrid>
                <a:gridCol w="2935904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بجلاله يزهو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80" name="Group 56"/>
          <p:cNvGraphicFramePr>
            <a:graphicFrameLocks noGrp="1"/>
          </p:cNvGraphicFramePr>
          <p:nvPr>
            <p:extLst/>
          </p:nvPr>
        </p:nvGraphicFramePr>
        <p:xfrm>
          <a:off x="2620374" y="3274508"/>
          <a:ext cx="4246610" cy="604181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60418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ar-AE" sz="3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تعبير مجازي – السعادة والعزة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86" name="Group 62"/>
          <p:cNvGraphicFramePr>
            <a:graphicFrameLocks noGrp="1"/>
          </p:cNvGraphicFramePr>
          <p:nvPr>
            <p:extLst/>
          </p:nvPr>
        </p:nvGraphicFramePr>
        <p:xfrm>
          <a:off x="8244175" y="4045044"/>
          <a:ext cx="2948601" cy="536575"/>
        </p:xfrm>
        <a:graphic>
          <a:graphicData uri="http://schemas.openxmlformats.org/drawingml/2006/table">
            <a:tbl>
              <a:tblPr rtl="1"/>
              <a:tblGrid>
                <a:gridCol w="294860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يَتِيهُ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92" name="Group 68"/>
          <p:cNvGraphicFramePr>
            <a:graphicFrameLocks noGrp="1"/>
          </p:cNvGraphicFramePr>
          <p:nvPr>
            <p:extLst/>
          </p:nvPr>
        </p:nvGraphicFramePr>
        <p:xfrm>
          <a:off x="8257818" y="3342114"/>
          <a:ext cx="2934959" cy="536575"/>
        </p:xfrm>
        <a:graphic>
          <a:graphicData uri="http://schemas.openxmlformats.org/drawingml/2006/table">
            <a:tbl>
              <a:tblPr rtl="1"/>
              <a:tblGrid>
                <a:gridCol w="2934959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يُورِقُ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98" name="Group 74"/>
          <p:cNvGraphicFramePr>
            <a:graphicFrameLocks noGrp="1"/>
          </p:cNvGraphicFramePr>
          <p:nvPr>
            <p:extLst/>
          </p:nvPr>
        </p:nvGraphicFramePr>
        <p:xfrm>
          <a:off x="2620374" y="3963797"/>
          <a:ext cx="4246610" cy="672414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67241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يعجَبُ ويفْتَخِرُ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04" name="Group 80"/>
          <p:cNvGraphicFramePr>
            <a:graphicFrameLocks noGrp="1"/>
          </p:cNvGraphicFramePr>
          <p:nvPr>
            <p:extLst/>
          </p:nvPr>
        </p:nvGraphicFramePr>
        <p:xfrm>
          <a:off x="2620374" y="4735604"/>
          <a:ext cx="4246610" cy="536575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تتَجَمَّلُ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10" name="Group 86"/>
          <p:cNvGraphicFramePr>
            <a:graphicFrameLocks noGrp="1"/>
          </p:cNvGraphicFramePr>
          <p:nvPr>
            <p:extLst/>
          </p:nvPr>
        </p:nvGraphicFramePr>
        <p:xfrm>
          <a:off x="8256873" y="4684498"/>
          <a:ext cx="2977131" cy="616254"/>
        </p:xfrm>
        <a:graphic>
          <a:graphicData uri="http://schemas.openxmlformats.org/drawingml/2006/table">
            <a:tbl>
              <a:tblPr rtl="1"/>
              <a:tblGrid>
                <a:gridCol w="2977131"/>
              </a:tblGrid>
              <a:tr h="61625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تتأنَّقُ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16" name="Group 92"/>
          <p:cNvGraphicFramePr>
            <a:graphicFrameLocks noGrp="1"/>
          </p:cNvGraphicFramePr>
          <p:nvPr>
            <p:extLst/>
          </p:nvPr>
        </p:nvGraphicFramePr>
        <p:xfrm>
          <a:off x="2620375" y="5435976"/>
          <a:ext cx="4246610" cy="536575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قبله - فداؤُهُ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5" name="Group 121"/>
          <p:cNvGraphicFramePr>
            <a:graphicFrameLocks noGrp="1"/>
          </p:cNvGraphicFramePr>
          <p:nvPr>
            <p:extLst/>
          </p:nvPr>
        </p:nvGraphicFramePr>
        <p:xfrm>
          <a:off x="2620374" y="6126208"/>
          <a:ext cx="4219320" cy="536575"/>
        </p:xfrm>
        <a:graphic>
          <a:graphicData uri="http://schemas.openxmlformats.org/drawingml/2006/table">
            <a:tbl>
              <a:tblPr rtl="1"/>
              <a:tblGrid>
                <a:gridCol w="421932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تُرابُه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28" name="Group 104"/>
          <p:cNvGraphicFramePr>
            <a:graphicFrameLocks noGrp="1"/>
          </p:cNvGraphicFramePr>
          <p:nvPr>
            <p:extLst/>
          </p:nvPr>
        </p:nvGraphicFramePr>
        <p:xfrm>
          <a:off x="8244175" y="5449624"/>
          <a:ext cx="2989831" cy="536575"/>
        </p:xfrm>
        <a:graphic>
          <a:graphicData uri="http://schemas.openxmlformats.org/drawingml/2006/table">
            <a:tbl>
              <a:tblPr rtl="1"/>
              <a:tblGrid>
                <a:gridCol w="298983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فَدُونَهُ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34" name="Group 110"/>
          <p:cNvGraphicFramePr>
            <a:graphicFrameLocks noGrp="1"/>
          </p:cNvGraphicFramePr>
          <p:nvPr>
            <p:extLst/>
          </p:nvPr>
        </p:nvGraphicFramePr>
        <p:xfrm>
          <a:off x="8271472" y="6135071"/>
          <a:ext cx="2962532" cy="536575"/>
        </p:xfrm>
        <a:graphic>
          <a:graphicData uri="http://schemas.openxmlformats.org/drawingml/2006/table">
            <a:tbl>
              <a:tblPr rtl="1"/>
              <a:tblGrid>
                <a:gridCol w="2962532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ثَراهُ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6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09600" y="1889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ar-AE" sz="6000" b="1" dirty="0">
                <a:latin typeface="Calibri Light" pitchFamily="34" charset="0"/>
                <a:cs typeface="Times New Roman" pitchFamily="18" charset="0"/>
              </a:rPr>
              <a:t>بيان معاني بعض الكلمات الصعبة :</a:t>
            </a:r>
            <a:endParaRPr lang="en-US" sz="6000" b="1" dirty="0">
              <a:latin typeface="Calibri Light" pitchFamily="34" charset="0"/>
              <a:cs typeface="Times New Roman" pitchFamily="18" charset="0"/>
            </a:endParaRP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extLst/>
          </p:nvPr>
        </p:nvGraphicFramePr>
        <p:xfrm>
          <a:off x="0" y="1173706"/>
          <a:ext cx="12192000" cy="5575420"/>
        </p:xfrm>
        <a:graphic>
          <a:graphicData uri="http://schemas.openxmlformats.org/drawingml/2006/table">
            <a:tbl>
              <a:tblPr rtl="1"/>
              <a:tblGrid>
                <a:gridCol w="4972914"/>
                <a:gridCol w="7219086"/>
              </a:tblGrid>
              <a:tr h="69713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الكلمة</a:t>
                      </a:r>
                      <a:r>
                        <a:rPr kumimoji="0" lang="ar-A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معناها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447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3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6" name="Group 32"/>
          <p:cNvGraphicFramePr>
            <a:graphicFrameLocks noGrp="1"/>
          </p:cNvGraphicFramePr>
          <p:nvPr>
            <p:extLst/>
          </p:nvPr>
        </p:nvGraphicFramePr>
        <p:xfrm>
          <a:off x="8311466" y="1883861"/>
          <a:ext cx="2881312" cy="573088"/>
        </p:xfrm>
        <a:graphic>
          <a:graphicData uri="http://schemas.openxmlformats.org/drawingml/2006/table">
            <a:tbl>
              <a:tblPr rtl="1"/>
              <a:tblGrid>
                <a:gridCol w="2881312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تَدَفَّقُ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62" name="Group 38"/>
          <p:cNvGraphicFramePr>
            <a:graphicFrameLocks noGrp="1"/>
          </p:cNvGraphicFramePr>
          <p:nvPr>
            <p:extLst/>
          </p:nvPr>
        </p:nvGraphicFramePr>
        <p:xfrm>
          <a:off x="2620374" y="2635494"/>
          <a:ext cx="4246610" cy="569786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6978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الشجاعة والقوة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3" name="Group 119"/>
          <p:cNvGraphicFramePr>
            <a:graphicFrameLocks noGrp="1"/>
          </p:cNvGraphicFramePr>
          <p:nvPr>
            <p:extLst/>
          </p:nvPr>
        </p:nvGraphicFramePr>
        <p:xfrm>
          <a:off x="2620374" y="1927698"/>
          <a:ext cx="4246610" cy="530352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تجري وتسيل الدماء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2" name="Group 118"/>
          <p:cNvGraphicFramePr>
            <a:graphicFrameLocks noGrp="1"/>
          </p:cNvGraphicFramePr>
          <p:nvPr>
            <p:extLst/>
          </p:nvPr>
        </p:nvGraphicFramePr>
        <p:xfrm>
          <a:off x="8256873" y="2626482"/>
          <a:ext cx="2935904" cy="530352"/>
        </p:xfrm>
        <a:graphic>
          <a:graphicData uri="http://schemas.openxmlformats.org/drawingml/2006/table">
            <a:tbl>
              <a:tblPr rtl="1"/>
              <a:tblGrid>
                <a:gridCol w="2935904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البسالة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80" name="Group 56"/>
          <p:cNvGraphicFramePr>
            <a:graphicFrameLocks noGrp="1"/>
          </p:cNvGraphicFramePr>
          <p:nvPr>
            <p:extLst/>
          </p:nvPr>
        </p:nvGraphicFramePr>
        <p:xfrm>
          <a:off x="2620374" y="3274508"/>
          <a:ext cx="4246610" cy="604181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60418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ar-AE" sz="32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أصيل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86" name="Group 62"/>
          <p:cNvGraphicFramePr>
            <a:graphicFrameLocks noGrp="1"/>
          </p:cNvGraphicFramePr>
          <p:nvPr>
            <p:extLst/>
          </p:nvPr>
        </p:nvGraphicFramePr>
        <p:xfrm>
          <a:off x="8244175" y="4045044"/>
          <a:ext cx="2948601" cy="536575"/>
        </p:xfrm>
        <a:graphic>
          <a:graphicData uri="http://schemas.openxmlformats.org/drawingml/2006/table">
            <a:tbl>
              <a:tblPr rtl="1"/>
              <a:tblGrid>
                <a:gridCol w="294860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تَعْبَقُ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92" name="Group 68"/>
          <p:cNvGraphicFramePr>
            <a:graphicFrameLocks noGrp="1"/>
          </p:cNvGraphicFramePr>
          <p:nvPr>
            <p:extLst/>
          </p:nvPr>
        </p:nvGraphicFramePr>
        <p:xfrm>
          <a:off x="8257818" y="3342114"/>
          <a:ext cx="2934959" cy="536575"/>
        </p:xfrm>
        <a:graphic>
          <a:graphicData uri="http://schemas.openxmlformats.org/drawingml/2006/table">
            <a:tbl>
              <a:tblPr rtl="1"/>
              <a:tblGrid>
                <a:gridCol w="2934959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مُعْرِقُ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98" name="Group 74"/>
          <p:cNvGraphicFramePr>
            <a:graphicFrameLocks noGrp="1"/>
          </p:cNvGraphicFramePr>
          <p:nvPr>
            <p:extLst/>
          </p:nvPr>
        </p:nvGraphicFramePr>
        <p:xfrm>
          <a:off x="2620374" y="3963797"/>
          <a:ext cx="4246610" cy="672414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67241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تتَطَيَّبُ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04" name="Group 80"/>
          <p:cNvGraphicFramePr>
            <a:graphicFrameLocks noGrp="1"/>
          </p:cNvGraphicFramePr>
          <p:nvPr>
            <p:extLst/>
          </p:nvPr>
        </p:nvGraphicFramePr>
        <p:xfrm>
          <a:off x="2620374" y="4735604"/>
          <a:ext cx="4246610" cy="536575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جمع آية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10" name="Group 86"/>
          <p:cNvGraphicFramePr>
            <a:graphicFrameLocks noGrp="1"/>
          </p:cNvGraphicFramePr>
          <p:nvPr>
            <p:extLst/>
          </p:nvPr>
        </p:nvGraphicFramePr>
        <p:xfrm>
          <a:off x="8256873" y="4684498"/>
          <a:ext cx="2977131" cy="536575"/>
        </p:xfrm>
        <a:graphic>
          <a:graphicData uri="http://schemas.openxmlformats.org/drawingml/2006/table">
            <a:tbl>
              <a:tblPr rtl="1"/>
              <a:tblGrid>
                <a:gridCol w="297713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الآي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16" name="Group 92"/>
          <p:cNvGraphicFramePr>
            <a:graphicFrameLocks noGrp="1"/>
          </p:cNvGraphicFramePr>
          <p:nvPr>
            <p:extLst/>
          </p:nvPr>
        </p:nvGraphicFramePr>
        <p:xfrm>
          <a:off x="2620375" y="5435976"/>
          <a:ext cx="4246610" cy="536575"/>
        </p:xfrm>
        <a:graphic>
          <a:graphicData uri="http://schemas.openxmlformats.org/drawingml/2006/table">
            <a:tbl>
              <a:tblPr rtl="1"/>
              <a:tblGrid>
                <a:gridCol w="424661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قولُهُ البليغُ الفصيحُ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5" name="Group 121"/>
          <p:cNvGraphicFramePr>
            <a:graphicFrameLocks noGrp="1"/>
          </p:cNvGraphicFramePr>
          <p:nvPr>
            <p:extLst/>
          </p:nvPr>
        </p:nvGraphicFramePr>
        <p:xfrm>
          <a:off x="2620374" y="6126208"/>
          <a:ext cx="4219320" cy="536575"/>
        </p:xfrm>
        <a:graphic>
          <a:graphicData uri="http://schemas.openxmlformats.org/drawingml/2006/table">
            <a:tbl>
              <a:tblPr rtl="1"/>
              <a:tblGrid>
                <a:gridCol w="421932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أصل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28" name="Group 104"/>
          <p:cNvGraphicFramePr>
            <a:graphicFrameLocks noGrp="1"/>
          </p:cNvGraphicFramePr>
          <p:nvPr>
            <p:extLst/>
          </p:nvPr>
        </p:nvGraphicFramePr>
        <p:xfrm>
          <a:off x="8244175" y="5449624"/>
          <a:ext cx="2989831" cy="536575"/>
        </p:xfrm>
        <a:graphic>
          <a:graphicData uri="http://schemas.openxmlformats.org/drawingml/2006/table">
            <a:tbl>
              <a:tblPr rtl="1"/>
              <a:tblGrid>
                <a:gridCol w="2989831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بلاغُهُ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34" name="Group 110"/>
          <p:cNvGraphicFramePr>
            <a:graphicFrameLocks noGrp="1"/>
          </p:cNvGraphicFramePr>
          <p:nvPr>
            <p:extLst/>
          </p:nvPr>
        </p:nvGraphicFramePr>
        <p:xfrm>
          <a:off x="8271472" y="6135071"/>
          <a:ext cx="2962532" cy="536575"/>
        </p:xfrm>
        <a:graphic>
          <a:graphicData uri="http://schemas.openxmlformats.org/drawingml/2006/table">
            <a:tbl>
              <a:tblPr rtl="1"/>
              <a:tblGrid>
                <a:gridCol w="2962532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معْدَنٍ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261</Words>
  <Application>Microsoft Office PowerPoint</Application>
  <PresentationFormat>ملء الشاشة</PresentationFormat>
  <Paragraphs>80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alansar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alanany ali</dc:creator>
  <cp:lastModifiedBy>alanany ali</cp:lastModifiedBy>
  <cp:revision>15</cp:revision>
  <dcterms:created xsi:type="dcterms:W3CDTF">2018-10-10T14:50:32Z</dcterms:created>
  <dcterms:modified xsi:type="dcterms:W3CDTF">2018-10-10T16:46:49Z</dcterms:modified>
</cp:coreProperties>
</file>