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90" r:id="rId5"/>
    <p:sldId id="266" r:id="rId6"/>
    <p:sldId id="267" r:id="rId7"/>
    <p:sldId id="282" r:id="rId8"/>
    <p:sldId id="283" r:id="rId9"/>
    <p:sldId id="284" r:id="rId10"/>
    <p:sldId id="285" r:id="rId11"/>
    <p:sldId id="286" r:id="rId12"/>
    <p:sldId id="287" r:id="rId13"/>
    <p:sldId id="271" r:id="rId14"/>
    <p:sldId id="268" r:id="rId15"/>
    <p:sldId id="288" r:id="rId16"/>
    <p:sldId id="27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8" d="100"/>
          <a:sy n="88" d="100"/>
        </p:scale>
        <p:origin x="4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D488-033F-4294-8EE8-BB37EE236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257FE5-8B5E-46CB-BF2D-8909DE879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275BD-5D14-42D8-99F0-A99D22220064}"/>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5" name="Footer Placeholder 4">
            <a:extLst>
              <a:ext uri="{FF2B5EF4-FFF2-40B4-BE49-F238E27FC236}">
                <a16:creationId xmlns:a16="http://schemas.microsoft.com/office/drawing/2014/main" id="{B117E630-C97F-4963-B9F4-D45EE28B0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422CD-0A8F-4F64-A75F-BE2A9F3643B9}"/>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37977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1BAC-92C9-49D2-B94D-E09E230369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3C3316-F5C8-47BF-A33D-BD82A2BCF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0F52-6BAB-4D5C-ACCA-454CD273E7E2}"/>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5" name="Footer Placeholder 4">
            <a:extLst>
              <a:ext uri="{FF2B5EF4-FFF2-40B4-BE49-F238E27FC236}">
                <a16:creationId xmlns:a16="http://schemas.microsoft.com/office/drawing/2014/main" id="{F1B43A1A-AE0D-46CB-96A7-592ECA733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EDF4E-86E0-409B-B03D-3EE0A0093D95}"/>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407190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E4500-E654-4A5D-AA68-EA5400E5D0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8C826-0DCB-4420-8C87-4BF3CBA1AD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20916-8212-42F5-BEE7-59FE0A75F79F}"/>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5" name="Footer Placeholder 4">
            <a:extLst>
              <a:ext uri="{FF2B5EF4-FFF2-40B4-BE49-F238E27FC236}">
                <a16:creationId xmlns:a16="http://schemas.microsoft.com/office/drawing/2014/main" id="{B7E48411-D284-4067-A2AF-8E87CD4F7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3DFB2-C04F-4DC3-B1F5-779010D595A0}"/>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168951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4B7B-95DC-4505-AEF0-111FEC9A1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E5644-ED69-4EFF-8BFD-55EE175F70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FB40B-7555-4224-96B7-B9DF261ECCEB}"/>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5" name="Footer Placeholder 4">
            <a:extLst>
              <a:ext uri="{FF2B5EF4-FFF2-40B4-BE49-F238E27FC236}">
                <a16:creationId xmlns:a16="http://schemas.microsoft.com/office/drawing/2014/main" id="{7E06C98D-3C23-4A97-A60D-016212E65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9EE12-3A55-4AA3-ACE6-DC3C793253DB}"/>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79958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FD74-58AF-40D5-B18B-6A51D05265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122F75-C132-4902-8C60-18751E81E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4A58DD-45F8-49C5-B712-13A205C4A0F8}"/>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5" name="Footer Placeholder 4">
            <a:extLst>
              <a:ext uri="{FF2B5EF4-FFF2-40B4-BE49-F238E27FC236}">
                <a16:creationId xmlns:a16="http://schemas.microsoft.com/office/drawing/2014/main" id="{26B0F174-B1B0-4C1D-A43B-3F5EB93A6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76DBE-FB7E-4709-92CD-46D57DC2C057}"/>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381496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C89B-0EBA-42A6-9DAE-9107CED4A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55DBE-079B-4C4B-A71A-0760A765D1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513D4-388E-4C96-83E1-79996829A5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B8178-7FB6-44ED-B618-115A67EB0EA8}"/>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6" name="Footer Placeholder 5">
            <a:extLst>
              <a:ext uri="{FF2B5EF4-FFF2-40B4-BE49-F238E27FC236}">
                <a16:creationId xmlns:a16="http://schemas.microsoft.com/office/drawing/2014/main" id="{40B2F50C-91F3-4AB7-ADD7-4CEEB2137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F742F-8B6D-4645-8BF1-1600BA77808C}"/>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341077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F1EA-0B87-4651-9E34-D3DD6A239B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71D832-4735-4780-9D26-BCE19D81C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8243D-C889-4518-A015-5B8A39565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E12570-40F9-4C7F-A681-B96C73C5E4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EFF37C-BD19-44FA-A90F-B33E4F17A5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07CB94-180F-4712-A8A6-CAB97885BEB0}"/>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8" name="Footer Placeholder 7">
            <a:extLst>
              <a:ext uri="{FF2B5EF4-FFF2-40B4-BE49-F238E27FC236}">
                <a16:creationId xmlns:a16="http://schemas.microsoft.com/office/drawing/2014/main" id="{8D89F25A-B93E-45D9-AA56-B3BE15751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1055C4-49EC-4874-AD42-55E85358D0C1}"/>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219357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044D-E7EC-441C-BBA5-F8F1FF7D3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702482-A14A-4A12-B41D-844CFF026B89}"/>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4" name="Footer Placeholder 3">
            <a:extLst>
              <a:ext uri="{FF2B5EF4-FFF2-40B4-BE49-F238E27FC236}">
                <a16:creationId xmlns:a16="http://schemas.microsoft.com/office/drawing/2014/main" id="{1E42A86C-CCDD-466C-B81B-A5573047B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D2282-76E0-48D9-9D0B-D899B1DB87C7}"/>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424056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CFD44-71A3-4D28-9B0F-7B3BAAD565BB}"/>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3" name="Footer Placeholder 2">
            <a:extLst>
              <a:ext uri="{FF2B5EF4-FFF2-40B4-BE49-F238E27FC236}">
                <a16:creationId xmlns:a16="http://schemas.microsoft.com/office/drawing/2014/main" id="{FF62C47F-36B5-480C-87F7-F38516A92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F3591D-CE74-40EF-BE91-1F65093BC3A2}"/>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246823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E080-95FD-44AA-AC48-9C72007BA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D07B23-C5D5-4C18-B106-B1C8B1349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8E54F-81D8-4EDB-93D6-8CD4CD10E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6FE90-43DF-4A10-8481-0D3E59009251}"/>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6" name="Footer Placeholder 5">
            <a:extLst>
              <a:ext uri="{FF2B5EF4-FFF2-40B4-BE49-F238E27FC236}">
                <a16:creationId xmlns:a16="http://schemas.microsoft.com/office/drawing/2014/main" id="{74317D09-BC55-4720-A50D-AD15ED831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8E720-57C3-4799-94D6-98E9E9E16ACF}"/>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118042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544A-B889-4828-8732-FA732488D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7C6FA-C521-4CA7-9993-EB76A8853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28711E-A9F9-4453-82B8-72E391D12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F276C-559A-4C39-8F42-0120299B7431}"/>
              </a:ext>
            </a:extLst>
          </p:cNvPr>
          <p:cNvSpPr>
            <a:spLocks noGrp="1"/>
          </p:cNvSpPr>
          <p:nvPr>
            <p:ph type="dt" sz="half" idx="10"/>
          </p:nvPr>
        </p:nvSpPr>
        <p:spPr/>
        <p:txBody>
          <a:bodyPr/>
          <a:lstStyle/>
          <a:p>
            <a:fld id="{E3F73C37-D71B-48CA-98A8-9DC9FDAC6887}" type="datetimeFigureOut">
              <a:rPr lang="en-US" smtClean="0"/>
              <a:t>9/12/2021</a:t>
            </a:fld>
            <a:endParaRPr lang="en-US"/>
          </a:p>
        </p:txBody>
      </p:sp>
      <p:sp>
        <p:nvSpPr>
          <p:cNvPr id="6" name="Footer Placeholder 5">
            <a:extLst>
              <a:ext uri="{FF2B5EF4-FFF2-40B4-BE49-F238E27FC236}">
                <a16:creationId xmlns:a16="http://schemas.microsoft.com/office/drawing/2014/main" id="{22CBF2AC-BE56-47D7-8940-54EFD408C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C287D-2EFB-4535-AD8A-78BB0F4C702E}"/>
              </a:ext>
            </a:extLst>
          </p:cNvPr>
          <p:cNvSpPr>
            <a:spLocks noGrp="1"/>
          </p:cNvSpPr>
          <p:nvPr>
            <p:ph type="sldNum" sz="quarter" idx="12"/>
          </p:nvPr>
        </p:nvSpPr>
        <p:spPr/>
        <p:txBody>
          <a:bodyPr/>
          <a:lstStyle/>
          <a:p>
            <a:fld id="{5BE5E79D-A04B-485D-B9C3-23A562C6FEA8}" type="slidenum">
              <a:rPr lang="en-US" smtClean="0"/>
              <a:t>‹#›</a:t>
            </a:fld>
            <a:endParaRPr lang="en-US"/>
          </a:p>
        </p:txBody>
      </p:sp>
    </p:spTree>
    <p:extLst>
      <p:ext uri="{BB962C8B-B14F-4D97-AF65-F5344CB8AC3E}">
        <p14:creationId xmlns:p14="http://schemas.microsoft.com/office/powerpoint/2010/main" val="176333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3EB4C-2E38-4175-989F-B717ABEFC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CF4A22-F7E9-4E7D-B18C-CB05B2E3A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8EB67-5E7F-446C-B828-06406618B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73C37-D71B-48CA-98A8-9DC9FDAC6887}" type="datetimeFigureOut">
              <a:rPr lang="en-US" smtClean="0"/>
              <a:t>9/12/2021</a:t>
            </a:fld>
            <a:endParaRPr lang="en-US"/>
          </a:p>
        </p:txBody>
      </p:sp>
      <p:sp>
        <p:nvSpPr>
          <p:cNvPr id="5" name="Footer Placeholder 4">
            <a:extLst>
              <a:ext uri="{FF2B5EF4-FFF2-40B4-BE49-F238E27FC236}">
                <a16:creationId xmlns:a16="http://schemas.microsoft.com/office/drawing/2014/main" id="{D2941197-1766-490C-AB29-06489F399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83D808-8BE7-406D-AB18-BE8558211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5E79D-A04B-485D-B9C3-23A562C6FEA8}" type="slidenum">
              <a:rPr lang="en-US" smtClean="0"/>
              <a:t>‹#›</a:t>
            </a:fld>
            <a:endParaRPr lang="en-US"/>
          </a:p>
        </p:txBody>
      </p:sp>
    </p:spTree>
    <p:extLst>
      <p:ext uri="{BB962C8B-B14F-4D97-AF65-F5344CB8AC3E}">
        <p14:creationId xmlns:p14="http://schemas.microsoft.com/office/powerpoint/2010/main" val="27526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0.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7.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8.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2.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9.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4.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5.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16.xml.rels><?xml version="1.0" encoding="UTF-8" standalone="yes"?>
<Relationships xmlns="http://schemas.openxmlformats.org/package/2006/relationships"><Relationship Id="rId8" Type="http://schemas.openxmlformats.org/officeDocument/2006/relationships/image" Target="../media/image6.png" /><Relationship Id="rId13" Type="http://schemas.openxmlformats.org/officeDocument/2006/relationships/image" Target="../media/image22.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21.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20.png" /><Relationship Id="rId4" Type="http://schemas.openxmlformats.org/officeDocument/2006/relationships/image" Target="../media/image2.png" /><Relationship Id="rId9" Type="http://schemas.openxmlformats.org/officeDocument/2006/relationships/image" Target="../media/image7.png" /><Relationship Id="rId14" Type="http://schemas.openxmlformats.org/officeDocument/2006/relationships/image" Target="../media/image23.png" /></Relationships>
</file>

<file path=ppt/slides/_rels/slide1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2.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9.jp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4.xml.rels><?xml version="1.0" encoding="UTF-8" standalone="yes"?>
<Relationships xmlns="http://schemas.openxmlformats.org/package/2006/relationships"><Relationship Id="rId8" Type="http://schemas.openxmlformats.org/officeDocument/2006/relationships/image" Target="../media/image4.png" /><Relationship Id="rId13" Type="http://schemas.openxmlformats.org/officeDocument/2006/relationships/hyperlink" Target="http://structureofintellect.com/2015/08/10/i-can-hear-the-drum-roll-of-education/" TargetMode="External" /><Relationship Id="rId3" Type="http://schemas.openxmlformats.org/officeDocument/2006/relationships/slideLayout" Target="../slideLayouts/slideLayout1.xml" /><Relationship Id="rId7" Type="http://schemas.openxmlformats.org/officeDocument/2006/relationships/image" Target="../media/image3.png" /><Relationship Id="rId12" Type="http://schemas.openxmlformats.org/officeDocument/2006/relationships/image" Target="../media/image8.png" /><Relationship Id="rId2" Type="http://schemas.openxmlformats.org/officeDocument/2006/relationships/video" Target="../media/media1.mp4" /><Relationship Id="rId1" Type="http://schemas.microsoft.com/office/2007/relationships/media" Target="../media/media1.mp4" /><Relationship Id="rId6" Type="http://schemas.openxmlformats.org/officeDocument/2006/relationships/image" Target="../media/image2.png" /><Relationship Id="rId11" Type="http://schemas.openxmlformats.org/officeDocument/2006/relationships/image" Target="../media/image7.png" /><Relationship Id="rId5" Type="http://schemas.openxmlformats.org/officeDocument/2006/relationships/hyperlink" Target="http://www.freeimages.com/search/floor" TargetMode="External" /><Relationship Id="rId10" Type="http://schemas.openxmlformats.org/officeDocument/2006/relationships/image" Target="../media/image6.png" /><Relationship Id="rId4" Type="http://schemas.openxmlformats.org/officeDocument/2006/relationships/image" Target="../media/image1.jpeg" /><Relationship Id="rId9" Type="http://schemas.openxmlformats.org/officeDocument/2006/relationships/image" Target="../media/image5.png" /><Relationship Id="rId14" Type="http://schemas.openxmlformats.org/officeDocument/2006/relationships/image" Target="../media/image10.png" /></Relationships>
</file>

<file path=ppt/slides/_rels/slide5.xml.rels><?xml version="1.0" encoding="UTF-8" standalone="yes"?>
<Relationships xmlns="http://schemas.openxmlformats.org/package/2006/relationships"><Relationship Id="rId8" Type="http://schemas.openxmlformats.org/officeDocument/2006/relationships/image" Target="../media/image4.png" /><Relationship Id="rId13" Type="http://schemas.openxmlformats.org/officeDocument/2006/relationships/hyperlink" Target="http://structureofintellect.com/2015/08/10/i-can-hear-the-drum-roll-of-education/" TargetMode="External" /><Relationship Id="rId3" Type="http://schemas.openxmlformats.org/officeDocument/2006/relationships/slideLayout" Target="../slideLayouts/slideLayout1.xml" /><Relationship Id="rId7" Type="http://schemas.openxmlformats.org/officeDocument/2006/relationships/image" Target="../media/image3.png" /><Relationship Id="rId12" Type="http://schemas.openxmlformats.org/officeDocument/2006/relationships/image" Target="../media/image8.png" /><Relationship Id="rId2" Type="http://schemas.openxmlformats.org/officeDocument/2006/relationships/audio" Target="../media/media2.mp3" /><Relationship Id="rId1" Type="http://schemas.microsoft.com/office/2007/relationships/media" Target="../media/media2.mp3" /><Relationship Id="rId6" Type="http://schemas.openxmlformats.org/officeDocument/2006/relationships/image" Target="../media/image2.png" /><Relationship Id="rId11" Type="http://schemas.openxmlformats.org/officeDocument/2006/relationships/image" Target="../media/image7.png" /><Relationship Id="rId5" Type="http://schemas.openxmlformats.org/officeDocument/2006/relationships/hyperlink" Target="http://www.freeimages.com/search/floor" TargetMode="External" /><Relationship Id="rId15" Type="http://schemas.openxmlformats.org/officeDocument/2006/relationships/image" Target="../media/image12.jpeg" /><Relationship Id="rId10" Type="http://schemas.openxmlformats.org/officeDocument/2006/relationships/image" Target="../media/image6.png" /><Relationship Id="rId4" Type="http://schemas.openxmlformats.org/officeDocument/2006/relationships/image" Target="../media/image1.jpeg" /><Relationship Id="rId9" Type="http://schemas.openxmlformats.org/officeDocument/2006/relationships/image" Target="../media/image5.png" /><Relationship Id="rId14" Type="http://schemas.openxmlformats.org/officeDocument/2006/relationships/image" Target="../media/image11.png" /></Relationships>
</file>

<file path=ppt/slides/_rels/slide6.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3.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4.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8.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5.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_rels/slide9.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www.freeimages.com/search/floor" TargetMode="External" /><Relationship Id="rId7" Type="http://schemas.openxmlformats.org/officeDocument/2006/relationships/image" Target="../media/image5.png" /><Relationship Id="rId12" Type="http://schemas.openxmlformats.org/officeDocument/2006/relationships/image" Target="../media/image16.png" /><Relationship Id="rId2"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image" Target="../media/image4.png" /><Relationship Id="rId11" Type="http://schemas.openxmlformats.org/officeDocument/2006/relationships/hyperlink" Target="http://structureofintellect.com/2015/08/10/i-can-hear-the-drum-roll-of-education/" TargetMode="External" /><Relationship Id="rId5" Type="http://schemas.openxmlformats.org/officeDocument/2006/relationships/image" Target="../media/image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42" name="Rounded Rectangle 41"/>
          <p:cNvSpPr/>
          <p:nvPr/>
        </p:nvSpPr>
        <p:spPr>
          <a:xfrm>
            <a:off x="2981358" y="1062282"/>
            <a:ext cx="7142980" cy="373851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v"/>
            </a:pPr>
            <a:r>
              <a:rPr lang="ar-AE" sz="2400" dirty="0">
                <a:solidFill>
                  <a:schemeClr val="tx1"/>
                </a:solidFill>
                <a:latin typeface="Arial" panose="020B0604020202020204" pitchFamily="34" charset="0"/>
                <a:cs typeface="Arial" panose="020B0604020202020204" pitchFamily="34" charset="0"/>
              </a:rPr>
              <a:t>إغلاق الصوت. </a:t>
            </a:r>
          </a:p>
          <a:p>
            <a:pPr algn="r" rtl="1"/>
            <a:r>
              <a:rPr lang="en-US" sz="2400" dirty="0">
                <a:solidFill>
                  <a:schemeClr val="tx1"/>
                </a:solidFill>
                <a:latin typeface="Arial" panose="020B0604020202020204" pitchFamily="34" charset="0"/>
                <a:cs typeface="Arial" panose="020B0604020202020204" pitchFamily="34" charset="0"/>
              </a:rPr>
              <a:t>Mute your voice. </a:t>
            </a:r>
          </a:p>
          <a:p>
            <a:pPr marL="285750" indent="-285750" algn="r" rtl="1">
              <a:buFont typeface="Wingdings" panose="05000000000000000000" pitchFamily="2" charset="2"/>
              <a:buChar char="v"/>
            </a:pPr>
            <a:r>
              <a:rPr lang="ar-AE" sz="2400" dirty="0">
                <a:solidFill>
                  <a:schemeClr val="tx1"/>
                </a:solidFill>
                <a:latin typeface="Arial" panose="020B0604020202020204" pitchFamily="34" charset="0"/>
                <a:cs typeface="Arial" panose="020B0604020202020204" pitchFamily="34" charset="0"/>
              </a:rPr>
              <a:t>إحضار الدفتر والأدوات اللازمة . </a:t>
            </a:r>
          </a:p>
          <a:p>
            <a:pPr algn="r" rtl="1"/>
            <a:r>
              <a:rPr lang="en-US" sz="2400" dirty="0">
                <a:solidFill>
                  <a:schemeClr val="tx1"/>
                </a:solidFill>
                <a:latin typeface="Arial" panose="020B0604020202020204" pitchFamily="34" charset="0"/>
                <a:cs typeface="Arial" panose="020B0604020202020204" pitchFamily="34" charset="0"/>
              </a:rPr>
              <a:t>Be ready with a pencil and your copy book.</a:t>
            </a:r>
          </a:p>
          <a:p>
            <a:pPr marL="457200" indent="-457200" algn="r" rtl="1">
              <a:buFont typeface="Wingdings" panose="05000000000000000000" pitchFamily="2" charset="2"/>
              <a:buChar char="v"/>
            </a:pPr>
            <a:r>
              <a:rPr lang="ar-AE" sz="2400" dirty="0">
                <a:solidFill>
                  <a:schemeClr val="tx1"/>
                </a:solidFill>
                <a:latin typeface="Arial" panose="020B0604020202020204" pitchFamily="34" charset="0"/>
                <a:cs typeface="Arial" panose="020B0604020202020204" pitchFamily="34" charset="0"/>
              </a:rPr>
              <a:t>الجلوس في مكان ثابت ومناسب . </a:t>
            </a:r>
          </a:p>
          <a:p>
            <a:pPr algn="r" rtl="1"/>
            <a:r>
              <a:rPr lang="en-US" sz="2400" dirty="0">
                <a:solidFill>
                  <a:schemeClr val="tx1"/>
                </a:solidFill>
                <a:latin typeface="Arial" panose="020B0604020202020204" pitchFamily="34" charset="0"/>
                <a:cs typeface="Arial" panose="020B0604020202020204" pitchFamily="34" charset="0"/>
              </a:rPr>
              <a:t>Sit in a suitable place.</a:t>
            </a:r>
          </a:p>
          <a:p>
            <a:pPr marL="457200" indent="-457200" algn="r" rtl="1">
              <a:buFont typeface="Wingdings" panose="05000000000000000000" pitchFamily="2" charset="2"/>
              <a:buChar char="v"/>
            </a:pPr>
            <a:r>
              <a:rPr lang="ar-AE" sz="2400" dirty="0">
                <a:solidFill>
                  <a:schemeClr val="tx1"/>
                </a:solidFill>
                <a:latin typeface="Arial" panose="020B0604020202020204" pitchFamily="34" charset="0"/>
                <a:cs typeface="Arial" panose="020B0604020202020204" pitchFamily="34" charset="0"/>
              </a:rPr>
              <a:t>الالتزام بوقت الحصص الالكترونية المباشرة .</a:t>
            </a:r>
          </a:p>
          <a:p>
            <a:pPr algn="r" rtl="1"/>
            <a:r>
              <a:rPr lang="en-US" sz="2400" dirty="0">
                <a:solidFill>
                  <a:schemeClr val="tx1"/>
                </a:solidFill>
                <a:latin typeface="Arial" panose="020B0604020202020204" pitchFamily="34" charset="0"/>
                <a:cs typeface="Arial" panose="020B0604020202020204" pitchFamily="34" charset="0"/>
              </a:rPr>
              <a:t>Remember your online lesson and be on time. </a:t>
            </a:r>
          </a:p>
        </p:txBody>
      </p:sp>
      <p:sp>
        <p:nvSpPr>
          <p:cNvPr id="47" name="Rounded Rectangle 46"/>
          <p:cNvSpPr/>
          <p:nvPr/>
        </p:nvSpPr>
        <p:spPr>
          <a:xfrm>
            <a:off x="4135154" y="478618"/>
            <a:ext cx="4486275" cy="58366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Distance learning instruction </a:t>
            </a:r>
          </a:p>
        </p:txBody>
      </p:sp>
    </p:spTree>
    <p:extLst>
      <p:ext uri="{BB962C8B-B14F-4D97-AF65-F5344CB8AC3E}">
        <p14:creationId xmlns:p14="http://schemas.microsoft.com/office/powerpoint/2010/main" val="316725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3" name="TextBox 2"/>
          <p:cNvSpPr txBox="1"/>
          <p:nvPr/>
        </p:nvSpPr>
        <p:spPr>
          <a:xfrm>
            <a:off x="6096000" y="688088"/>
            <a:ext cx="4026119" cy="584775"/>
          </a:xfrm>
          <a:prstGeom prst="rect">
            <a:avLst/>
          </a:prstGeom>
          <a:solidFill>
            <a:schemeClr val="accent5">
              <a:lumMod val="40000"/>
              <a:lumOff val="60000"/>
            </a:schemeClr>
          </a:solidFill>
        </p:spPr>
        <p:txBody>
          <a:bodyPr wrap="square" rtlCol="0">
            <a:spAutoFit/>
          </a:bodyPr>
          <a:lstStyle/>
          <a:p>
            <a:pPr algn="ctr"/>
            <a:r>
              <a:rPr lang="ar-AE" sz="3200" b="1" dirty="0"/>
              <a:t>شَــ / ــطَـ / ــرَنْــ / ــجُ</a:t>
            </a:r>
            <a:endParaRPr lang="en-US" sz="32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830997"/>
          </a:xfrm>
          <a:prstGeom prst="rect">
            <a:avLst/>
          </a:prstGeom>
          <a:noFill/>
        </p:spPr>
        <p:txBody>
          <a:bodyPr wrap="square" rtlCol="0">
            <a:spAutoFit/>
          </a:bodyPr>
          <a:lstStyle/>
          <a:p>
            <a:pPr algn="ctr"/>
            <a:r>
              <a:rPr lang="ar-AE" sz="4800" dirty="0"/>
              <a:t>شَـطَـرَنْـجُ </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Chess</a:t>
            </a:r>
          </a:p>
        </p:txBody>
      </p:sp>
      <p:pic>
        <p:nvPicPr>
          <p:cNvPr id="19" name="Picture 18"/>
          <p:cNvPicPr>
            <a:picLocks noChangeAspect="1"/>
          </p:cNvPicPr>
          <p:nvPr/>
        </p:nvPicPr>
        <p:blipFill>
          <a:blip r:embed="rId12"/>
          <a:stretch>
            <a:fillRect/>
          </a:stretch>
        </p:blipFill>
        <p:spPr>
          <a:xfrm>
            <a:off x="2981358" y="984069"/>
            <a:ext cx="3057121" cy="3816725"/>
          </a:xfrm>
          <a:prstGeom prst="rect">
            <a:avLst/>
          </a:prstGeom>
        </p:spPr>
      </p:pic>
    </p:spTree>
    <p:extLst>
      <p:ext uri="{BB962C8B-B14F-4D97-AF65-F5344CB8AC3E}">
        <p14:creationId xmlns:p14="http://schemas.microsoft.com/office/powerpoint/2010/main" val="316647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3" name="TextBox 2"/>
          <p:cNvSpPr txBox="1"/>
          <p:nvPr/>
        </p:nvSpPr>
        <p:spPr>
          <a:xfrm>
            <a:off x="6096000" y="688088"/>
            <a:ext cx="4026119" cy="584775"/>
          </a:xfrm>
          <a:prstGeom prst="rect">
            <a:avLst/>
          </a:prstGeom>
          <a:solidFill>
            <a:schemeClr val="accent5">
              <a:lumMod val="40000"/>
              <a:lumOff val="60000"/>
            </a:schemeClr>
          </a:solidFill>
        </p:spPr>
        <p:txBody>
          <a:bodyPr wrap="square" rtlCol="0">
            <a:spAutoFit/>
          </a:bodyPr>
          <a:lstStyle/>
          <a:p>
            <a:pPr algn="ctr"/>
            <a:r>
              <a:rPr lang="ar-AE" sz="3200" b="1" dirty="0"/>
              <a:t>بَــرْ / مَــ / ــجَــ / ــجةٌ</a:t>
            </a:r>
            <a:endParaRPr lang="en-US" sz="32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830997"/>
          </a:xfrm>
          <a:prstGeom prst="rect">
            <a:avLst/>
          </a:prstGeom>
          <a:noFill/>
        </p:spPr>
        <p:txBody>
          <a:bodyPr wrap="square" rtlCol="0">
            <a:spAutoFit/>
          </a:bodyPr>
          <a:lstStyle/>
          <a:p>
            <a:pPr algn="ctr"/>
            <a:r>
              <a:rPr lang="ar-AE" sz="4800" dirty="0"/>
              <a:t>بَــرْمَـجَــةٌ</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Programming</a:t>
            </a:r>
          </a:p>
        </p:txBody>
      </p:sp>
      <p:pic>
        <p:nvPicPr>
          <p:cNvPr id="17" name="Picture 16"/>
          <p:cNvPicPr>
            <a:picLocks noChangeAspect="1"/>
          </p:cNvPicPr>
          <p:nvPr/>
        </p:nvPicPr>
        <p:blipFill>
          <a:blip r:embed="rId12"/>
          <a:stretch>
            <a:fillRect/>
          </a:stretch>
        </p:blipFill>
        <p:spPr>
          <a:xfrm>
            <a:off x="3160113" y="827314"/>
            <a:ext cx="2779762" cy="3973479"/>
          </a:xfrm>
          <a:prstGeom prst="rect">
            <a:avLst/>
          </a:prstGeom>
        </p:spPr>
      </p:pic>
    </p:spTree>
    <p:extLst>
      <p:ext uri="{BB962C8B-B14F-4D97-AF65-F5344CB8AC3E}">
        <p14:creationId xmlns:p14="http://schemas.microsoft.com/office/powerpoint/2010/main" val="58204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6088" y="157423"/>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3" name="TextBox 2"/>
          <p:cNvSpPr txBox="1"/>
          <p:nvPr/>
        </p:nvSpPr>
        <p:spPr>
          <a:xfrm>
            <a:off x="6096000" y="688088"/>
            <a:ext cx="4026119" cy="584775"/>
          </a:xfrm>
          <a:prstGeom prst="rect">
            <a:avLst/>
          </a:prstGeom>
          <a:solidFill>
            <a:schemeClr val="accent5">
              <a:lumMod val="40000"/>
              <a:lumOff val="60000"/>
            </a:schemeClr>
          </a:solidFill>
        </p:spPr>
        <p:txBody>
          <a:bodyPr wrap="square" rtlCol="0">
            <a:spAutoFit/>
          </a:bodyPr>
          <a:lstStyle/>
          <a:p>
            <a:pPr algn="ctr"/>
            <a:r>
              <a:rPr lang="ar-AE" sz="3200" b="1" dirty="0"/>
              <a:t>الــ / ــتَـصْـ / ـــويــ / ــرُ</a:t>
            </a:r>
            <a:endParaRPr lang="en-US" sz="32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830997"/>
          </a:xfrm>
          <a:prstGeom prst="rect">
            <a:avLst/>
          </a:prstGeom>
          <a:noFill/>
        </p:spPr>
        <p:txBody>
          <a:bodyPr wrap="square" rtlCol="0">
            <a:spAutoFit/>
          </a:bodyPr>
          <a:lstStyle/>
          <a:p>
            <a:pPr algn="ctr"/>
            <a:r>
              <a:rPr lang="ar-AE" sz="4800" dirty="0"/>
              <a:t>الـتَّـصْـويرُ</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Photography</a:t>
            </a:r>
          </a:p>
        </p:txBody>
      </p:sp>
      <p:pic>
        <p:nvPicPr>
          <p:cNvPr id="19" name="Picture 18"/>
          <p:cNvPicPr>
            <a:picLocks noChangeAspect="1"/>
          </p:cNvPicPr>
          <p:nvPr/>
        </p:nvPicPr>
        <p:blipFill>
          <a:blip r:embed="rId12"/>
          <a:stretch>
            <a:fillRect/>
          </a:stretch>
        </p:blipFill>
        <p:spPr>
          <a:xfrm>
            <a:off x="3220920" y="877394"/>
            <a:ext cx="2838137" cy="3866606"/>
          </a:xfrm>
          <a:prstGeom prst="rect">
            <a:avLst/>
          </a:prstGeom>
        </p:spPr>
      </p:pic>
    </p:spTree>
    <p:extLst>
      <p:ext uri="{BB962C8B-B14F-4D97-AF65-F5344CB8AC3E}">
        <p14:creationId xmlns:p14="http://schemas.microsoft.com/office/powerpoint/2010/main" val="193845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1910" y="156829"/>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53" name="Title 1"/>
          <p:cNvSpPr txBox="1">
            <a:spLocks/>
          </p:cNvSpPr>
          <p:nvPr/>
        </p:nvSpPr>
        <p:spPr>
          <a:xfrm>
            <a:off x="74004" y="208743"/>
            <a:ext cx="2639428" cy="871043"/>
          </a:xfrm>
          <a:prstGeom prst="rect">
            <a:avLst/>
          </a:prstGeom>
          <a:solidFill>
            <a:schemeClr val="accent1"/>
          </a:solidFill>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rtl="1"/>
            <a:r>
              <a:rPr lang="ar-AE" sz="3200" b="1" dirty="0">
                <a:latin typeface="Calibri" panose="020F0502020204030204" pitchFamily="34" charset="0"/>
                <a:cs typeface="Calibri" panose="020F0502020204030204" pitchFamily="34" charset="0"/>
              </a:rPr>
              <a:t>مفردات جديدة </a:t>
            </a:r>
            <a:r>
              <a:rPr lang="en-US" sz="3200" b="1" dirty="0">
                <a:latin typeface="Calibri" panose="020F0502020204030204" pitchFamily="34" charset="0"/>
                <a:cs typeface="Calibri" panose="020F0502020204030204" pitchFamily="34" charset="0"/>
              </a:rPr>
              <a:t>New words </a:t>
            </a:r>
          </a:p>
        </p:txBody>
      </p:sp>
      <p:sp>
        <p:nvSpPr>
          <p:cNvPr id="56" name="Folded Corner 55"/>
          <p:cNvSpPr/>
          <p:nvPr/>
        </p:nvSpPr>
        <p:spPr>
          <a:xfrm>
            <a:off x="7653862" y="646576"/>
            <a:ext cx="2345989" cy="1250037"/>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الـتَّـصْـوير</a:t>
            </a:r>
            <a:endParaRPr lang="en-US" sz="4800" dirty="0">
              <a:solidFill>
                <a:schemeClr val="tx1"/>
              </a:solidFill>
            </a:endParaRPr>
          </a:p>
        </p:txBody>
      </p:sp>
      <p:sp>
        <p:nvSpPr>
          <p:cNvPr id="57" name="TextBox 56"/>
          <p:cNvSpPr txBox="1"/>
          <p:nvPr/>
        </p:nvSpPr>
        <p:spPr>
          <a:xfrm>
            <a:off x="8263673" y="1471889"/>
            <a:ext cx="1674342" cy="369332"/>
          </a:xfrm>
          <a:prstGeom prst="rect">
            <a:avLst/>
          </a:prstGeom>
          <a:noFill/>
        </p:spPr>
        <p:txBody>
          <a:bodyPr wrap="square" rtlCol="0">
            <a:spAutoFit/>
          </a:bodyPr>
          <a:lstStyle/>
          <a:p>
            <a:pPr algn="ctr"/>
            <a:r>
              <a:rPr lang="en-US" dirty="0"/>
              <a:t>Photography</a:t>
            </a:r>
          </a:p>
        </p:txBody>
      </p:sp>
      <p:sp>
        <p:nvSpPr>
          <p:cNvPr id="58" name="Folded Corner 57"/>
          <p:cNvSpPr/>
          <p:nvPr/>
        </p:nvSpPr>
        <p:spPr>
          <a:xfrm>
            <a:off x="5168031" y="646576"/>
            <a:ext cx="2435807" cy="1250037"/>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بَــرْمَـجَــة</a:t>
            </a:r>
            <a:endParaRPr lang="en-US" sz="4800" dirty="0">
              <a:solidFill>
                <a:schemeClr val="tx1"/>
              </a:solidFill>
            </a:endParaRPr>
          </a:p>
        </p:txBody>
      </p:sp>
      <p:sp>
        <p:nvSpPr>
          <p:cNvPr id="59" name="Folded Corner 58"/>
          <p:cNvSpPr/>
          <p:nvPr/>
        </p:nvSpPr>
        <p:spPr>
          <a:xfrm>
            <a:off x="2810038" y="644265"/>
            <a:ext cx="2267769" cy="1250523"/>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شَـطَـرَنْـج</a:t>
            </a:r>
            <a:endParaRPr lang="en-US" sz="4800" dirty="0">
              <a:solidFill>
                <a:schemeClr val="tx1"/>
              </a:solidFill>
            </a:endParaRPr>
          </a:p>
        </p:txBody>
      </p:sp>
      <p:sp>
        <p:nvSpPr>
          <p:cNvPr id="60" name="Folded Corner 59"/>
          <p:cNvSpPr/>
          <p:nvPr/>
        </p:nvSpPr>
        <p:spPr>
          <a:xfrm>
            <a:off x="7653862" y="2053735"/>
            <a:ext cx="2381133" cy="1063934"/>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الْـمُـلاكَـمَـةُ</a:t>
            </a:r>
            <a:endParaRPr lang="en-US" sz="4800" dirty="0">
              <a:solidFill>
                <a:schemeClr val="tx1"/>
              </a:solidFill>
            </a:endParaRPr>
          </a:p>
        </p:txBody>
      </p:sp>
      <p:sp>
        <p:nvSpPr>
          <p:cNvPr id="61" name="Folded Corner 60"/>
          <p:cNvSpPr/>
          <p:nvPr/>
        </p:nvSpPr>
        <p:spPr>
          <a:xfrm>
            <a:off x="2828980" y="3670091"/>
            <a:ext cx="2435807" cy="1128158"/>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قَــوِيّ</a:t>
            </a:r>
            <a:r>
              <a:rPr lang="ar-AE" sz="4800" dirty="0"/>
              <a:t>ٌ</a:t>
            </a:r>
            <a:endParaRPr lang="en-US" sz="4800" dirty="0">
              <a:solidFill>
                <a:schemeClr val="tx1"/>
              </a:solidFill>
            </a:endParaRPr>
          </a:p>
        </p:txBody>
      </p:sp>
      <p:sp>
        <p:nvSpPr>
          <p:cNvPr id="62" name="Folded Corner 61"/>
          <p:cNvSpPr/>
          <p:nvPr/>
        </p:nvSpPr>
        <p:spPr>
          <a:xfrm>
            <a:off x="2828980" y="2187496"/>
            <a:ext cx="2435807" cy="1147389"/>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الْـقُـفَـاز</a:t>
            </a:r>
            <a:r>
              <a:rPr lang="ar-AE" sz="4800" dirty="0"/>
              <a:t>ُ</a:t>
            </a:r>
            <a:endParaRPr lang="en-US" sz="4800" dirty="0">
              <a:solidFill>
                <a:schemeClr val="tx1"/>
              </a:solidFill>
            </a:endParaRPr>
          </a:p>
        </p:txBody>
      </p:sp>
      <p:sp>
        <p:nvSpPr>
          <p:cNvPr id="64" name="Folded Corner 63"/>
          <p:cNvSpPr/>
          <p:nvPr/>
        </p:nvSpPr>
        <p:spPr>
          <a:xfrm>
            <a:off x="7674908" y="3444673"/>
            <a:ext cx="2435807" cy="1287624"/>
          </a:xfrm>
          <a:prstGeom prst="foldedCorne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800" dirty="0">
                <a:solidFill>
                  <a:schemeClr val="tx1"/>
                </a:solidFill>
              </a:rPr>
              <a:t>بَـــالـيـه</a:t>
            </a:r>
            <a:r>
              <a:rPr lang="ar-AE" sz="4800" dirty="0"/>
              <a:t> </a:t>
            </a:r>
            <a:endParaRPr lang="en-US" sz="4800" dirty="0"/>
          </a:p>
        </p:txBody>
      </p:sp>
      <p:sp>
        <p:nvSpPr>
          <p:cNvPr id="65" name="TextBox 64"/>
          <p:cNvSpPr txBox="1"/>
          <p:nvPr/>
        </p:nvSpPr>
        <p:spPr>
          <a:xfrm>
            <a:off x="5391053" y="1393805"/>
            <a:ext cx="1858664" cy="646331"/>
          </a:xfrm>
          <a:prstGeom prst="rect">
            <a:avLst/>
          </a:prstGeom>
          <a:noFill/>
        </p:spPr>
        <p:txBody>
          <a:bodyPr wrap="square" rtlCol="0">
            <a:spAutoFit/>
          </a:bodyPr>
          <a:lstStyle/>
          <a:p>
            <a:pPr algn="ctr"/>
            <a:r>
              <a:rPr lang="en-US" dirty="0"/>
              <a:t>Programming</a:t>
            </a:r>
          </a:p>
          <a:p>
            <a:pPr algn="ctr"/>
            <a:r>
              <a:rPr lang="en-US" dirty="0"/>
              <a:t>  </a:t>
            </a:r>
          </a:p>
        </p:txBody>
      </p:sp>
      <p:sp>
        <p:nvSpPr>
          <p:cNvPr id="66" name="TextBox 65"/>
          <p:cNvSpPr txBox="1"/>
          <p:nvPr/>
        </p:nvSpPr>
        <p:spPr>
          <a:xfrm>
            <a:off x="3249117" y="1404471"/>
            <a:ext cx="1595535" cy="369332"/>
          </a:xfrm>
          <a:prstGeom prst="rect">
            <a:avLst/>
          </a:prstGeom>
          <a:noFill/>
        </p:spPr>
        <p:txBody>
          <a:bodyPr wrap="square" rtlCol="0">
            <a:spAutoFit/>
          </a:bodyPr>
          <a:lstStyle/>
          <a:p>
            <a:pPr algn="ctr"/>
            <a:r>
              <a:rPr lang="en-US" dirty="0"/>
              <a:t>Chess</a:t>
            </a:r>
          </a:p>
        </p:txBody>
      </p:sp>
      <p:sp>
        <p:nvSpPr>
          <p:cNvPr id="68" name="TextBox 67"/>
          <p:cNvSpPr txBox="1"/>
          <p:nvPr/>
        </p:nvSpPr>
        <p:spPr>
          <a:xfrm>
            <a:off x="7918748" y="2730689"/>
            <a:ext cx="1782147" cy="369332"/>
          </a:xfrm>
          <a:prstGeom prst="rect">
            <a:avLst/>
          </a:prstGeom>
          <a:noFill/>
        </p:spPr>
        <p:txBody>
          <a:bodyPr wrap="square" rtlCol="0">
            <a:spAutoFit/>
          </a:bodyPr>
          <a:lstStyle/>
          <a:p>
            <a:pPr algn="ctr"/>
            <a:r>
              <a:rPr lang="en-US" dirty="0"/>
              <a:t>boxing</a:t>
            </a:r>
          </a:p>
        </p:txBody>
      </p:sp>
      <p:sp>
        <p:nvSpPr>
          <p:cNvPr id="69" name="TextBox 68"/>
          <p:cNvSpPr txBox="1"/>
          <p:nvPr/>
        </p:nvSpPr>
        <p:spPr>
          <a:xfrm>
            <a:off x="2534804" y="4411825"/>
            <a:ext cx="1380931" cy="369332"/>
          </a:xfrm>
          <a:prstGeom prst="rect">
            <a:avLst/>
          </a:prstGeom>
          <a:noFill/>
        </p:spPr>
        <p:txBody>
          <a:bodyPr wrap="square" rtlCol="0">
            <a:spAutoFit/>
          </a:bodyPr>
          <a:lstStyle/>
          <a:p>
            <a:pPr algn="ctr"/>
            <a:r>
              <a:rPr lang="en-US" dirty="0"/>
              <a:t>strong </a:t>
            </a:r>
          </a:p>
        </p:txBody>
      </p:sp>
      <p:sp>
        <p:nvSpPr>
          <p:cNvPr id="70" name="TextBox 69"/>
          <p:cNvSpPr txBox="1"/>
          <p:nvPr/>
        </p:nvSpPr>
        <p:spPr>
          <a:xfrm>
            <a:off x="3058246" y="2948490"/>
            <a:ext cx="1436914" cy="369332"/>
          </a:xfrm>
          <a:prstGeom prst="rect">
            <a:avLst/>
          </a:prstGeom>
          <a:noFill/>
        </p:spPr>
        <p:txBody>
          <a:bodyPr wrap="square" rtlCol="0">
            <a:spAutoFit/>
          </a:bodyPr>
          <a:lstStyle/>
          <a:p>
            <a:pPr algn="ctr"/>
            <a:r>
              <a:rPr lang="en-US" dirty="0"/>
              <a:t>Glove</a:t>
            </a:r>
          </a:p>
        </p:txBody>
      </p:sp>
      <p:sp>
        <p:nvSpPr>
          <p:cNvPr id="71" name="TextBox 70"/>
          <p:cNvSpPr txBox="1"/>
          <p:nvPr/>
        </p:nvSpPr>
        <p:spPr>
          <a:xfrm>
            <a:off x="8211266" y="4227159"/>
            <a:ext cx="1231183" cy="369332"/>
          </a:xfrm>
          <a:prstGeom prst="rect">
            <a:avLst/>
          </a:prstGeom>
          <a:noFill/>
        </p:spPr>
        <p:txBody>
          <a:bodyPr wrap="square" rtlCol="0">
            <a:spAutoFit/>
          </a:bodyPr>
          <a:lstStyle/>
          <a:p>
            <a:pPr algn="ctr"/>
            <a:r>
              <a:rPr lang="en-US" dirty="0"/>
              <a:t>Ballet</a:t>
            </a:r>
          </a:p>
        </p:txBody>
      </p:sp>
    </p:spTree>
    <p:extLst>
      <p:ext uri="{BB962C8B-B14F-4D97-AF65-F5344CB8AC3E}">
        <p14:creationId xmlns:p14="http://schemas.microsoft.com/office/powerpoint/2010/main" val="188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80">
                                          <p:stCondLst>
                                            <p:cond delay="0"/>
                                          </p:stCondLst>
                                        </p:cTn>
                                        <p:tgtEl>
                                          <p:spTgt spid="56"/>
                                        </p:tgtEl>
                                      </p:cBhvr>
                                    </p:animEffect>
                                    <p:anim calcmode="lin" valueType="num">
                                      <p:cBhvr>
                                        <p:cTn id="8"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3" dur="26">
                                          <p:stCondLst>
                                            <p:cond delay="650"/>
                                          </p:stCondLst>
                                        </p:cTn>
                                        <p:tgtEl>
                                          <p:spTgt spid="56"/>
                                        </p:tgtEl>
                                      </p:cBhvr>
                                      <p:to x="100000" y="60000"/>
                                    </p:animScale>
                                    <p:animScale>
                                      <p:cBhvr>
                                        <p:cTn id="14" dur="166" decel="50000">
                                          <p:stCondLst>
                                            <p:cond delay="676"/>
                                          </p:stCondLst>
                                        </p:cTn>
                                        <p:tgtEl>
                                          <p:spTgt spid="56"/>
                                        </p:tgtEl>
                                      </p:cBhvr>
                                      <p:to x="100000" y="100000"/>
                                    </p:animScale>
                                    <p:animScale>
                                      <p:cBhvr>
                                        <p:cTn id="15" dur="26">
                                          <p:stCondLst>
                                            <p:cond delay="1312"/>
                                          </p:stCondLst>
                                        </p:cTn>
                                        <p:tgtEl>
                                          <p:spTgt spid="56"/>
                                        </p:tgtEl>
                                      </p:cBhvr>
                                      <p:to x="100000" y="80000"/>
                                    </p:animScale>
                                    <p:animScale>
                                      <p:cBhvr>
                                        <p:cTn id="16" dur="166" decel="50000">
                                          <p:stCondLst>
                                            <p:cond delay="1338"/>
                                          </p:stCondLst>
                                        </p:cTn>
                                        <p:tgtEl>
                                          <p:spTgt spid="56"/>
                                        </p:tgtEl>
                                      </p:cBhvr>
                                      <p:to x="100000" y="100000"/>
                                    </p:animScale>
                                    <p:animScale>
                                      <p:cBhvr>
                                        <p:cTn id="17" dur="26">
                                          <p:stCondLst>
                                            <p:cond delay="1642"/>
                                          </p:stCondLst>
                                        </p:cTn>
                                        <p:tgtEl>
                                          <p:spTgt spid="56"/>
                                        </p:tgtEl>
                                      </p:cBhvr>
                                      <p:to x="100000" y="90000"/>
                                    </p:animScale>
                                    <p:animScale>
                                      <p:cBhvr>
                                        <p:cTn id="18" dur="166" decel="50000">
                                          <p:stCondLst>
                                            <p:cond delay="1668"/>
                                          </p:stCondLst>
                                        </p:cTn>
                                        <p:tgtEl>
                                          <p:spTgt spid="56"/>
                                        </p:tgtEl>
                                      </p:cBhvr>
                                      <p:to x="100000" y="100000"/>
                                    </p:animScale>
                                    <p:animScale>
                                      <p:cBhvr>
                                        <p:cTn id="19" dur="26">
                                          <p:stCondLst>
                                            <p:cond delay="1808"/>
                                          </p:stCondLst>
                                        </p:cTn>
                                        <p:tgtEl>
                                          <p:spTgt spid="56"/>
                                        </p:tgtEl>
                                      </p:cBhvr>
                                      <p:to x="100000" y="95000"/>
                                    </p:animScale>
                                    <p:animScale>
                                      <p:cBhvr>
                                        <p:cTn id="20" dur="166" decel="50000">
                                          <p:stCondLst>
                                            <p:cond delay="1834"/>
                                          </p:stCondLst>
                                        </p:cTn>
                                        <p:tgtEl>
                                          <p:spTgt spid="5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80">
                                          <p:stCondLst>
                                            <p:cond delay="0"/>
                                          </p:stCondLst>
                                        </p:cTn>
                                        <p:tgtEl>
                                          <p:spTgt spid="58"/>
                                        </p:tgtEl>
                                      </p:cBhvr>
                                    </p:animEffect>
                                    <p:anim calcmode="lin" valueType="num">
                                      <p:cBhvr>
                                        <p:cTn id="26"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31" dur="26">
                                          <p:stCondLst>
                                            <p:cond delay="650"/>
                                          </p:stCondLst>
                                        </p:cTn>
                                        <p:tgtEl>
                                          <p:spTgt spid="58"/>
                                        </p:tgtEl>
                                      </p:cBhvr>
                                      <p:to x="100000" y="60000"/>
                                    </p:animScale>
                                    <p:animScale>
                                      <p:cBhvr>
                                        <p:cTn id="32" dur="166" decel="50000">
                                          <p:stCondLst>
                                            <p:cond delay="676"/>
                                          </p:stCondLst>
                                        </p:cTn>
                                        <p:tgtEl>
                                          <p:spTgt spid="58"/>
                                        </p:tgtEl>
                                      </p:cBhvr>
                                      <p:to x="100000" y="100000"/>
                                    </p:animScale>
                                    <p:animScale>
                                      <p:cBhvr>
                                        <p:cTn id="33" dur="26">
                                          <p:stCondLst>
                                            <p:cond delay="1312"/>
                                          </p:stCondLst>
                                        </p:cTn>
                                        <p:tgtEl>
                                          <p:spTgt spid="58"/>
                                        </p:tgtEl>
                                      </p:cBhvr>
                                      <p:to x="100000" y="80000"/>
                                    </p:animScale>
                                    <p:animScale>
                                      <p:cBhvr>
                                        <p:cTn id="34" dur="166" decel="50000">
                                          <p:stCondLst>
                                            <p:cond delay="1338"/>
                                          </p:stCondLst>
                                        </p:cTn>
                                        <p:tgtEl>
                                          <p:spTgt spid="58"/>
                                        </p:tgtEl>
                                      </p:cBhvr>
                                      <p:to x="100000" y="100000"/>
                                    </p:animScale>
                                    <p:animScale>
                                      <p:cBhvr>
                                        <p:cTn id="35" dur="26">
                                          <p:stCondLst>
                                            <p:cond delay="1642"/>
                                          </p:stCondLst>
                                        </p:cTn>
                                        <p:tgtEl>
                                          <p:spTgt spid="58"/>
                                        </p:tgtEl>
                                      </p:cBhvr>
                                      <p:to x="100000" y="90000"/>
                                    </p:animScale>
                                    <p:animScale>
                                      <p:cBhvr>
                                        <p:cTn id="36" dur="166" decel="50000">
                                          <p:stCondLst>
                                            <p:cond delay="1668"/>
                                          </p:stCondLst>
                                        </p:cTn>
                                        <p:tgtEl>
                                          <p:spTgt spid="58"/>
                                        </p:tgtEl>
                                      </p:cBhvr>
                                      <p:to x="100000" y="100000"/>
                                    </p:animScale>
                                    <p:animScale>
                                      <p:cBhvr>
                                        <p:cTn id="37" dur="26">
                                          <p:stCondLst>
                                            <p:cond delay="1808"/>
                                          </p:stCondLst>
                                        </p:cTn>
                                        <p:tgtEl>
                                          <p:spTgt spid="58"/>
                                        </p:tgtEl>
                                      </p:cBhvr>
                                      <p:to x="100000" y="95000"/>
                                    </p:animScale>
                                    <p:animScale>
                                      <p:cBhvr>
                                        <p:cTn id="38" dur="166" decel="50000">
                                          <p:stCondLst>
                                            <p:cond delay="1834"/>
                                          </p:stCondLst>
                                        </p:cTn>
                                        <p:tgtEl>
                                          <p:spTgt spid="5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80">
                                          <p:stCondLst>
                                            <p:cond delay="0"/>
                                          </p:stCondLst>
                                        </p:cTn>
                                        <p:tgtEl>
                                          <p:spTgt spid="59"/>
                                        </p:tgtEl>
                                      </p:cBhvr>
                                    </p:animEffect>
                                    <p:anim calcmode="lin" valueType="num">
                                      <p:cBhvr>
                                        <p:cTn id="44"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49" dur="26">
                                          <p:stCondLst>
                                            <p:cond delay="650"/>
                                          </p:stCondLst>
                                        </p:cTn>
                                        <p:tgtEl>
                                          <p:spTgt spid="59"/>
                                        </p:tgtEl>
                                      </p:cBhvr>
                                      <p:to x="100000" y="60000"/>
                                    </p:animScale>
                                    <p:animScale>
                                      <p:cBhvr>
                                        <p:cTn id="50" dur="166" decel="50000">
                                          <p:stCondLst>
                                            <p:cond delay="676"/>
                                          </p:stCondLst>
                                        </p:cTn>
                                        <p:tgtEl>
                                          <p:spTgt spid="59"/>
                                        </p:tgtEl>
                                      </p:cBhvr>
                                      <p:to x="100000" y="100000"/>
                                    </p:animScale>
                                    <p:animScale>
                                      <p:cBhvr>
                                        <p:cTn id="51" dur="26">
                                          <p:stCondLst>
                                            <p:cond delay="1312"/>
                                          </p:stCondLst>
                                        </p:cTn>
                                        <p:tgtEl>
                                          <p:spTgt spid="59"/>
                                        </p:tgtEl>
                                      </p:cBhvr>
                                      <p:to x="100000" y="80000"/>
                                    </p:animScale>
                                    <p:animScale>
                                      <p:cBhvr>
                                        <p:cTn id="52" dur="166" decel="50000">
                                          <p:stCondLst>
                                            <p:cond delay="1338"/>
                                          </p:stCondLst>
                                        </p:cTn>
                                        <p:tgtEl>
                                          <p:spTgt spid="59"/>
                                        </p:tgtEl>
                                      </p:cBhvr>
                                      <p:to x="100000" y="100000"/>
                                    </p:animScale>
                                    <p:animScale>
                                      <p:cBhvr>
                                        <p:cTn id="53" dur="26">
                                          <p:stCondLst>
                                            <p:cond delay="1642"/>
                                          </p:stCondLst>
                                        </p:cTn>
                                        <p:tgtEl>
                                          <p:spTgt spid="59"/>
                                        </p:tgtEl>
                                      </p:cBhvr>
                                      <p:to x="100000" y="90000"/>
                                    </p:animScale>
                                    <p:animScale>
                                      <p:cBhvr>
                                        <p:cTn id="54" dur="166" decel="50000">
                                          <p:stCondLst>
                                            <p:cond delay="1668"/>
                                          </p:stCondLst>
                                        </p:cTn>
                                        <p:tgtEl>
                                          <p:spTgt spid="59"/>
                                        </p:tgtEl>
                                      </p:cBhvr>
                                      <p:to x="100000" y="100000"/>
                                    </p:animScale>
                                    <p:animScale>
                                      <p:cBhvr>
                                        <p:cTn id="55" dur="26">
                                          <p:stCondLst>
                                            <p:cond delay="1808"/>
                                          </p:stCondLst>
                                        </p:cTn>
                                        <p:tgtEl>
                                          <p:spTgt spid="59"/>
                                        </p:tgtEl>
                                      </p:cBhvr>
                                      <p:to x="100000" y="95000"/>
                                    </p:animScale>
                                    <p:animScale>
                                      <p:cBhvr>
                                        <p:cTn id="56" dur="166" decel="50000">
                                          <p:stCondLst>
                                            <p:cond delay="1834"/>
                                          </p:stCondLst>
                                        </p:cTn>
                                        <p:tgtEl>
                                          <p:spTgt spid="5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580">
                                          <p:stCondLst>
                                            <p:cond delay="0"/>
                                          </p:stCondLst>
                                        </p:cTn>
                                        <p:tgtEl>
                                          <p:spTgt spid="60"/>
                                        </p:tgtEl>
                                      </p:cBhvr>
                                    </p:animEffect>
                                    <p:anim calcmode="lin" valueType="num">
                                      <p:cBhvr>
                                        <p:cTn id="62"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67" dur="26">
                                          <p:stCondLst>
                                            <p:cond delay="650"/>
                                          </p:stCondLst>
                                        </p:cTn>
                                        <p:tgtEl>
                                          <p:spTgt spid="60"/>
                                        </p:tgtEl>
                                      </p:cBhvr>
                                      <p:to x="100000" y="60000"/>
                                    </p:animScale>
                                    <p:animScale>
                                      <p:cBhvr>
                                        <p:cTn id="68" dur="166" decel="50000">
                                          <p:stCondLst>
                                            <p:cond delay="676"/>
                                          </p:stCondLst>
                                        </p:cTn>
                                        <p:tgtEl>
                                          <p:spTgt spid="60"/>
                                        </p:tgtEl>
                                      </p:cBhvr>
                                      <p:to x="100000" y="100000"/>
                                    </p:animScale>
                                    <p:animScale>
                                      <p:cBhvr>
                                        <p:cTn id="69" dur="26">
                                          <p:stCondLst>
                                            <p:cond delay="1312"/>
                                          </p:stCondLst>
                                        </p:cTn>
                                        <p:tgtEl>
                                          <p:spTgt spid="60"/>
                                        </p:tgtEl>
                                      </p:cBhvr>
                                      <p:to x="100000" y="80000"/>
                                    </p:animScale>
                                    <p:animScale>
                                      <p:cBhvr>
                                        <p:cTn id="70" dur="166" decel="50000">
                                          <p:stCondLst>
                                            <p:cond delay="1338"/>
                                          </p:stCondLst>
                                        </p:cTn>
                                        <p:tgtEl>
                                          <p:spTgt spid="60"/>
                                        </p:tgtEl>
                                      </p:cBhvr>
                                      <p:to x="100000" y="100000"/>
                                    </p:animScale>
                                    <p:animScale>
                                      <p:cBhvr>
                                        <p:cTn id="71" dur="26">
                                          <p:stCondLst>
                                            <p:cond delay="1642"/>
                                          </p:stCondLst>
                                        </p:cTn>
                                        <p:tgtEl>
                                          <p:spTgt spid="60"/>
                                        </p:tgtEl>
                                      </p:cBhvr>
                                      <p:to x="100000" y="90000"/>
                                    </p:animScale>
                                    <p:animScale>
                                      <p:cBhvr>
                                        <p:cTn id="72" dur="166" decel="50000">
                                          <p:stCondLst>
                                            <p:cond delay="1668"/>
                                          </p:stCondLst>
                                        </p:cTn>
                                        <p:tgtEl>
                                          <p:spTgt spid="60"/>
                                        </p:tgtEl>
                                      </p:cBhvr>
                                      <p:to x="100000" y="100000"/>
                                    </p:animScale>
                                    <p:animScale>
                                      <p:cBhvr>
                                        <p:cTn id="73" dur="26">
                                          <p:stCondLst>
                                            <p:cond delay="1808"/>
                                          </p:stCondLst>
                                        </p:cTn>
                                        <p:tgtEl>
                                          <p:spTgt spid="60"/>
                                        </p:tgtEl>
                                      </p:cBhvr>
                                      <p:to x="100000" y="95000"/>
                                    </p:animScale>
                                    <p:animScale>
                                      <p:cBhvr>
                                        <p:cTn id="74" dur="166" decel="50000">
                                          <p:stCondLst>
                                            <p:cond delay="1834"/>
                                          </p:stCondLst>
                                        </p:cTn>
                                        <p:tgtEl>
                                          <p:spTgt spid="6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down)">
                                      <p:cBhvr>
                                        <p:cTn id="79" dur="580">
                                          <p:stCondLst>
                                            <p:cond delay="0"/>
                                          </p:stCondLst>
                                        </p:cTn>
                                        <p:tgtEl>
                                          <p:spTgt spid="61"/>
                                        </p:tgtEl>
                                      </p:cBhvr>
                                    </p:animEffect>
                                    <p:anim calcmode="lin" valueType="num">
                                      <p:cBhvr>
                                        <p:cTn id="80"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85" dur="26">
                                          <p:stCondLst>
                                            <p:cond delay="650"/>
                                          </p:stCondLst>
                                        </p:cTn>
                                        <p:tgtEl>
                                          <p:spTgt spid="61"/>
                                        </p:tgtEl>
                                      </p:cBhvr>
                                      <p:to x="100000" y="60000"/>
                                    </p:animScale>
                                    <p:animScale>
                                      <p:cBhvr>
                                        <p:cTn id="86" dur="166" decel="50000">
                                          <p:stCondLst>
                                            <p:cond delay="676"/>
                                          </p:stCondLst>
                                        </p:cTn>
                                        <p:tgtEl>
                                          <p:spTgt spid="61"/>
                                        </p:tgtEl>
                                      </p:cBhvr>
                                      <p:to x="100000" y="100000"/>
                                    </p:animScale>
                                    <p:animScale>
                                      <p:cBhvr>
                                        <p:cTn id="87" dur="26">
                                          <p:stCondLst>
                                            <p:cond delay="1312"/>
                                          </p:stCondLst>
                                        </p:cTn>
                                        <p:tgtEl>
                                          <p:spTgt spid="61"/>
                                        </p:tgtEl>
                                      </p:cBhvr>
                                      <p:to x="100000" y="80000"/>
                                    </p:animScale>
                                    <p:animScale>
                                      <p:cBhvr>
                                        <p:cTn id="88" dur="166" decel="50000">
                                          <p:stCondLst>
                                            <p:cond delay="1338"/>
                                          </p:stCondLst>
                                        </p:cTn>
                                        <p:tgtEl>
                                          <p:spTgt spid="61"/>
                                        </p:tgtEl>
                                      </p:cBhvr>
                                      <p:to x="100000" y="100000"/>
                                    </p:animScale>
                                    <p:animScale>
                                      <p:cBhvr>
                                        <p:cTn id="89" dur="26">
                                          <p:stCondLst>
                                            <p:cond delay="1642"/>
                                          </p:stCondLst>
                                        </p:cTn>
                                        <p:tgtEl>
                                          <p:spTgt spid="61"/>
                                        </p:tgtEl>
                                      </p:cBhvr>
                                      <p:to x="100000" y="90000"/>
                                    </p:animScale>
                                    <p:animScale>
                                      <p:cBhvr>
                                        <p:cTn id="90" dur="166" decel="50000">
                                          <p:stCondLst>
                                            <p:cond delay="1668"/>
                                          </p:stCondLst>
                                        </p:cTn>
                                        <p:tgtEl>
                                          <p:spTgt spid="61"/>
                                        </p:tgtEl>
                                      </p:cBhvr>
                                      <p:to x="100000" y="100000"/>
                                    </p:animScale>
                                    <p:animScale>
                                      <p:cBhvr>
                                        <p:cTn id="91" dur="26">
                                          <p:stCondLst>
                                            <p:cond delay="1808"/>
                                          </p:stCondLst>
                                        </p:cTn>
                                        <p:tgtEl>
                                          <p:spTgt spid="61"/>
                                        </p:tgtEl>
                                      </p:cBhvr>
                                      <p:to x="100000" y="95000"/>
                                    </p:animScale>
                                    <p:animScale>
                                      <p:cBhvr>
                                        <p:cTn id="92" dur="166" decel="50000">
                                          <p:stCondLst>
                                            <p:cond delay="1834"/>
                                          </p:stCondLst>
                                        </p:cTn>
                                        <p:tgtEl>
                                          <p:spTgt spid="6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down)">
                                      <p:cBhvr>
                                        <p:cTn id="97" dur="580">
                                          <p:stCondLst>
                                            <p:cond delay="0"/>
                                          </p:stCondLst>
                                        </p:cTn>
                                        <p:tgtEl>
                                          <p:spTgt spid="62"/>
                                        </p:tgtEl>
                                      </p:cBhvr>
                                    </p:animEffect>
                                    <p:anim calcmode="lin" valueType="num">
                                      <p:cBhvr>
                                        <p:cTn id="98"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03" dur="26">
                                          <p:stCondLst>
                                            <p:cond delay="650"/>
                                          </p:stCondLst>
                                        </p:cTn>
                                        <p:tgtEl>
                                          <p:spTgt spid="62"/>
                                        </p:tgtEl>
                                      </p:cBhvr>
                                      <p:to x="100000" y="60000"/>
                                    </p:animScale>
                                    <p:animScale>
                                      <p:cBhvr>
                                        <p:cTn id="104" dur="166" decel="50000">
                                          <p:stCondLst>
                                            <p:cond delay="676"/>
                                          </p:stCondLst>
                                        </p:cTn>
                                        <p:tgtEl>
                                          <p:spTgt spid="62"/>
                                        </p:tgtEl>
                                      </p:cBhvr>
                                      <p:to x="100000" y="100000"/>
                                    </p:animScale>
                                    <p:animScale>
                                      <p:cBhvr>
                                        <p:cTn id="105" dur="26">
                                          <p:stCondLst>
                                            <p:cond delay="1312"/>
                                          </p:stCondLst>
                                        </p:cTn>
                                        <p:tgtEl>
                                          <p:spTgt spid="62"/>
                                        </p:tgtEl>
                                      </p:cBhvr>
                                      <p:to x="100000" y="80000"/>
                                    </p:animScale>
                                    <p:animScale>
                                      <p:cBhvr>
                                        <p:cTn id="106" dur="166" decel="50000">
                                          <p:stCondLst>
                                            <p:cond delay="1338"/>
                                          </p:stCondLst>
                                        </p:cTn>
                                        <p:tgtEl>
                                          <p:spTgt spid="62"/>
                                        </p:tgtEl>
                                      </p:cBhvr>
                                      <p:to x="100000" y="100000"/>
                                    </p:animScale>
                                    <p:animScale>
                                      <p:cBhvr>
                                        <p:cTn id="107" dur="26">
                                          <p:stCondLst>
                                            <p:cond delay="1642"/>
                                          </p:stCondLst>
                                        </p:cTn>
                                        <p:tgtEl>
                                          <p:spTgt spid="62"/>
                                        </p:tgtEl>
                                      </p:cBhvr>
                                      <p:to x="100000" y="90000"/>
                                    </p:animScale>
                                    <p:animScale>
                                      <p:cBhvr>
                                        <p:cTn id="108" dur="166" decel="50000">
                                          <p:stCondLst>
                                            <p:cond delay="1668"/>
                                          </p:stCondLst>
                                        </p:cTn>
                                        <p:tgtEl>
                                          <p:spTgt spid="62"/>
                                        </p:tgtEl>
                                      </p:cBhvr>
                                      <p:to x="100000" y="100000"/>
                                    </p:animScale>
                                    <p:animScale>
                                      <p:cBhvr>
                                        <p:cTn id="109" dur="26">
                                          <p:stCondLst>
                                            <p:cond delay="1808"/>
                                          </p:stCondLst>
                                        </p:cTn>
                                        <p:tgtEl>
                                          <p:spTgt spid="62"/>
                                        </p:tgtEl>
                                      </p:cBhvr>
                                      <p:to x="100000" y="95000"/>
                                    </p:animScale>
                                    <p:animScale>
                                      <p:cBhvr>
                                        <p:cTn id="110" dur="166" decel="50000">
                                          <p:stCondLst>
                                            <p:cond delay="1834"/>
                                          </p:stCondLst>
                                        </p:cTn>
                                        <p:tgtEl>
                                          <p:spTgt spid="6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down)">
                                      <p:cBhvr>
                                        <p:cTn id="115" dur="580">
                                          <p:stCondLst>
                                            <p:cond delay="0"/>
                                          </p:stCondLst>
                                        </p:cTn>
                                        <p:tgtEl>
                                          <p:spTgt spid="64"/>
                                        </p:tgtEl>
                                      </p:cBhvr>
                                    </p:animEffect>
                                    <p:anim calcmode="lin" valueType="num">
                                      <p:cBhvr>
                                        <p:cTn id="116"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121" dur="26">
                                          <p:stCondLst>
                                            <p:cond delay="650"/>
                                          </p:stCondLst>
                                        </p:cTn>
                                        <p:tgtEl>
                                          <p:spTgt spid="64"/>
                                        </p:tgtEl>
                                      </p:cBhvr>
                                      <p:to x="100000" y="60000"/>
                                    </p:animScale>
                                    <p:animScale>
                                      <p:cBhvr>
                                        <p:cTn id="122" dur="166" decel="50000">
                                          <p:stCondLst>
                                            <p:cond delay="676"/>
                                          </p:stCondLst>
                                        </p:cTn>
                                        <p:tgtEl>
                                          <p:spTgt spid="64"/>
                                        </p:tgtEl>
                                      </p:cBhvr>
                                      <p:to x="100000" y="100000"/>
                                    </p:animScale>
                                    <p:animScale>
                                      <p:cBhvr>
                                        <p:cTn id="123" dur="26">
                                          <p:stCondLst>
                                            <p:cond delay="1312"/>
                                          </p:stCondLst>
                                        </p:cTn>
                                        <p:tgtEl>
                                          <p:spTgt spid="64"/>
                                        </p:tgtEl>
                                      </p:cBhvr>
                                      <p:to x="100000" y="80000"/>
                                    </p:animScale>
                                    <p:animScale>
                                      <p:cBhvr>
                                        <p:cTn id="124" dur="166" decel="50000">
                                          <p:stCondLst>
                                            <p:cond delay="1338"/>
                                          </p:stCondLst>
                                        </p:cTn>
                                        <p:tgtEl>
                                          <p:spTgt spid="64"/>
                                        </p:tgtEl>
                                      </p:cBhvr>
                                      <p:to x="100000" y="100000"/>
                                    </p:animScale>
                                    <p:animScale>
                                      <p:cBhvr>
                                        <p:cTn id="125" dur="26">
                                          <p:stCondLst>
                                            <p:cond delay="1642"/>
                                          </p:stCondLst>
                                        </p:cTn>
                                        <p:tgtEl>
                                          <p:spTgt spid="64"/>
                                        </p:tgtEl>
                                      </p:cBhvr>
                                      <p:to x="100000" y="90000"/>
                                    </p:animScale>
                                    <p:animScale>
                                      <p:cBhvr>
                                        <p:cTn id="126" dur="166" decel="50000">
                                          <p:stCondLst>
                                            <p:cond delay="1668"/>
                                          </p:stCondLst>
                                        </p:cTn>
                                        <p:tgtEl>
                                          <p:spTgt spid="64"/>
                                        </p:tgtEl>
                                      </p:cBhvr>
                                      <p:to x="100000" y="100000"/>
                                    </p:animScale>
                                    <p:animScale>
                                      <p:cBhvr>
                                        <p:cTn id="127" dur="26">
                                          <p:stCondLst>
                                            <p:cond delay="1808"/>
                                          </p:stCondLst>
                                        </p:cTn>
                                        <p:tgtEl>
                                          <p:spTgt spid="64"/>
                                        </p:tgtEl>
                                      </p:cBhvr>
                                      <p:to x="100000" y="95000"/>
                                    </p:animScale>
                                    <p:animScale>
                                      <p:cBhvr>
                                        <p:cTn id="128" dur="166" decel="50000">
                                          <p:stCondLst>
                                            <p:cond delay="1834"/>
                                          </p:stCondLst>
                                        </p:cTn>
                                        <p:tgtEl>
                                          <p:spTgt spid="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60" grpId="0" animBg="1"/>
      <p:bldP spid="61" grpId="0" animBg="1"/>
      <p:bldP spid="62"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17" name="TextBox 16"/>
          <p:cNvSpPr txBox="1"/>
          <p:nvPr/>
        </p:nvSpPr>
        <p:spPr>
          <a:xfrm>
            <a:off x="2926028" y="573221"/>
            <a:ext cx="7142979" cy="3970318"/>
          </a:xfrm>
          <a:prstGeom prst="rect">
            <a:avLst/>
          </a:prstGeom>
          <a:solidFill>
            <a:schemeClr val="accent5">
              <a:lumMod val="40000"/>
              <a:lumOff val="60000"/>
            </a:schemeClr>
          </a:solidFill>
        </p:spPr>
        <p:txBody>
          <a:bodyPr wrap="square" rtlCol="0">
            <a:spAutoFit/>
          </a:bodyPr>
          <a:lstStyle/>
          <a:p>
            <a:pPr algn="r"/>
            <a:r>
              <a:rPr lang="ar-AE" sz="3600" dirty="0"/>
              <a:t>اسْمي سَامي ،فِي مَـدْرَسَتي أَنْشِطَةٌ كَثِيرَةٌ، أُريدُ أَنْ أُشَارِكَ فِي جَمِيع الأَنشِطة،لَكِن يَجِبُ أَن أَخْتَارَ نَشَاطي الْمُفَضَل. يُشارك أخي أَحمد في نَشاط الشَّطَرَنْج يَومَ الأَحَد، وتُشارِكُ أُخْتي نورا فِي نَشَاطِ الباليه يوْمَ الإثْنَيْن، ويُشَارِكُ صَديقي أحمد  في نشاطِ القِراءَةِ يومَ الخَميس.</a:t>
            </a:r>
          </a:p>
          <a:p>
            <a:pPr algn="r"/>
            <a:r>
              <a:rPr lang="ar-AE" sz="3600" dirty="0"/>
              <a:t>أَمـا َنَشَاطيَ المُفَضَل فَهُوَ بَرْمَجَة الروبوت     </a:t>
            </a:r>
            <a:endParaRPr lang="en-US" sz="3600" dirty="0"/>
          </a:p>
        </p:txBody>
      </p:sp>
      <p:sp>
        <p:nvSpPr>
          <p:cNvPr id="19" name="Bevel 18"/>
          <p:cNvSpPr/>
          <p:nvPr/>
        </p:nvSpPr>
        <p:spPr>
          <a:xfrm>
            <a:off x="0" y="188078"/>
            <a:ext cx="2659224" cy="148357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dirty="0"/>
              <a:t>وَقْتُ الْقِراءة </a:t>
            </a:r>
          </a:p>
          <a:p>
            <a:pPr algn="ctr"/>
            <a:r>
              <a:rPr lang="en-US" dirty="0"/>
              <a:t>Reading time </a:t>
            </a:r>
            <a:endParaRPr lang="ar-AE" dirty="0"/>
          </a:p>
        </p:txBody>
      </p:sp>
    </p:spTree>
    <p:extLst>
      <p:ext uri="{BB962C8B-B14F-4D97-AF65-F5344CB8AC3E}">
        <p14:creationId xmlns:p14="http://schemas.microsoft.com/office/powerpoint/2010/main" val="289729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17" name="TextBox 16"/>
          <p:cNvSpPr txBox="1"/>
          <p:nvPr/>
        </p:nvSpPr>
        <p:spPr>
          <a:xfrm>
            <a:off x="2926028" y="573221"/>
            <a:ext cx="7142979" cy="4401205"/>
          </a:xfrm>
          <a:prstGeom prst="rect">
            <a:avLst/>
          </a:prstGeom>
          <a:solidFill>
            <a:schemeClr val="accent5">
              <a:lumMod val="40000"/>
              <a:lumOff val="60000"/>
            </a:schemeClr>
          </a:solidFill>
        </p:spPr>
        <p:txBody>
          <a:bodyPr wrap="square" rtlCol="0">
            <a:spAutoFit/>
          </a:bodyPr>
          <a:lstStyle/>
          <a:p>
            <a:r>
              <a:rPr lang="en-US" sz="2800" dirty="0"/>
              <a:t>My name is Sami, there are many activities in my school. I want to participate in all activities, but I must choose my favorite activity. My brother Ahmed participates in the Chess</a:t>
            </a:r>
          </a:p>
          <a:p>
            <a:r>
              <a:rPr lang="en-US" sz="2800" dirty="0"/>
              <a:t>activity on Sunday, and my sister Nora takes part in the ballet activity on Monday, and my friend </a:t>
            </a:r>
            <a:r>
              <a:rPr lang="en-US" sz="2800" dirty="0" err="1"/>
              <a:t>Majd</a:t>
            </a:r>
            <a:r>
              <a:rPr lang="en-US" sz="2800" dirty="0"/>
              <a:t> participates in the reading activity on Thursday.</a:t>
            </a:r>
          </a:p>
          <a:p>
            <a:r>
              <a:rPr lang="en-US" sz="2800" dirty="0"/>
              <a:t>And my favorite activity, it is robot programming</a:t>
            </a:r>
          </a:p>
        </p:txBody>
      </p:sp>
      <p:sp>
        <p:nvSpPr>
          <p:cNvPr id="19" name="Bevel 18"/>
          <p:cNvSpPr/>
          <p:nvPr/>
        </p:nvSpPr>
        <p:spPr>
          <a:xfrm>
            <a:off x="0" y="188078"/>
            <a:ext cx="2659224" cy="148357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dirty="0"/>
              <a:t>وَقْتُ الْقِراءة </a:t>
            </a:r>
          </a:p>
          <a:p>
            <a:pPr algn="ctr"/>
            <a:r>
              <a:rPr lang="en-US" dirty="0"/>
              <a:t>Reading time </a:t>
            </a:r>
            <a:endParaRPr lang="ar-AE" dirty="0"/>
          </a:p>
        </p:txBody>
      </p:sp>
    </p:spTree>
    <p:extLst>
      <p:ext uri="{BB962C8B-B14F-4D97-AF65-F5344CB8AC3E}">
        <p14:creationId xmlns:p14="http://schemas.microsoft.com/office/powerpoint/2010/main" val="24306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4737463"/>
            <a:ext cx="2154067" cy="2277660"/>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8328" y="149480"/>
            <a:ext cx="9396549"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02455" y="4621306"/>
            <a:ext cx="521842" cy="706767"/>
          </a:xfrm>
          <a:prstGeom prst="rect">
            <a:avLst/>
          </a:prstGeom>
        </p:spPr>
      </p:pic>
      <p:sp>
        <p:nvSpPr>
          <p:cNvPr id="13" name="7-Point Star 12"/>
          <p:cNvSpPr/>
          <p:nvPr/>
        </p:nvSpPr>
        <p:spPr>
          <a:xfrm>
            <a:off x="-128657" y="-417784"/>
            <a:ext cx="4119153" cy="1967747"/>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ar-AE" sz="3600" dirty="0">
              <a:solidFill>
                <a:schemeClr val="bg1"/>
              </a:solidFill>
            </a:endParaRPr>
          </a:p>
          <a:p>
            <a:r>
              <a:rPr lang="ar-AE" sz="3600" dirty="0">
                <a:solidFill>
                  <a:schemeClr val="bg1"/>
                </a:solidFill>
              </a:rPr>
              <a:t>الـنَـشـاط المدرسي</a:t>
            </a:r>
            <a:endParaRPr lang="en-US" sz="3600" dirty="0"/>
          </a:p>
        </p:txBody>
      </p:sp>
      <p:pic>
        <p:nvPicPr>
          <p:cNvPr id="14" name="Picture 13"/>
          <p:cNvPicPr>
            <a:picLocks noChangeAspect="1"/>
          </p:cNvPicPr>
          <p:nvPr/>
        </p:nvPicPr>
        <p:blipFill>
          <a:blip r:embed="rId12"/>
          <a:stretch>
            <a:fillRect/>
          </a:stretch>
        </p:blipFill>
        <p:spPr>
          <a:xfrm>
            <a:off x="7200580" y="1424688"/>
            <a:ext cx="2877607" cy="2959602"/>
          </a:xfrm>
          <a:prstGeom prst="rect">
            <a:avLst/>
          </a:prstGeom>
        </p:spPr>
      </p:pic>
      <p:pic>
        <p:nvPicPr>
          <p:cNvPr id="15" name="Picture 14"/>
          <p:cNvPicPr>
            <a:picLocks noChangeAspect="1"/>
          </p:cNvPicPr>
          <p:nvPr/>
        </p:nvPicPr>
        <p:blipFill rotWithShape="1">
          <a:blip r:embed="rId13"/>
          <a:srcRect l="1415" b="22127"/>
          <a:stretch/>
        </p:blipFill>
        <p:spPr>
          <a:xfrm>
            <a:off x="4948031" y="1412036"/>
            <a:ext cx="2505965" cy="2478622"/>
          </a:xfrm>
          <a:prstGeom prst="rect">
            <a:avLst/>
          </a:prstGeom>
        </p:spPr>
      </p:pic>
      <p:pic>
        <p:nvPicPr>
          <p:cNvPr id="17" name="Picture 16"/>
          <p:cNvPicPr>
            <a:picLocks noChangeAspect="1"/>
          </p:cNvPicPr>
          <p:nvPr/>
        </p:nvPicPr>
        <p:blipFill>
          <a:blip r:embed="rId14"/>
          <a:stretch>
            <a:fillRect/>
          </a:stretch>
        </p:blipFill>
        <p:spPr>
          <a:xfrm>
            <a:off x="2167614" y="1459637"/>
            <a:ext cx="2543723" cy="2383419"/>
          </a:xfrm>
          <a:prstGeom prst="rect">
            <a:avLst/>
          </a:prstGeom>
        </p:spPr>
      </p:pic>
      <p:sp>
        <p:nvSpPr>
          <p:cNvPr id="3" name="TextBox 2"/>
          <p:cNvSpPr txBox="1"/>
          <p:nvPr/>
        </p:nvSpPr>
        <p:spPr>
          <a:xfrm>
            <a:off x="4556967" y="452470"/>
            <a:ext cx="3078065" cy="954107"/>
          </a:xfrm>
          <a:prstGeom prst="rect">
            <a:avLst/>
          </a:prstGeom>
          <a:solidFill>
            <a:schemeClr val="bg2"/>
          </a:solidFill>
        </p:spPr>
        <p:txBody>
          <a:bodyPr wrap="square" rtlCol="0">
            <a:spAutoFit/>
          </a:bodyPr>
          <a:lstStyle/>
          <a:p>
            <a:pPr algn="ctr"/>
            <a:r>
              <a:rPr lang="en-US" sz="2400" dirty="0"/>
              <a:t>Self-assessment</a:t>
            </a:r>
            <a:endParaRPr lang="ar-AE" sz="2400" dirty="0"/>
          </a:p>
          <a:p>
            <a:pPr algn="ctr"/>
            <a:r>
              <a:rPr lang="ar-AE" sz="3200" dirty="0"/>
              <a:t>      تَقييم ذاتي       </a:t>
            </a:r>
            <a:endParaRPr lang="en-US" sz="3200" dirty="0"/>
          </a:p>
        </p:txBody>
      </p:sp>
      <p:sp>
        <p:nvSpPr>
          <p:cNvPr id="4" name="TextBox 3"/>
          <p:cNvSpPr txBox="1"/>
          <p:nvPr/>
        </p:nvSpPr>
        <p:spPr>
          <a:xfrm>
            <a:off x="7564313" y="4310677"/>
            <a:ext cx="2712594" cy="369332"/>
          </a:xfrm>
          <a:prstGeom prst="rect">
            <a:avLst/>
          </a:prstGeom>
          <a:noFill/>
        </p:spPr>
        <p:txBody>
          <a:bodyPr wrap="square" rtlCol="0">
            <a:spAutoFit/>
          </a:bodyPr>
          <a:lstStyle/>
          <a:p>
            <a:r>
              <a:rPr lang="en-US" b="1" dirty="0"/>
              <a:t>I understood the lesson</a:t>
            </a:r>
          </a:p>
        </p:txBody>
      </p:sp>
      <p:sp>
        <p:nvSpPr>
          <p:cNvPr id="7" name="TextBox 6"/>
          <p:cNvSpPr txBox="1"/>
          <p:nvPr/>
        </p:nvSpPr>
        <p:spPr>
          <a:xfrm>
            <a:off x="2359201" y="4048659"/>
            <a:ext cx="2128915" cy="646331"/>
          </a:xfrm>
          <a:prstGeom prst="rect">
            <a:avLst/>
          </a:prstGeom>
          <a:noFill/>
        </p:spPr>
        <p:txBody>
          <a:bodyPr wrap="square" rtlCol="0">
            <a:spAutoFit/>
          </a:bodyPr>
          <a:lstStyle/>
          <a:p>
            <a:pPr algn="r"/>
            <a:r>
              <a:rPr lang="ar-AE" b="1" dirty="0"/>
              <a:t>أنا لم أفهم </a:t>
            </a:r>
          </a:p>
          <a:p>
            <a:r>
              <a:rPr lang="en-US" b="1" dirty="0"/>
              <a:t>I do not understand</a:t>
            </a:r>
            <a:endParaRPr lang="ar-AE" b="1" dirty="0"/>
          </a:p>
        </p:txBody>
      </p:sp>
      <p:sp>
        <p:nvSpPr>
          <p:cNvPr id="8" name="TextBox 7"/>
          <p:cNvSpPr txBox="1"/>
          <p:nvPr/>
        </p:nvSpPr>
        <p:spPr>
          <a:xfrm>
            <a:off x="4374500" y="3866528"/>
            <a:ext cx="2872712" cy="1477328"/>
          </a:xfrm>
          <a:prstGeom prst="rect">
            <a:avLst/>
          </a:prstGeom>
          <a:noFill/>
        </p:spPr>
        <p:txBody>
          <a:bodyPr wrap="square" rtlCol="0">
            <a:spAutoFit/>
          </a:bodyPr>
          <a:lstStyle/>
          <a:p>
            <a:pPr algn="r"/>
            <a:r>
              <a:rPr lang="ar-AE" b="1" dirty="0"/>
              <a:t>أنا فهمت ولكن أحتاج إلى بعض المساعدة </a:t>
            </a:r>
          </a:p>
          <a:p>
            <a:pPr algn="r"/>
            <a:r>
              <a:rPr lang="en-US" b="1" dirty="0"/>
              <a:t>I understand but I need help</a:t>
            </a:r>
          </a:p>
          <a:p>
            <a:pPr algn="r"/>
            <a:endParaRPr lang="ar-AE" b="1" dirty="0"/>
          </a:p>
          <a:p>
            <a:pPr algn="r"/>
            <a:endParaRPr lang="en-US" dirty="0"/>
          </a:p>
        </p:txBody>
      </p:sp>
    </p:spTree>
    <p:extLst>
      <p:ext uri="{BB962C8B-B14F-4D97-AF65-F5344CB8AC3E}">
        <p14:creationId xmlns:p14="http://schemas.microsoft.com/office/powerpoint/2010/main" val="20873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3164" y="118553"/>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0959" y="3438295"/>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2" name="TextBox 1"/>
          <p:cNvSpPr txBox="1"/>
          <p:nvPr/>
        </p:nvSpPr>
        <p:spPr>
          <a:xfrm>
            <a:off x="2981358" y="1088571"/>
            <a:ext cx="6458661" cy="2585323"/>
          </a:xfrm>
          <a:prstGeom prst="rect">
            <a:avLst/>
          </a:prstGeom>
          <a:solidFill>
            <a:schemeClr val="bg2"/>
          </a:solidFill>
        </p:spPr>
        <p:txBody>
          <a:bodyPr wrap="square" rtlCol="0">
            <a:spAutoFit/>
          </a:bodyPr>
          <a:lstStyle/>
          <a:p>
            <a:r>
              <a:rPr lang="ar-AE" sz="5400" dirty="0"/>
              <a:t>مع  السلامة أحبائي</a:t>
            </a:r>
          </a:p>
          <a:p>
            <a:r>
              <a:rPr lang="en-US" sz="5400" dirty="0"/>
              <a:t>Good bay dears </a:t>
            </a:r>
          </a:p>
          <a:p>
            <a:r>
              <a:rPr lang="en-US" sz="5400" dirty="0" err="1"/>
              <a:t>Mis</a:t>
            </a:r>
            <a:r>
              <a:rPr lang="en-US" sz="5400" dirty="0"/>
              <a:t>: Nidaa </a:t>
            </a:r>
            <a:r>
              <a:rPr lang="ar-AE" sz="5400" dirty="0"/>
              <a:t> </a:t>
            </a:r>
            <a:endParaRPr lang="en-US" sz="5400" dirty="0"/>
          </a:p>
        </p:txBody>
      </p:sp>
    </p:spTree>
    <p:extLst>
      <p:ext uri="{BB962C8B-B14F-4D97-AF65-F5344CB8AC3E}">
        <p14:creationId xmlns:p14="http://schemas.microsoft.com/office/powerpoint/2010/main" val="132278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3164" y="119561"/>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12" name="7-Point Star 11"/>
          <p:cNvSpPr/>
          <p:nvPr/>
        </p:nvSpPr>
        <p:spPr>
          <a:xfrm>
            <a:off x="8884429" y="241442"/>
            <a:ext cx="3681045" cy="2313992"/>
          </a:xfrm>
          <a:prstGeom prst="star7">
            <a:avLst/>
          </a:prstGeom>
          <a:solidFill>
            <a:schemeClr val="accent5">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ar-AE" sz="3600" dirty="0">
              <a:solidFill>
                <a:schemeClr val="bg1"/>
              </a:solidFill>
            </a:endParaRPr>
          </a:p>
        </p:txBody>
      </p:sp>
      <p:sp>
        <p:nvSpPr>
          <p:cNvPr id="2" name="Rectangle 1"/>
          <p:cNvSpPr/>
          <p:nvPr/>
        </p:nvSpPr>
        <p:spPr>
          <a:xfrm>
            <a:off x="2813262" y="606250"/>
            <a:ext cx="6096000" cy="1239057"/>
          </a:xfrm>
          <a:prstGeom prst="rect">
            <a:avLst/>
          </a:prstGeom>
          <a:solidFill>
            <a:schemeClr val="accent5">
              <a:lumMod val="40000"/>
              <a:lumOff val="60000"/>
            </a:schemeClr>
          </a:solidFill>
        </p:spPr>
        <p:txBody>
          <a:bodyPr>
            <a:spAutoFit/>
          </a:bodyPr>
          <a:lstStyle/>
          <a:p>
            <a:pPr>
              <a:lnSpc>
                <a:spcPct val="107000"/>
              </a:lnSpc>
              <a:spcBef>
                <a:spcPts val="0"/>
              </a:spcBef>
            </a:pPr>
            <a:r>
              <a:rPr lang="en-US" b="1" dirty="0"/>
              <a:t>L.O :- To remember the new words</a:t>
            </a:r>
            <a:r>
              <a:rPr lang="ar-AE" b="1" dirty="0"/>
              <a:t> </a:t>
            </a:r>
            <a:r>
              <a:rPr lang="en-US" b="1" dirty="0"/>
              <a:t>.</a:t>
            </a:r>
          </a:p>
          <a:p>
            <a:pPr>
              <a:lnSpc>
                <a:spcPct val="107000"/>
              </a:lnSpc>
              <a:spcBef>
                <a:spcPts val="0"/>
              </a:spcBef>
            </a:pPr>
            <a:r>
              <a:rPr lang="en-US" b="1" dirty="0"/>
              <a:t>            To read the new words and simple sentences   </a:t>
            </a:r>
            <a:endParaRPr lang="ar-AE" b="1" dirty="0"/>
          </a:p>
          <a:p>
            <a:pPr marL="571500" indent="-571500" algn="r" rtl="1">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571500" indent="-571500" algn="r" rtl="1">
              <a:buFont typeface="Arial" panose="020B0604020202020204" pitchFamily="34" charset="0"/>
              <a:buChar char="•"/>
            </a:pPr>
            <a:r>
              <a:rPr lang="ar-AE" b="1" dirty="0">
                <a:latin typeface="Arial" panose="020B0604020202020204" pitchFamily="34" charset="0"/>
              </a:rPr>
              <a:t>أن يتذكر الطالب المفردات الجديدة ويقرأ بعض المفردات والجمل البسيطة  </a:t>
            </a:r>
            <a:endParaRPr lang="en-US" dirty="0"/>
          </a:p>
        </p:txBody>
      </p:sp>
      <p:sp>
        <p:nvSpPr>
          <p:cNvPr id="3" name="Rectangle 2"/>
          <p:cNvSpPr/>
          <p:nvPr/>
        </p:nvSpPr>
        <p:spPr>
          <a:xfrm>
            <a:off x="9516410" y="898495"/>
            <a:ext cx="2175596" cy="369332"/>
          </a:xfrm>
          <a:prstGeom prst="rect">
            <a:avLst/>
          </a:prstGeom>
        </p:spPr>
        <p:txBody>
          <a:bodyPr wrap="none">
            <a:spAutoFit/>
          </a:bodyPr>
          <a:lstStyle/>
          <a:p>
            <a:pPr algn="r"/>
            <a:r>
              <a:rPr lang="ar-AE" dirty="0"/>
              <a:t>الإثنين :26 – 10- 2020</a:t>
            </a:r>
          </a:p>
        </p:txBody>
      </p:sp>
      <p:sp>
        <p:nvSpPr>
          <p:cNvPr id="4" name="TextBox 3"/>
          <p:cNvSpPr txBox="1"/>
          <p:nvPr/>
        </p:nvSpPr>
        <p:spPr>
          <a:xfrm>
            <a:off x="9557457" y="1202835"/>
            <a:ext cx="2668835" cy="954107"/>
          </a:xfrm>
          <a:prstGeom prst="rect">
            <a:avLst/>
          </a:prstGeom>
          <a:noFill/>
        </p:spPr>
        <p:txBody>
          <a:bodyPr wrap="square" rtlCol="0">
            <a:spAutoFit/>
          </a:bodyPr>
          <a:lstStyle/>
          <a:p>
            <a:r>
              <a:rPr lang="ar-AE" sz="2800" dirty="0"/>
              <a:t>النَـشَـاط الْمَـدْرَسِي</a:t>
            </a:r>
          </a:p>
          <a:p>
            <a:r>
              <a:rPr lang="ar-AE" sz="2800" dirty="0"/>
              <a:t> </a:t>
            </a:r>
            <a:r>
              <a:rPr lang="en-US" sz="2800" dirty="0"/>
              <a:t>School activity</a:t>
            </a:r>
          </a:p>
        </p:txBody>
      </p:sp>
      <p:graphicFrame>
        <p:nvGraphicFramePr>
          <p:cNvPr id="15" name="Table 14"/>
          <p:cNvGraphicFramePr>
            <a:graphicFrameLocks noGrp="1"/>
          </p:cNvGraphicFramePr>
          <p:nvPr>
            <p:extLst>
              <p:ext uri="{D42A27DB-BD31-4B8C-83A1-F6EECF244321}">
                <p14:modId xmlns:p14="http://schemas.microsoft.com/office/powerpoint/2010/main" val="1385779762"/>
              </p:ext>
            </p:extLst>
          </p:nvPr>
        </p:nvGraphicFramePr>
        <p:xfrm>
          <a:off x="3183455" y="2613686"/>
          <a:ext cx="6243017" cy="1917789"/>
        </p:xfrm>
        <a:graphic>
          <a:graphicData uri="http://schemas.openxmlformats.org/drawingml/2006/table">
            <a:tbl>
              <a:tblPr firstRow="1" bandRow="1">
                <a:tableStyleId>{5940675A-B579-460E-94D1-54222C63F5DA}</a:tableStyleId>
              </a:tblPr>
              <a:tblGrid>
                <a:gridCol w="3981561">
                  <a:extLst>
                    <a:ext uri="{9D8B030D-6E8A-4147-A177-3AD203B41FA5}">
                      <a16:colId xmlns:a16="http://schemas.microsoft.com/office/drawing/2014/main" val="20000"/>
                    </a:ext>
                  </a:extLst>
                </a:gridCol>
                <a:gridCol w="779909">
                  <a:extLst>
                    <a:ext uri="{9D8B030D-6E8A-4147-A177-3AD203B41FA5}">
                      <a16:colId xmlns:a16="http://schemas.microsoft.com/office/drawing/2014/main" val="20003"/>
                    </a:ext>
                  </a:extLst>
                </a:gridCol>
                <a:gridCol w="715097">
                  <a:extLst>
                    <a:ext uri="{9D8B030D-6E8A-4147-A177-3AD203B41FA5}">
                      <a16:colId xmlns:a16="http://schemas.microsoft.com/office/drawing/2014/main" val="20001"/>
                    </a:ext>
                  </a:extLst>
                </a:gridCol>
                <a:gridCol w="766450">
                  <a:extLst>
                    <a:ext uri="{9D8B030D-6E8A-4147-A177-3AD203B41FA5}">
                      <a16:colId xmlns:a16="http://schemas.microsoft.com/office/drawing/2014/main" val="20002"/>
                    </a:ext>
                  </a:extLst>
                </a:gridCol>
              </a:tblGrid>
              <a:tr h="4682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9525">
                            <a:solidFill>
                              <a:schemeClr val="tx1"/>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Success criteria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w="9525">
                            <a:solidFill>
                              <a:schemeClr val="tx1"/>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 </a:t>
                      </a:r>
                      <a:r>
                        <a:rPr kumimoji="0" lang="ar-AE" sz="1400" b="1" i="0" u="none" strike="noStrike" kern="1200" cap="none" spc="0" normalizeH="0" baseline="0" noProof="0" dirty="0">
                          <a:ln w="9525">
                            <a:solidFill>
                              <a:schemeClr val="tx1"/>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Arial" panose="020B0604020202020204" pitchFamily="34" charset="0"/>
                        </a:rPr>
                        <a:t>معاير النجاح </a:t>
                      </a:r>
                      <a:endParaRPr lang="en-GB" sz="1400" b="1" dirty="0">
                        <a:ln w="9525">
                          <a:solidFill>
                            <a:schemeClr val="tx1"/>
                          </a:solidFill>
                          <a:prstDash val="solid"/>
                        </a:ln>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GB" sz="14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pPr algn="ctr"/>
                      <a:r>
                        <a:rPr lang="ar-SA" sz="1400" b="1" dirty="0">
                          <a:latin typeface="Arial" panose="020B0604020202020204" pitchFamily="34" charset="0"/>
                          <a:cs typeface="Arial" panose="020B0604020202020204" pitchFamily="34" charset="0"/>
                        </a:rPr>
                        <a:t>التقييم</a:t>
                      </a:r>
                      <a:endParaRPr lang="en-GB" sz="14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GB"/>
                    </a:p>
                  </a:txBody>
                  <a:tcPr/>
                </a:tc>
                <a:extLst>
                  <a:ext uri="{0D108BD9-81ED-4DB2-BD59-A6C34878D82A}">
                    <a16:rowId xmlns:a16="http://schemas.microsoft.com/office/drawing/2014/main" val="10000"/>
                  </a:ext>
                </a:extLst>
              </a:tr>
              <a:tr h="550314">
                <a:tc>
                  <a:txBody>
                    <a:bodyPr/>
                    <a:lstStyle/>
                    <a:p>
                      <a:pPr algn="r"/>
                      <a:r>
                        <a:rPr kumimoji="0" lang="ar-AE"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يقرأ التلاميذ جمل من نص الدرس قراءةً سليمة </a:t>
                      </a: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ar-AE" sz="1500" b="1" dirty="0">
                          <a:latin typeface="Arial" panose="020B0604020202020204" pitchFamily="34" charset="0"/>
                          <a:cs typeface="Arial" panose="020B0604020202020204" pitchFamily="34" charset="0"/>
                        </a:rPr>
                        <a:t>بعض </a:t>
                      </a:r>
                      <a:endParaRPr lang="en-GB" sz="15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ar-SA" sz="1500" b="1" dirty="0">
                          <a:latin typeface="Arial" panose="020B0604020202020204" pitchFamily="34" charset="0"/>
                          <a:cs typeface="Arial" panose="020B0604020202020204" pitchFamily="34" charset="0"/>
                        </a:rPr>
                        <a:t>المعلم</a:t>
                      </a:r>
                      <a:endParaRPr lang="en-GB" sz="15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ar-SA" sz="1500" b="1" dirty="0">
                          <a:latin typeface="Arial" panose="020B0604020202020204" pitchFamily="34" charset="0"/>
                          <a:cs typeface="Arial" panose="020B0604020202020204" pitchFamily="34" charset="0"/>
                        </a:rPr>
                        <a:t>الطالب</a:t>
                      </a:r>
                      <a:endParaRPr lang="en-GB" sz="15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361635">
                <a:tc>
                  <a:txBody>
                    <a:bodyPr/>
                    <a:lstStyle/>
                    <a:p>
                      <a:pPr algn="r"/>
                      <a:r>
                        <a:rPr lang="ar-AE" sz="1500" b="1" baseline="0" dirty="0">
                          <a:latin typeface="Arial" panose="020B0604020202020204" pitchFamily="34" charset="0"/>
                          <a:cs typeface="Arial" panose="020B0604020202020204" pitchFamily="34" charset="0"/>
                        </a:rPr>
                        <a:t>يقرأ التلاميذ جملة بسيطة من النص قراءة سليمة </a:t>
                      </a:r>
                      <a:endParaRPr lang="ar-SA" sz="1500" b="1" baseline="0"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ar-AE" sz="1500" b="1" dirty="0">
                          <a:latin typeface="Arial" panose="020B0604020202020204" pitchFamily="34" charset="0"/>
                          <a:cs typeface="Arial" panose="020B0604020202020204" pitchFamily="34" charset="0"/>
                        </a:rPr>
                        <a:t>معظم </a:t>
                      </a:r>
                      <a:endParaRPr lang="en-GB" sz="15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GB" sz="1500"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GB" sz="1500"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8270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ar-AE"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يقرأ التلاميذ بعض المفردات الجديدة قراءة صحيحة </a:t>
                      </a:r>
                    </a:p>
                    <a:p>
                      <a:pPr marL="0" marR="0" indent="0" algn="r" defTabSz="914400" rtl="0" eaLnBrk="1" fontAlgn="auto" latinLnBrk="0" hangingPunct="1">
                        <a:lnSpc>
                          <a:spcPct val="100000"/>
                        </a:lnSpc>
                        <a:spcBef>
                          <a:spcPts val="0"/>
                        </a:spcBef>
                        <a:spcAft>
                          <a:spcPts val="0"/>
                        </a:spcAft>
                        <a:buClrTx/>
                        <a:buSzTx/>
                        <a:buFontTx/>
                        <a:buNone/>
                        <a:tabLst/>
                        <a:defRPr/>
                      </a:pPr>
                      <a:endParaRPr kumimoji="0" lang="ar-SA"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ar-AE" sz="1500" b="1" dirty="0">
                          <a:latin typeface="Arial" panose="020B0604020202020204" pitchFamily="34" charset="0"/>
                          <a:cs typeface="Arial" panose="020B0604020202020204" pitchFamily="34" charset="0"/>
                        </a:rPr>
                        <a:t>كل </a:t>
                      </a:r>
                      <a:endParaRPr lang="en-GB" sz="1500" b="1"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GB" sz="1500"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GB" sz="1500" dirty="0">
                        <a:latin typeface="Arial" panose="020B0604020202020204" pitchFamily="34" charset="0"/>
                        <a:cs typeface="Arial" panose="020B0604020202020204" pitchFamily="34" charset="0"/>
                      </a:endParaRPr>
                    </a:p>
                  </a:txBody>
                  <a:tcPr marL="68580" marR="68580" marT="34290" marB="3429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3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t="13641" b="3375"/>
          <a:stretch/>
        </p:blipFill>
        <p:spPr>
          <a:xfrm>
            <a:off x="2952295" y="1505788"/>
            <a:ext cx="7090446" cy="3477091"/>
          </a:xfrm>
          <a:prstGeom prst="rect">
            <a:avLst/>
          </a:prstGeom>
          <a:solidFill>
            <a:schemeClr val="accent3">
              <a:lumMod val="60000"/>
              <a:lumOff val="40000"/>
            </a:schemeClr>
          </a:solidFill>
        </p:spPr>
      </p:pic>
      <p:sp>
        <p:nvSpPr>
          <p:cNvPr id="13" name="7-Point Star 12"/>
          <p:cNvSpPr/>
          <p:nvPr/>
        </p:nvSpPr>
        <p:spPr>
          <a:xfrm>
            <a:off x="3973876" y="48545"/>
            <a:ext cx="4900158" cy="1567023"/>
          </a:xfrm>
          <a:prstGeom prst="star7">
            <a:avLst/>
          </a:prstGeom>
          <a:solidFill>
            <a:schemeClr val="accent5">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ar-AE" sz="3600" dirty="0">
              <a:solidFill>
                <a:schemeClr val="bg1"/>
              </a:solidFill>
            </a:endParaRPr>
          </a:p>
          <a:p>
            <a:r>
              <a:rPr lang="ar-AE" sz="3600" dirty="0">
                <a:solidFill>
                  <a:schemeClr val="bg1"/>
                </a:solidFill>
              </a:rPr>
              <a:t> </a:t>
            </a:r>
            <a:endParaRPr lang="en-US" sz="3600" dirty="0"/>
          </a:p>
        </p:txBody>
      </p:sp>
      <p:sp>
        <p:nvSpPr>
          <p:cNvPr id="4" name="TextBox 3"/>
          <p:cNvSpPr txBox="1"/>
          <p:nvPr/>
        </p:nvSpPr>
        <p:spPr>
          <a:xfrm>
            <a:off x="5103223" y="613580"/>
            <a:ext cx="3421620" cy="646331"/>
          </a:xfrm>
          <a:prstGeom prst="rect">
            <a:avLst/>
          </a:prstGeom>
          <a:noFill/>
        </p:spPr>
        <p:txBody>
          <a:bodyPr wrap="square" rtlCol="0">
            <a:spAutoFit/>
          </a:bodyPr>
          <a:lstStyle/>
          <a:p>
            <a:r>
              <a:rPr lang="ar-AE" sz="3600" dirty="0"/>
              <a:t>النَشاط المدرسي</a:t>
            </a:r>
            <a:endParaRPr lang="en-US" sz="3600" dirty="0"/>
          </a:p>
        </p:txBody>
      </p:sp>
    </p:spTree>
    <p:extLst>
      <p:ext uri="{BB962C8B-B14F-4D97-AF65-F5344CB8AC3E}">
        <p14:creationId xmlns:p14="http://schemas.microsoft.com/office/powerpoint/2010/main" val="33266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2" cstate="hq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568944" y="4038955"/>
            <a:ext cx="745120" cy="1009168"/>
          </a:xfrm>
          <a:prstGeom prst="rect">
            <a:avLst/>
          </a:prstGeom>
        </p:spPr>
      </p:pic>
      <p:pic>
        <p:nvPicPr>
          <p:cNvPr id="14" name="untitled-1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2877438" y="574766"/>
            <a:ext cx="7246900" cy="4076381"/>
          </a:xfrm>
          <a:prstGeom prst="rect">
            <a:avLst/>
          </a:prstGeom>
        </p:spPr>
      </p:pic>
    </p:spTree>
    <p:extLst>
      <p:ext uri="{BB962C8B-B14F-4D97-AF65-F5344CB8AC3E}">
        <p14:creationId xmlns:p14="http://schemas.microsoft.com/office/powerpoint/2010/main" val="2009644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8162" y="156301"/>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2" cstate="hq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568944" y="4038955"/>
            <a:ext cx="745120" cy="1009168"/>
          </a:xfrm>
          <a:prstGeom prst="rect">
            <a:avLst/>
          </a:prstGeom>
        </p:spPr>
      </p:pic>
      <p:pic>
        <p:nvPicPr>
          <p:cNvPr id="2" name="G3L4P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874293" y="3223065"/>
            <a:ext cx="487363" cy="487363"/>
          </a:xfrm>
          <a:prstGeom prst="rect">
            <a:avLst/>
          </a:prstGeom>
        </p:spPr>
      </p:pic>
      <p:sp>
        <p:nvSpPr>
          <p:cNvPr id="3" name="Rectangle 2"/>
          <p:cNvSpPr/>
          <p:nvPr/>
        </p:nvSpPr>
        <p:spPr>
          <a:xfrm>
            <a:off x="3145300" y="830652"/>
            <a:ext cx="6852140" cy="1754326"/>
          </a:xfrm>
          <a:prstGeom prst="rect">
            <a:avLst/>
          </a:prstGeom>
          <a:solidFill>
            <a:schemeClr val="accent5">
              <a:lumMod val="40000"/>
              <a:lumOff val="60000"/>
            </a:schemeClr>
          </a:solidFill>
        </p:spPr>
        <p:txBody>
          <a:bodyPr wrap="square">
            <a:spAutoFit/>
          </a:bodyPr>
          <a:lstStyle/>
          <a:p>
            <a:r>
              <a:rPr lang="en-US" b="1" dirty="0">
                <a:latin typeface="Arial" panose="020B0604020202020204" pitchFamily="34" charset="0"/>
                <a:cs typeface="Arial" panose="020B0604020202020204" pitchFamily="34" charset="0"/>
              </a:rPr>
              <a:t>Task1:-</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 can listen a text about</a:t>
            </a:r>
            <a:r>
              <a:rPr lang="ar-AE" dirty="0"/>
              <a:t> </a:t>
            </a:r>
            <a:r>
              <a:rPr lang="en-US" b="1" dirty="0">
                <a:latin typeface="Arial" panose="020B0604020202020204" pitchFamily="34" charset="0"/>
                <a:cs typeface="Arial" panose="020B0604020202020204" pitchFamily="34" charset="0"/>
              </a:rPr>
              <a:t>School activity. </a:t>
            </a:r>
          </a:p>
          <a:p>
            <a:r>
              <a:rPr lang="en-US" b="1" dirty="0">
                <a:latin typeface="Arial" panose="020B0604020202020204" pitchFamily="34" charset="0"/>
                <a:cs typeface="Arial" panose="020B0604020202020204" pitchFamily="34" charset="0"/>
              </a:rPr>
              <a:t> </a:t>
            </a:r>
            <a:endParaRPr lang="ar-AE" b="1" dirty="0">
              <a:latin typeface="Arial" panose="020B0604020202020204" pitchFamily="34" charset="0"/>
            </a:endParaRPr>
          </a:p>
          <a:p>
            <a:r>
              <a:rPr lang="ar-AE" b="1" dirty="0">
                <a:latin typeface="Arial" panose="020B0604020202020204" pitchFamily="34" charset="0"/>
              </a:rPr>
              <a:t>أستطيع الاستماع إلى نص النشاط المدرسي </a:t>
            </a:r>
            <a:r>
              <a:rPr lang="en-US" sz="1600" b="1" dirty="0"/>
              <a:t>. (10 min)</a:t>
            </a:r>
            <a:br>
              <a:rPr lang="en-US" dirty="0"/>
            </a:br>
            <a:endParaRPr lang="en-US" dirty="0"/>
          </a:p>
        </p:txBody>
      </p:sp>
      <p:pic>
        <p:nvPicPr>
          <p:cNvPr id="12" name="Picture 2" descr="C:\Users\qad\Desktop\image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68401" y="2606675"/>
            <a:ext cx="2192548" cy="161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702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pic>
        <p:nvPicPr>
          <p:cNvPr id="2" name="Picture 1"/>
          <p:cNvPicPr>
            <a:picLocks noChangeAspect="1"/>
          </p:cNvPicPr>
          <p:nvPr/>
        </p:nvPicPr>
        <p:blipFill>
          <a:blip r:embed="rId12"/>
          <a:stretch>
            <a:fillRect/>
          </a:stretch>
        </p:blipFill>
        <p:spPr>
          <a:xfrm>
            <a:off x="3077581" y="950615"/>
            <a:ext cx="3211314" cy="3978436"/>
          </a:xfrm>
          <a:prstGeom prst="rect">
            <a:avLst/>
          </a:prstGeom>
        </p:spPr>
      </p:pic>
      <p:sp>
        <p:nvSpPr>
          <p:cNvPr id="3" name="TextBox 2"/>
          <p:cNvSpPr txBox="1"/>
          <p:nvPr/>
        </p:nvSpPr>
        <p:spPr>
          <a:xfrm>
            <a:off x="7124058" y="950615"/>
            <a:ext cx="2377440" cy="461665"/>
          </a:xfrm>
          <a:prstGeom prst="rect">
            <a:avLst/>
          </a:prstGeom>
          <a:solidFill>
            <a:schemeClr val="accent5">
              <a:lumMod val="40000"/>
              <a:lumOff val="60000"/>
            </a:schemeClr>
          </a:solidFill>
        </p:spPr>
        <p:txBody>
          <a:bodyPr wrap="square" rtlCol="0">
            <a:spAutoFit/>
          </a:bodyPr>
          <a:lstStyle/>
          <a:p>
            <a:r>
              <a:rPr lang="ar-AE" sz="2400" b="1" dirty="0"/>
              <a:t>بَــا / لـ / ـــيــ / ــه </a:t>
            </a:r>
            <a:endParaRPr lang="en-US" sz="24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830997"/>
          </a:xfrm>
          <a:prstGeom prst="rect">
            <a:avLst/>
          </a:prstGeom>
          <a:noFill/>
        </p:spPr>
        <p:txBody>
          <a:bodyPr wrap="square" rtlCol="0">
            <a:spAutoFit/>
          </a:bodyPr>
          <a:lstStyle/>
          <a:p>
            <a:r>
              <a:rPr lang="ar-AE" sz="4800" dirty="0"/>
              <a:t>بَـــالـيـه </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Ballet</a:t>
            </a:r>
          </a:p>
        </p:txBody>
      </p:sp>
    </p:spTree>
    <p:extLst>
      <p:ext uri="{BB962C8B-B14F-4D97-AF65-F5344CB8AC3E}">
        <p14:creationId xmlns:p14="http://schemas.microsoft.com/office/powerpoint/2010/main" val="142582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3" name="TextBox 2"/>
          <p:cNvSpPr txBox="1"/>
          <p:nvPr/>
        </p:nvSpPr>
        <p:spPr>
          <a:xfrm>
            <a:off x="6424214" y="775013"/>
            <a:ext cx="3351705" cy="584775"/>
          </a:xfrm>
          <a:prstGeom prst="rect">
            <a:avLst/>
          </a:prstGeom>
          <a:solidFill>
            <a:schemeClr val="accent5">
              <a:lumMod val="40000"/>
              <a:lumOff val="60000"/>
            </a:schemeClr>
          </a:solidFill>
        </p:spPr>
        <p:txBody>
          <a:bodyPr wrap="square" rtlCol="0">
            <a:spAutoFit/>
          </a:bodyPr>
          <a:lstStyle/>
          <a:p>
            <a:r>
              <a:rPr lang="ar-AE" sz="3200" b="1" dirty="0"/>
              <a:t>الـ / ـقُـ / ــفَـا / زُ </a:t>
            </a:r>
            <a:endParaRPr lang="en-US" sz="32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830997"/>
          </a:xfrm>
          <a:prstGeom prst="rect">
            <a:avLst/>
          </a:prstGeom>
          <a:noFill/>
        </p:spPr>
        <p:txBody>
          <a:bodyPr wrap="square" rtlCol="0">
            <a:spAutoFit/>
          </a:bodyPr>
          <a:lstStyle/>
          <a:p>
            <a:r>
              <a:rPr lang="ar-AE" sz="4800" dirty="0"/>
              <a:t>الْـقُـفَـازُ </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Glove</a:t>
            </a:r>
          </a:p>
        </p:txBody>
      </p:sp>
      <p:pic>
        <p:nvPicPr>
          <p:cNvPr id="17" name="Picture 16"/>
          <p:cNvPicPr>
            <a:picLocks noChangeAspect="1"/>
          </p:cNvPicPr>
          <p:nvPr/>
        </p:nvPicPr>
        <p:blipFill>
          <a:blip r:embed="rId12"/>
          <a:stretch>
            <a:fillRect/>
          </a:stretch>
        </p:blipFill>
        <p:spPr>
          <a:xfrm>
            <a:off x="2969580" y="557349"/>
            <a:ext cx="2808679" cy="4243445"/>
          </a:xfrm>
          <a:prstGeom prst="rect">
            <a:avLst/>
          </a:prstGeom>
        </p:spPr>
      </p:pic>
    </p:spTree>
    <p:extLst>
      <p:ext uri="{BB962C8B-B14F-4D97-AF65-F5344CB8AC3E}">
        <p14:creationId xmlns:p14="http://schemas.microsoft.com/office/powerpoint/2010/main" val="133407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3" name="TextBox 2"/>
          <p:cNvSpPr txBox="1"/>
          <p:nvPr/>
        </p:nvSpPr>
        <p:spPr>
          <a:xfrm>
            <a:off x="6424214" y="775013"/>
            <a:ext cx="3351705" cy="584775"/>
          </a:xfrm>
          <a:prstGeom prst="rect">
            <a:avLst/>
          </a:prstGeom>
          <a:solidFill>
            <a:schemeClr val="accent5">
              <a:lumMod val="40000"/>
              <a:lumOff val="60000"/>
            </a:schemeClr>
          </a:solidFill>
        </p:spPr>
        <p:txBody>
          <a:bodyPr wrap="square" rtlCol="0">
            <a:spAutoFit/>
          </a:bodyPr>
          <a:lstStyle/>
          <a:p>
            <a:pPr algn="ctr"/>
            <a:r>
              <a:rPr lang="ar-AE" sz="3200" b="1" dirty="0"/>
              <a:t>قَــ / ــوِ / يٌّ</a:t>
            </a:r>
            <a:endParaRPr lang="en-US" sz="32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830997"/>
          </a:xfrm>
          <a:prstGeom prst="rect">
            <a:avLst/>
          </a:prstGeom>
          <a:noFill/>
        </p:spPr>
        <p:txBody>
          <a:bodyPr wrap="square" rtlCol="0">
            <a:spAutoFit/>
          </a:bodyPr>
          <a:lstStyle/>
          <a:p>
            <a:pPr algn="ctr"/>
            <a:r>
              <a:rPr lang="ar-AE" sz="4800" dirty="0"/>
              <a:t>قَــوِيٌّ </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strong</a:t>
            </a:r>
          </a:p>
        </p:txBody>
      </p:sp>
      <p:pic>
        <p:nvPicPr>
          <p:cNvPr id="19" name="Picture 18"/>
          <p:cNvPicPr>
            <a:picLocks noChangeAspect="1"/>
          </p:cNvPicPr>
          <p:nvPr/>
        </p:nvPicPr>
        <p:blipFill>
          <a:blip r:embed="rId12"/>
          <a:stretch>
            <a:fillRect/>
          </a:stretch>
        </p:blipFill>
        <p:spPr>
          <a:xfrm>
            <a:off x="3090837" y="862149"/>
            <a:ext cx="2831064" cy="3938645"/>
          </a:xfrm>
          <a:prstGeom prst="rect">
            <a:avLst/>
          </a:prstGeom>
        </p:spPr>
      </p:pic>
    </p:spTree>
    <p:extLst>
      <p:ext uri="{BB962C8B-B14F-4D97-AF65-F5344CB8AC3E}">
        <p14:creationId xmlns:p14="http://schemas.microsoft.com/office/powerpoint/2010/main" val="305661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tting, walking, floor, covered&#10;&#10;Description automatically generated">
            <a:extLst>
              <a:ext uri="{FF2B5EF4-FFF2-40B4-BE49-F238E27FC236}">
                <a16:creationId xmlns:a16="http://schemas.microsoft.com/office/drawing/2014/main" id="{D40E1FA6-8EB0-4EE8-A948-BF60B673F78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1"/>
          </a:xfrm>
          <a:prstGeom prst="rect">
            <a:avLst/>
          </a:prstGeom>
        </p:spPr>
      </p:pic>
      <p:pic>
        <p:nvPicPr>
          <p:cNvPr id="18" name="Picture 17" descr="A picture containing indoor, refrigerator, open, food&#10;&#10;Description automatically generated">
            <a:extLst>
              <a:ext uri="{FF2B5EF4-FFF2-40B4-BE49-F238E27FC236}">
                <a16:creationId xmlns:a16="http://schemas.microsoft.com/office/drawing/2014/main" id="{1ECA4D0C-7E2B-46C7-A3CD-C596AD9F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6" y="2739742"/>
            <a:ext cx="2111572" cy="2308381"/>
          </a:xfrm>
          <a:prstGeom prst="rect">
            <a:avLst/>
          </a:prstGeom>
        </p:spPr>
      </p:pic>
      <p:pic>
        <p:nvPicPr>
          <p:cNvPr id="16" name="Picture 15" descr="A picture containing table, indoor, sitting, computer&#10;&#10;Description automatically generated">
            <a:extLst>
              <a:ext uri="{FF2B5EF4-FFF2-40B4-BE49-F238E27FC236}">
                <a16:creationId xmlns:a16="http://schemas.microsoft.com/office/drawing/2014/main" id="{F8BC89B0-DA3B-469B-BCA4-DDB5E2DE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7" y="3891354"/>
            <a:ext cx="2954264" cy="3123769"/>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DCE1E998-162C-4657-8AB3-B8C9993D3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3493" y="110832"/>
            <a:ext cx="8428050" cy="6620893"/>
          </a:xfrm>
          <a:prstGeom prst="rect">
            <a:avLst/>
          </a:prstGeom>
        </p:spPr>
      </p:pic>
      <p:pic>
        <p:nvPicPr>
          <p:cNvPr id="34" name="Picture 33" descr="A picture containing sitting, small, many, different&#10;&#10;Description automatically generated">
            <a:extLst>
              <a:ext uri="{FF2B5EF4-FFF2-40B4-BE49-F238E27FC236}">
                <a16:creationId xmlns:a16="http://schemas.microsoft.com/office/drawing/2014/main" id="{71AA5FA0-FAE9-4B3D-A320-17D320C71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0020" y="2252062"/>
            <a:ext cx="3466529" cy="2548732"/>
          </a:xfrm>
          <a:prstGeom prst="rect">
            <a:avLst/>
          </a:prstGeom>
        </p:spPr>
      </p:pic>
      <p:pic>
        <p:nvPicPr>
          <p:cNvPr id="54" name="Picture 53" descr="A large clock mounted to the side&#10;&#10;Description automatically generated">
            <a:extLst>
              <a:ext uri="{FF2B5EF4-FFF2-40B4-BE49-F238E27FC236}">
                <a16:creationId xmlns:a16="http://schemas.microsoft.com/office/drawing/2014/main" id="{64B4C261-03BF-4929-8948-6F71A6DBC1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032" y="4047780"/>
            <a:ext cx="5657143" cy="4000000"/>
          </a:xfrm>
          <a:prstGeom prst="rect">
            <a:avLst/>
          </a:prstGeom>
          <a:scene3d>
            <a:camera prst="orthographicFront">
              <a:rot lat="4200000" lon="0" rev="0"/>
            </a:camera>
            <a:lightRig rig="threePt" dir="t"/>
          </a:scene3d>
        </p:spPr>
      </p:pic>
      <p:pic>
        <p:nvPicPr>
          <p:cNvPr id="1026" name="Picture 2" descr="bean bag chair chill">
            <a:extLst>
              <a:ext uri="{FF2B5EF4-FFF2-40B4-BE49-F238E27FC236}">
                <a16:creationId xmlns:a16="http://schemas.microsoft.com/office/drawing/2014/main" id="{31EBB4F7-3BC5-4B81-8FA9-105C170C38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41300" y="3661667"/>
            <a:ext cx="3301151" cy="330115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A picture containing implement, pencil, stationary, colorful&#10;&#10;Description automatically generated">
            <a:extLst>
              <a:ext uri="{FF2B5EF4-FFF2-40B4-BE49-F238E27FC236}">
                <a16:creationId xmlns:a16="http://schemas.microsoft.com/office/drawing/2014/main" id="{2923A7F0-6A01-43EB-8F73-A1B7B4F085CD}"/>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568944" y="4038955"/>
            <a:ext cx="745120" cy="1009168"/>
          </a:xfrm>
          <a:prstGeom prst="rect">
            <a:avLst/>
          </a:prstGeom>
        </p:spPr>
      </p:pic>
      <p:sp>
        <p:nvSpPr>
          <p:cNvPr id="3" name="TextBox 2"/>
          <p:cNvSpPr txBox="1"/>
          <p:nvPr/>
        </p:nvSpPr>
        <p:spPr>
          <a:xfrm>
            <a:off x="5141200" y="688088"/>
            <a:ext cx="4923398" cy="584775"/>
          </a:xfrm>
          <a:prstGeom prst="rect">
            <a:avLst/>
          </a:prstGeom>
          <a:solidFill>
            <a:schemeClr val="accent5">
              <a:lumMod val="40000"/>
              <a:lumOff val="60000"/>
            </a:schemeClr>
          </a:solidFill>
        </p:spPr>
        <p:txBody>
          <a:bodyPr wrap="square" rtlCol="0">
            <a:spAutoFit/>
          </a:bodyPr>
          <a:lstStyle/>
          <a:p>
            <a:pPr algn="ctr"/>
            <a:r>
              <a:rPr lang="ar-AE" sz="3200" b="1" dirty="0"/>
              <a:t>الـ / ــمُـ / ــلا / كـَ / ــمَـ / ــةُ</a:t>
            </a:r>
            <a:endParaRPr lang="en-US" sz="3200" b="1" dirty="0"/>
          </a:p>
        </p:txBody>
      </p:sp>
      <p:sp>
        <p:nvSpPr>
          <p:cNvPr id="4" name="Flowchart: Multidocument 3"/>
          <p:cNvSpPr/>
          <p:nvPr/>
        </p:nvSpPr>
        <p:spPr>
          <a:xfrm>
            <a:off x="6409509" y="1730736"/>
            <a:ext cx="3239588" cy="215992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230" y="2542903"/>
            <a:ext cx="2344182" cy="1569660"/>
          </a:xfrm>
          <a:prstGeom prst="rect">
            <a:avLst/>
          </a:prstGeom>
          <a:noFill/>
        </p:spPr>
        <p:txBody>
          <a:bodyPr wrap="square" rtlCol="0">
            <a:spAutoFit/>
          </a:bodyPr>
          <a:lstStyle/>
          <a:p>
            <a:pPr algn="ctr"/>
            <a:r>
              <a:rPr lang="ar-AE" sz="4800" dirty="0"/>
              <a:t>الْـمُـلاكَـمَـةُ </a:t>
            </a:r>
            <a:endParaRPr lang="en-US" sz="4800" dirty="0"/>
          </a:p>
        </p:txBody>
      </p:sp>
      <p:sp>
        <p:nvSpPr>
          <p:cNvPr id="7" name="TextBox 6"/>
          <p:cNvSpPr txBox="1"/>
          <p:nvPr/>
        </p:nvSpPr>
        <p:spPr>
          <a:xfrm>
            <a:off x="139337" y="226423"/>
            <a:ext cx="2569029" cy="923330"/>
          </a:xfrm>
          <a:prstGeom prst="rect">
            <a:avLst/>
          </a:prstGeom>
          <a:solidFill>
            <a:schemeClr val="accent5">
              <a:lumMod val="40000"/>
              <a:lumOff val="60000"/>
            </a:schemeClr>
          </a:solidFill>
        </p:spPr>
        <p:txBody>
          <a:bodyPr wrap="square" rtlCol="0">
            <a:spAutoFit/>
          </a:bodyPr>
          <a:lstStyle/>
          <a:p>
            <a:r>
              <a:rPr lang="en-US" dirty="0"/>
              <a:t>Let's read and spell new words</a:t>
            </a:r>
            <a:endParaRPr lang="ar-AE" dirty="0"/>
          </a:p>
          <a:p>
            <a:r>
              <a:rPr lang="ar-AE" dirty="0"/>
              <a:t>هيا لنقرأ ونتهجأ الكلمات الجديدة </a:t>
            </a:r>
            <a:endParaRPr lang="en-US" dirty="0"/>
          </a:p>
        </p:txBody>
      </p:sp>
      <p:sp>
        <p:nvSpPr>
          <p:cNvPr id="10" name="Flowchart: Multidocument 9"/>
          <p:cNvSpPr/>
          <p:nvPr/>
        </p:nvSpPr>
        <p:spPr>
          <a:xfrm>
            <a:off x="6149793" y="4115699"/>
            <a:ext cx="1898469" cy="787492"/>
          </a:xfrm>
          <a:prstGeom prst="flowChartMultidocumen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boxing</a:t>
            </a:r>
          </a:p>
        </p:txBody>
      </p:sp>
      <p:pic>
        <p:nvPicPr>
          <p:cNvPr id="17" name="Picture 16"/>
          <p:cNvPicPr>
            <a:picLocks noChangeAspect="1"/>
          </p:cNvPicPr>
          <p:nvPr/>
        </p:nvPicPr>
        <p:blipFill>
          <a:blip r:embed="rId12"/>
          <a:stretch>
            <a:fillRect/>
          </a:stretch>
        </p:blipFill>
        <p:spPr>
          <a:xfrm>
            <a:off x="3077582" y="1345269"/>
            <a:ext cx="2981476" cy="3455525"/>
          </a:xfrm>
          <a:prstGeom prst="rect">
            <a:avLst/>
          </a:prstGeom>
        </p:spPr>
      </p:pic>
    </p:spTree>
    <p:extLst>
      <p:ext uri="{BB962C8B-B14F-4D97-AF65-F5344CB8AC3E}">
        <p14:creationId xmlns:p14="http://schemas.microsoft.com/office/powerpoint/2010/main" val="3045387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465</Words>
  <Application>Microsoft Office PowerPoint</Application>
  <PresentationFormat>Widescreen</PresentationFormat>
  <Paragraphs>105</Paragraphs>
  <Slides>17</Slides>
  <Notes>0</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Raghda Abdul Sattar</dc:creator>
  <cp:lastModifiedBy>Nourelhuda Mustafa</cp:lastModifiedBy>
  <cp:revision>69</cp:revision>
  <dcterms:created xsi:type="dcterms:W3CDTF">2020-09-02T10:02:39Z</dcterms:created>
  <dcterms:modified xsi:type="dcterms:W3CDTF">2021-09-12T08:54:01Z</dcterms:modified>
</cp:coreProperties>
</file>