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96" r:id="rId1"/>
  </p:sldMasterIdLst>
  <p:sldIdLst>
    <p:sldId id="322" r:id="rId2"/>
    <p:sldId id="265" r:id="rId3"/>
    <p:sldId id="319" r:id="rId4"/>
    <p:sldId id="316" r:id="rId5"/>
    <p:sldId id="310" r:id="rId6"/>
    <p:sldId id="317" r:id="rId7"/>
    <p:sldId id="311" r:id="rId8"/>
    <p:sldId id="318" r:id="rId9"/>
    <p:sldId id="277" r:id="rId10"/>
    <p:sldId id="320" r:id="rId11"/>
    <p:sldId id="324" r:id="rId12"/>
    <p:sldId id="313" r:id="rId13"/>
    <p:sldId id="312" r:id="rId14"/>
    <p:sldId id="321" r:id="rId15"/>
    <p:sldId id="323" r:id="rId16"/>
    <p:sldId id="280" r:id="rId17"/>
    <p:sldId id="325" r:id="rId18"/>
    <p:sldId id="281" r:id="rId19"/>
    <p:sldId id="284" r:id="rId20"/>
    <p:sldId id="315" r:id="rId21"/>
    <p:sldId id="267" r:id="rId22"/>
    <p:sldId id="268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66" autoAdjust="0"/>
    <p:restoredTop sz="94624" autoAdjust="0"/>
  </p:normalViewPr>
  <p:slideViewPr>
    <p:cSldViewPr>
      <p:cViewPr varScale="1">
        <p:scale>
          <a:sx n="63" d="100"/>
          <a:sy n="63" d="100"/>
        </p:scale>
        <p:origin x="780" y="4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74E85-CDED-4201-90DD-ACCD65070D31}" type="datetimeFigureOut">
              <a:rPr lang="ar-AE" smtClean="0"/>
              <a:pPr/>
              <a:t>30/01/1442</a:t>
            </a:fld>
            <a:endParaRPr lang="ar-A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EC2FA-ED46-408F-BA77-87F911CCF82E}" type="slidenum">
              <a:rPr lang="ar-AE" smtClean="0"/>
              <a:pPr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547289346"/>
      </p:ext>
    </p:extLst>
  </p:cSld>
  <p:clrMapOvr>
    <a:masterClrMapping/>
  </p:clrMapOvr>
  <p:transition spd="slow">
    <p:comb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74E85-CDED-4201-90DD-ACCD65070D31}" type="datetimeFigureOut">
              <a:rPr lang="ar-AE" smtClean="0"/>
              <a:pPr/>
              <a:t>30/01/1442</a:t>
            </a:fld>
            <a:endParaRPr lang="ar-A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EC2FA-ED46-408F-BA77-87F911CCF82E}" type="slidenum">
              <a:rPr lang="ar-AE" smtClean="0"/>
              <a:pPr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4069591448"/>
      </p:ext>
    </p:extLst>
  </p:cSld>
  <p:clrMapOvr>
    <a:masterClrMapping/>
  </p:clrMapOvr>
  <p:transition spd="slow">
    <p:comb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74E85-CDED-4201-90DD-ACCD65070D31}" type="datetimeFigureOut">
              <a:rPr lang="ar-AE" smtClean="0"/>
              <a:pPr/>
              <a:t>30/01/1442</a:t>
            </a:fld>
            <a:endParaRPr lang="ar-A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EC2FA-ED46-408F-BA77-87F911CCF82E}" type="slidenum">
              <a:rPr lang="ar-AE" smtClean="0"/>
              <a:pPr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946390272"/>
      </p:ext>
    </p:extLst>
  </p:cSld>
  <p:clrMapOvr>
    <a:masterClrMapping/>
  </p:clrMapOvr>
  <p:transition spd="slow"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74E85-CDED-4201-90DD-ACCD65070D31}" type="datetimeFigureOut">
              <a:rPr lang="ar-AE" smtClean="0"/>
              <a:pPr/>
              <a:t>30/01/1442</a:t>
            </a:fld>
            <a:endParaRPr lang="ar-A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EC2FA-ED46-408F-BA77-87F911CCF82E}" type="slidenum">
              <a:rPr lang="ar-AE" smtClean="0"/>
              <a:pPr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986456594"/>
      </p:ext>
    </p:extLst>
  </p:cSld>
  <p:clrMapOvr>
    <a:masterClrMapping/>
  </p:clrMapOvr>
  <p:transition spd="slow">
    <p:comb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74E85-CDED-4201-90DD-ACCD65070D31}" type="datetimeFigureOut">
              <a:rPr lang="ar-AE" smtClean="0"/>
              <a:pPr/>
              <a:t>30/01/1442</a:t>
            </a:fld>
            <a:endParaRPr lang="ar-A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EC2FA-ED46-408F-BA77-87F911CCF82E}" type="slidenum">
              <a:rPr lang="ar-AE" smtClean="0"/>
              <a:pPr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851413541"/>
      </p:ext>
    </p:extLst>
  </p:cSld>
  <p:clrMapOvr>
    <a:masterClrMapping/>
  </p:clrMapOvr>
  <p:transition spd="slow">
    <p:comb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74E85-CDED-4201-90DD-ACCD65070D31}" type="datetimeFigureOut">
              <a:rPr lang="ar-AE" smtClean="0"/>
              <a:pPr/>
              <a:t>30/01/1442</a:t>
            </a:fld>
            <a:endParaRPr lang="ar-A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EC2FA-ED46-408F-BA77-87F911CCF82E}" type="slidenum">
              <a:rPr lang="ar-AE" smtClean="0"/>
              <a:pPr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195993023"/>
      </p:ext>
    </p:extLst>
  </p:cSld>
  <p:clrMapOvr>
    <a:masterClrMapping/>
  </p:clrMapOvr>
  <p:transition spd="slow">
    <p:comb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74E85-CDED-4201-90DD-ACCD65070D31}" type="datetimeFigureOut">
              <a:rPr lang="ar-AE" smtClean="0"/>
              <a:pPr/>
              <a:t>30/01/1442</a:t>
            </a:fld>
            <a:endParaRPr lang="ar-A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EC2FA-ED46-408F-BA77-87F911CCF82E}" type="slidenum">
              <a:rPr lang="ar-AE" smtClean="0"/>
              <a:pPr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637395238"/>
      </p:ext>
    </p:extLst>
  </p:cSld>
  <p:clrMapOvr>
    <a:masterClrMapping/>
  </p:clrMapOvr>
  <p:transition spd="slow">
    <p:comb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74E85-CDED-4201-90DD-ACCD65070D31}" type="datetimeFigureOut">
              <a:rPr lang="ar-AE" smtClean="0"/>
              <a:pPr/>
              <a:t>30/01/1442</a:t>
            </a:fld>
            <a:endParaRPr lang="ar-A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EC2FA-ED46-408F-BA77-87F911CCF82E}" type="slidenum">
              <a:rPr lang="ar-AE" smtClean="0"/>
              <a:pPr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390977670"/>
      </p:ext>
    </p:extLst>
  </p:cSld>
  <p:clrMapOvr>
    <a:masterClrMapping/>
  </p:clrMapOvr>
  <p:transition spd="slow">
    <p:comb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74E85-CDED-4201-90DD-ACCD65070D31}" type="datetimeFigureOut">
              <a:rPr lang="ar-AE" smtClean="0"/>
              <a:pPr/>
              <a:t>30/01/1442</a:t>
            </a:fld>
            <a:endParaRPr lang="ar-A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EC2FA-ED46-408F-BA77-87F911CCF82E}" type="slidenum">
              <a:rPr lang="ar-AE" smtClean="0"/>
              <a:pPr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775804528"/>
      </p:ext>
    </p:extLst>
  </p:cSld>
  <p:clrMapOvr>
    <a:masterClrMapping/>
  </p:clrMapOvr>
  <p:transition spd="slow">
    <p:comb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74E85-CDED-4201-90DD-ACCD65070D31}" type="datetimeFigureOut">
              <a:rPr lang="ar-AE" smtClean="0"/>
              <a:pPr/>
              <a:t>30/01/1442</a:t>
            </a:fld>
            <a:endParaRPr lang="ar-A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EC2FA-ED46-408F-BA77-87F911CCF82E}" type="slidenum">
              <a:rPr lang="ar-AE" smtClean="0"/>
              <a:pPr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36991791"/>
      </p:ext>
    </p:extLst>
  </p:cSld>
  <p:clrMapOvr>
    <a:masterClrMapping/>
  </p:clrMapOvr>
  <p:transition spd="slow">
    <p:comb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74E85-CDED-4201-90DD-ACCD65070D31}" type="datetimeFigureOut">
              <a:rPr lang="ar-AE" smtClean="0"/>
              <a:pPr/>
              <a:t>30/01/1442</a:t>
            </a:fld>
            <a:endParaRPr lang="ar-A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EC2FA-ED46-408F-BA77-87F911CCF82E}" type="slidenum">
              <a:rPr lang="ar-AE" smtClean="0"/>
              <a:pPr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032212404"/>
      </p:ext>
    </p:extLst>
  </p:cSld>
  <p:clrMapOvr>
    <a:masterClrMapping/>
  </p:clrMapOvr>
  <p:transition spd="slow">
    <p:comb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074E85-CDED-4201-90DD-ACCD65070D31}" type="datetimeFigureOut">
              <a:rPr lang="ar-AE" smtClean="0"/>
              <a:pPr/>
              <a:t>30/01/1442</a:t>
            </a:fld>
            <a:endParaRPr lang="ar-A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A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3EC2FA-ED46-408F-BA77-87F911CCF82E}" type="slidenum">
              <a:rPr lang="ar-AE" smtClean="0"/>
              <a:pPr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4101366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 spd="slow">
    <p:comb/>
  </p:transition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hyperlink" Target="https://www.google.ae/url?sa=i&amp;url=https%3A%2F%2Fepthinktank.eu%2F2016%2F07%2F12%2Fradicalisation-extremism-and-terrorism-words-matter%2F&amp;psig=AOvVaw2Qk7ffx3FbbaercMXcYBxH&amp;ust=1599551778516000&amp;source=images&amp;cd=vfe&amp;ved=0CAIQjRxqFwoTCPDL_ojJ1usCFQAAAAAdAAAAABAY" TargetMode="Externa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التشدد والتطرف الفرق">
            <a:hlinkClick r:id="" action="ppaction://media"/>
            <a:extLst>
              <a:ext uri="{FF2B5EF4-FFF2-40B4-BE49-F238E27FC236}">
                <a16:creationId xmlns:a16="http://schemas.microsoft.com/office/drawing/2014/main" id="{82336A0D-03E4-4C1F-AB55-AEC7CBC4311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8144" y="980728"/>
            <a:ext cx="8692392" cy="5196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73462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3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G_7877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35560" y="908720"/>
            <a:ext cx="8640960" cy="5454057"/>
          </a:xfrm>
        </p:spPr>
      </p:pic>
      <p:sp>
        <p:nvSpPr>
          <p:cNvPr id="6" name="Rectangle 5"/>
          <p:cNvSpPr/>
          <p:nvPr/>
        </p:nvSpPr>
        <p:spPr>
          <a:xfrm>
            <a:off x="5055799" y="63550"/>
            <a:ext cx="67377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من أعمال الجماعات المتطرفة</a:t>
            </a:r>
            <a:endParaRPr lang="en-US" sz="5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813767" y="5328117"/>
            <a:ext cx="12218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القتل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29468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33673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G_496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1384" y="332656"/>
            <a:ext cx="10843188" cy="606280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563448" y="4904445"/>
            <a:ext cx="384592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التحريض على ولاة الأمر</a:t>
            </a:r>
            <a:endParaRPr lang="en-US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8349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0">
            <a:extLst>
              <a:ext uri="{FF2B5EF4-FFF2-40B4-BE49-F238E27FC236}">
                <a16:creationId xmlns:a16="http://schemas.microsoft.com/office/drawing/2014/main" id="{0B065ED8-477E-4480-9CD6-0B4592480A3C}"/>
              </a:ext>
            </a:extLst>
          </p:cNvPr>
          <p:cNvSpPr/>
          <p:nvPr/>
        </p:nvSpPr>
        <p:spPr>
          <a:xfrm>
            <a:off x="7658288" y="175291"/>
            <a:ext cx="4270360" cy="681478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AE" sz="3200" dirty="0">
                <a:solidFill>
                  <a:schemeClr val="bg1"/>
                </a:solidFill>
                <a:latin typeface="Calibri"/>
                <a:cs typeface="PT Bold Heading" panose="02010400000000000000" pitchFamily="2" charset="-78"/>
              </a:rPr>
              <a:t>خطر التشدد والتطرف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93DBD3-1DBE-4AD1-AFB4-9761935C473A}"/>
              </a:ext>
            </a:extLst>
          </p:cNvPr>
          <p:cNvSpPr txBox="1"/>
          <p:nvPr/>
        </p:nvSpPr>
        <p:spPr>
          <a:xfrm>
            <a:off x="0" y="896889"/>
            <a:ext cx="11928648" cy="558614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en-US" sz="2400" dirty="0">
                <a:solidFill>
                  <a:prstClr val="black"/>
                </a:solidFill>
                <a:latin typeface="Calibri"/>
                <a:cs typeface="PT Bold Heading" panose="02010400000000000000" pitchFamily="2" charset="-78"/>
              </a:rPr>
              <a:t>1</a:t>
            </a:r>
            <a:r>
              <a:rPr lang="ar-AE" sz="2400" dirty="0">
                <a:solidFill>
                  <a:prstClr val="black"/>
                </a:solidFill>
                <a:latin typeface="Calibri"/>
                <a:cs typeface="PT Bold Heading" panose="02010400000000000000" pitchFamily="2" charset="-78"/>
              </a:rPr>
              <a:t>/مخالفة أمر الله وسنة نبيه فيحل الحرام ويحرم الحلال قال  (</a:t>
            </a:r>
            <a:r>
              <a:rPr lang="ar-AE" sz="2400" dirty="0">
                <a:solidFill>
                  <a:srgbClr val="C00000"/>
                </a:solidFill>
                <a:latin typeface="Calibri"/>
                <a:cs typeface="PT Bold Heading" panose="02010400000000000000" pitchFamily="2" charset="-78"/>
              </a:rPr>
              <a:t>إيَّاكم والغُلوَّ في الدِّينِ فإنَّهُ أهْلَكَ من كانَ قبلَكُمُ الغلوُّ في الدِّينِ</a:t>
            </a:r>
          </a:p>
          <a:p>
            <a:pPr algn="r" rtl="1">
              <a:lnSpc>
                <a:spcPct val="150000"/>
              </a:lnSpc>
            </a:pPr>
            <a:r>
              <a:rPr lang="en-US" sz="2400" dirty="0">
                <a:solidFill>
                  <a:prstClr val="black"/>
                </a:solidFill>
                <a:latin typeface="Calibri"/>
                <a:cs typeface="PT Bold Heading" panose="02010400000000000000" pitchFamily="2" charset="-78"/>
              </a:rPr>
              <a:t>2</a:t>
            </a:r>
            <a:r>
              <a:rPr lang="ar-AE" sz="2400" dirty="0">
                <a:solidFill>
                  <a:prstClr val="black"/>
                </a:solidFill>
                <a:latin typeface="Calibri"/>
                <a:cs typeface="PT Bold Heading" panose="02010400000000000000" pitchFamily="2" charset="-78"/>
              </a:rPr>
              <a:t>/تنفير الناس من الدين</a:t>
            </a:r>
          </a:p>
          <a:p>
            <a:pPr algn="r" rtl="1">
              <a:lnSpc>
                <a:spcPct val="150000"/>
              </a:lnSpc>
            </a:pPr>
            <a:r>
              <a:rPr lang="en-US" sz="2400" dirty="0">
                <a:solidFill>
                  <a:prstClr val="black"/>
                </a:solidFill>
                <a:latin typeface="Calibri"/>
                <a:cs typeface="PT Bold Heading" panose="02010400000000000000" pitchFamily="2" charset="-78"/>
              </a:rPr>
              <a:t>3</a:t>
            </a:r>
            <a:r>
              <a:rPr lang="ar-AE" sz="2400" dirty="0">
                <a:solidFill>
                  <a:prstClr val="black"/>
                </a:solidFill>
                <a:latin typeface="Calibri"/>
                <a:cs typeface="PT Bold Heading" panose="02010400000000000000" pitchFamily="2" charset="-78"/>
              </a:rPr>
              <a:t>/جلب المشقة والعناء </a:t>
            </a:r>
            <a:r>
              <a:rPr lang="ar-AE" sz="2400" dirty="0">
                <a:latin typeface="Calibri"/>
                <a:cs typeface="PT Bold Heading" panose="02010400000000000000" pitchFamily="2" charset="-78"/>
              </a:rPr>
              <a:t>للمسلمين</a:t>
            </a:r>
            <a:r>
              <a:rPr lang="ar-AE" sz="2400" dirty="0">
                <a:solidFill>
                  <a:schemeClr val="accent5">
                    <a:lumMod val="75000"/>
                  </a:schemeClr>
                </a:solidFill>
                <a:latin typeface="Calibri"/>
                <a:cs typeface="PT Bold Heading" panose="02010400000000000000" pitchFamily="2" charset="-78"/>
              </a:rPr>
              <a:t> </a:t>
            </a:r>
            <a:r>
              <a:rPr lang="ar-AE" sz="2400" dirty="0">
                <a:latin typeface="Calibri"/>
                <a:cs typeface="PT Bold Heading" panose="02010400000000000000" pitchFamily="2" charset="-78"/>
              </a:rPr>
              <a:t>,</a:t>
            </a:r>
            <a:r>
              <a:rPr lang="ar-AE" sz="2400" dirty="0">
                <a:solidFill>
                  <a:srgbClr val="C00000"/>
                </a:solidFill>
                <a:latin typeface="Calibri"/>
                <a:cs typeface="PT Bold Heading" panose="02010400000000000000" pitchFamily="2" charset="-78"/>
              </a:rPr>
              <a:t>جَاءَ رَجُلٌ إِلَى النَّبِيِّ صَلَّى اللَّهُ عَلَيْهِ وَسَلَّمَ ، فَقَالَ : يَا رَسُولَ اللَّهِ ، إِنَّ أُخْتِي نَذَرَتْ يَعْنِي أَنْ تَحُجَّ مَاشِيَةً ، فَقَالَ النَّبِيُّ صَلَّى اللَّهُ عَلَيْهِ وَسَلَّمَ : إِنَّ اللَّهَ لَا يَصْنَعُ بِشَقَاءِ أُخْتِكَ شَيْئًا ، فَلْتَحُجَّ رَاكِبَةً ، وَلْتُكَفِّرْ عَنْ يَمِينِهَا </a:t>
            </a:r>
            <a:endParaRPr lang="ar-AE" sz="2400" dirty="0">
              <a:solidFill>
                <a:prstClr val="black"/>
              </a:solidFill>
              <a:latin typeface="Calibri"/>
              <a:cs typeface="PT Bold Heading" panose="02010400000000000000" pitchFamily="2" charset="-78"/>
            </a:endParaRPr>
          </a:p>
          <a:p>
            <a:pPr algn="r" rtl="1">
              <a:lnSpc>
                <a:spcPct val="150000"/>
              </a:lnSpc>
            </a:pPr>
            <a:r>
              <a:rPr lang="en-US" sz="2400" dirty="0">
                <a:solidFill>
                  <a:prstClr val="black"/>
                </a:solidFill>
                <a:latin typeface="Calibri"/>
                <a:cs typeface="PT Bold Heading" panose="02010400000000000000" pitchFamily="2" charset="-78"/>
              </a:rPr>
              <a:t>4</a:t>
            </a:r>
            <a:r>
              <a:rPr lang="ar-AE" sz="2400" dirty="0">
                <a:solidFill>
                  <a:prstClr val="black"/>
                </a:solidFill>
                <a:latin typeface="Calibri"/>
                <a:cs typeface="PT Bold Heading" panose="02010400000000000000" pitchFamily="2" charset="-78"/>
              </a:rPr>
              <a:t>/نشر الخلاف بين الناس وغياب التعاون المجتمعي</a:t>
            </a:r>
          </a:p>
          <a:p>
            <a:pPr algn="r" rtl="1">
              <a:lnSpc>
                <a:spcPct val="150000"/>
              </a:lnSpc>
            </a:pPr>
            <a:r>
              <a:rPr lang="en-US" sz="2400" dirty="0">
                <a:solidFill>
                  <a:prstClr val="black"/>
                </a:solidFill>
                <a:latin typeface="Calibri"/>
                <a:cs typeface="PT Bold Heading" panose="02010400000000000000" pitchFamily="2" charset="-78"/>
              </a:rPr>
              <a:t>5</a:t>
            </a:r>
            <a:r>
              <a:rPr lang="ar-AE" sz="2400" dirty="0">
                <a:solidFill>
                  <a:prstClr val="black"/>
                </a:solidFill>
                <a:latin typeface="Calibri"/>
                <a:cs typeface="PT Bold Heading" panose="02010400000000000000" pitchFamily="2" charset="-78"/>
              </a:rPr>
              <a:t>/توقف التطور بكل أشكاله في المجتمع </a:t>
            </a:r>
          </a:p>
          <a:p>
            <a:pPr algn="r" rtl="1">
              <a:lnSpc>
                <a:spcPct val="150000"/>
              </a:lnSpc>
            </a:pPr>
            <a:r>
              <a:rPr lang="en-US" sz="2400" dirty="0">
                <a:solidFill>
                  <a:prstClr val="black"/>
                </a:solidFill>
                <a:latin typeface="Calibri"/>
                <a:cs typeface="PT Bold Heading" panose="02010400000000000000" pitchFamily="2" charset="-78"/>
              </a:rPr>
              <a:t>6</a:t>
            </a:r>
            <a:r>
              <a:rPr lang="ar-AE" sz="2400" dirty="0">
                <a:solidFill>
                  <a:prstClr val="black"/>
                </a:solidFill>
                <a:latin typeface="Calibri"/>
                <a:cs typeface="PT Bold Heading" panose="02010400000000000000" pitchFamily="2" charset="-78"/>
              </a:rPr>
              <a:t>/انعدام الأمن ونشر الرعب</a:t>
            </a:r>
          </a:p>
          <a:p>
            <a:pPr algn="r" rtl="1">
              <a:lnSpc>
                <a:spcPct val="150000"/>
              </a:lnSpc>
            </a:pPr>
            <a:r>
              <a:rPr lang="en-US" sz="2400" dirty="0">
                <a:solidFill>
                  <a:prstClr val="black"/>
                </a:solidFill>
                <a:latin typeface="Calibri"/>
                <a:cs typeface="PT Bold Heading" panose="02010400000000000000" pitchFamily="2" charset="-78"/>
              </a:rPr>
              <a:t>7</a:t>
            </a:r>
            <a:r>
              <a:rPr lang="ar-AE" sz="2400" dirty="0">
                <a:solidFill>
                  <a:prstClr val="black"/>
                </a:solidFill>
                <a:latin typeface="Calibri"/>
                <a:cs typeface="PT Bold Heading" panose="02010400000000000000" pitchFamily="2" charset="-78"/>
              </a:rPr>
              <a:t>/تشكيك المسلمين بعقيدتهم واتهام بعضهم البعض بالكفر والجهل </a:t>
            </a:r>
          </a:p>
        </p:txBody>
      </p:sp>
      <p:pic>
        <p:nvPicPr>
          <p:cNvPr id="2050" name="Picture 2" descr="Radicalisation, extremism and terrorism: Words matter | European  Parliamentary Research Service Blog">
            <a:hlinkClick r:id="rId2"/>
            <a:extLst>
              <a:ext uri="{FF2B5EF4-FFF2-40B4-BE49-F238E27FC236}">
                <a16:creationId xmlns:a16="http://schemas.microsoft.com/office/drawing/2014/main" id="{E66EF5D9-1F59-4BF9-B2C8-D487857D9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4298910"/>
            <a:ext cx="3333750" cy="2337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9419131"/>
      </p:ext>
    </p:extLst>
  </p:cSld>
  <p:clrMapOvr>
    <a:masterClrMapping/>
  </p:clrMapOvr>
  <p:transition spd="slow">
    <p:comb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1" descr="التربية الاسلامية 12 ج1_صفحة_041">
            <a:extLst>
              <a:ext uri="{FF2B5EF4-FFF2-40B4-BE49-F238E27FC236}">
                <a16:creationId xmlns:a16="http://schemas.microsoft.com/office/drawing/2014/main" id="{E54D5229-F9A4-4236-8C27-78C6276A7175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05" b="62201"/>
          <a:stretch/>
        </p:blipFill>
        <p:spPr>
          <a:xfrm>
            <a:off x="2063552" y="2492896"/>
            <a:ext cx="9865096" cy="3212975"/>
          </a:xfrm>
          <a:prstGeom prst="rect">
            <a:avLst/>
          </a:prstGeom>
        </p:spPr>
      </p:pic>
      <p:sp>
        <p:nvSpPr>
          <p:cNvPr id="2" name="مستطيل 2">
            <a:extLst>
              <a:ext uri="{FF2B5EF4-FFF2-40B4-BE49-F238E27FC236}">
                <a16:creationId xmlns:a16="http://schemas.microsoft.com/office/drawing/2014/main" id="{91EF3C63-4C98-40A8-9084-95E644A3CA42}"/>
              </a:ext>
            </a:extLst>
          </p:cNvPr>
          <p:cNvSpPr/>
          <p:nvPr/>
        </p:nvSpPr>
        <p:spPr>
          <a:xfrm>
            <a:off x="2560533" y="3168353"/>
            <a:ext cx="5184496" cy="22467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AE" sz="2800" b="1" dirty="0">
                <a:solidFill>
                  <a:srgbClr val="C00000"/>
                </a:solidFill>
                <a:latin typeface="Sakkal Majalla" panose="02000000000000000000" pitchFamily="2" charset="-78"/>
                <a:ea typeface="Monotype Koufi" pitchFamily="2" charset="-78"/>
                <a:cs typeface="Sakkal Majalla" panose="02000000000000000000" pitchFamily="2" charset="-78"/>
              </a:rPr>
              <a:t>أ – سفك الدماء وإنكار أن الله غفور رحيم، </a:t>
            </a:r>
          </a:p>
          <a:p>
            <a:pPr algn="r" rtl="1"/>
            <a:endParaRPr lang="ar-AE" sz="2800" b="1" dirty="0">
              <a:solidFill>
                <a:srgbClr val="C00000"/>
              </a:solidFill>
              <a:latin typeface="Sakkal Majalla" panose="02000000000000000000" pitchFamily="2" charset="-78"/>
              <a:ea typeface="Monotype Koufi" pitchFamily="2" charset="-78"/>
              <a:cs typeface="Sakkal Majalla" panose="02000000000000000000" pitchFamily="2" charset="-78"/>
            </a:endParaRPr>
          </a:p>
          <a:p>
            <a:pPr algn="r" rtl="1"/>
            <a:r>
              <a:rPr lang="ar-AE" sz="2800" b="1" dirty="0">
                <a:solidFill>
                  <a:srgbClr val="C00000"/>
                </a:solidFill>
                <a:latin typeface="Sakkal Majalla" panose="02000000000000000000" pitchFamily="2" charset="-78"/>
                <a:ea typeface="Monotype Koufi" pitchFamily="2" charset="-78"/>
                <a:cs typeface="Sakkal Majalla" panose="02000000000000000000" pitchFamily="2" charset="-78"/>
              </a:rPr>
              <a:t>ب - الفرقة والاكتئاب وغياب التناصح على الخير،</a:t>
            </a:r>
          </a:p>
          <a:p>
            <a:pPr algn="r" rtl="1"/>
            <a:r>
              <a:rPr lang="ar-AE" sz="2800" b="1" dirty="0">
                <a:solidFill>
                  <a:srgbClr val="C00000"/>
                </a:solidFill>
                <a:latin typeface="Sakkal Majalla" panose="02000000000000000000" pitchFamily="2" charset="-78"/>
                <a:ea typeface="Monotype Koufi" pitchFamily="2" charset="-78"/>
                <a:cs typeface="Sakkal Majalla" panose="02000000000000000000" pitchFamily="2" charset="-78"/>
              </a:rPr>
              <a:t> </a:t>
            </a:r>
          </a:p>
          <a:p>
            <a:pPr algn="r" rtl="1"/>
            <a:r>
              <a:rPr lang="ar-AE" sz="2800" b="1" dirty="0">
                <a:solidFill>
                  <a:srgbClr val="C00000"/>
                </a:solidFill>
                <a:latin typeface="Sakkal Majalla" panose="02000000000000000000" pitchFamily="2" charset="-78"/>
                <a:ea typeface="Monotype Koufi" pitchFamily="2" charset="-78"/>
                <a:cs typeface="Sakkal Majalla" panose="02000000000000000000" pitchFamily="2" charset="-78"/>
              </a:rPr>
              <a:t>ج – التقصير عن الواجبات واهمال العبادات.</a:t>
            </a:r>
          </a:p>
        </p:txBody>
      </p:sp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86C0A693-7B40-42A4-9820-EBC1FD9BB3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512" y="762343"/>
            <a:ext cx="2486025" cy="1838325"/>
          </a:xfrm>
          <a:prstGeom prst="rect">
            <a:avLst/>
          </a:prstGeom>
        </p:spPr>
      </p:pic>
      <p:sp>
        <p:nvSpPr>
          <p:cNvPr id="7" name="Rounded Rectangle 10">
            <a:extLst>
              <a:ext uri="{FF2B5EF4-FFF2-40B4-BE49-F238E27FC236}">
                <a16:creationId xmlns:a16="http://schemas.microsoft.com/office/drawing/2014/main" id="{465DC2F1-7CF9-4F17-8B86-AF247080D8DE}"/>
              </a:ext>
            </a:extLst>
          </p:cNvPr>
          <p:cNvSpPr/>
          <p:nvPr/>
        </p:nvSpPr>
        <p:spPr>
          <a:xfrm>
            <a:off x="8616280" y="1340767"/>
            <a:ext cx="2736304" cy="681478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AE" sz="3200" dirty="0">
                <a:solidFill>
                  <a:schemeClr val="bg1"/>
                </a:solidFill>
                <a:latin typeface="Calibri"/>
                <a:cs typeface="PT Bold Heading" panose="02010400000000000000" pitchFamily="2" charset="-78"/>
              </a:rPr>
              <a:t>أتوقع</a:t>
            </a:r>
          </a:p>
        </p:txBody>
      </p:sp>
    </p:spTree>
    <p:extLst>
      <p:ext uri="{BB962C8B-B14F-4D97-AF65-F5344CB8AC3E}">
        <p14:creationId xmlns:p14="http://schemas.microsoft.com/office/powerpoint/2010/main" val="343699481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0">
            <a:extLst>
              <a:ext uri="{FF2B5EF4-FFF2-40B4-BE49-F238E27FC236}">
                <a16:creationId xmlns:a16="http://schemas.microsoft.com/office/drawing/2014/main" id="{0B065ED8-477E-4480-9CD6-0B4592480A3C}"/>
              </a:ext>
            </a:extLst>
          </p:cNvPr>
          <p:cNvSpPr/>
          <p:nvPr/>
        </p:nvSpPr>
        <p:spPr>
          <a:xfrm>
            <a:off x="7509339" y="146671"/>
            <a:ext cx="4270360" cy="567168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AE" sz="2800" dirty="0">
                <a:solidFill>
                  <a:schemeClr val="bg1"/>
                </a:solidFill>
                <a:latin typeface="Calibri"/>
                <a:cs typeface="PT Bold Heading" panose="02010400000000000000" pitchFamily="2" charset="-78"/>
              </a:rPr>
              <a:t>أسباب التشدد والتطرف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93DBD3-1DBE-4AD1-AFB4-9761935C473A}"/>
              </a:ext>
            </a:extLst>
          </p:cNvPr>
          <p:cNvSpPr txBox="1"/>
          <p:nvPr/>
        </p:nvSpPr>
        <p:spPr>
          <a:xfrm>
            <a:off x="5102283" y="548609"/>
            <a:ext cx="6737280" cy="369331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>
              <a:lnSpc>
                <a:spcPct val="200000"/>
              </a:lnSpc>
            </a:pPr>
            <a:r>
              <a:rPr lang="en-US" sz="2400" dirty="0">
                <a:solidFill>
                  <a:srgbClr val="C00000"/>
                </a:solidFill>
                <a:latin typeface="Calibri"/>
                <a:cs typeface="PT Bold Heading" panose="02010400000000000000" pitchFamily="2" charset="-78"/>
              </a:rPr>
              <a:t>1</a:t>
            </a:r>
            <a:r>
              <a:rPr lang="ar-AE" sz="2400" dirty="0">
                <a:solidFill>
                  <a:srgbClr val="C00000"/>
                </a:solidFill>
                <a:latin typeface="Calibri"/>
                <a:cs typeface="PT Bold Heading" panose="02010400000000000000" pitchFamily="2" charset="-78"/>
              </a:rPr>
              <a:t>/الجهل </a:t>
            </a:r>
            <a:r>
              <a:rPr lang="ar-AE" sz="2400" dirty="0">
                <a:solidFill>
                  <a:prstClr val="black"/>
                </a:solidFill>
                <a:latin typeface="Calibri"/>
                <a:cs typeface="PT Bold Heading" panose="02010400000000000000" pitchFamily="2" charset="-78"/>
              </a:rPr>
              <a:t>بعلوم الكتاب والسنة وأحكام الإسلام</a:t>
            </a:r>
          </a:p>
          <a:p>
            <a:pPr algn="r" rtl="1">
              <a:lnSpc>
                <a:spcPct val="200000"/>
              </a:lnSpc>
            </a:pPr>
            <a:r>
              <a:rPr lang="en-US" sz="2400" dirty="0">
                <a:solidFill>
                  <a:srgbClr val="C00000"/>
                </a:solidFill>
                <a:latin typeface="Calibri"/>
                <a:cs typeface="PT Bold Heading" panose="02010400000000000000" pitchFamily="2" charset="-78"/>
              </a:rPr>
              <a:t>2</a:t>
            </a:r>
            <a:r>
              <a:rPr lang="ar-AE" sz="2400" dirty="0">
                <a:solidFill>
                  <a:srgbClr val="C00000"/>
                </a:solidFill>
                <a:latin typeface="Calibri"/>
                <a:cs typeface="PT Bold Heading" panose="02010400000000000000" pitchFamily="2" charset="-78"/>
              </a:rPr>
              <a:t>/التقليد الأعمى </a:t>
            </a:r>
            <a:r>
              <a:rPr lang="ar-AE" sz="2400" dirty="0">
                <a:solidFill>
                  <a:prstClr val="black"/>
                </a:solidFill>
                <a:latin typeface="Calibri"/>
                <a:cs typeface="PT Bold Heading" panose="02010400000000000000" pitchFamily="2" charset="-78"/>
              </a:rPr>
              <a:t>القائم على تعطيل العقل والفكر</a:t>
            </a:r>
          </a:p>
          <a:p>
            <a:pPr algn="r" rtl="1">
              <a:lnSpc>
                <a:spcPct val="200000"/>
              </a:lnSpc>
            </a:pPr>
            <a:r>
              <a:rPr lang="en-US" sz="2400" dirty="0">
                <a:solidFill>
                  <a:srgbClr val="C00000"/>
                </a:solidFill>
                <a:latin typeface="Calibri"/>
                <a:cs typeface="PT Bold Heading" panose="02010400000000000000" pitchFamily="2" charset="-78"/>
              </a:rPr>
              <a:t>3</a:t>
            </a:r>
            <a:r>
              <a:rPr lang="ar-AE" sz="2400" dirty="0">
                <a:solidFill>
                  <a:srgbClr val="C00000"/>
                </a:solidFill>
                <a:latin typeface="Calibri"/>
                <a:cs typeface="PT Bold Heading" panose="02010400000000000000" pitchFamily="2" charset="-78"/>
              </a:rPr>
              <a:t>/اتباع الهوى </a:t>
            </a:r>
            <a:r>
              <a:rPr lang="ar-AE" sz="2400" dirty="0">
                <a:solidFill>
                  <a:prstClr val="black"/>
                </a:solidFill>
                <a:latin typeface="Calibri"/>
                <a:cs typeface="PT Bold Heading" panose="02010400000000000000" pitchFamily="2" charset="-78"/>
              </a:rPr>
              <a:t>المؤدي للتعسف في تأويل النصوص</a:t>
            </a:r>
          </a:p>
          <a:p>
            <a:pPr algn="r" rtl="1">
              <a:lnSpc>
                <a:spcPct val="200000"/>
              </a:lnSpc>
            </a:pPr>
            <a:r>
              <a:rPr lang="en-US" sz="2400" dirty="0">
                <a:solidFill>
                  <a:srgbClr val="C00000"/>
                </a:solidFill>
                <a:latin typeface="Calibri"/>
                <a:cs typeface="PT Bold Heading" panose="02010400000000000000" pitchFamily="2" charset="-78"/>
              </a:rPr>
              <a:t>4</a:t>
            </a:r>
            <a:r>
              <a:rPr lang="ar-AE" sz="2400" dirty="0">
                <a:solidFill>
                  <a:srgbClr val="C00000"/>
                </a:solidFill>
                <a:latin typeface="Calibri"/>
                <a:cs typeface="PT Bold Heading" panose="02010400000000000000" pitchFamily="2" charset="-78"/>
              </a:rPr>
              <a:t>/ ضعف البصيرة </a:t>
            </a:r>
            <a:r>
              <a:rPr lang="ar-AE" sz="2400" dirty="0">
                <a:solidFill>
                  <a:prstClr val="black"/>
                </a:solidFill>
                <a:latin typeface="Calibri"/>
                <a:cs typeface="PT Bold Heading" panose="02010400000000000000" pitchFamily="2" charset="-78"/>
              </a:rPr>
              <a:t>بمقاصد الشريعة وبالواقع والحياة</a:t>
            </a:r>
          </a:p>
          <a:p>
            <a:pPr algn="r" rtl="1">
              <a:lnSpc>
                <a:spcPct val="200000"/>
              </a:lnSpc>
            </a:pPr>
            <a:r>
              <a:rPr lang="en-US" sz="2400" dirty="0">
                <a:solidFill>
                  <a:prstClr val="black"/>
                </a:solidFill>
                <a:latin typeface="Calibri"/>
                <a:cs typeface="PT Bold Heading" panose="02010400000000000000" pitchFamily="2" charset="-78"/>
              </a:rPr>
              <a:t>5</a:t>
            </a:r>
            <a:r>
              <a:rPr lang="ar-AE" sz="2400" dirty="0">
                <a:solidFill>
                  <a:prstClr val="black"/>
                </a:solidFill>
                <a:latin typeface="Calibri"/>
                <a:cs typeface="PT Bold Heading" panose="02010400000000000000" pitchFamily="2" charset="-78"/>
              </a:rPr>
              <a:t>/</a:t>
            </a:r>
            <a:r>
              <a:rPr lang="ar-AE" sz="2400" dirty="0">
                <a:solidFill>
                  <a:srgbClr val="C00000"/>
                </a:solidFill>
                <a:latin typeface="Calibri"/>
                <a:cs typeface="PT Bold Heading" panose="02010400000000000000" pitchFamily="2" charset="-78"/>
              </a:rPr>
              <a:t>عدم أخذ العلم </a:t>
            </a:r>
            <a:r>
              <a:rPr lang="ar-AE" sz="2400" dirty="0">
                <a:solidFill>
                  <a:prstClr val="black"/>
                </a:solidFill>
                <a:latin typeface="Calibri"/>
                <a:cs typeface="PT Bold Heading" panose="02010400000000000000" pitchFamily="2" charset="-78"/>
              </a:rPr>
              <a:t>الشرعي </a:t>
            </a:r>
            <a:r>
              <a:rPr lang="ar-AE" sz="2400" dirty="0">
                <a:solidFill>
                  <a:srgbClr val="C00000"/>
                </a:solidFill>
                <a:latin typeface="Calibri"/>
                <a:cs typeface="PT Bold Heading" panose="02010400000000000000" pitchFamily="2" charset="-78"/>
              </a:rPr>
              <a:t>من العلماء </a:t>
            </a:r>
            <a:r>
              <a:rPr lang="ar-AE" sz="2400" dirty="0">
                <a:solidFill>
                  <a:prstClr val="black"/>
                </a:solidFill>
                <a:latin typeface="Calibri"/>
                <a:cs typeface="PT Bold Heading" panose="02010400000000000000" pitchFamily="2" charset="-78"/>
              </a:rPr>
              <a:t>المؤهلين </a:t>
            </a:r>
          </a:p>
        </p:txBody>
      </p:sp>
      <p:pic>
        <p:nvPicPr>
          <p:cNvPr id="2" name="Picture 2" descr="اسباب التطرف الديني وبواعثه في المجتمع العراقي">
            <a:extLst>
              <a:ext uri="{FF2B5EF4-FFF2-40B4-BE49-F238E27FC236}">
                <a16:creationId xmlns:a16="http://schemas.microsoft.com/office/drawing/2014/main" id="{A647EB1D-FEE5-409B-9821-60D38D0318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84" y="332656"/>
            <a:ext cx="3168352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صورة 1" descr="التربية الاسلامية 12 ج1_صفحة_041">
            <a:extLst>
              <a:ext uri="{FF2B5EF4-FFF2-40B4-BE49-F238E27FC236}">
                <a16:creationId xmlns:a16="http://schemas.microsoft.com/office/drawing/2014/main" id="{091C88F8-DBAA-46A3-A4B1-FA14B7E03754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810" r="5939" b="5502"/>
          <a:stretch/>
        </p:blipFill>
        <p:spPr>
          <a:xfrm>
            <a:off x="1487488" y="5177938"/>
            <a:ext cx="10585176" cy="1700808"/>
          </a:xfrm>
          <a:prstGeom prst="rect">
            <a:avLst/>
          </a:prstGeom>
        </p:spPr>
      </p:pic>
      <p:sp>
        <p:nvSpPr>
          <p:cNvPr id="8" name="مستطيل 3">
            <a:extLst>
              <a:ext uri="{FF2B5EF4-FFF2-40B4-BE49-F238E27FC236}">
                <a16:creationId xmlns:a16="http://schemas.microsoft.com/office/drawing/2014/main" id="{2C8A2546-2609-4404-8926-482D1A3E1716}"/>
              </a:ext>
            </a:extLst>
          </p:cNvPr>
          <p:cNvSpPr/>
          <p:nvPr/>
        </p:nvSpPr>
        <p:spPr>
          <a:xfrm>
            <a:off x="3383167" y="5659001"/>
            <a:ext cx="26436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AE" sz="2400" dirty="0">
                <a:solidFill>
                  <a:srgbClr val="C00000"/>
                </a:solidFill>
                <a:latin typeface="Calibri"/>
                <a:cs typeface="PT Bold Heading" panose="02010400000000000000" pitchFamily="2" charset="-78"/>
              </a:rPr>
              <a:t>الجهل بحقيقة العبادة </a:t>
            </a:r>
          </a:p>
        </p:txBody>
      </p:sp>
      <p:sp>
        <p:nvSpPr>
          <p:cNvPr id="9" name="مستطيل 4">
            <a:extLst>
              <a:ext uri="{FF2B5EF4-FFF2-40B4-BE49-F238E27FC236}">
                <a16:creationId xmlns:a16="http://schemas.microsoft.com/office/drawing/2014/main" id="{E65F2729-3B17-4D11-AEAA-615B6751D83B}"/>
              </a:ext>
            </a:extLst>
          </p:cNvPr>
          <p:cNvSpPr/>
          <p:nvPr/>
        </p:nvSpPr>
        <p:spPr>
          <a:xfrm>
            <a:off x="3440610" y="6193886"/>
            <a:ext cx="25907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AE" sz="2400" dirty="0">
                <a:solidFill>
                  <a:srgbClr val="C00000"/>
                </a:solidFill>
                <a:latin typeface="Calibri"/>
                <a:cs typeface="PT Bold Heading" panose="02010400000000000000" pitchFamily="2" charset="-78"/>
              </a:rPr>
              <a:t>الجهل بالخالق وصفاته</a:t>
            </a:r>
          </a:p>
        </p:txBody>
      </p:sp>
      <p:sp>
        <p:nvSpPr>
          <p:cNvPr id="3" name="Rounded Rectangle 10">
            <a:extLst>
              <a:ext uri="{FF2B5EF4-FFF2-40B4-BE49-F238E27FC236}">
                <a16:creationId xmlns:a16="http://schemas.microsoft.com/office/drawing/2014/main" id="{26020709-0290-434B-86D8-ED0EF517D937}"/>
              </a:ext>
            </a:extLst>
          </p:cNvPr>
          <p:cNvSpPr/>
          <p:nvPr/>
        </p:nvSpPr>
        <p:spPr>
          <a:xfrm>
            <a:off x="7509338" y="4569831"/>
            <a:ext cx="4130261" cy="574377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AE" sz="2800" dirty="0">
                <a:solidFill>
                  <a:schemeClr val="bg1"/>
                </a:solidFill>
                <a:latin typeface="Calibri"/>
                <a:cs typeface="PT Bold Heading" panose="02010400000000000000" pitchFamily="2" charset="-78"/>
              </a:rPr>
              <a:t>أفسر وأحلل الحالات التالية</a:t>
            </a:r>
          </a:p>
        </p:txBody>
      </p:sp>
    </p:spTree>
    <p:extLst>
      <p:ext uri="{BB962C8B-B14F-4D97-AF65-F5344CB8AC3E}">
        <p14:creationId xmlns:p14="http://schemas.microsoft.com/office/powerpoint/2010/main" val="180901484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علاج التطرف">
            <a:hlinkClick r:id="" action="ppaction://media"/>
            <a:extLst>
              <a:ext uri="{FF2B5EF4-FFF2-40B4-BE49-F238E27FC236}">
                <a16:creationId xmlns:a16="http://schemas.microsoft.com/office/drawing/2014/main" id="{20C2B2FD-0B77-4521-8103-7DD02966C0D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32000" y="1143000"/>
            <a:ext cx="8128000" cy="4572000"/>
          </a:xfrm>
          <a:prstGeom prst="rect">
            <a:avLst/>
          </a:prstGeom>
        </p:spPr>
      </p:pic>
      <p:sp>
        <p:nvSpPr>
          <p:cNvPr id="6" name="Rounded Rectangle 10">
            <a:extLst>
              <a:ext uri="{FF2B5EF4-FFF2-40B4-BE49-F238E27FC236}">
                <a16:creationId xmlns:a16="http://schemas.microsoft.com/office/drawing/2014/main" id="{A9178A97-0A50-4CB7-BD82-1CAC004E33F0}"/>
              </a:ext>
            </a:extLst>
          </p:cNvPr>
          <p:cNvSpPr/>
          <p:nvPr/>
        </p:nvSpPr>
        <p:spPr>
          <a:xfrm>
            <a:off x="7509339" y="146671"/>
            <a:ext cx="4270360" cy="567168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AE" sz="2800" dirty="0">
                <a:solidFill>
                  <a:schemeClr val="bg1"/>
                </a:solidFill>
                <a:latin typeface="Calibri"/>
                <a:cs typeface="PT Bold Heading" panose="02010400000000000000" pitchFamily="2" charset="-78"/>
              </a:rPr>
              <a:t>علاج التشدد والتطرف</a:t>
            </a:r>
          </a:p>
        </p:txBody>
      </p:sp>
    </p:spTree>
    <p:extLst>
      <p:ext uri="{BB962C8B-B14F-4D97-AF65-F5344CB8AC3E}">
        <p14:creationId xmlns:p14="http://schemas.microsoft.com/office/powerpoint/2010/main" val="334873974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4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04112" y="248320"/>
            <a:ext cx="3648470" cy="1303867"/>
          </a:xfrm>
        </p:spPr>
        <p:txBody>
          <a:bodyPr>
            <a:normAutofit/>
          </a:bodyPr>
          <a:lstStyle/>
          <a:p>
            <a:r>
              <a:rPr lang="ar-AE" sz="3200" dirty="0">
                <a:solidFill>
                  <a:srgbClr val="C00000"/>
                </a:solidFill>
                <a:cs typeface="PT Bold Heading" panose="02010400000000000000" pitchFamily="2" charset="-78"/>
              </a:rPr>
              <a:t>علاج التشدد والتطرف</a:t>
            </a:r>
          </a:p>
        </p:txBody>
      </p:sp>
      <p:sp>
        <p:nvSpPr>
          <p:cNvPr id="5" name="Rectangle 4"/>
          <p:cNvSpPr/>
          <p:nvPr/>
        </p:nvSpPr>
        <p:spPr>
          <a:xfrm>
            <a:off x="5740400" y="6206758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ar-AE" dirty="0"/>
          </a:p>
          <a:p>
            <a:endParaRPr lang="ar-AE" dirty="0"/>
          </a:p>
          <a:p>
            <a:r>
              <a:rPr lang="ar-AE" dirty="0"/>
              <a:t> 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8129405"/>
              </p:ext>
            </p:extLst>
          </p:nvPr>
        </p:nvGraphicFramePr>
        <p:xfrm>
          <a:off x="635000" y="1794679"/>
          <a:ext cx="10922000" cy="4513333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54343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876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11203">
                <a:tc>
                  <a:txBody>
                    <a:bodyPr/>
                    <a:lstStyle/>
                    <a:p>
                      <a:pPr algn="ctr" rtl="1"/>
                      <a:r>
                        <a:rPr lang="ar-AE" sz="2400" kern="1200" dirty="0">
                          <a:solidFill>
                            <a:prstClr val="black"/>
                          </a:solidFill>
                          <a:latin typeface="Calibri"/>
                          <a:ea typeface="+mn-ea"/>
                          <a:cs typeface="PT Bold Heading" panose="02010400000000000000" pitchFamily="2" charset="-78"/>
                        </a:rPr>
                        <a:t>الأدلة الشرعية</a:t>
                      </a: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AE" sz="2400" kern="1200" dirty="0">
                          <a:solidFill>
                            <a:prstClr val="black"/>
                          </a:solidFill>
                          <a:latin typeface="Calibri"/>
                          <a:ea typeface="+mn-ea"/>
                          <a:cs typeface="PT Bold Heading" panose="02010400000000000000" pitchFamily="2" charset="-78"/>
                        </a:rPr>
                        <a:t>العلاج</a:t>
                      </a: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58930">
                <a:tc>
                  <a:txBody>
                    <a:bodyPr/>
                    <a:lstStyle/>
                    <a:p>
                      <a:pPr marL="0" marR="0" lvl="0" indent="0" algn="r" defTabSz="4572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AE" sz="2800" kern="1200" dirty="0">
                          <a:solidFill>
                            <a:schemeClr val="tx1"/>
                          </a:solidFill>
                          <a:latin typeface="Sakkal Majalla" panose="02000000000000000000" pitchFamily="2" charset="-78"/>
                          <a:ea typeface="Monotype Koufi" pitchFamily="2" charset="-78"/>
                          <a:cs typeface="Sakkal Majalla" panose="02000000000000000000" pitchFamily="2" charset="-78"/>
                        </a:rPr>
                        <a:t>قال الله (وَاعْتَصِمُوا بِحَبْلِ اللَّهِ جَمِيعًا وَلَا تَفَرَّقُوا ۚ ) قال رسول الله في حجة الوداع : (تركت فيكم أمرين لن تضلوا ما تمسكتم بهما : كتاب الله ، وسنة نبيه ...)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endParaRPr lang="ar-AE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58930">
                <a:tc>
                  <a:txBody>
                    <a:bodyPr/>
                    <a:lstStyle/>
                    <a:p>
                      <a:pPr marL="0" marR="0" lvl="0" indent="0" algn="r" defTabSz="4572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AE" sz="2800" kern="1200" dirty="0">
                          <a:solidFill>
                            <a:schemeClr val="tx1"/>
                          </a:solidFill>
                          <a:latin typeface="Sakkal Majalla" panose="02000000000000000000" pitchFamily="2" charset="-78"/>
                          <a:ea typeface="Monotype Koufi" pitchFamily="2" charset="-78"/>
                          <a:cs typeface="Sakkal Majalla" panose="02000000000000000000" pitchFamily="2" charset="-78"/>
                        </a:rPr>
                        <a:t>قوله صلى الله عليه وسلم: ((ثلاث لا يغل عليهن قلب مسلم: إخلاص العمل لله، والنصح لأئمة المسلمين، ولزوم جماعتهم فإن دعوتهم تحيط من ورائهم)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endParaRPr lang="ar-AE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58930">
                <a:tc>
                  <a:txBody>
                    <a:bodyPr/>
                    <a:lstStyle/>
                    <a:p>
                      <a:pPr algn="r"/>
                      <a:r>
                        <a:rPr lang="ar-AE" sz="2800" kern="1200" dirty="0">
                          <a:solidFill>
                            <a:schemeClr val="tx1"/>
                          </a:solidFill>
                          <a:latin typeface="Sakkal Majalla" panose="02000000000000000000" pitchFamily="2" charset="-78"/>
                          <a:ea typeface="Monotype Koufi" pitchFamily="2" charset="-78"/>
                          <a:cs typeface="Sakkal Majalla" panose="02000000000000000000" pitchFamily="2" charset="-78"/>
                        </a:rPr>
                        <a:t>(إِيَّاكَ نَعْبُدُ وَإِيَّاكَ نَسْتَعِينُ. اهدِنَا الصِّرَاطَ الْمُسْتَقِيمَ.)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endParaRPr lang="ar-AE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8-Point Star 3"/>
          <p:cNvSpPr/>
          <p:nvPr/>
        </p:nvSpPr>
        <p:spPr>
          <a:xfrm>
            <a:off x="10498328" y="144772"/>
            <a:ext cx="1558544" cy="1510962"/>
          </a:xfrm>
          <a:prstGeom prst="star8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2800" dirty="0">
                <a:solidFill>
                  <a:schemeClr val="bg1"/>
                </a:solidFill>
                <a:latin typeface="+mj-lt"/>
                <a:ea typeface="+mj-ea"/>
                <a:cs typeface="PT Bold Heading" panose="02010400000000000000" pitchFamily="2" charset="-78"/>
              </a:rPr>
              <a:t>أفسر +</a:t>
            </a:r>
          </a:p>
          <a:p>
            <a:pPr algn="ctr"/>
            <a:r>
              <a:rPr lang="ar-AE" sz="2800" dirty="0">
                <a:solidFill>
                  <a:schemeClr val="bg1"/>
                </a:solidFill>
                <a:latin typeface="+mj-lt"/>
                <a:ea typeface="+mj-ea"/>
                <a:cs typeface="PT Bold Heading" panose="02010400000000000000" pitchFamily="2" charset="-78"/>
              </a:rPr>
              <a:t>أحلل</a:t>
            </a:r>
          </a:p>
        </p:txBody>
      </p:sp>
      <p:sp>
        <p:nvSpPr>
          <p:cNvPr id="7" name="مربع نص 2"/>
          <p:cNvSpPr txBox="1"/>
          <p:nvPr/>
        </p:nvSpPr>
        <p:spPr>
          <a:xfrm>
            <a:off x="923077" y="2717042"/>
            <a:ext cx="4996221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en-US"/>
            </a:defPPr>
            <a:lvl1pPr indent="0" algn="r" rtl="1">
              <a:buFont typeface="+mj-lt"/>
              <a:buNone/>
              <a:defRPr sz="4000" b="1">
                <a:solidFill>
                  <a:srgbClr val="FF0000"/>
                </a:solidFill>
                <a:cs typeface="PT Bold Heading" panose="02010400000000000000" pitchFamily="2" charset="-78"/>
              </a:defRPr>
            </a:lvl1pPr>
          </a:lstStyle>
          <a:p>
            <a:r>
              <a:rPr lang="ar-AE" sz="2800" b="0" dirty="0">
                <a:solidFill>
                  <a:srgbClr val="C00000"/>
                </a:solidFill>
                <a:latin typeface="+mj-lt"/>
                <a:ea typeface="+mj-ea"/>
              </a:rPr>
              <a:t>التمسك بالكتاب والسنة والفهم الصحيح لهما</a:t>
            </a:r>
          </a:p>
        </p:txBody>
      </p:sp>
      <p:sp>
        <p:nvSpPr>
          <p:cNvPr id="8" name="مربع نص 3"/>
          <p:cNvSpPr txBox="1"/>
          <p:nvPr/>
        </p:nvSpPr>
        <p:spPr>
          <a:xfrm>
            <a:off x="746376" y="4128774"/>
            <a:ext cx="5349624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en-US"/>
            </a:defPPr>
            <a:lvl1pPr indent="0" algn="r" rtl="1">
              <a:buFont typeface="+mj-lt"/>
              <a:buNone/>
              <a:defRPr sz="4000" b="1">
                <a:solidFill>
                  <a:srgbClr val="FF0000"/>
                </a:solidFill>
                <a:cs typeface="PT Bold Heading" panose="02010400000000000000" pitchFamily="2" charset="-78"/>
              </a:defRPr>
            </a:lvl1pPr>
          </a:lstStyle>
          <a:p>
            <a:pPr algn="ctr"/>
            <a:r>
              <a:rPr lang="ar-AE" sz="2800" b="0" dirty="0">
                <a:solidFill>
                  <a:srgbClr val="C00000"/>
                </a:solidFill>
                <a:latin typeface="+mj-lt"/>
                <a:ea typeface="+mj-ea"/>
              </a:rPr>
              <a:t>لزوم الجماعة مع الإخلاص والنصيحة </a:t>
            </a:r>
          </a:p>
        </p:txBody>
      </p:sp>
      <p:sp>
        <p:nvSpPr>
          <p:cNvPr id="9" name="مربع نص 4"/>
          <p:cNvSpPr txBox="1"/>
          <p:nvPr/>
        </p:nvSpPr>
        <p:spPr>
          <a:xfrm>
            <a:off x="530880" y="5378889"/>
            <a:ext cx="518160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en-US"/>
            </a:defPPr>
            <a:lvl1pPr indent="0" algn="r" rtl="1">
              <a:buFont typeface="+mj-lt"/>
              <a:buNone/>
              <a:defRPr sz="4000" b="1">
                <a:solidFill>
                  <a:srgbClr val="FF0000"/>
                </a:solidFill>
                <a:cs typeface="PT Bold Heading" panose="02010400000000000000" pitchFamily="2" charset="-78"/>
              </a:defRPr>
            </a:lvl1pPr>
          </a:lstStyle>
          <a:p>
            <a:r>
              <a:rPr lang="ar-AE" sz="2800" b="0" dirty="0">
                <a:solidFill>
                  <a:srgbClr val="C00000"/>
                </a:solidFill>
                <a:latin typeface="+mj-lt"/>
                <a:ea typeface="+mj-ea"/>
              </a:rPr>
              <a:t>طلب العون والهداية من الله </a:t>
            </a:r>
          </a:p>
        </p:txBody>
      </p:sp>
      <p:pic>
        <p:nvPicPr>
          <p:cNvPr id="10" name="Picture 9" descr="A drawing of a face&#10;&#10;Description automatically generated">
            <a:extLst>
              <a:ext uri="{FF2B5EF4-FFF2-40B4-BE49-F238E27FC236}">
                <a16:creationId xmlns:a16="http://schemas.microsoft.com/office/drawing/2014/main" id="{EE38E33B-09DF-44E9-9FF8-96DC6DD8A4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376" y="248320"/>
            <a:ext cx="1944216" cy="1552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045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0018" y="450059"/>
            <a:ext cx="3648470" cy="1303867"/>
          </a:xfrm>
        </p:spPr>
        <p:txBody>
          <a:bodyPr>
            <a:normAutofit/>
          </a:bodyPr>
          <a:lstStyle/>
          <a:p>
            <a:r>
              <a:rPr lang="ar-AE" sz="3200" dirty="0">
                <a:solidFill>
                  <a:srgbClr val="C00000"/>
                </a:solidFill>
                <a:cs typeface="PT Bold Heading" panose="02010400000000000000" pitchFamily="2" charset="-78"/>
              </a:rPr>
              <a:t>علاج التشدد والتطرف</a:t>
            </a:r>
          </a:p>
        </p:txBody>
      </p:sp>
      <p:sp>
        <p:nvSpPr>
          <p:cNvPr id="5" name="Rectangle 4"/>
          <p:cNvSpPr/>
          <p:nvPr/>
        </p:nvSpPr>
        <p:spPr>
          <a:xfrm>
            <a:off x="5740400" y="6206758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ar-AE" dirty="0"/>
          </a:p>
          <a:p>
            <a:endParaRPr lang="ar-AE" dirty="0"/>
          </a:p>
          <a:p>
            <a:r>
              <a:rPr lang="ar-AE" dirty="0"/>
              <a:t> 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1008325"/>
              </p:ext>
            </p:extLst>
          </p:nvPr>
        </p:nvGraphicFramePr>
        <p:xfrm>
          <a:off x="635000" y="1700808"/>
          <a:ext cx="10922000" cy="4200663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54343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876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11203">
                <a:tc>
                  <a:txBody>
                    <a:bodyPr/>
                    <a:lstStyle/>
                    <a:p>
                      <a:pPr algn="ctr" rtl="1"/>
                      <a:r>
                        <a:rPr lang="ar-AE" sz="2400" kern="1200" dirty="0">
                          <a:solidFill>
                            <a:prstClr val="black"/>
                          </a:solidFill>
                          <a:latin typeface="Calibri"/>
                          <a:ea typeface="+mn-ea"/>
                          <a:cs typeface="PT Bold Heading" panose="02010400000000000000" pitchFamily="2" charset="-78"/>
                        </a:rPr>
                        <a:t>الأدلة الشرعية</a:t>
                      </a: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AE" sz="2400" kern="1200" dirty="0">
                          <a:solidFill>
                            <a:prstClr val="black"/>
                          </a:solidFill>
                          <a:latin typeface="Calibri"/>
                          <a:ea typeface="+mn-ea"/>
                          <a:cs typeface="PT Bold Heading" panose="02010400000000000000" pitchFamily="2" charset="-78"/>
                        </a:rPr>
                        <a:t>العلاج</a:t>
                      </a: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58930">
                <a:tc>
                  <a:txBody>
                    <a:bodyPr/>
                    <a:lstStyle/>
                    <a:p>
                      <a:pPr marL="0" marR="0" lvl="0" indent="0" algn="r" defTabSz="4572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AE" sz="2800" kern="1200" dirty="0">
                          <a:solidFill>
                            <a:schemeClr val="tx1"/>
                          </a:solidFill>
                          <a:latin typeface="Sakkal Majalla" panose="02000000000000000000" pitchFamily="2" charset="-78"/>
                          <a:ea typeface="Monotype Koufi" pitchFamily="2" charset="-78"/>
                          <a:cs typeface="Sakkal Majalla" panose="02000000000000000000" pitchFamily="2" charset="-78"/>
                        </a:rPr>
                        <a:t>قال تعالى: (وَإِذَا جَاءَهُمْ أَمْرٌ مِنَ الْأَمْنِ أَوِ الْخَوْفِ أَذَاعُوا بِهِ ۖ وَلَوْ رَدُّوهُ إِلَى الرَّسُولِ </a:t>
                      </a:r>
                      <a:r>
                        <a:rPr lang="ar-AE" sz="2800" kern="1200" dirty="0" err="1">
                          <a:solidFill>
                            <a:schemeClr val="tx1"/>
                          </a:solidFill>
                          <a:latin typeface="Sakkal Majalla" panose="02000000000000000000" pitchFamily="2" charset="-78"/>
                          <a:ea typeface="Monotype Koufi" pitchFamily="2" charset="-78"/>
                          <a:cs typeface="Sakkal Majalla" panose="02000000000000000000" pitchFamily="2" charset="-78"/>
                        </a:rPr>
                        <a:t>وَإِلَىٰ</a:t>
                      </a:r>
                      <a:r>
                        <a:rPr lang="ar-AE" sz="2800" kern="1200" dirty="0">
                          <a:solidFill>
                            <a:schemeClr val="tx1"/>
                          </a:solidFill>
                          <a:latin typeface="Sakkal Majalla" panose="02000000000000000000" pitchFamily="2" charset="-78"/>
                          <a:ea typeface="Monotype Koufi" pitchFamily="2" charset="-78"/>
                          <a:cs typeface="Sakkal Majalla" panose="02000000000000000000" pitchFamily="2" charset="-78"/>
                        </a:rPr>
                        <a:t> أُولِي الْأَمْرِ مِنْهُمْ لَعَلِمَهُ الَّذِينَ يَسْتَنْبِطُونَهُ مِنْهُمْ 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endParaRPr lang="ar-AE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58930">
                <a:tc>
                  <a:txBody>
                    <a:bodyPr/>
                    <a:lstStyle/>
                    <a:p>
                      <a:pPr marL="0" marR="0" lvl="0" indent="0" algn="r" defTabSz="4572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AE" sz="2800" kern="1200" dirty="0">
                          <a:solidFill>
                            <a:schemeClr val="tx1"/>
                          </a:solidFill>
                          <a:latin typeface="Sakkal Majalla" panose="02000000000000000000" pitchFamily="2" charset="-78"/>
                          <a:ea typeface="Monotype Koufi" pitchFamily="2" charset="-78"/>
                          <a:cs typeface="Sakkal Majalla" panose="02000000000000000000" pitchFamily="2" charset="-78"/>
                        </a:rPr>
                        <a:t>وقال تعالى: (َلْتَكُنْ مِنْكُمْ أُمَّةٌ يَدْعُونَ إِلَى الْخَيْرِ وَيَأْمُرُونَ بِالْمَعْرُوفِ وَيَنْهَوْنَ عَنِ الْمُنْكَرِ ۚ </a:t>
                      </a:r>
                      <a:r>
                        <a:rPr lang="ar-AE" sz="2800" kern="1200" dirty="0" err="1">
                          <a:solidFill>
                            <a:schemeClr val="tx1"/>
                          </a:solidFill>
                          <a:latin typeface="Sakkal Majalla" panose="02000000000000000000" pitchFamily="2" charset="-78"/>
                          <a:ea typeface="Monotype Koufi" pitchFamily="2" charset="-78"/>
                          <a:cs typeface="Sakkal Majalla" panose="02000000000000000000" pitchFamily="2" charset="-78"/>
                        </a:rPr>
                        <a:t>وَأُولَٰئِكَ</a:t>
                      </a:r>
                      <a:r>
                        <a:rPr lang="ar-AE" sz="2800" kern="1200" dirty="0">
                          <a:solidFill>
                            <a:schemeClr val="tx1"/>
                          </a:solidFill>
                          <a:latin typeface="Sakkal Majalla" panose="02000000000000000000" pitchFamily="2" charset="-78"/>
                          <a:ea typeface="Monotype Koufi" pitchFamily="2" charset="-78"/>
                          <a:cs typeface="Sakkal Majalla" panose="02000000000000000000" pitchFamily="2" charset="-78"/>
                        </a:rPr>
                        <a:t> هُمُ الْمُفْلِحُونَ 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endParaRPr lang="ar-AE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58930">
                <a:tc>
                  <a:txBody>
                    <a:bodyPr/>
                    <a:lstStyle/>
                    <a:p>
                      <a:pPr marL="0" marR="0" lvl="0" indent="0" algn="r" defTabSz="4572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AE" sz="2800" dirty="0"/>
                        <a:t> </a:t>
                      </a:r>
                      <a:r>
                        <a:rPr lang="ar-AE" sz="2800" kern="1200" dirty="0">
                          <a:solidFill>
                            <a:schemeClr val="tx1"/>
                          </a:solidFill>
                          <a:latin typeface="Sakkal Majalla" panose="02000000000000000000" pitchFamily="2" charset="-78"/>
                          <a:ea typeface="Monotype Koufi" pitchFamily="2" charset="-78"/>
                          <a:cs typeface="Sakkal Majalla" panose="02000000000000000000" pitchFamily="2" charset="-78"/>
                        </a:rPr>
                        <a:t>قال رسول الله صلى الله عليه وسلم ” من حسن إسلام المرء تركة ما لا يعنيه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endParaRPr lang="ar-AE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8-Point Star 3"/>
          <p:cNvSpPr/>
          <p:nvPr/>
        </p:nvSpPr>
        <p:spPr>
          <a:xfrm>
            <a:off x="10488488" y="346512"/>
            <a:ext cx="1558544" cy="1510962"/>
          </a:xfrm>
          <a:prstGeom prst="star8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2800" dirty="0">
                <a:solidFill>
                  <a:schemeClr val="bg1"/>
                </a:solidFill>
                <a:latin typeface="+mj-lt"/>
                <a:ea typeface="+mj-ea"/>
                <a:cs typeface="PT Bold Heading" panose="02010400000000000000" pitchFamily="2" charset="-78"/>
              </a:rPr>
              <a:t>أفسر +</a:t>
            </a:r>
          </a:p>
          <a:p>
            <a:pPr algn="ctr"/>
            <a:r>
              <a:rPr lang="ar-AE" sz="2800" dirty="0">
                <a:solidFill>
                  <a:schemeClr val="bg1"/>
                </a:solidFill>
                <a:latin typeface="+mj-lt"/>
                <a:ea typeface="+mj-ea"/>
                <a:cs typeface="PT Bold Heading" panose="02010400000000000000" pitchFamily="2" charset="-78"/>
              </a:rPr>
              <a:t>أحلل</a:t>
            </a:r>
          </a:p>
        </p:txBody>
      </p:sp>
      <p:sp>
        <p:nvSpPr>
          <p:cNvPr id="10" name="مربع نص 2">
            <a:extLst>
              <a:ext uri="{FF2B5EF4-FFF2-40B4-BE49-F238E27FC236}">
                <a16:creationId xmlns:a16="http://schemas.microsoft.com/office/drawing/2014/main" id="{B595CEDE-261B-4DD1-A642-A745756D9835}"/>
              </a:ext>
            </a:extLst>
          </p:cNvPr>
          <p:cNvSpPr txBox="1"/>
          <p:nvPr/>
        </p:nvSpPr>
        <p:spPr>
          <a:xfrm>
            <a:off x="-20881" y="3058626"/>
            <a:ext cx="655237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en-US"/>
            </a:defPPr>
            <a:lvl1pPr indent="0" algn="r" rtl="1">
              <a:buFont typeface="+mj-lt"/>
              <a:buNone/>
              <a:defRPr sz="4000" b="1">
                <a:solidFill>
                  <a:srgbClr val="FF0000"/>
                </a:solidFill>
                <a:cs typeface="PT Bold Heading" panose="02010400000000000000" pitchFamily="2" charset="-78"/>
              </a:defRPr>
            </a:lvl1pPr>
          </a:lstStyle>
          <a:p>
            <a:pPr algn="ctr"/>
            <a:r>
              <a:rPr lang="ar-AE" sz="2400" b="0" dirty="0">
                <a:solidFill>
                  <a:srgbClr val="C00000"/>
                </a:solidFill>
                <a:latin typeface="+mj-lt"/>
                <a:ea typeface="+mj-ea"/>
              </a:rPr>
              <a:t>أخذ العلم الشرعي من العلماء المتخصصين المؤهلين</a:t>
            </a:r>
            <a:r>
              <a:rPr lang="ar-AE" sz="2800" dirty="0"/>
              <a:t>. </a:t>
            </a:r>
          </a:p>
        </p:txBody>
      </p:sp>
      <p:sp>
        <p:nvSpPr>
          <p:cNvPr id="11" name="مربع نص 3">
            <a:extLst>
              <a:ext uri="{FF2B5EF4-FFF2-40B4-BE49-F238E27FC236}">
                <a16:creationId xmlns:a16="http://schemas.microsoft.com/office/drawing/2014/main" id="{B08E1FBB-9E7C-4246-8D78-6911FC76ACEC}"/>
              </a:ext>
            </a:extLst>
          </p:cNvPr>
          <p:cNvSpPr txBox="1"/>
          <p:nvPr/>
        </p:nvSpPr>
        <p:spPr>
          <a:xfrm>
            <a:off x="724489" y="4079493"/>
            <a:ext cx="506163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en-US"/>
            </a:defPPr>
            <a:lvl1pPr indent="0" algn="r" rtl="1">
              <a:buFont typeface="+mj-lt"/>
              <a:buNone/>
              <a:defRPr sz="4000" b="1">
                <a:solidFill>
                  <a:srgbClr val="FF0000"/>
                </a:solidFill>
                <a:cs typeface="PT Bold Heading" panose="02010400000000000000" pitchFamily="2" charset="-78"/>
              </a:defRPr>
            </a:lvl1pPr>
          </a:lstStyle>
          <a:p>
            <a:r>
              <a:rPr lang="ar-AE" sz="2400" b="0" dirty="0">
                <a:solidFill>
                  <a:srgbClr val="C00000"/>
                </a:solidFill>
                <a:latin typeface="+mj-lt"/>
                <a:ea typeface="+mj-ea"/>
              </a:rPr>
              <a:t>الأمر بالمعروف والنهي عن المنكر</a:t>
            </a:r>
          </a:p>
        </p:txBody>
      </p:sp>
      <p:pic>
        <p:nvPicPr>
          <p:cNvPr id="3" name="Picture 2" descr="A drawing of a face&#10;&#10;Description automatically generated">
            <a:extLst>
              <a:ext uri="{FF2B5EF4-FFF2-40B4-BE49-F238E27FC236}">
                <a16:creationId xmlns:a16="http://schemas.microsoft.com/office/drawing/2014/main" id="{154720FC-F1DD-448D-AF46-D09489E0F5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56" y="46423"/>
            <a:ext cx="1944216" cy="1552187"/>
          </a:xfrm>
          <a:prstGeom prst="rect">
            <a:avLst/>
          </a:prstGeom>
        </p:spPr>
      </p:pic>
      <p:sp>
        <p:nvSpPr>
          <p:cNvPr id="14" name="مستطيل 7">
            <a:extLst>
              <a:ext uri="{FF2B5EF4-FFF2-40B4-BE49-F238E27FC236}">
                <a16:creationId xmlns:a16="http://schemas.microsoft.com/office/drawing/2014/main" id="{42A218C1-4CD1-4802-8D58-BB3EEC0B4D79}"/>
              </a:ext>
            </a:extLst>
          </p:cNvPr>
          <p:cNvSpPr/>
          <p:nvPr/>
        </p:nvSpPr>
        <p:spPr>
          <a:xfrm>
            <a:off x="950306" y="5100360"/>
            <a:ext cx="47900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AE" sz="2400" dirty="0">
                <a:solidFill>
                  <a:srgbClr val="C00000"/>
                </a:solidFill>
                <a:latin typeface="+mj-lt"/>
                <a:ea typeface="+mj-ea"/>
                <a:cs typeface="PT Bold Heading" panose="02010400000000000000" pitchFamily="2" charset="-78"/>
              </a:rPr>
              <a:t>عدم التدخل في اختصاص أهل الاختصاص</a:t>
            </a:r>
          </a:p>
        </p:txBody>
      </p:sp>
      <p:sp>
        <p:nvSpPr>
          <p:cNvPr id="15" name="مستطيل 5">
            <a:extLst>
              <a:ext uri="{FF2B5EF4-FFF2-40B4-BE49-F238E27FC236}">
                <a16:creationId xmlns:a16="http://schemas.microsoft.com/office/drawing/2014/main" id="{FE4A789E-5508-40AE-B330-1E808DD8D35E}"/>
              </a:ext>
            </a:extLst>
          </p:cNvPr>
          <p:cNvSpPr/>
          <p:nvPr/>
        </p:nvSpPr>
        <p:spPr>
          <a:xfrm>
            <a:off x="944696" y="2429686"/>
            <a:ext cx="44614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AE" sz="2400" dirty="0">
                <a:solidFill>
                  <a:srgbClr val="C00000"/>
                </a:solidFill>
                <a:latin typeface="+mj-lt"/>
                <a:ea typeface="+mj-ea"/>
                <a:cs typeface="PT Bold Heading" panose="02010400000000000000" pitchFamily="2" charset="-78"/>
              </a:rPr>
              <a:t>رد الأمور إلى ولي الأمر والعلماء الأجلاء </a:t>
            </a:r>
          </a:p>
        </p:txBody>
      </p:sp>
    </p:spTree>
    <p:extLst>
      <p:ext uri="{BB962C8B-B14F-4D97-AF65-F5344CB8AC3E}">
        <p14:creationId xmlns:p14="http://schemas.microsoft.com/office/powerpoint/2010/main" val="2509171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4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1593" y="1434326"/>
            <a:ext cx="10515600" cy="1325563"/>
          </a:xfrm>
        </p:spPr>
        <p:txBody>
          <a:bodyPr>
            <a:normAutofit/>
          </a:bodyPr>
          <a:lstStyle/>
          <a:p>
            <a:pPr algn="r"/>
            <a:r>
              <a:rPr lang="ar-AE" sz="3200" dirty="0">
                <a:solidFill>
                  <a:srgbClr val="C00000"/>
                </a:solidFill>
                <a:cs typeface="PT Bold Heading" panose="02010400000000000000" pitchFamily="2" charset="-78"/>
              </a:rPr>
              <a:t>أمثلة على الوسطية في حياة الرسول عليه السلام</a:t>
            </a:r>
          </a:p>
        </p:txBody>
      </p:sp>
      <p:sp>
        <p:nvSpPr>
          <p:cNvPr id="4" name="8-Point Star 3"/>
          <p:cNvSpPr/>
          <p:nvPr/>
        </p:nvSpPr>
        <p:spPr>
          <a:xfrm>
            <a:off x="9480376" y="0"/>
            <a:ext cx="2461688" cy="1436454"/>
          </a:xfrm>
          <a:prstGeom prst="star8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أذكر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6744072" y="2560320"/>
            <a:ext cx="5306810" cy="3606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ar-AE" sz="3200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PT Bold Heading" panose="02010400000000000000" pitchFamily="2" charset="-78"/>
              </a:rPr>
              <a:t>في أمور العبادة</a:t>
            </a:r>
          </a:p>
          <a:p>
            <a:pPr algn="ctr" rtl="1"/>
            <a:r>
              <a:rPr lang="ar-AE" sz="3600" dirty="0">
                <a:solidFill>
                  <a:schemeClr val="tx1"/>
                </a:solidFill>
                <a:latin typeface="Sakkal Majalla" panose="02000000000000000000" pitchFamily="2" charset="-78"/>
                <a:ea typeface="Monotype Koufi" pitchFamily="2" charset="-78"/>
                <a:cs typeface="Sakkal Majalla" panose="02000000000000000000" pitchFamily="2" charset="-78"/>
              </a:rPr>
              <a:t>-النهي عن صوم الوصال</a:t>
            </a:r>
          </a:p>
          <a:p>
            <a:pPr algn="ctr" rtl="1"/>
            <a:r>
              <a:rPr lang="ar-AE" sz="3600" dirty="0">
                <a:solidFill>
                  <a:schemeClr val="tx1"/>
                </a:solidFill>
                <a:latin typeface="Sakkal Majalla" panose="02000000000000000000" pitchFamily="2" charset="-78"/>
                <a:ea typeface="Monotype Koufi" pitchFamily="2" charset="-78"/>
                <a:cs typeface="Sakkal Majalla" panose="02000000000000000000" pitchFamily="2" charset="-78"/>
              </a:rPr>
              <a:t>-النهي عن إطالة الإمام للصلاة</a:t>
            </a:r>
          </a:p>
          <a:p>
            <a:pPr algn="ctr" rtl="1"/>
            <a:r>
              <a:rPr lang="ar-AE" sz="3600" dirty="0">
                <a:solidFill>
                  <a:schemeClr val="tx1"/>
                </a:solidFill>
                <a:latin typeface="Sakkal Majalla" panose="02000000000000000000" pitchFamily="2" charset="-78"/>
                <a:ea typeface="Monotype Koufi" pitchFamily="2" charset="-78"/>
                <a:cs typeface="Sakkal Majalla" panose="02000000000000000000" pitchFamily="2" charset="-78"/>
              </a:rPr>
              <a:t>-النهي عن الإسراف في الوضوء</a:t>
            </a:r>
          </a:p>
          <a:p>
            <a:pPr algn="ctr" rtl="1"/>
            <a:r>
              <a:rPr lang="ar-AE" sz="3600" dirty="0">
                <a:solidFill>
                  <a:schemeClr val="tx1"/>
                </a:solidFill>
                <a:latin typeface="Sakkal Majalla" panose="02000000000000000000" pitchFamily="2" charset="-78"/>
                <a:ea typeface="Monotype Koufi" pitchFamily="2" charset="-78"/>
                <a:cs typeface="Sakkal Majalla" panose="02000000000000000000" pitchFamily="2" charset="-78"/>
              </a:rPr>
              <a:t>-النهي عن قيام كل الليل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407368" y="2560320"/>
            <a:ext cx="5542632" cy="3606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ar-AE" sz="3200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PT Bold Heading" panose="02010400000000000000" pitchFamily="2" charset="-78"/>
              </a:rPr>
              <a:t>في الحياة الشخصية</a:t>
            </a:r>
          </a:p>
          <a:p>
            <a:pPr algn="ctr" rtl="1"/>
            <a:endParaRPr lang="ar-AE" sz="3200" dirty="0">
              <a:solidFill>
                <a:schemeClr val="accent1">
                  <a:lumMod val="75000"/>
                </a:schemeClr>
              </a:solidFill>
              <a:latin typeface="+mj-lt"/>
              <a:ea typeface="+mj-ea"/>
              <a:cs typeface="PT Bold Heading" panose="02010400000000000000" pitchFamily="2" charset="-78"/>
            </a:endParaRPr>
          </a:p>
          <a:p>
            <a:pPr algn="ctr" rtl="1"/>
            <a:endParaRPr lang="ar-AE" sz="3200" dirty="0">
              <a:solidFill>
                <a:schemeClr val="accent1">
                  <a:lumMod val="75000"/>
                </a:schemeClr>
              </a:solidFill>
              <a:latin typeface="+mj-lt"/>
              <a:ea typeface="+mj-ea"/>
              <a:cs typeface="PT Bold Heading" panose="02010400000000000000" pitchFamily="2" charset="-78"/>
            </a:endParaRPr>
          </a:p>
          <a:p>
            <a:pPr algn="ctr" rtl="1"/>
            <a:endParaRPr lang="ar-AE" sz="3200" dirty="0">
              <a:solidFill>
                <a:schemeClr val="accent1">
                  <a:lumMod val="75000"/>
                </a:schemeClr>
              </a:solidFill>
              <a:latin typeface="+mj-lt"/>
              <a:ea typeface="+mj-ea"/>
              <a:cs typeface="PT Bold Heading" panose="02010400000000000000" pitchFamily="2" charset="-78"/>
            </a:endParaRPr>
          </a:p>
          <a:p>
            <a:pPr algn="ctr" rtl="1"/>
            <a:endParaRPr lang="ar-AE" sz="3200" dirty="0">
              <a:solidFill>
                <a:schemeClr val="accent1">
                  <a:lumMod val="75000"/>
                </a:schemeClr>
              </a:solidFill>
              <a:latin typeface="+mj-lt"/>
              <a:ea typeface="+mj-ea"/>
              <a:cs typeface="PT Bold Heading" panose="02010400000000000000" pitchFamily="2" charset="-78"/>
            </a:endParaRPr>
          </a:p>
          <a:p>
            <a:pPr algn="ctr" rtl="1"/>
            <a:endParaRPr lang="ar-AE" sz="3200" dirty="0">
              <a:solidFill>
                <a:schemeClr val="accent1">
                  <a:lumMod val="75000"/>
                </a:schemeClr>
              </a:solidFill>
              <a:latin typeface="+mj-lt"/>
              <a:ea typeface="+mj-ea"/>
              <a:cs typeface="PT Bold Heading" panose="02010400000000000000" pitchFamily="2" charset="-78"/>
            </a:endParaRPr>
          </a:p>
        </p:txBody>
      </p:sp>
      <p:sp>
        <p:nvSpPr>
          <p:cNvPr id="7" name="مستطيل 3">
            <a:extLst>
              <a:ext uri="{FF2B5EF4-FFF2-40B4-BE49-F238E27FC236}">
                <a16:creationId xmlns:a16="http://schemas.microsoft.com/office/drawing/2014/main" id="{DE80A2E0-9B1E-4313-B352-4DA78B27AF41}"/>
              </a:ext>
            </a:extLst>
          </p:cNvPr>
          <p:cNvSpPr/>
          <p:nvPr/>
        </p:nvSpPr>
        <p:spPr>
          <a:xfrm>
            <a:off x="623392" y="3435856"/>
            <a:ext cx="522108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ar-AE" sz="3200" dirty="0">
                <a:latin typeface="Sakkal Majalla" panose="02000000000000000000" pitchFamily="2" charset="-78"/>
                <a:ea typeface="Monotype Koufi" pitchFamily="2" charset="-78"/>
                <a:cs typeface="Sakkal Majalla" panose="02000000000000000000" pitchFamily="2" charset="-78"/>
              </a:rPr>
              <a:t>-الطعام و الشراب: بِحَسْبِ ابْنِ آدَمَ أُكُلٌ يُقِمْنَ صُلْبَهُ</a:t>
            </a:r>
          </a:p>
          <a:p>
            <a:pPr algn="r" rtl="1"/>
            <a:r>
              <a:rPr lang="ar-AE" sz="3200" dirty="0">
                <a:latin typeface="Sakkal Majalla" panose="02000000000000000000" pitchFamily="2" charset="-78"/>
                <a:ea typeface="Monotype Koufi" pitchFamily="2" charset="-78"/>
                <a:cs typeface="Sakkal Majalla" panose="02000000000000000000" pitchFamily="2" charset="-78"/>
              </a:rPr>
              <a:t>-اللباس: كُلُوا وَاشْرَبُوا وَتَصَدَّقُوا، وَالْبَسُوا , مَا لَمْ يُخَالِطْهُ إِسْرَافٌ وَلَا مَخِيلَةٌ»</a:t>
            </a:r>
          </a:p>
          <a:p>
            <a:pPr algn="r" rtl="1"/>
            <a:r>
              <a:rPr lang="ar-AE" sz="3200" dirty="0">
                <a:latin typeface="Sakkal Majalla" panose="02000000000000000000" pitchFamily="2" charset="-78"/>
                <a:ea typeface="Monotype Koufi" pitchFamily="2" charset="-78"/>
                <a:cs typeface="Sakkal Majalla" panose="02000000000000000000" pitchFamily="2" charset="-78"/>
              </a:rPr>
              <a:t>-بين زوجاته: إذا أرادَ سفراً أقْرَعَ بَيْنَ نسائِه</a:t>
            </a:r>
          </a:p>
        </p:txBody>
      </p:sp>
    </p:spTree>
    <p:extLst>
      <p:ext uri="{BB962C8B-B14F-4D97-AF65-F5344CB8AC3E}">
        <p14:creationId xmlns:p14="http://schemas.microsoft.com/office/powerpoint/2010/main" val="3428075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5626" y="183387"/>
            <a:ext cx="9601196" cy="1303867"/>
          </a:xfrm>
        </p:spPr>
        <p:txBody>
          <a:bodyPr>
            <a:normAutofit/>
          </a:bodyPr>
          <a:lstStyle/>
          <a:p>
            <a:pPr algn="r"/>
            <a:r>
              <a:rPr lang="ar-AE" sz="3200" dirty="0">
                <a:solidFill>
                  <a:srgbClr val="C00000"/>
                </a:solidFill>
                <a:cs typeface="PT Bold Heading" panose="02010400000000000000" pitchFamily="2" charset="-78"/>
              </a:rPr>
              <a:t>خطأ الشبهات التالية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960" y="1697880"/>
            <a:ext cx="10586720" cy="4639226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ar-AE" dirty="0">
                <a:solidFill>
                  <a:schemeClr val="bg1"/>
                </a:solidFill>
                <a:latin typeface="Calibri"/>
                <a:cs typeface="PT Bold Heading" panose="02010400000000000000" pitchFamily="2" charset="-78"/>
              </a:rPr>
              <a:t>شبهة تكفير المسلم بكثرة الذنوب</a:t>
            </a:r>
            <a:r>
              <a:rPr lang="ar-AE" sz="3200" b="1" dirty="0">
                <a:solidFill>
                  <a:srgbClr val="C00000"/>
                </a:solidFill>
              </a:rPr>
              <a:t>			</a:t>
            </a:r>
          </a:p>
        </p:txBody>
      </p:sp>
      <p:sp>
        <p:nvSpPr>
          <p:cNvPr id="4" name="8-Point Star 3"/>
          <p:cNvSpPr/>
          <p:nvPr/>
        </p:nvSpPr>
        <p:spPr>
          <a:xfrm>
            <a:off x="10444724" y="191928"/>
            <a:ext cx="1435608" cy="1179576"/>
          </a:xfrm>
          <a:prstGeom prst="star8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2800" dirty="0">
                <a:solidFill>
                  <a:schemeClr val="bg1"/>
                </a:solidFill>
                <a:latin typeface="+mj-lt"/>
                <a:ea typeface="+mj-ea"/>
                <a:cs typeface="PT Bold Heading" panose="02010400000000000000" pitchFamily="2" charset="-78"/>
              </a:rPr>
              <a:t>أفند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82320" y="2149087"/>
            <a:ext cx="10940192" cy="17081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914400" rtl="1">
              <a:lnSpc>
                <a:spcPct val="150000"/>
              </a:lnSpc>
            </a:pPr>
            <a:r>
              <a:rPr lang="ar-AE" sz="2400" dirty="0">
                <a:solidFill>
                  <a:prstClr val="black"/>
                </a:solidFill>
                <a:latin typeface="Calibri"/>
                <a:cs typeface="PT Bold Heading" panose="02010400000000000000" pitchFamily="2" charset="-78"/>
              </a:rPr>
              <a:t>لو كانت المعاصي  تخرج صاحبها الى الكفر لكانت المعصية و الردة شيئا واحدا  وكان العاصي مرتدا يجب قتله حد الردة ، ولما تنوعت العقوبات الشرعية كعقوبة الزاني و السارق و القاذف ، وذلك مرفوض شرعا عند إجماع أهل العلم </a:t>
            </a:r>
          </a:p>
        </p:txBody>
      </p:sp>
      <p:pic>
        <p:nvPicPr>
          <p:cNvPr id="5" name="Picture 3" descr="C:\Users\user\Desktop\imagesCA2C3WD5.jpg">
            <a:extLst>
              <a:ext uri="{FF2B5EF4-FFF2-40B4-BE49-F238E27FC236}">
                <a16:creationId xmlns:a16="http://schemas.microsoft.com/office/drawing/2014/main" id="{9E07B1BD-6409-4CB8-A946-90088559AC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3692" y="32875"/>
            <a:ext cx="2143125" cy="2143125"/>
          </a:xfrm>
          <a:prstGeom prst="rect">
            <a:avLst/>
          </a:prstGeom>
          <a:noFill/>
        </p:spPr>
      </p:pic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367657B9-622F-432B-8FD1-29E58A27A6F7}"/>
              </a:ext>
            </a:extLst>
          </p:cNvPr>
          <p:cNvSpPr/>
          <p:nvPr/>
        </p:nvSpPr>
        <p:spPr>
          <a:xfrm>
            <a:off x="7179137" y="1461254"/>
            <a:ext cx="4270360" cy="567168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AE" sz="2400" dirty="0">
                <a:solidFill>
                  <a:schemeClr val="bg1"/>
                </a:solidFill>
                <a:latin typeface="Calibri"/>
                <a:cs typeface="PT Bold Heading" panose="02010400000000000000" pitchFamily="2" charset="-78"/>
              </a:rPr>
              <a:t>شبهة تكفير المسلم بكثرة الذنوب</a:t>
            </a:r>
            <a:endParaRPr lang="ar-AE" sz="1600" dirty="0">
              <a:solidFill>
                <a:schemeClr val="bg1"/>
              </a:solidFill>
              <a:latin typeface="Calibri"/>
              <a:cs typeface="PT Bold Heading" panose="02010400000000000000" pitchFamily="2" charset="-78"/>
            </a:endParaRPr>
          </a:p>
        </p:txBody>
      </p:sp>
      <p:sp>
        <p:nvSpPr>
          <p:cNvPr id="13" name="Rounded Rectangle 10">
            <a:extLst>
              <a:ext uri="{FF2B5EF4-FFF2-40B4-BE49-F238E27FC236}">
                <a16:creationId xmlns:a16="http://schemas.microsoft.com/office/drawing/2014/main" id="{3F1B35C0-DCC4-40A4-9D2B-27DB05282867}"/>
              </a:ext>
            </a:extLst>
          </p:cNvPr>
          <p:cNvSpPr/>
          <p:nvPr/>
        </p:nvSpPr>
        <p:spPr>
          <a:xfrm>
            <a:off x="7329068" y="4139826"/>
            <a:ext cx="4270360" cy="567168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r" rtl="1">
              <a:lnSpc>
                <a:spcPct val="150000"/>
              </a:lnSpc>
            </a:pPr>
            <a:r>
              <a:rPr lang="ar-AE" sz="2400" dirty="0">
                <a:solidFill>
                  <a:schemeClr val="bg1"/>
                </a:solidFill>
                <a:latin typeface="Calibri"/>
                <a:cs typeface="PT Bold Heading" panose="02010400000000000000" pitchFamily="2" charset="-78"/>
              </a:rPr>
              <a:t>شبهة اعتبار بلاد المسلمين ديار كفر</a:t>
            </a:r>
          </a:p>
        </p:txBody>
      </p:sp>
      <p:sp>
        <p:nvSpPr>
          <p:cNvPr id="14" name="مستطيل 5">
            <a:extLst>
              <a:ext uri="{FF2B5EF4-FFF2-40B4-BE49-F238E27FC236}">
                <a16:creationId xmlns:a16="http://schemas.microsoft.com/office/drawing/2014/main" id="{A82C6F69-B716-47D0-9147-69062F3C1C11}"/>
              </a:ext>
            </a:extLst>
          </p:cNvPr>
          <p:cNvSpPr/>
          <p:nvPr/>
        </p:nvSpPr>
        <p:spPr>
          <a:xfrm>
            <a:off x="1415480" y="4755706"/>
            <a:ext cx="10296127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rtl="1">
              <a:lnSpc>
                <a:spcPct val="150000"/>
              </a:lnSpc>
            </a:pPr>
            <a:r>
              <a:rPr lang="ar-AE" sz="2400" dirty="0">
                <a:solidFill>
                  <a:prstClr val="black"/>
                </a:solidFill>
                <a:latin typeface="Calibri"/>
                <a:cs typeface="PT Bold Heading" panose="02010400000000000000" pitchFamily="2" charset="-78"/>
              </a:rPr>
              <a:t>لا</a:t>
            </a:r>
            <a:r>
              <a:rPr lang="ar-AE" b="1" dirty="0">
                <a:latin typeface="ArialMT"/>
              </a:rPr>
              <a:t> </a:t>
            </a:r>
            <a:r>
              <a:rPr lang="ar-AE" sz="2400" dirty="0">
                <a:solidFill>
                  <a:prstClr val="black"/>
                </a:solidFill>
                <a:latin typeface="Calibri"/>
                <a:cs typeface="PT Bold Heading" panose="02010400000000000000" pitchFamily="2" charset="-78"/>
              </a:rPr>
              <a:t>تعتبر بلاد المسلمين ديار كفر ما أقاموا فيها الصلاة و أقاموا شعائر الدين الإسلامي وإن ارتكبت المعاصي فالمعاصي لا تهدم الإيمان لان الله أبقى عليه اسم مؤمن كما في قوله تعالى (وَإِنْ طَائِفَتَانِ مِنَ الْمُؤْمِنِينَ اقْتَتَلُوا فَأصَلِحُوا بَيْنَهُمَا )</a:t>
            </a:r>
          </a:p>
        </p:txBody>
      </p:sp>
    </p:spTree>
    <p:extLst>
      <p:ext uri="{BB962C8B-B14F-4D97-AF65-F5344CB8AC3E}">
        <p14:creationId xmlns:p14="http://schemas.microsoft.com/office/powerpoint/2010/main" val="2461561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83632" y="428912"/>
            <a:ext cx="6912768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sz="4000" dirty="0">
                <a:solidFill>
                  <a:srgbClr val="C00000"/>
                </a:solidFill>
                <a:latin typeface="Calibri"/>
                <a:cs typeface="PT Bold Heading" panose="02010400000000000000" pitchFamily="2" charset="-78"/>
              </a:rPr>
              <a:t>الإسلام ينبذ التطرف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358248" y="1412776"/>
            <a:ext cx="7406361" cy="464620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>
              <a:lnSpc>
                <a:spcPct val="150000"/>
              </a:lnSpc>
            </a:pPr>
            <a:r>
              <a:rPr lang="ar-AE" sz="4000" dirty="0">
                <a:solidFill>
                  <a:schemeClr val="accent5">
                    <a:lumMod val="75000"/>
                  </a:schemeClr>
                </a:solidFill>
                <a:latin typeface="Calibri"/>
                <a:cs typeface="PT Bold Heading" panose="02010400000000000000" pitchFamily="2" charset="-78"/>
              </a:rPr>
              <a:t>نواتج التعلم</a:t>
            </a:r>
            <a:r>
              <a:rPr lang="ar-AE" sz="4000" dirty="0">
                <a:solidFill>
                  <a:srgbClr val="C00000"/>
                </a:solidFill>
                <a:latin typeface="Calibri"/>
                <a:cs typeface="PT Bold Heading" panose="02010400000000000000" pitchFamily="2" charset="-78"/>
              </a:rPr>
              <a:t>:</a:t>
            </a:r>
          </a:p>
          <a:p>
            <a:pPr algn="r">
              <a:lnSpc>
                <a:spcPct val="150000"/>
              </a:lnSpc>
            </a:pPr>
            <a:r>
              <a:rPr lang="ar-AE" sz="2800" dirty="0">
                <a:cs typeface="mohammad bold art 1" pitchFamily="2" charset="-78"/>
              </a:rPr>
              <a:t>1</a:t>
            </a:r>
            <a:r>
              <a:rPr lang="ar-AE" sz="3200" dirty="0">
                <a:solidFill>
                  <a:prstClr val="black"/>
                </a:solidFill>
                <a:latin typeface="Calibri"/>
                <a:cs typeface="PT Bold Heading" panose="02010400000000000000" pitchFamily="2" charset="-78"/>
              </a:rPr>
              <a:t>- أبين المقصود بالتطرف.</a:t>
            </a:r>
          </a:p>
          <a:p>
            <a:pPr algn="r">
              <a:lnSpc>
                <a:spcPct val="150000"/>
              </a:lnSpc>
            </a:pPr>
            <a:r>
              <a:rPr lang="ar-AE" sz="3200" dirty="0">
                <a:solidFill>
                  <a:prstClr val="black"/>
                </a:solidFill>
                <a:latin typeface="Calibri"/>
                <a:cs typeface="PT Bold Heading" panose="02010400000000000000" pitchFamily="2" charset="-78"/>
              </a:rPr>
              <a:t>2-أوضح موقف الإسلام من التطرف</a:t>
            </a:r>
          </a:p>
          <a:p>
            <a:pPr algn="r">
              <a:lnSpc>
                <a:spcPct val="150000"/>
              </a:lnSpc>
            </a:pPr>
            <a:r>
              <a:rPr lang="ar-AE" sz="3200" dirty="0">
                <a:solidFill>
                  <a:prstClr val="black"/>
                </a:solidFill>
                <a:latin typeface="Calibri"/>
                <a:cs typeface="PT Bold Heading" panose="02010400000000000000" pitchFamily="2" charset="-78"/>
              </a:rPr>
              <a:t>3- أستنبط خطر التطرف</a:t>
            </a:r>
          </a:p>
          <a:p>
            <a:pPr algn="r">
              <a:lnSpc>
                <a:spcPct val="150000"/>
              </a:lnSpc>
            </a:pPr>
            <a:r>
              <a:rPr lang="ar-AE" sz="3200" dirty="0">
                <a:solidFill>
                  <a:prstClr val="black"/>
                </a:solidFill>
                <a:latin typeface="Calibri"/>
                <a:cs typeface="PT Bold Heading" panose="02010400000000000000" pitchFamily="2" charset="-78"/>
              </a:rPr>
              <a:t>4- أحدد أسباب التطرف</a:t>
            </a:r>
          </a:p>
          <a:p>
            <a:pPr algn="r">
              <a:lnSpc>
                <a:spcPct val="150000"/>
              </a:lnSpc>
            </a:pPr>
            <a:r>
              <a:rPr lang="ar-AE" sz="3200" dirty="0">
                <a:solidFill>
                  <a:prstClr val="black"/>
                </a:solidFill>
                <a:latin typeface="Calibri"/>
                <a:cs typeface="PT Bold Heading" panose="02010400000000000000" pitchFamily="2" charset="-78"/>
              </a:rPr>
              <a:t>5- أوضح علاج التطرف</a:t>
            </a:r>
            <a:endParaRPr lang="ar-AE" sz="2000" dirty="0"/>
          </a:p>
        </p:txBody>
      </p:sp>
      <p:pic>
        <p:nvPicPr>
          <p:cNvPr id="7" name="Picture 6" descr="A picture containing light&#10;&#10;Description automatically generated">
            <a:extLst>
              <a:ext uri="{FF2B5EF4-FFF2-40B4-BE49-F238E27FC236}">
                <a16:creationId xmlns:a16="http://schemas.microsoft.com/office/drawing/2014/main" id="{0817C3E8-95FD-4764-B275-AF4B547F9A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2708920"/>
            <a:ext cx="5112568" cy="3720168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التربية الاسلامية 12 ج1_صفحة_04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6777192" y="2079414"/>
            <a:ext cx="38908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AE" b="1" dirty="0"/>
              <a:t>الخروجُ عنِ الوسطيّةِ والاعتدالِ في أمرٍ منَ الأمورِ</a:t>
            </a:r>
          </a:p>
        </p:txBody>
      </p:sp>
      <p:sp>
        <p:nvSpPr>
          <p:cNvPr id="4" name="مستطيل 3"/>
          <p:cNvSpPr/>
          <p:nvPr/>
        </p:nvSpPr>
        <p:spPr>
          <a:xfrm>
            <a:off x="3693920" y="1498342"/>
            <a:ext cx="36567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AE" b="1" dirty="0">
                <a:latin typeface="SakkalMajalla"/>
              </a:rPr>
              <a:t>محرم وهو ضد مقاصد الإسلام وأخلاقه ومبادئه</a:t>
            </a:r>
          </a:p>
        </p:txBody>
      </p:sp>
      <p:sp>
        <p:nvSpPr>
          <p:cNvPr id="5" name="مستطيل 4"/>
          <p:cNvSpPr/>
          <p:nvPr/>
        </p:nvSpPr>
        <p:spPr>
          <a:xfrm rot="181458">
            <a:off x="1994670" y="4094604"/>
            <a:ext cx="2667246" cy="1477328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marL="342900" indent="-342900" algn="r" rtl="1">
              <a:buFont typeface="+mj-lt"/>
              <a:buAutoNum type="arabicPeriod"/>
            </a:pPr>
            <a:r>
              <a:rPr lang="ar-AE" b="1" dirty="0"/>
              <a:t>مخالفة الله ورسوله</a:t>
            </a:r>
          </a:p>
          <a:p>
            <a:pPr marL="342900" indent="-342900" algn="r" rtl="1">
              <a:buFont typeface="+mj-lt"/>
              <a:buAutoNum type="arabicPeriod"/>
            </a:pPr>
            <a:r>
              <a:rPr lang="ar-AE" b="1" dirty="0"/>
              <a:t>تنفير الناس من الدين</a:t>
            </a:r>
          </a:p>
          <a:p>
            <a:pPr marL="342900" indent="-342900" algn="r" rtl="1">
              <a:buFont typeface="+mj-lt"/>
              <a:buAutoNum type="arabicPeriod"/>
            </a:pPr>
            <a:r>
              <a:rPr lang="ar-AE" b="1" dirty="0"/>
              <a:t>نشر الخلاف والفرقة</a:t>
            </a:r>
          </a:p>
          <a:p>
            <a:pPr marL="342900" indent="-342900" algn="r" rtl="1">
              <a:buFont typeface="+mj-lt"/>
              <a:buAutoNum type="arabicPeriod"/>
            </a:pPr>
            <a:r>
              <a:rPr lang="ar-AE" b="1" dirty="0"/>
              <a:t>توقف التطور وتراجع الإنتاج</a:t>
            </a:r>
          </a:p>
          <a:p>
            <a:pPr marL="342900" indent="-342900" algn="r" rtl="1">
              <a:buFont typeface="+mj-lt"/>
              <a:buAutoNum type="arabicPeriod"/>
            </a:pPr>
            <a:r>
              <a:rPr lang="ar-AE" b="1" dirty="0"/>
              <a:t>انعدام الامن ونشر الرعب</a:t>
            </a:r>
          </a:p>
        </p:txBody>
      </p:sp>
      <p:sp>
        <p:nvSpPr>
          <p:cNvPr id="6" name="مستطيل 5"/>
          <p:cNvSpPr/>
          <p:nvPr/>
        </p:nvSpPr>
        <p:spPr>
          <a:xfrm>
            <a:off x="6422966" y="2993070"/>
            <a:ext cx="359497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ar-AE" b="1" dirty="0"/>
              <a:t> الجهلُ بعلومِ الكتابِ والسّنّةِ وأحكامِ الإسلام</a:t>
            </a:r>
          </a:p>
          <a:p>
            <a:pPr algn="r" rtl="1"/>
            <a:r>
              <a:rPr lang="ar-AE" b="1" dirty="0"/>
              <a:t>التقليدُ الأعمى القائمُ على تعطيلِ الفكرِ والعقلِ</a:t>
            </a:r>
          </a:p>
          <a:p>
            <a:pPr algn="r" rtl="1"/>
            <a:r>
              <a:rPr lang="ar-AE" b="1" dirty="0"/>
              <a:t>ضعفُ البصيرةِ بمقاصدِ الشّريعةِ</a:t>
            </a:r>
          </a:p>
        </p:txBody>
      </p:sp>
      <p:sp>
        <p:nvSpPr>
          <p:cNvPr id="7" name="مربع نص 6"/>
          <p:cNvSpPr txBox="1"/>
          <p:nvPr/>
        </p:nvSpPr>
        <p:spPr>
          <a:xfrm>
            <a:off x="1611684" y="3034346"/>
            <a:ext cx="2793305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AE" b="1" dirty="0"/>
              <a:t>التعصب للرأي والجماعة</a:t>
            </a:r>
          </a:p>
          <a:p>
            <a:pPr algn="r" rtl="1"/>
            <a:r>
              <a:rPr lang="ar-AE" b="1" dirty="0"/>
              <a:t>استخدام العنف لفرض رايه </a:t>
            </a:r>
          </a:p>
        </p:txBody>
      </p:sp>
      <p:sp>
        <p:nvSpPr>
          <p:cNvPr id="8" name="مربع نص 7"/>
          <p:cNvSpPr txBox="1"/>
          <p:nvPr/>
        </p:nvSpPr>
        <p:spPr>
          <a:xfrm>
            <a:off x="6422966" y="4330208"/>
            <a:ext cx="359497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AE" b="1" dirty="0"/>
              <a:t>لزوم الجماعة والسمع والطاعة لولي الأمر</a:t>
            </a:r>
          </a:p>
          <a:p>
            <a:pPr algn="r" rtl="1"/>
            <a:r>
              <a:rPr lang="ar-AE" b="1" dirty="0"/>
              <a:t>طلب العلم من أهله</a:t>
            </a:r>
          </a:p>
        </p:txBody>
      </p:sp>
      <p:sp>
        <p:nvSpPr>
          <p:cNvPr id="9" name="مربع نص 8"/>
          <p:cNvSpPr txBox="1"/>
          <p:nvPr/>
        </p:nvSpPr>
        <p:spPr>
          <a:xfrm>
            <a:off x="1524001" y="2079415"/>
            <a:ext cx="3131507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AE" b="1" dirty="0"/>
              <a:t>ظن المتطرف أنه يتقرب الى الله بالتشدد وانه وحده على حق</a:t>
            </a:r>
          </a:p>
        </p:txBody>
      </p:sp>
    </p:spTree>
    <p:extLst>
      <p:ext uri="{BB962C8B-B14F-4D97-AF65-F5344CB8AC3E}">
        <p14:creationId xmlns:p14="http://schemas.microsoft.com/office/powerpoint/2010/main" val="50728461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8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التربية الاسلامية 12 ج1_صفحة_04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531" y="0"/>
            <a:ext cx="9144000" cy="6858000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3255123" y="1503216"/>
            <a:ext cx="8130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AE" b="1" dirty="0"/>
              <a:t>الوسطية</a:t>
            </a:r>
          </a:p>
        </p:txBody>
      </p:sp>
      <p:sp>
        <p:nvSpPr>
          <p:cNvPr id="4" name="مستطيل 3"/>
          <p:cNvSpPr/>
          <p:nvPr/>
        </p:nvSpPr>
        <p:spPr>
          <a:xfrm>
            <a:off x="3292702" y="1725460"/>
            <a:ext cx="7665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AE" b="1" dirty="0"/>
              <a:t>التطرف</a:t>
            </a:r>
          </a:p>
        </p:txBody>
      </p:sp>
      <p:sp>
        <p:nvSpPr>
          <p:cNvPr id="5" name="مستطيل 4"/>
          <p:cNvSpPr/>
          <p:nvPr/>
        </p:nvSpPr>
        <p:spPr>
          <a:xfrm>
            <a:off x="1524000" y="2553264"/>
            <a:ext cx="79391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rtl="1"/>
            <a:r>
              <a:rPr lang="ar-AE" b="1" dirty="0"/>
              <a:t>سعة حلم الله للعاصين بعدم مقابلة العاصين بعصيانهم</a:t>
            </a:r>
          </a:p>
        </p:txBody>
      </p:sp>
      <p:sp>
        <p:nvSpPr>
          <p:cNvPr id="6" name="مستطيل 5"/>
          <p:cNvSpPr/>
          <p:nvPr/>
        </p:nvSpPr>
        <p:spPr>
          <a:xfrm>
            <a:off x="6442066" y="2984512"/>
            <a:ext cx="29835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AE" b="1" dirty="0">
                <a:latin typeface="SakkalMajalla"/>
              </a:rPr>
              <a:t>يدل على القصد و المداومة على العمل</a:t>
            </a:r>
            <a:endParaRPr lang="ar-AE" b="1" dirty="0"/>
          </a:p>
        </p:txBody>
      </p:sp>
      <p:sp>
        <p:nvSpPr>
          <p:cNvPr id="7" name="مستطيل 6"/>
          <p:cNvSpPr/>
          <p:nvPr/>
        </p:nvSpPr>
        <p:spPr>
          <a:xfrm>
            <a:off x="1524001" y="3794767"/>
            <a:ext cx="811060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ar-AE" b="1" dirty="0">
                <a:latin typeface="SakkalMajalla"/>
              </a:rPr>
              <a:t>لأن الفهم الصحيح للدين يكشف عن حقيقته و هي الاعتدال و التوسط فيبعدنا عن التطرف و التشدد</a:t>
            </a:r>
            <a:endParaRPr lang="ar-AE" b="1" dirty="0"/>
          </a:p>
        </p:txBody>
      </p:sp>
      <p:sp>
        <p:nvSpPr>
          <p:cNvPr id="8" name="مستطيل 7"/>
          <p:cNvSpPr/>
          <p:nvPr/>
        </p:nvSpPr>
        <p:spPr>
          <a:xfrm>
            <a:off x="1524000" y="4200963"/>
            <a:ext cx="80855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ar-AE" b="1" dirty="0">
                <a:latin typeface="SakkalMajalla"/>
              </a:rPr>
              <a:t>لأن مسألة التطرف مسالة خطيرة تجعل من الانسان عدوا لموطنه و مجتمعه و أهله</a:t>
            </a:r>
            <a:endParaRPr lang="ar-AE" b="1" dirty="0"/>
          </a:p>
        </p:txBody>
      </p:sp>
      <p:sp>
        <p:nvSpPr>
          <p:cNvPr id="9" name="مستطيل 8"/>
          <p:cNvSpPr/>
          <p:nvPr/>
        </p:nvSpPr>
        <p:spPr>
          <a:xfrm>
            <a:off x="4743307" y="4794477"/>
            <a:ext cx="499367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AE" b="1" dirty="0"/>
              <a:t>تنفر الناس من الدين</a:t>
            </a:r>
          </a:p>
          <a:p>
            <a:pPr algn="r" rtl="1"/>
            <a:r>
              <a:rPr lang="ar-AE" b="1" dirty="0"/>
              <a:t>تنشر الخلاف و الفرقة بين الناس و غياب الوعي المجتمعي</a:t>
            </a:r>
          </a:p>
          <a:p>
            <a:pPr algn="r" rtl="1"/>
            <a:r>
              <a:rPr lang="ar-AE" b="1" dirty="0"/>
              <a:t>تشكيك المسلمين بعقيدتهم و اتهام بعضهم بعضا بالكفر و الجهل</a:t>
            </a:r>
          </a:p>
        </p:txBody>
      </p:sp>
      <p:sp>
        <p:nvSpPr>
          <p:cNvPr id="10" name="مستطيل 9"/>
          <p:cNvSpPr/>
          <p:nvPr/>
        </p:nvSpPr>
        <p:spPr>
          <a:xfrm>
            <a:off x="5186743" y="5837486"/>
            <a:ext cx="45752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ar-AE" b="1" dirty="0"/>
              <a:t>استخدام العنف لفرض رأيه</a:t>
            </a:r>
          </a:p>
          <a:p>
            <a:pPr algn="r"/>
            <a:r>
              <a:rPr lang="ar-AE" b="1" dirty="0"/>
              <a:t>التعصب للرأي أو الجماعة ورفض الآخرين و الانعزال عنهم</a:t>
            </a:r>
          </a:p>
        </p:txBody>
      </p:sp>
    </p:spTree>
    <p:extLst>
      <p:ext uri="{BB962C8B-B14F-4D97-AF65-F5344CB8AC3E}">
        <p14:creationId xmlns:p14="http://schemas.microsoft.com/office/powerpoint/2010/main" val="79619498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التربية الاسلامية 12 ج1_صفحة_04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2413349" y="951358"/>
            <a:ext cx="62191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ar-AE" b="1" dirty="0"/>
              <a:t>يوقف التطور والتقدم العلمي و الثقافي و العمراني ، فيكون غير قادر على الانتاج</a:t>
            </a:r>
          </a:p>
        </p:txBody>
      </p:sp>
      <p:sp>
        <p:nvSpPr>
          <p:cNvPr id="4" name="مستطيل 3"/>
          <p:cNvSpPr/>
          <p:nvPr/>
        </p:nvSpPr>
        <p:spPr>
          <a:xfrm>
            <a:off x="1949885" y="1173602"/>
            <a:ext cx="66951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ar-AE" b="1" dirty="0"/>
              <a:t>يحارب الابداع و يعتبره مخالفا للدين و يحكم على صاحبة بالابتداع و مخالفة الدين</a:t>
            </a:r>
          </a:p>
        </p:txBody>
      </p:sp>
    </p:spTree>
    <p:extLst>
      <p:ext uri="{BB962C8B-B14F-4D97-AF65-F5344CB8AC3E}">
        <p14:creationId xmlns:p14="http://schemas.microsoft.com/office/powerpoint/2010/main" val="134338485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صورة 1" descr="التربية الاسلامية 12 ج1_صفحة_037">
            <a:extLst>
              <a:ext uri="{FF2B5EF4-FFF2-40B4-BE49-F238E27FC236}">
                <a16:creationId xmlns:a16="http://schemas.microsoft.com/office/drawing/2014/main" id="{C9DFFBCA-BA3F-4D36-B028-A1B4B7BD84C1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666" b="35373"/>
          <a:stretch/>
        </p:blipFill>
        <p:spPr>
          <a:xfrm>
            <a:off x="1557330" y="4558878"/>
            <a:ext cx="10633990" cy="2136039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7032104" y="295422"/>
            <a:ext cx="4536502" cy="857256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AE" sz="3200" dirty="0">
                <a:solidFill>
                  <a:schemeClr val="bg1"/>
                </a:solidFill>
                <a:latin typeface="Calibri"/>
                <a:cs typeface="PT Bold Heading" panose="02010400000000000000" pitchFamily="2" charset="-78"/>
              </a:rPr>
              <a:t>مفهوم التشدد والتطرف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65540" y="1281036"/>
            <a:ext cx="11060919" cy="2298284"/>
          </a:xfrm>
          <a:prstGeom prst="round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r" rtl="1">
              <a:lnSpc>
                <a:spcPct val="150000"/>
              </a:lnSpc>
            </a:pPr>
            <a:endParaRPr lang="ar-AE" sz="2400" dirty="0">
              <a:solidFill>
                <a:prstClr val="black"/>
              </a:solidFill>
              <a:latin typeface="Calibri"/>
              <a:cs typeface="PT Bold Heading" panose="02010400000000000000" pitchFamily="2" charset="-78"/>
            </a:endParaRPr>
          </a:p>
          <a:p>
            <a:pPr algn="r" rtl="1">
              <a:lnSpc>
                <a:spcPct val="150000"/>
              </a:lnSpc>
            </a:pPr>
            <a:r>
              <a:rPr lang="ar-AE" sz="2400" dirty="0">
                <a:solidFill>
                  <a:srgbClr val="C00000"/>
                </a:solidFill>
                <a:latin typeface="Calibri"/>
                <a:cs typeface="PT Bold Heading" panose="02010400000000000000" pitchFamily="2" charset="-78"/>
              </a:rPr>
              <a:t>التعريف</a:t>
            </a:r>
            <a:r>
              <a:rPr lang="ar-AE" sz="2400" dirty="0">
                <a:solidFill>
                  <a:prstClr val="black"/>
                </a:solidFill>
                <a:latin typeface="Calibri"/>
                <a:cs typeface="PT Bold Heading" panose="02010400000000000000" pitchFamily="2" charset="-78"/>
              </a:rPr>
              <a:t> : الخروج عن الوسطية والاعتدال في أمر من الأمور</a:t>
            </a:r>
          </a:p>
          <a:p>
            <a:pPr algn="r" rtl="1">
              <a:lnSpc>
                <a:spcPct val="150000"/>
              </a:lnSpc>
            </a:pPr>
            <a:r>
              <a:rPr lang="ar-AE" sz="2400" dirty="0">
                <a:solidFill>
                  <a:prstClr val="black"/>
                </a:solidFill>
                <a:latin typeface="Calibri"/>
                <a:cs typeface="PT Bold Heading" panose="02010400000000000000" pitchFamily="2" charset="-78"/>
              </a:rPr>
              <a:t>وحقيقة الدين الوسطية و الاعتدال ،و قال الرسول عن بعض الغلاة:</a:t>
            </a:r>
          </a:p>
          <a:p>
            <a:pPr algn="r" rtl="1">
              <a:lnSpc>
                <a:spcPct val="150000"/>
              </a:lnSpc>
            </a:pPr>
            <a:r>
              <a:rPr lang="ar-AE" sz="2400" dirty="0">
                <a:solidFill>
                  <a:prstClr val="black"/>
                </a:solidFill>
                <a:latin typeface="Calibri"/>
                <a:cs typeface="PT Bold Heading" panose="02010400000000000000" pitchFamily="2" charset="-78"/>
              </a:rPr>
              <a:t>(</a:t>
            </a:r>
            <a:r>
              <a:rPr lang="ar-AE" sz="2400" dirty="0">
                <a:solidFill>
                  <a:schemeClr val="accent1">
                    <a:lumMod val="75000"/>
                  </a:schemeClr>
                </a:solidFill>
                <a:latin typeface="Calibri"/>
                <a:cs typeface="PT Bold Heading" panose="02010400000000000000" pitchFamily="2" charset="-78"/>
              </a:rPr>
              <a:t>يَحْقِرُ أحَدُكُمْ صَلَاتَهُ مع صَلَاتِهِ، وصِيَامَهُ مع صِيَامِهِ، يَمْرُقُونَ مِنَ الدِّينِ كما يَمْرُقُ السَّهْمُ مِنَ الرَّمِيَّةِ) </a:t>
            </a:r>
            <a:r>
              <a:rPr lang="ar-AE" sz="2400" dirty="0">
                <a:solidFill>
                  <a:schemeClr val="tx1"/>
                </a:solidFill>
                <a:latin typeface="Calibri"/>
                <a:cs typeface="PT Bold Heading" panose="02010400000000000000" pitchFamily="2" charset="-78"/>
              </a:rPr>
              <a:t>وفي هذا تنبيه على شرف العلم هؤلاء اشتغلوا بالتعبد عن العلم فضيعوا الأصول</a:t>
            </a:r>
          </a:p>
          <a:p>
            <a:pPr algn="r" rtl="1">
              <a:lnSpc>
                <a:spcPct val="150000"/>
              </a:lnSpc>
            </a:pPr>
            <a:r>
              <a:rPr lang="ar-AE" sz="2800" dirty="0">
                <a:solidFill>
                  <a:schemeClr val="accent1">
                    <a:lumMod val="75000"/>
                  </a:schemeClr>
                </a:solidFill>
                <a:latin typeface="Calibri"/>
                <a:cs typeface="PT Bold Heading" panose="02010400000000000000" pitchFamily="2" charset="-78"/>
              </a:rPr>
              <a:t>              </a:t>
            </a:r>
          </a:p>
        </p:txBody>
      </p:sp>
      <p:sp>
        <p:nvSpPr>
          <p:cNvPr id="2" name="AutoShape 4" descr="الشيوعية: حرية التعبير مقابل &quot;وعد&quot; للنساء بنشوة جنسية مستدامة!">
            <a:extLst>
              <a:ext uri="{FF2B5EF4-FFF2-40B4-BE49-F238E27FC236}">
                <a16:creationId xmlns:a16="http://schemas.microsoft.com/office/drawing/2014/main" id="{FE6A5E55-6668-42AF-8645-0FB6E53FA11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AE"/>
          </a:p>
        </p:txBody>
      </p:sp>
      <p:sp>
        <p:nvSpPr>
          <p:cNvPr id="3" name="AutoShape 6" descr="الشيوعية: حرية التعبير مقابل &quot;وعد&quot; للنساء بنشوة جنسية مستدامة!">
            <a:extLst>
              <a:ext uri="{FF2B5EF4-FFF2-40B4-BE49-F238E27FC236}">
                <a16:creationId xmlns:a16="http://schemas.microsoft.com/office/drawing/2014/main" id="{10FD0898-B047-422A-BE08-99A090242AC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AE"/>
          </a:p>
        </p:txBody>
      </p:sp>
      <p:sp>
        <p:nvSpPr>
          <p:cNvPr id="4" name="AutoShape 8" descr="الشيوعية: حرية التعبير مقابل &quot;وعد&quot; للنساء بنشوة جنسية مستدامة!">
            <a:extLst>
              <a:ext uri="{FF2B5EF4-FFF2-40B4-BE49-F238E27FC236}">
                <a16:creationId xmlns:a16="http://schemas.microsoft.com/office/drawing/2014/main" id="{E2E5C08D-A6C2-49AC-A4A2-718B90343FD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AE"/>
          </a:p>
        </p:txBody>
      </p:sp>
      <p:sp>
        <p:nvSpPr>
          <p:cNvPr id="9" name="مستطيل 4">
            <a:extLst>
              <a:ext uri="{FF2B5EF4-FFF2-40B4-BE49-F238E27FC236}">
                <a16:creationId xmlns:a16="http://schemas.microsoft.com/office/drawing/2014/main" id="{EE5539EE-577C-4008-B51D-FB3C97CED8E7}"/>
              </a:ext>
            </a:extLst>
          </p:cNvPr>
          <p:cNvSpPr/>
          <p:nvPr/>
        </p:nvSpPr>
        <p:spPr>
          <a:xfrm>
            <a:off x="1648280" y="5144912"/>
            <a:ext cx="95050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ar-AE" sz="2400" dirty="0">
                <a:solidFill>
                  <a:srgbClr val="C00000"/>
                </a:solidFill>
                <a:latin typeface="Calibri"/>
                <a:cs typeface="PT Bold Heading" panose="02010400000000000000" pitchFamily="2" charset="-78"/>
              </a:rPr>
              <a:t>علاقة السبب بالنتيجة ( السببية ) </a:t>
            </a:r>
          </a:p>
        </p:txBody>
      </p:sp>
      <p:sp>
        <p:nvSpPr>
          <p:cNvPr id="10" name="مستطيل 5">
            <a:extLst>
              <a:ext uri="{FF2B5EF4-FFF2-40B4-BE49-F238E27FC236}">
                <a16:creationId xmlns:a16="http://schemas.microsoft.com/office/drawing/2014/main" id="{EE79C828-029C-4B19-9847-32D8C09BD93D}"/>
              </a:ext>
            </a:extLst>
          </p:cNvPr>
          <p:cNvSpPr/>
          <p:nvPr/>
        </p:nvSpPr>
        <p:spPr>
          <a:xfrm>
            <a:off x="5734262" y="6127983"/>
            <a:ext cx="54022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ar-AE" sz="2400" dirty="0">
                <a:solidFill>
                  <a:srgbClr val="C00000"/>
                </a:solidFill>
                <a:latin typeface="Calibri"/>
                <a:cs typeface="PT Bold Heading" panose="02010400000000000000" pitchFamily="2" charset="-78"/>
              </a:rPr>
              <a:t>اتقان العبادة والإخلاص فيها لله </a:t>
            </a:r>
          </a:p>
        </p:txBody>
      </p:sp>
      <p:pic>
        <p:nvPicPr>
          <p:cNvPr id="6" name="Picture 5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0B50B990-4BC3-4404-8AA8-48BFB2C433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78" y="3886201"/>
            <a:ext cx="4297269" cy="2639872"/>
          </a:xfrm>
          <a:prstGeom prst="rect">
            <a:avLst/>
          </a:prstGeom>
        </p:spPr>
      </p:pic>
      <p:sp>
        <p:nvSpPr>
          <p:cNvPr id="7" name="Rounded Rectangle 10">
            <a:extLst>
              <a:ext uri="{FF2B5EF4-FFF2-40B4-BE49-F238E27FC236}">
                <a16:creationId xmlns:a16="http://schemas.microsoft.com/office/drawing/2014/main" id="{FDF5E095-4F65-47B7-8E56-5EAE6A9DAC41}"/>
              </a:ext>
            </a:extLst>
          </p:cNvPr>
          <p:cNvSpPr/>
          <p:nvPr/>
        </p:nvSpPr>
        <p:spPr>
          <a:xfrm>
            <a:off x="9145490" y="3748164"/>
            <a:ext cx="1991070" cy="625083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AE" sz="2800" dirty="0">
                <a:solidFill>
                  <a:schemeClr val="bg1"/>
                </a:solidFill>
                <a:latin typeface="Calibri"/>
                <a:cs typeface="PT Bold Heading" panose="02010400000000000000" pitchFamily="2" charset="-78"/>
              </a:rPr>
              <a:t>أستنتج</a:t>
            </a:r>
          </a:p>
        </p:txBody>
      </p:sp>
    </p:spTree>
    <p:extLst>
      <p:ext uri="{BB962C8B-B14F-4D97-AF65-F5344CB8AC3E}">
        <p14:creationId xmlns:p14="http://schemas.microsoft.com/office/powerpoint/2010/main" val="412224209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9" grpId="0"/>
      <p:bldP spid="10" grpId="0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التربية الاسلامية 12 ج1_صفحة_037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77" b="5291"/>
          <a:stretch/>
        </p:blipFill>
        <p:spPr>
          <a:xfrm>
            <a:off x="2112912" y="836712"/>
            <a:ext cx="10079088" cy="3645024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7DEA232-5762-44A2-BF19-EB8ADC415206}"/>
              </a:ext>
            </a:extLst>
          </p:cNvPr>
          <p:cNvCxnSpPr>
            <a:cxnSpLocks/>
          </p:cNvCxnSpPr>
          <p:nvPr/>
        </p:nvCxnSpPr>
        <p:spPr>
          <a:xfrm flipH="1">
            <a:off x="2783632" y="1268760"/>
            <a:ext cx="8445728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8107EDF-27AA-4147-8975-666D8A3695AA}"/>
              </a:ext>
            </a:extLst>
          </p:cNvPr>
          <p:cNvCxnSpPr>
            <a:cxnSpLocks/>
          </p:cNvCxnSpPr>
          <p:nvPr/>
        </p:nvCxnSpPr>
        <p:spPr>
          <a:xfrm flipH="1">
            <a:off x="2927648" y="3501008"/>
            <a:ext cx="8085688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3" name="صورة 1" descr="التربية الاسلامية 12 ج1_صفحة_038">
            <a:extLst>
              <a:ext uri="{FF2B5EF4-FFF2-40B4-BE49-F238E27FC236}">
                <a16:creationId xmlns:a16="http://schemas.microsoft.com/office/drawing/2014/main" id="{81B40253-249A-41B6-9840-02D18C133700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0" b="78360"/>
          <a:stretch/>
        </p:blipFill>
        <p:spPr>
          <a:xfrm>
            <a:off x="1847528" y="4365104"/>
            <a:ext cx="10344472" cy="2518802"/>
          </a:xfrm>
          <a:prstGeom prst="rect">
            <a:avLst/>
          </a:prstGeom>
        </p:spPr>
      </p:pic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F02E2C84-BC47-486F-B7D6-E0AB64A2AC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24944"/>
            <a:ext cx="2351584" cy="3816423"/>
          </a:xfrm>
          <a:prstGeom prst="rect">
            <a:avLst/>
          </a:prstGeom>
        </p:spPr>
      </p:pic>
      <p:sp>
        <p:nvSpPr>
          <p:cNvPr id="10" name="Rounded Rectangle 10">
            <a:extLst>
              <a:ext uri="{FF2B5EF4-FFF2-40B4-BE49-F238E27FC236}">
                <a16:creationId xmlns:a16="http://schemas.microsoft.com/office/drawing/2014/main" id="{B4098B28-D408-4CE1-8908-BF201845A000}"/>
              </a:ext>
            </a:extLst>
          </p:cNvPr>
          <p:cNvSpPr/>
          <p:nvPr/>
        </p:nvSpPr>
        <p:spPr>
          <a:xfrm>
            <a:off x="7320136" y="102572"/>
            <a:ext cx="4367334" cy="625083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AE" sz="2800" dirty="0">
                <a:solidFill>
                  <a:schemeClr val="bg1"/>
                </a:solidFill>
                <a:latin typeface="Calibri"/>
                <a:cs typeface="PT Bold Heading" panose="02010400000000000000" pitchFamily="2" charset="-78"/>
              </a:rPr>
              <a:t>لماذا الحديث عن التطرف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6C54104-1DA2-4403-89BC-78612ED79F2C}"/>
              </a:ext>
            </a:extLst>
          </p:cNvPr>
          <p:cNvCxnSpPr>
            <a:cxnSpLocks/>
          </p:cNvCxnSpPr>
          <p:nvPr/>
        </p:nvCxnSpPr>
        <p:spPr>
          <a:xfrm flipH="1">
            <a:off x="3143672" y="4005064"/>
            <a:ext cx="8085688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933146"/>
      </p:ext>
    </p:extLst>
  </p:cSld>
  <p:clrMapOvr>
    <a:masterClrMapping/>
  </p:clrMapOvr>
  <p:transition spd="slow">
    <p:comb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1B45344-9FBB-414F-9022-CBAB73E05662}"/>
              </a:ext>
            </a:extLst>
          </p:cNvPr>
          <p:cNvSpPr/>
          <p:nvPr/>
        </p:nvSpPr>
        <p:spPr>
          <a:xfrm>
            <a:off x="9984432" y="5097946"/>
            <a:ext cx="1584176" cy="5633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pic>
        <p:nvPicPr>
          <p:cNvPr id="3" name="صورة 1" descr="التربية الاسلامية 12 ج1_صفحة_038">
            <a:extLst>
              <a:ext uri="{FF2B5EF4-FFF2-40B4-BE49-F238E27FC236}">
                <a16:creationId xmlns:a16="http://schemas.microsoft.com/office/drawing/2014/main" id="{81B40253-249A-41B6-9840-02D18C133700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79" b="60500"/>
          <a:stretch/>
        </p:blipFill>
        <p:spPr>
          <a:xfrm>
            <a:off x="1823160" y="166583"/>
            <a:ext cx="10344472" cy="3168353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22E3946-1E2A-4A65-A06E-67609BBC389E}"/>
              </a:ext>
            </a:extLst>
          </p:cNvPr>
          <p:cNvCxnSpPr>
            <a:cxnSpLocks/>
          </p:cNvCxnSpPr>
          <p:nvPr/>
        </p:nvCxnSpPr>
        <p:spPr>
          <a:xfrm flipH="1">
            <a:off x="2562819" y="692696"/>
            <a:ext cx="8589744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48E468C-473A-4446-BB84-52DC3B7C19AC}"/>
              </a:ext>
            </a:extLst>
          </p:cNvPr>
          <p:cNvCxnSpPr>
            <a:cxnSpLocks/>
          </p:cNvCxnSpPr>
          <p:nvPr/>
        </p:nvCxnSpPr>
        <p:spPr>
          <a:xfrm flipH="1">
            <a:off x="2562819" y="1196752"/>
            <a:ext cx="8835648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0" name="صورة 1" descr="التربية الاسلامية 12 ج1_صفحة_038">
            <a:extLst>
              <a:ext uri="{FF2B5EF4-FFF2-40B4-BE49-F238E27FC236}">
                <a16:creationId xmlns:a16="http://schemas.microsoft.com/office/drawing/2014/main" id="{BBFE6F86-C967-46B1-A518-56180D171BD5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012" b="37106"/>
          <a:stretch/>
        </p:blipFill>
        <p:spPr>
          <a:xfrm>
            <a:off x="1559496" y="3878859"/>
            <a:ext cx="10260632" cy="2780430"/>
          </a:xfrm>
          <a:prstGeom prst="rect">
            <a:avLst/>
          </a:prstGeom>
        </p:spPr>
      </p:pic>
      <p:sp>
        <p:nvSpPr>
          <p:cNvPr id="13" name="مستطيل 2">
            <a:extLst>
              <a:ext uri="{FF2B5EF4-FFF2-40B4-BE49-F238E27FC236}">
                <a16:creationId xmlns:a16="http://schemas.microsoft.com/office/drawing/2014/main" id="{5BF5B276-9646-436C-95A0-4ABE369297FA}"/>
              </a:ext>
            </a:extLst>
          </p:cNvPr>
          <p:cNvSpPr/>
          <p:nvPr/>
        </p:nvSpPr>
        <p:spPr>
          <a:xfrm>
            <a:off x="4583832" y="4422784"/>
            <a:ext cx="64209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rtl="1"/>
            <a:r>
              <a:rPr lang="ar-AE" sz="2400" dirty="0">
                <a:solidFill>
                  <a:srgbClr val="C00000"/>
                </a:solidFill>
                <a:latin typeface="Calibri"/>
                <a:cs typeface="PT Bold Heading" panose="02010400000000000000" pitchFamily="2" charset="-78"/>
              </a:rPr>
              <a:t>فالإرهاب أداة من أدوات التطرف لتحقيق أهدافه</a:t>
            </a:r>
          </a:p>
        </p:txBody>
      </p:sp>
      <p:sp>
        <p:nvSpPr>
          <p:cNvPr id="15" name="مستطيل 3">
            <a:extLst>
              <a:ext uri="{FF2B5EF4-FFF2-40B4-BE49-F238E27FC236}">
                <a16:creationId xmlns:a16="http://schemas.microsoft.com/office/drawing/2014/main" id="{165A3DFB-64DD-4808-A7A0-345D4AF0C7CB}"/>
              </a:ext>
            </a:extLst>
          </p:cNvPr>
          <p:cNvSpPr/>
          <p:nvPr/>
        </p:nvSpPr>
        <p:spPr>
          <a:xfrm>
            <a:off x="4624" y="6094741"/>
            <a:ext cx="111525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ar-AE" sz="2400" dirty="0">
                <a:solidFill>
                  <a:srgbClr val="C00000"/>
                </a:solidFill>
                <a:latin typeface="Calibri"/>
                <a:cs typeface="PT Bold Heading" panose="02010400000000000000" pitchFamily="2" charset="-78"/>
              </a:rPr>
              <a:t>فضح نواياه وأهدافه، قطع مصادر التمويل عنه، التحذير الدائم للشباب، توفير حاجات الشباب</a:t>
            </a:r>
            <a:endParaRPr lang="ar-AE" b="1" dirty="0"/>
          </a:p>
        </p:txBody>
      </p:sp>
      <p:pic>
        <p:nvPicPr>
          <p:cNvPr id="16" name="Picture 2" descr="موقف الإسلام من التطرف الديني">
            <a:extLst>
              <a:ext uri="{FF2B5EF4-FFF2-40B4-BE49-F238E27FC236}">
                <a16:creationId xmlns:a16="http://schemas.microsoft.com/office/drawing/2014/main" id="{1004AA0A-3F15-4B28-9BB1-2A74DA3E74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872" y="3209212"/>
            <a:ext cx="3380606" cy="2672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ounded Rectangle 10">
            <a:extLst>
              <a:ext uri="{FF2B5EF4-FFF2-40B4-BE49-F238E27FC236}">
                <a16:creationId xmlns:a16="http://schemas.microsoft.com/office/drawing/2014/main" id="{C7F0A020-B696-4C50-BD3C-49DD1A439C0B}"/>
              </a:ext>
            </a:extLst>
          </p:cNvPr>
          <p:cNvSpPr/>
          <p:nvPr/>
        </p:nvSpPr>
        <p:spPr>
          <a:xfrm>
            <a:off x="9377971" y="3253776"/>
            <a:ext cx="1991070" cy="625083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AE" sz="2800" dirty="0">
                <a:solidFill>
                  <a:schemeClr val="bg1"/>
                </a:solidFill>
                <a:latin typeface="Calibri"/>
                <a:cs typeface="PT Bold Heading" panose="02010400000000000000" pitchFamily="2" charset="-78"/>
              </a:rPr>
              <a:t>أستنتج</a:t>
            </a:r>
          </a:p>
        </p:txBody>
      </p:sp>
      <p:sp>
        <p:nvSpPr>
          <p:cNvPr id="18" name="Rounded Rectangle 10">
            <a:extLst>
              <a:ext uri="{FF2B5EF4-FFF2-40B4-BE49-F238E27FC236}">
                <a16:creationId xmlns:a16="http://schemas.microsoft.com/office/drawing/2014/main" id="{5858BE1B-2568-42D1-B993-F9C09CDF2866}"/>
              </a:ext>
            </a:extLst>
          </p:cNvPr>
          <p:cNvSpPr/>
          <p:nvPr/>
        </p:nvSpPr>
        <p:spPr>
          <a:xfrm>
            <a:off x="9407397" y="4995063"/>
            <a:ext cx="1991070" cy="625083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AE" sz="2800" dirty="0">
                <a:solidFill>
                  <a:schemeClr val="bg1"/>
                </a:solidFill>
                <a:latin typeface="Calibri"/>
                <a:cs typeface="PT Bold Heading" panose="02010400000000000000" pitchFamily="2" charset="-78"/>
              </a:rPr>
              <a:t>أقترح</a:t>
            </a:r>
          </a:p>
        </p:txBody>
      </p:sp>
    </p:spTree>
    <p:extLst>
      <p:ext uri="{BB962C8B-B14F-4D97-AF65-F5344CB8AC3E}">
        <p14:creationId xmlns:p14="http://schemas.microsoft.com/office/powerpoint/2010/main" val="116787081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7" grpId="0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التربية الاسلامية 12 ج1_صفحة_038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893" b="6345"/>
          <a:stretch/>
        </p:blipFill>
        <p:spPr>
          <a:xfrm>
            <a:off x="3143672" y="137976"/>
            <a:ext cx="8892480" cy="6315360"/>
          </a:xfrm>
          <a:prstGeom prst="rect">
            <a:avLst/>
          </a:prstGeom>
        </p:spPr>
      </p:pic>
      <p:cxnSp>
        <p:nvCxnSpPr>
          <p:cNvPr id="6" name="رابط مستقيم 3">
            <a:extLst>
              <a:ext uri="{FF2B5EF4-FFF2-40B4-BE49-F238E27FC236}">
                <a16:creationId xmlns:a16="http://schemas.microsoft.com/office/drawing/2014/main" id="{17E7DBCF-A0A4-4480-A1BE-369FC565CFED}"/>
              </a:ext>
            </a:extLst>
          </p:cNvPr>
          <p:cNvCxnSpPr>
            <a:cxnSpLocks/>
          </p:cNvCxnSpPr>
          <p:nvPr/>
        </p:nvCxnSpPr>
        <p:spPr>
          <a:xfrm flipH="1">
            <a:off x="6456040" y="1988840"/>
            <a:ext cx="1872208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رابط مستقيم 3">
            <a:extLst>
              <a:ext uri="{FF2B5EF4-FFF2-40B4-BE49-F238E27FC236}">
                <a16:creationId xmlns:a16="http://schemas.microsoft.com/office/drawing/2014/main" id="{4CC7D186-5EC2-4A6B-A6B5-19F21BA83F5C}"/>
              </a:ext>
            </a:extLst>
          </p:cNvPr>
          <p:cNvCxnSpPr>
            <a:cxnSpLocks/>
          </p:cNvCxnSpPr>
          <p:nvPr/>
        </p:nvCxnSpPr>
        <p:spPr>
          <a:xfrm flipH="1">
            <a:off x="4943872" y="5013176"/>
            <a:ext cx="6552728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10">
            <a:extLst>
              <a:ext uri="{FF2B5EF4-FFF2-40B4-BE49-F238E27FC236}">
                <a16:creationId xmlns:a16="http://schemas.microsoft.com/office/drawing/2014/main" id="{5079E8BC-2A1E-44BC-8797-27B64D858B81}"/>
              </a:ext>
            </a:extLst>
          </p:cNvPr>
          <p:cNvSpPr/>
          <p:nvPr/>
        </p:nvSpPr>
        <p:spPr>
          <a:xfrm>
            <a:off x="7104112" y="410920"/>
            <a:ext cx="4536502" cy="857256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AE" sz="3200" dirty="0">
                <a:solidFill>
                  <a:schemeClr val="bg1"/>
                </a:solidFill>
                <a:latin typeface="Calibri"/>
                <a:cs typeface="PT Bold Heading" panose="02010400000000000000" pitchFamily="2" charset="-78"/>
              </a:rPr>
              <a:t>موقف الإسلام من التطرف</a:t>
            </a:r>
          </a:p>
        </p:txBody>
      </p:sp>
      <p:pic>
        <p:nvPicPr>
          <p:cNvPr id="4" name="Picture 3" descr="A picture containing person, standing, large, water&#10;&#10;Description automatically generated">
            <a:extLst>
              <a:ext uri="{FF2B5EF4-FFF2-40B4-BE49-F238E27FC236}">
                <a16:creationId xmlns:a16="http://schemas.microsoft.com/office/drawing/2014/main" id="{93278967-DC68-4036-80D5-425C232E86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49" y="4221090"/>
            <a:ext cx="3312368" cy="2525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233023"/>
      </p:ext>
    </p:extLst>
  </p:cSld>
  <p:clrMapOvr>
    <a:masterClrMapping/>
  </p:clrMapOvr>
  <p:transition spd="slow">
    <p:comb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1" descr="التربية الاسلامية 12 ج1_صفحة_039">
            <a:extLst>
              <a:ext uri="{FF2B5EF4-FFF2-40B4-BE49-F238E27FC236}">
                <a16:creationId xmlns:a16="http://schemas.microsoft.com/office/drawing/2014/main" id="{50F6AA69-CD35-4C54-8EA3-43CAB597DD69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03" b="11037"/>
          <a:stretch/>
        </p:blipFill>
        <p:spPr>
          <a:xfrm>
            <a:off x="2247920" y="643930"/>
            <a:ext cx="10014312" cy="6061433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50ADB966-9A0E-4950-8339-1B7A1986C543}"/>
              </a:ext>
            </a:extLst>
          </p:cNvPr>
          <p:cNvSpPr/>
          <p:nvPr/>
        </p:nvSpPr>
        <p:spPr>
          <a:xfrm>
            <a:off x="3077880" y="2049787"/>
            <a:ext cx="81544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rtl="1"/>
            <a:r>
              <a:rPr lang="ar-AE" sz="2400" dirty="0">
                <a:solidFill>
                  <a:srgbClr val="C00000"/>
                </a:solidFill>
                <a:latin typeface="Calibri"/>
                <a:cs typeface="PT Bold Heading" panose="02010400000000000000" pitchFamily="2" charset="-78"/>
              </a:rPr>
              <a:t>اليسر والتخفيف يعين على الاعتدال والبعد عن التشديد على الناس</a:t>
            </a: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3D4C95EE-E03F-4CF6-B0C3-D186BD6094A4}"/>
              </a:ext>
            </a:extLst>
          </p:cNvPr>
          <p:cNvSpPr/>
          <p:nvPr/>
        </p:nvSpPr>
        <p:spPr>
          <a:xfrm>
            <a:off x="4485454" y="3652110"/>
            <a:ext cx="67627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ar-AE" sz="2400" dirty="0">
                <a:solidFill>
                  <a:srgbClr val="C00000"/>
                </a:solidFill>
                <a:latin typeface="Calibri"/>
                <a:cs typeface="PT Bold Heading" panose="02010400000000000000" pitchFamily="2" charset="-78"/>
              </a:rPr>
              <a:t>المقاربة والعمل على قدر الاستطاعة</a:t>
            </a: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93C5C76E-802A-4C7C-9FAC-F340A417A669}"/>
              </a:ext>
            </a:extLst>
          </p:cNvPr>
          <p:cNvSpPr/>
          <p:nvPr/>
        </p:nvSpPr>
        <p:spPr>
          <a:xfrm>
            <a:off x="2927648" y="6165304"/>
            <a:ext cx="81544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ar-AE" sz="2400" dirty="0">
                <a:solidFill>
                  <a:srgbClr val="C00000"/>
                </a:solidFill>
                <a:latin typeface="Calibri"/>
                <a:cs typeface="PT Bold Heading" panose="02010400000000000000" pitchFamily="2" charset="-78"/>
              </a:rPr>
              <a:t>إعطاء النفس والأهل  حقهم واسعادهم و تحقيق رفاهيتهما </a:t>
            </a:r>
          </a:p>
        </p:txBody>
      </p:sp>
      <p:pic>
        <p:nvPicPr>
          <p:cNvPr id="1026" name="Picture 2" descr="مفهوم التطرف قبل البدء بمفهوم التطرف... - النائب تامر الشهاوى - مؤسسة وعى  للتنمية المجتمعية - | Facebook">
            <a:extLst>
              <a:ext uri="{FF2B5EF4-FFF2-40B4-BE49-F238E27FC236}">
                <a16:creationId xmlns:a16="http://schemas.microsoft.com/office/drawing/2014/main" id="{645A4F97-FC7F-4964-94B6-C148CBFB60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6" y="3836776"/>
            <a:ext cx="2526968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رابط مستقيم 3">
            <a:extLst>
              <a:ext uri="{FF2B5EF4-FFF2-40B4-BE49-F238E27FC236}">
                <a16:creationId xmlns:a16="http://schemas.microsoft.com/office/drawing/2014/main" id="{0B8D1EC1-9817-4E67-AC92-FB7BC9B37CD2}"/>
              </a:ext>
            </a:extLst>
          </p:cNvPr>
          <p:cNvCxnSpPr>
            <a:cxnSpLocks/>
          </p:cNvCxnSpPr>
          <p:nvPr/>
        </p:nvCxnSpPr>
        <p:spPr>
          <a:xfrm flipH="1">
            <a:off x="5663952" y="1844824"/>
            <a:ext cx="72008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رابط مستقيم 3">
            <a:extLst>
              <a:ext uri="{FF2B5EF4-FFF2-40B4-BE49-F238E27FC236}">
                <a16:creationId xmlns:a16="http://schemas.microsoft.com/office/drawing/2014/main" id="{08B612EC-1375-4359-B698-C4CB57D13CD0}"/>
              </a:ext>
            </a:extLst>
          </p:cNvPr>
          <p:cNvCxnSpPr>
            <a:cxnSpLocks/>
          </p:cNvCxnSpPr>
          <p:nvPr/>
        </p:nvCxnSpPr>
        <p:spPr>
          <a:xfrm flipH="1">
            <a:off x="2855640" y="5805264"/>
            <a:ext cx="108012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رابط مستقيم 3">
            <a:extLst>
              <a:ext uri="{FF2B5EF4-FFF2-40B4-BE49-F238E27FC236}">
                <a16:creationId xmlns:a16="http://schemas.microsoft.com/office/drawing/2014/main" id="{A1219A0B-5818-4191-8E96-3DDA396AAD9A}"/>
              </a:ext>
            </a:extLst>
          </p:cNvPr>
          <p:cNvCxnSpPr>
            <a:cxnSpLocks/>
          </p:cNvCxnSpPr>
          <p:nvPr/>
        </p:nvCxnSpPr>
        <p:spPr>
          <a:xfrm flipH="1">
            <a:off x="7392144" y="3284984"/>
            <a:ext cx="252028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رابط مستقيم 3">
            <a:extLst>
              <a:ext uri="{FF2B5EF4-FFF2-40B4-BE49-F238E27FC236}">
                <a16:creationId xmlns:a16="http://schemas.microsoft.com/office/drawing/2014/main" id="{943B3C87-01BD-47F8-BB4F-BB24E8E9F09B}"/>
              </a:ext>
            </a:extLst>
          </p:cNvPr>
          <p:cNvCxnSpPr>
            <a:cxnSpLocks/>
          </p:cNvCxnSpPr>
          <p:nvPr/>
        </p:nvCxnSpPr>
        <p:spPr>
          <a:xfrm flipH="1">
            <a:off x="10200456" y="6093296"/>
            <a:ext cx="72008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ounded Rectangle 10">
            <a:extLst>
              <a:ext uri="{FF2B5EF4-FFF2-40B4-BE49-F238E27FC236}">
                <a16:creationId xmlns:a16="http://schemas.microsoft.com/office/drawing/2014/main" id="{1571509D-F442-4D55-B88B-2A30C3078183}"/>
              </a:ext>
            </a:extLst>
          </p:cNvPr>
          <p:cNvSpPr/>
          <p:nvPr/>
        </p:nvSpPr>
        <p:spPr>
          <a:xfrm>
            <a:off x="10092444" y="89732"/>
            <a:ext cx="1656184" cy="554199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AE" sz="2800" dirty="0">
                <a:solidFill>
                  <a:schemeClr val="bg1"/>
                </a:solidFill>
                <a:latin typeface="Calibri"/>
                <a:cs typeface="PT Bold Heading" panose="02010400000000000000" pitchFamily="2" charset="-78"/>
              </a:rPr>
              <a:t>أستنتج</a:t>
            </a:r>
          </a:p>
        </p:txBody>
      </p:sp>
    </p:spTree>
    <p:extLst>
      <p:ext uri="{BB962C8B-B14F-4D97-AF65-F5344CB8AC3E}">
        <p14:creationId xmlns:p14="http://schemas.microsoft.com/office/powerpoint/2010/main" val="167402325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التربية الاسلامية 12 ج1_صفحة_040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15" b="56225"/>
          <a:stretch/>
        </p:blipFill>
        <p:spPr>
          <a:xfrm>
            <a:off x="767408" y="1326163"/>
            <a:ext cx="11016208" cy="2318861"/>
          </a:xfrm>
          <a:prstGeom prst="rect">
            <a:avLst/>
          </a:prstGeom>
        </p:spPr>
      </p:pic>
      <p:pic>
        <p:nvPicPr>
          <p:cNvPr id="6" name="صورة 1" descr="التربية الاسلامية 12 ج1_صفحة_040">
            <a:extLst>
              <a:ext uri="{FF2B5EF4-FFF2-40B4-BE49-F238E27FC236}">
                <a16:creationId xmlns:a16="http://schemas.microsoft.com/office/drawing/2014/main" id="{BE19B249-F4A1-42F6-8D99-0B6E9251CF92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61" b="39377"/>
          <a:stretch/>
        </p:blipFill>
        <p:spPr>
          <a:xfrm>
            <a:off x="1927920" y="4529465"/>
            <a:ext cx="10008096" cy="2204864"/>
          </a:xfrm>
          <a:prstGeom prst="rect">
            <a:avLst/>
          </a:prstGeom>
        </p:spPr>
      </p:pic>
      <p:sp>
        <p:nvSpPr>
          <p:cNvPr id="7" name="مستطيل 3">
            <a:extLst>
              <a:ext uri="{FF2B5EF4-FFF2-40B4-BE49-F238E27FC236}">
                <a16:creationId xmlns:a16="http://schemas.microsoft.com/office/drawing/2014/main" id="{1A03B2FF-ACAB-4703-AC9A-F1CF9007933B}"/>
              </a:ext>
            </a:extLst>
          </p:cNvPr>
          <p:cNvSpPr/>
          <p:nvPr/>
        </p:nvSpPr>
        <p:spPr>
          <a:xfrm>
            <a:off x="6546304" y="5127887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rtl="1"/>
            <a:r>
              <a:rPr lang="ar-AE" sz="2400" dirty="0">
                <a:solidFill>
                  <a:srgbClr val="C00000"/>
                </a:solidFill>
                <a:latin typeface="Calibri"/>
                <a:cs typeface="PT Bold Heading" panose="02010400000000000000" pitchFamily="2" charset="-78"/>
              </a:rPr>
              <a:t>العزلة عن المجتمع</a:t>
            </a:r>
          </a:p>
          <a:p>
            <a:pPr algn="r" rtl="1"/>
            <a:r>
              <a:rPr lang="ar-AE" sz="2400" dirty="0">
                <a:solidFill>
                  <a:srgbClr val="C00000"/>
                </a:solidFill>
                <a:latin typeface="Calibri"/>
                <a:cs typeface="PT Bold Heading" panose="02010400000000000000" pitchFamily="2" charset="-78"/>
              </a:rPr>
              <a:t>استباحة الدماء و الأموال الآخرين</a:t>
            </a:r>
          </a:p>
          <a:p>
            <a:pPr algn="r" rtl="1"/>
            <a:r>
              <a:rPr lang="ar-AE" sz="2400" dirty="0">
                <a:solidFill>
                  <a:srgbClr val="C00000"/>
                </a:solidFill>
                <a:latin typeface="Calibri"/>
                <a:cs typeface="PT Bold Heading" panose="02010400000000000000" pitchFamily="2" charset="-78"/>
              </a:rPr>
              <a:t>الطعن في أئمة الدين وانتقاص في حقهم</a:t>
            </a:r>
          </a:p>
        </p:txBody>
      </p:sp>
      <p:pic>
        <p:nvPicPr>
          <p:cNvPr id="8" name="Picture 7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989E755B-6C4F-4ACD-820D-6A6598209B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776" y="3917608"/>
            <a:ext cx="3888432" cy="2664321"/>
          </a:xfrm>
          <a:prstGeom prst="rect">
            <a:avLst/>
          </a:prstGeom>
        </p:spPr>
      </p:pic>
      <p:sp>
        <p:nvSpPr>
          <p:cNvPr id="9" name="Rounded Rectangle 10">
            <a:extLst>
              <a:ext uri="{FF2B5EF4-FFF2-40B4-BE49-F238E27FC236}">
                <a16:creationId xmlns:a16="http://schemas.microsoft.com/office/drawing/2014/main" id="{D88571EA-A4D8-49E3-8854-71834D8E2284}"/>
              </a:ext>
            </a:extLst>
          </p:cNvPr>
          <p:cNvSpPr/>
          <p:nvPr/>
        </p:nvSpPr>
        <p:spPr>
          <a:xfrm>
            <a:off x="9120336" y="3807633"/>
            <a:ext cx="2313342" cy="650834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AE" sz="2800" dirty="0">
                <a:solidFill>
                  <a:schemeClr val="bg1"/>
                </a:solidFill>
                <a:latin typeface="Calibri"/>
                <a:cs typeface="PT Bold Heading" panose="02010400000000000000" pitchFamily="2" charset="-78"/>
              </a:rPr>
              <a:t>أتامل وأحدد</a:t>
            </a:r>
          </a:p>
        </p:txBody>
      </p:sp>
      <p:sp>
        <p:nvSpPr>
          <p:cNvPr id="10" name="Rounded Rectangle 10">
            <a:extLst>
              <a:ext uri="{FF2B5EF4-FFF2-40B4-BE49-F238E27FC236}">
                <a16:creationId xmlns:a16="http://schemas.microsoft.com/office/drawing/2014/main" id="{78B4D6B8-2108-489E-A5C4-93316F001904}"/>
              </a:ext>
            </a:extLst>
          </p:cNvPr>
          <p:cNvSpPr/>
          <p:nvPr/>
        </p:nvSpPr>
        <p:spPr>
          <a:xfrm>
            <a:off x="8832304" y="548680"/>
            <a:ext cx="2423118" cy="625083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AE" sz="2800" dirty="0">
                <a:solidFill>
                  <a:schemeClr val="bg1"/>
                </a:solidFill>
                <a:latin typeface="Calibri"/>
                <a:cs typeface="PT Bold Heading" panose="02010400000000000000" pitchFamily="2" charset="-78"/>
              </a:rPr>
              <a:t>مظاهر التطرف</a:t>
            </a:r>
          </a:p>
        </p:txBody>
      </p:sp>
    </p:spTree>
    <p:extLst>
      <p:ext uri="{BB962C8B-B14F-4D97-AF65-F5344CB8AC3E}">
        <p14:creationId xmlns:p14="http://schemas.microsoft.com/office/powerpoint/2010/main" val="233873406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9608" y="442793"/>
            <a:ext cx="3946017" cy="298940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23" y="460057"/>
            <a:ext cx="4197856" cy="29894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413" y="3900682"/>
            <a:ext cx="4197856" cy="259228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531844" y="792202"/>
            <a:ext cx="147187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من </a:t>
            </a:r>
          </a:p>
          <a:p>
            <a:pPr algn="ctr"/>
            <a:r>
              <a:rPr lang="ar-AE" sz="5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أعمال</a:t>
            </a:r>
            <a:endParaRPr lang="en-US" sz="54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178179" y="3212976"/>
            <a:ext cx="22958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الجماعات</a:t>
            </a:r>
            <a:endParaRPr lang="en-US" sz="5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88801" y="4653136"/>
            <a:ext cx="21579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المتطرفة</a:t>
            </a:r>
            <a:endParaRPr lang="en-US" sz="5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9" name="Picture 2" descr="بعد &quot;مجزرة&quot; نيوزيلندا... هل يكشف الغرب عن وجهه الحقيقي تجاه المسلمين؟ -  IUVMPRESS">
            <a:extLst>
              <a:ext uri="{FF2B5EF4-FFF2-40B4-BE49-F238E27FC236}">
                <a16:creationId xmlns:a16="http://schemas.microsoft.com/office/drawing/2014/main" id="{52D31A17-3DB8-4198-9B5A-C81B229949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2184" y="3890665"/>
            <a:ext cx="3837403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0738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2466</TotalTime>
  <Words>965</Words>
  <Application>Microsoft Office PowerPoint</Application>
  <PresentationFormat>Widescreen</PresentationFormat>
  <Paragraphs>140</Paragraphs>
  <Slides>22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Arial</vt:lpstr>
      <vt:lpstr>ArialMT</vt:lpstr>
      <vt:lpstr>Calibri</vt:lpstr>
      <vt:lpstr>Calibri Light</vt:lpstr>
      <vt:lpstr>Sakkal Majalla</vt:lpstr>
      <vt:lpstr>SakkalMajalla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علاج التشدد والتطرف</vt:lpstr>
      <vt:lpstr>علاج التشدد والتطرف</vt:lpstr>
      <vt:lpstr>أمثلة على الوسطية في حياة الرسول عليه السلام</vt:lpstr>
      <vt:lpstr>خطأ الشبهات التالية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هدي النبي عليه السلام في الرعاية الصحية</dc:title>
  <dc:creator>User</dc:creator>
  <cp:lastModifiedBy>عذيجة مبارك الشامسي</cp:lastModifiedBy>
  <cp:revision>232</cp:revision>
  <dcterms:created xsi:type="dcterms:W3CDTF">2012-02-25T14:59:50Z</dcterms:created>
  <dcterms:modified xsi:type="dcterms:W3CDTF">2020-09-17T07:15:26Z</dcterms:modified>
</cp:coreProperties>
</file>