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6"/>
  </p:notesMasterIdLst>
  <p:sldIdLst>
    <p:sldId id="859" r:id="rId2"/>
    <p:sldId id="886" r:id="rId3"/>
    <p:sldId id="896" r:id="rId4"/>
    <p:sldId id="261" r:id="rId5"/>
    <p:sldId id="256" r:id="rId6"/>
    <p:sldId id="860" r:id="rId7"/>
    <p:sldId id="897" r:id="rId8"/>
    <p:sldId id="863" r:id="rId9"/>
    <p:sldId id="865" r:id="rId10"/>
    <p:sldId id="864" r:id="rId11"/>
    <p:sldId id="888" r:id="rId12"/>
    <p:sldId id="892" r:id="rId13"/>
    <p:sldId id="887" r:id="rId14"/>
    <p:sldId id="889" r:id="rId15"/>
    <p:sldId id="861" r:id="rId16"/>
    <p:sldId id="900" r:id="rId17"/>
    <p:sldId id="899" r:id="rId18"/>
    <p:sldId id="898" r:id="rId19"/>
    <p:sldId id="870" r:id="rId20"/>
    <p:sldId id="262" r:id="rId21"/>
    <p:sldId id="593" r:id="rId22"/>
    <p:sldId id="871" r:id="rId23"/>
    <p:sldId id="895" r:id="rId24"/>
    <p:sldId id="869" r:id="rId2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D4C"/>
    <a:srgbClr val="5C862A"/>
    <a:srgbClr val="389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65" d="100"/>
          <a:sy n="65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88AF12-1951-40DC-8D95-9248D6C8CF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694C9-DF78-42CA-A68B-F62DD3D2C4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365944-9344-4047-A6CA-EA47B84A7F78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1AFD7BF-3ED7-4A7C-935B-084EA79BE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414C82-5A8D-4567-A1ED-56F058823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83569-6BDC-445B-9466-E89CA952B7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9B5F4-1DC7-4218-877F-EAB4F056D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450F09-1086-4B3D-A801-1AFB1A9AE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51;g956a9eb5ee_0_0:notes">
            <a:extLst>
              <a:ext uri="{FF2B5EF4-FFF2-40B4-BE49-F238E27FC236}">
                <a16:creationId xmlns:a16="http://schemas.microsoft.com/office/drawing/2014/main" id="{214E2274-85FB-4346-9DF3-81713EBA5BD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Google Shape;52;g956a9eb5ee_0_0:notes">
            <a:extLst>
              <a:ext uri="{FF2B5EF4-FFF2-40B4-BE49-F238E27FC236}">
                <a16:creationId xmlns:a16="http://schemas.microsoft.com/office/drawing/2014/main" id="{170C7418-C0A9-414C-B603-EF1ECF388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C1CE246-298A-4770-A573-2B192F3C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840E8-EC5A-4BAE-B9A4-1E22BA06D668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A097778-58EF-4938-95D3-8CF6CC71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70BF4D1A-85F4-4505-A7FD-E84271ECF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80442-CEB9-45AB-8710-21BB4B650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1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82D66-F47B-450E-93B5-E8902064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7FCEF-3D51-4D8A-984C-78BF246C0250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61702-1946-4F8A-B994-E8C99880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5A76A-8B1B-409C-BB06-79923339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36C2A-4D24-4110-BB65-0E394E09A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0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240BC-27DE-447D-B741-285C192C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484B5-BA03-4E43-898A-7B4FBFB58531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46894-28D3-47EA-A686-FB0CBC2D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A3838-5987-492D-B347-CA922F6A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3303-18C4-49D3-ADD0-97EE4EB86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5FAE8-1DEE-4D8C-B4BF-BE86A77A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56D68-7E12-499F-8BE1-FB4214680454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406E-DB8F-438B-A6D7-D093B200A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AE02C-FF77-47A6-A9FD-44B1FB3D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B5FE5-82EF-4E54-B573-F6FC5708E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EE030CB-4E15-4577-9D49-C8AC8AEA5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20B6-77BC-444E-AFF5-68F80FE68FE4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6E6AB5E8-A7FB-46BE-95B8-4D83BE549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7AAD6CB3-D3C7-419E-913E-C5FE054F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D7A3D-2859-44E3-94D1-FEAA9314F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62A715-8617-4622-B30C-2E792EAC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3ACCC-43EB-4877-94B4-035429000E22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0DB81B-A595-476C-8374-091AFF3D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7385F6-EDB5-45D2-BD37-61EA5218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394AF-F998-4C04-8356-5AC3B3759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2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D0F1E0-25AD-4DDB-B4B0-E860F116CD3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342C6-A815-40DB-89F0-7AA485C6CE59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466744-7DCF-4749-B2C8-3F980E85AC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0178ED-0E6F-4455-A196-60A4456E3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B4C67-5508-45BA-B59C-D01BCD639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9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CBBB7E-1A6C-4147-9071-0C5F16E8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5F6C5-77AD-487F-97E8-C06784DBFE25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B8FFC8-775A-4301-BDAE-BF34A784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74341D-34B4-4BDB-B5D5-01A5C4B1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CB3FB-F276-43F0-9AC2-4486AB7CB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7735B7F-10D2-4DC7-8043-F49C0D1C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B371-B001-46E0-B2A5-182CE5BBEC47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3E931AB-FC8A-4813-BE3F-CEA66CE5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A9ED43-48F7-4BEF-8FD1-A9209384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C57D2-D59A-40CB-896F-AFCAB60D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7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BB425C-CB66-40FE-83C4-0F4DB117387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/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D5D8AAC4-BDC9-4A99-8D09-DA7744800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E3C6-65BA-444D-8C48-E4064E09182F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F05FE02B-EB29-42CF-AEEA-C86562AC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863" y="6235700"/>
            <a:ext cx="5124450" cy="320675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2083D6DE-5453-4FEB-AE2D-1A7753FD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177B0-2AB2-4D78-BFC6-BC64C2F04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7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984602-0EDA-4337-B791-C9472F39F6B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1500554E-4329-4A89-9105-75C884F9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B494125E-14CF-4DF0-ABD7-8CE80037B1C8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8B37A31F-D9F0-4B6C-8D46-1D9BBC9D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863" y="6235700"/>
            <a:ext cx="5124450" cy="320675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273D827-537C-489C-BA6D-D8BA0F7E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8A453-EEBE-48B5-8124-3F8BDA5A7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4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4FFD3-10D9-4D1F-A63A-E85B96FB7979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30438" y="965200"/>
            <a:ext cx="7731125" cy="118745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9618C2-7219-4C62-A35B-C66412836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30438" y="2638425"/>
            <a:ext cx="77311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2E92B-44A3-4D2A-813F-3891EE4F3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21613" y="6238875"/>
            <a:ext cx="2754312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2CAA3B-2AC0-4405-A3BF-AB09171F1229}" type="datetimeFigureOut">
              <a:rPr lang="en-US"/>
              <a:pPr>
                <a:defRPr/>
              </a:pPr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A007-E322-4C54-A6C5-1C7849D79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235700"/>
            <a:ext cx="59007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A39F4-D4D3-460B-91F0-00BF66376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8488" y="6218238"/>
            <a:ext cx="366712" cy="365125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3B13A26-A30B-4B32-954D-34E76CEF5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72" r:id="rId2"/>
    <p:sldLayoutId id="2147483780" r:id="rId3"/>
    <p:sldLayoutId id="2147483773" r:id="rId4"/>
    <p:sldLayoutId id="2147483774" r:id="rId5"/>
    <p:sldLayoutId id="2147483775" r:id="rId6"/>
    <p:sldLayoutId id="2147483776" r:id="rId7"/>
    <p:sldLayoutId id="2147483781" r:id="rId8"/>
    <p:sldLayoutId id="2147483782" r:id="rId9"/>
    <p:sldLayoutId id="2147483777" r:id="rId10"/>
    <p:sldLayoutId id="2147483778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 cap="all" spc="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emf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gif"/><Relationship Id="rId7" Type="http://schemas.openxmlformats.org/officeDocument/2006/relationships/image" Target="../media/image3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emf"/><Relationship Id="rId11" Type="http://schemas.openxmlformats.org/officeDocument/2006/relationships/hyperlink" Target="https://www.liveworksheets.com/mo1570138dp" TargetMode="Externa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7.png"/><Relationship Id="rId10" Type="http://schemas.openxmlformats.org/officeDocument/2006/relationships/image" Target="../media/image11.jpeg"/><Relationship Id="rId4" Type="http://schemas.openxmlformats.org/officeDocument/2006/relationships/audio" Target="../media/media4.mp3"/><Relationship Id="rId9" Type="http://schemas.openxmlformats.org/officeDocument/2006/relationships/image" Target="../media/image18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22.xml"/><Relationship Id="rId7" Type="http://schemas.openxmlformats.org/officeDocument/2006/relationships/slide" Target="slide20.xml"/><Relationship Id="rId12" Type="http://schemas.openxmlformats.org/officeDocument/2006/relationships/image" Target="../media/image2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1.png"/><Relationship Id="rId5" Type="http://schemas.openxmlformats.org/officeDocument/2006/relationships/slide" Target="slide21.xml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slide" Target="slide19.xml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slide" Target="slide19.xml"/><Relationship Id="rId4" Type="http://schemas.openxmlformats.org/officeDocument/2006/relationships/image" Target="../media/image50.jpe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60.png"/><Relationship Id="rId10" Type="http://schemas.openxmlformats.org/officeDocument/2006/relationships/slide" Target="slide19.xml"/><Relationship Id="rId4" Type="http://schemas.openxmlformats.org/officeDocument/2006/relationships/image" Target="../media/image50.jpe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ordwall.net/ar/resource/10898561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A picture containing text, building, floor&#10;&#10;Description automatically generated">
            <a:extLst>
              <a:ext uri="{FF2B5EF4-FFF2-40B4-BE49-F238E27FC236}">
                <a16:creationId xmlns:a16="http://schemas.microsoft.com/office/drawing/2014/main" id="{55A557C9-A151-47C5-AF01-157C401F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4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C6B5EB9-EC27-467B-86D3-5DC76A962437}"/>
              </a:ext>
            </a:extLst>
          </p:cNvPr>
          <p:cNvSpPr txBox="1"/>
          <p:nvPr/>
        </p:nvSpPr>
        <p:spPr>
          <a:xfrm>
            <a:off x="6172200" y="1642269"/>
            <a:ext cx="1266825" cy="5238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PT Bold Heading" panose="02010400000000000000" pitchFamily="2" charset="-78"/>
              </a:rPr>
              <a:t>التاريخ</a:t>
            </a:r>
            <a:endParaRPr lang="ar-SA" sz="2800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063C4C1-4082-494B-84A9-C401AA7C4B74}"/>
              </a:ext>
            </a:extLst>
          </p:cNvPr>
          <p:cNvSpPr txBox="1"/>
          <p:nvPr/>
        </p:nvSpPr>
        <p:spPr>
          <a:xfrm>
            <a:off x="5756275" y="2604229"/>
            <a:ext cx="1471613" cy="52228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PT Bold Heading" panose="02010400000000000000" pitchFamily="2" charset="-78"/>
              </a:rPr>
              <a:t>الـمادة : </a:t>
            </a:r>
            <a:endParaRPr lang="ar-SA" sz="2800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C093DD2-4D8D-438B-97F5-044A0FBC1786}"/>
              </a:ext>
            </a:extLst>
          </p:cNvPr>
          <p:cNvSpPr txBox="1"/>
          <p:nvPr/>
        </p:nvSpPr>
        <p:spPr>
          <a:xfrm>
            <a:off x="6540115" y="739412"/>
            <a:ext cx="1049337" cy="52228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PT Bold Heading" panose="02010400000000000000" pitchFamily="2" charset="-78"/>
              </a:rPr>
              <a:t>اليوم</a:t>
            </a:r>
          </a:p>
        </p:txBody>
      </p:sp>
      <p:pic>
        <p:nvPicPr>
          <p:cNvPr id="7174" name="Google Shape;90;p14">
            <a:extLst>
              <a:ext uri="{FF2B5EF4-FFF2-40B4-BE49-F238E27FC236}">
                <a16:creationId xmlns:a16="http://schemas.microsoft.com/office/drawing/2014/main" id="{BE1EDD47-5050-44CA-8A28-1419485733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238" y="4367213"/>
            <a:ext cx="3429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AEB3E9-3F59-4E78-89BB-DDCA4686C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269" y="531369"/>
            <a:ext cx="3198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4400" b="1" dirty="0">
                <a:cs typeface="Calibri" panose="020F0502020204030204" pitchFamily="34" charset="0"/>
              </a:rPr>
              <a:t>الأحد</a:t>
            </a:r>
            <a:r>
              <a:rPr lang="ar-AE" alt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D2305-3321-4FA6-AB71-AAF827C1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7" y="1443038"/>
            <a:ext cx="42862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23 - صفر- 1442 هجري                                3 - أكتوبر - 2021 ميلادي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43EF9-1FA2-4892-A011-4FB220557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760" y="2602641"/>
            <a:ext cx="454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التربية الإسلامية</a:t>
            </a:r>
          </a:p>
        </p:txBody>
      </p:sp>
      <p:sp>
        <p:nvSpPr>
          <p:cNvPr id="12" name="مربع نص 9">
            <a:extLst>
              <a:ext uri="{FF2B5EF4-FFF2-40B4-BE49-F238E27FC236}">
                <a16:creationId xmlns:a16="http://schemas.microsoft.com/office/drawing/2014/main" id="{567F34DA-142F-4668-9611-4A94D4DC109E}"/>
              </a:ext>
            </a:extLst>
          </p:cNvPr>
          <p:cNvSpPr txBox="1"/>
          <p:nvPr/>
        </p:nvSpPr>
        <p:spPr>
          <a:xfrm>
            <a:off x="5390516" y="3491484"/>
            <a:ext cx="2617016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PT Bold Heading" panose="02010400000000000000" pitchFamily="2" charset="-78"/>
              </a:rPr>
              <a:t>موضوع الدرس : </a:t>
            </a:r>
            <a:endParaRPr lang="ar-SA" sz="2800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43933-9A8F-4DCB-BE8E-D93A0152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" y="3363116"/>
            <a:ext cx="4543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31D370E0-DAE2-4EB4-B8B8-0D73F853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4745904" y="-179548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36D1D-64E6-409B-B1CB-1032691405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32729" y="147114"/>
            <a:ext cx="4838007" cy="1417933"/>
          </a:xfrm>
          <a:prstGeom prst="rect">
            <a:avLst/>
          </a:prstGeom>
        </p:spPr>
      </p:pic>
      <p:sp>
        <p:nvSpPr>
          <p:cNvPr id="12" name="TextBox 24">
            <a:extLst>
              <a:ext uri="{FF2B5EF4-FFF2-40B4-BE49-F238E27FC236}">
                <a16:creationId xmlns:a16="http://schemas.microsoft.com/office/drawing/2014/main" id="{006F9059-7AB3-4C33-B11B-7FF66ED93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08" y="440582"/>
            <a:ext cx="48380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ar-AE" altLang="en-US" sz="4800" dirty="0">
                <a:solidFill>
                  <a:srgbClr val="356D4C"/>
                </a:solidFill>
                <a:cs typeface="(AH) Manal Black" pitchFamily="2" charset="-78"/>
              </a:rPr>
              <a:t>أشاهد ثم أستنتج</a:t>
            </a:r>
            <a:endParaRPr lang="en-US" altLang="en-US" sz="4800" dirty="0">
              <a:solidFill>
                <a:srgbClr val="356D4C"/>
              </a:solidFill>
              <a:cs typeface="(AH) Manal Black" pitchFamily="2" charset="-78"/>
            </a:endParaRPr>
          </a:p>
        </p:txBody>
      </p:sp>
      <p:pic>
        <p:nvPicPr>
          <p:cNvPr id="3" name="الله خالق كل شيء">
            <a:hlinkClick r:id="" action="ppaction://media"/>
            <a:extLst>
              <a:ext uri="{FF2B5EF4-FFF2-40B4-BE49-F238E27FC236}">
                <a16:creationId xmlns:a16="http://schemas.microsoft.com/office/drawing/2014/main" id="{E80759CC-E2FA-47C6-A14A-7C9C13093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9986" y="1565047"/>
            <a:ext cx="8588757" cy="5054933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51354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9926363D-2BE6-48B7-AC18-CCE3C628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7397582" y="604083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79D0D2-01AE-4F54-BD1B-36FFDB1834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2862666" y="312956"/>
            <a:ext cx="4942277" cy="1798831"/>
          </a:xfrm>
          <a:prstGeom prst="rect">
            <a:avLst/>
          </a:prstGeom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4264C79A-E58A-40F7-A143-65AAF05CB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441" y="956122"/>
            <a:ext cx="44138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3200" dirty="0">
                <a:solidFill>
                  <a:srgbClr val="C00000"/>
                </a:solidFill>
                <a:cs typeface="(AH) Manal Black" pitchFamily="2" charset="-78"/>
              </a:rPr>
              <a:t>استراتيجية التحليل</a:t>
            </a:r>
          </a:p>
        </p:txBody>
      </p:sp>
      <p:pic>
        <p:nvPicPr>
          <p:cNvPr id="10" name="سورة الشمس مكرره">
            <a:hlinkClick r:id="" action="ppaction://media"/>
            <a:extLst>
              <a:ext uri="{FF2B5EF4-FFF2-40B4-BE49-F238E27FC236}">
                <a16:creationId xmlns:a16="http://schemas.microsoft.com/office/drawing/2014/main" id="{0955014A-D378-4C47-8706-19B129BE61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2050"/>
                </p14:media>
              </p:ext>
            </p:extLst>
          </p:nvPr>
        </p:nvPicPr>
        <p:blipFill rotWithShape="1">
          <a:blip r:embed="rId7"/>
          <a:srcRect l="20193" t="17235" r="21571" b="37489"/>
          <a:stretch/>
        </p:blipFill>
        <p:spPr>
          <a:xfrm>
            <a:off x="2829315" y="2221000"/>
            <a:ext cx="6845089" cy="37621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630C6-B97A-43F3-9927-3FA3775D0622}"/>
              </a:ext>
            </a:extLst>
          </p:cNvPr>
          <p:cNvSpPr txBox="1"/>
          <p:nvPr/>
        </p:nvSpPr>
        <p:spPr>
          <a:xfrm>
            <a:off x="9674404" y="2771763"/>
            <a:ext cx="24846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استخرج مخلوقات الله التي وردت في السورة 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4B25CAB-1E1E-4C7F-BFD3-6CAF5B56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780">
            <a:off x="307376" y="3139604"/>
            <a:ext cx="24463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D14DDEA-09A8-4E6C-B70C-376B2C43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4" y="2403004"/>
            <a:ext cx="13557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AA5133D-93B0-4E95-A699-9B06C94FEBF0}"/>
              </a:ext>
            </a:extLst>
          </p:cNvPr>
          <p:cNvSpPr txBox="1">
            <a:spLocks noChangeArrowheads="1"/>
          </p:cNvSpPr>
          <p:nvPr/>
        </p:nvSpPr>
        <p:spPr bwMode="auto">
          <a:xfrm rot="-529551">
            <a:off x="483589" y="4172462"/>
            <a:ext cx="21351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4800" dirty="0">
                <a:solidFill>
                  <a:srgbClr val="FF0000"/>
                </a:solidFill>
                <a:cs typeface="(AH) Manal Black" pitchFamily="2" charset="-78"/>
              </a:rPr>
              <a:t>تقييم الـمعلم</a:t>
            </a:r>
            <a:endParaRPr lang="en-US" alt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29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0B86C2-E412-4E42-A31F-6636D6EE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251" y="79955"/>
            <a:ext cx="2077165" cy="218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5DA488DD-26BA-49A2-9ADE-3A7B845B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7613262" y="-77884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3BF91-F846-4F4A-8A41-A77D4CFA1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2044932" y="1"/>
            <a:ext cx="5902036" cy="1668094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F3F7F145-A786-4A03-8E15-8A72A4A7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326" y="517304"/>
            <a:ext cx="44306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3600" dirty="0">
                <a:solidFill>
                  <a:srgbClr val="C00000"/>
                </a:solidFill>
                <a:cs typeface="(AH) Manal Black" pitchFamily="2" charset="-78"/>
              </a:rPr>
              <a:t>استراتيجية ماذا لو ؟</a:t>
            </a:r>
            <a:endParaRPr lang="en-US" altLang="en-US" sz="3600" dirty="0">
              <a:solidFill>
                <a:srgbClr val="C00000"/>
              </a:solidFill>
              <a:cs typeface="(AH) Manal Black" pitchFamily="2" charset="-78"/>
            </a:endParaRPr>
          </a:p>
          <a:p>
            <a:pPr algn="ctr" eaLnBrk="1" hangingPunct="1"/>
            <a:endParaRPr lang="en-US" altLang="en-US" sz="3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35A85-5313-4B34-B929-8A94D9D9A1E4}"/>
              </a:ext>
            </a:extLst>
          </p:cNvPr>
          <p:cNvSpPr txBox="1"/>
          <p:nvPr/>
        </p:nvSpPr>
        <p:spPr>
          <a:xfrm>
            <a:off x="7167990" y="2627806"/>
            <a:ext cx="2662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002060"/>
                </a:solidFill>
              </a:rPr>
              <a:t>ماذا سيحدث لو لم يخلق الله الـماء؟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765A2C-20C3-4635-B900-0D3C5257BB32}"/>
              </a:ext>
            </a:extLst>
          </p:cNvPr>
          <p:cNvSpPr txBox="1"/>
          <p:nvPr/>
        </p:nvSpPr>
        <p:spPr>
          <a:xfrm>
            <a:off x="2833326" y="5667546"/>
            <a:ext cx="544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002060"/>
                </a:solidFill>
              </a:rPr>
              <a:t>ستموت جميع الـمخلوقات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DC675AD-D27B-4753-AD75-C6F12331E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6" y="3754651"/>
            <a:ext cx="2577463" cy="2577463"/>
          </a:xfrm>
          <a:prstGeom prst="rect">
            <a:avLst/>
          </a:prstGeom>
        </p:spPr>
      </p:pic>
      <p:pic>
        <p:nvPicPr>
          <p:cNvPr id="1026" name="Picture 2" descr="نتيجة بحث الصور عن صورة أرض يابسة بلا ماء">
            <a:extLst>
              <a:ext uri="{FF2B5EF4-FFF2-40B4-BE49-F238E27FC236}">
                <a16:creationId xmlns:a16="http://schemas.microsoft.com/office/drawing/2014/main" id="{EB148A83-D2B1-4861-965F-3A4251A3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80" y="2160746"/>
            <a:ext cx="4323259" cy="32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نتيجة بحث الصور عن صورة كرتون و لد يفكر">
            <a:extLst>
              <a:ext uri="{FF2B5EF4-FFF2-40B4-BE49-F238E27FC236}">
                <a16:creationId xmlns:a16="http://schemas.microsoft.com/office/drawing/2014/main" id="{A5412CD0-AE2A-4FC4-B91A-63360AD5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340" y="2945613"/>
            <a:ext cx="1609447" cy="358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نتيجة بحث الصور عن علامة استفهام كرتون">
            <a:extLst>
              <a:ext uri="{FF2B5EF4-FFF2-40B4-BE49-F238E27FC236}">
                <a16:creationId xmlns:a16="http://schemas.microsoft.com/office/drawing/2014/main" id="{AA23CA0D-0793-4659-851C-C37927EF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7129" y="1763485"/>
            <a:ext cx="2042460" cy="123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9445A-AEE3-4305-8F47-868A7765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611" y="392951"/>
            <a:ext cx="3317875" cy="348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F9014A74-9A5F-42E9-855F-33FD6F09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8565465" y="425221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B4679-8AE3-4301-9502-B570BA2E5D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2505179" y="615142"/>
            <a:ext cx="6281679" cy="2141851"/>
          </a:xfrm>
          <a:prstGeom prst="rect">
            <a:avLst/>
          </a:prstGeom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EA4FBD1A-2A4B-4D59-8EA9-577978856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559" y="1155536"/>
            <a:ext cx="34269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3600" dirty="0">
                <a:solidFill>
                  <a:srgbClr val="002060"/>
                </a:solidFill>
                <a:cs typeface="(AH) Manal Black" pitchFamily="2" charset="-78"/>
              </a:rPr>
              <a:t>استراتيجية التصنيف                              </a:t>
            </a:r>
            <a:r>
              <a:rPr lang="ar-AE" altLang="en-US" sz="2400" dirty="0">
                <a:solidFill>
                  <a:srgbClr val="C00000"/>
                </a:solidFill>
                <a:cs typeface="(AH) Manal Black" pitchFamily="2" charset="-78"/>
              </a:rPr>
              <a:t>(</a:t>
            </a:r>
            <a:r>
              <a:rPr lang="ar-AE" altLang="en-US" sz="3600" dirty="0">
                <a:solidFill>
                  <a:srgbClr val="C00000"/>
                </a:solidFill>
                <a:cs typeface="(AH) Manal Black" pitchFamily="2" charset="-78"/>
              </a:rPr>
              <a:t>التقييم البنائي</a:t>
            </a:r>
            <a:r>
              <a:rPr lang="ar-AE" altLang="en-US" sz="2400" dirty="0">
                <a:solidFill>
                  <a:srgbClr val="C00000"/>
                </a:solidFill>
                <a:cs typeface="(AH) Manal Black" pitchFamily="2" charset="-78"/>
              </a:rPr>
              <a:t>) </a:t>
            </a:r>
            <a:endParaRPr lang="en-US" alt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10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E476B252-77B7-433C-9F53-A6FAFE4B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9" y="4574623"/>
            <a:ext cx="2229712" cy="22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F84FFF-C619-4366-8A86-08FA8110F376}"/>
              </a:ext>
            </a:extLst>
          </p:cNvPr>
          <p:cNvSpPr/>
          <p:nvPr/>
        </p:nvSpPr>
        <p:spPr>
          <a:xfrm>
            <a:off x="3623924" y="3919259"/>
            <a:ext cx="7097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linkClick r:id="rId11"/>
              </a:rPr>
              <a:t>https://www.liveworksheets.com/mo1570138dp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03004D-45EC-4467-8156-561F37465DD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950" r="70857" b="83029"/>
          <a:stretch/>
        </p:blipFill>
        <p:spPr>
          <a:xfrm>
            <a:off x="207678" y="3903203"/>
            <a:ext cx="3108555" cy="617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63C7F-0FAC-4BD6-8990-8DBC5E2A279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607" t="31650" r="24510" b="13506"/>
          <a:stretch/>
        </p:blipFill>
        <p:spPr>
          <a:xfrm>
            <a:off x="8125360" y="4520959"/>
            <a:ext cx="3858962" cy="2250043"/>
          </a:xfrm>
          <a:prstGeom prst="rect">
            <a:avLst/>
          </a:prstGeom>
        </p:spPr>
      </p:pic>
      <p:pic>
        <p:nvPicPr>
          <p:cNvPr id="13" name="Countdown dynamite timer 2 MINUTES">
            <a:hlinkClick r:id="" action="ppaction://media"/>
            <a:extLst>
              <a:ext uri="{FF2B5EF4-FFF2-40B4-BE49-F238E27FC236}">
                <a16:creationId xmlns:a16="http://schemas.microsoft.com/office/drawing/2014/main" id="{72368559-42FF-478E-99EB-9B084D711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t="5217" b="12464"/>
          <a:stretch/>
        </p:blipFill>
        <p:spPr>
          <a:xfrm>
            <a:off x="8985456" y="1856132"/>
            <a:ext cx="2796209" cy="1572868"/>
          </a:xfrm>
          <a:prstGeom prst="rect">
            <a:avLst/>
          </a:prstGeom>
        </p:spPr>
      </p:pic>
      <p:pic>
        <p:nvPicPr>
          <p:cNvPr id="14" name="انظر لتلك الشجرة ! أداء أحمد النفيس (192 kbps)">
            <a:hlinkClick r:id="" action="ppaction://media"/>
            <a:extLst>
              <a:ext uri="{FF2B5EF4-FFF2-40B4-BE49-F238E27FC236}">
                <a16:creationId xmlns:a16="http://schemas.microsoft.com/office/drawing/2014/main" id="{B522BD31-F488-40A8-A473-62F568809F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4713" y="1464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0B86C2-E412-4E42-A31F-6636D6EE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33" y="43575"/>
            <a:ext cx="1831666" cy="19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5DA488DD-26BA-49A2-9ADE-3A7B845B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7484243" y="458710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3BF91-F846-4F4A-8A41-A77D4CFA1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2044932" y="0"/>
            <a:ext cx="5902036" cy="1966631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F3F7F145-A786-4A03-8E15-8A72A4A7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868" y="553450"/>
            <a:ext cx="3840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2800" dirty="0">
                <a:solidFill>
                  <a:srgbClr val="C00000"/>
                </a:solidFill>
                <a:cs typeface="(AH) Manal Black" pitchFamily="2" charset="-78"/>
              </a:rPr>
              <a:t>استراتيجية العصف الذهني</a:t>
            </a:r>
          </a:p>
          <a:p>
            <a:pPr algn="ctr" eaLnBrk="1" hangingPunct="1"/>
            <a:r>
              <a:rPr lang="ar-AE" altLang="en-US" sz="2800" dirty="0">
                <a:solidFill>
                  <a:srgbClr val="C00000"/>
                </a:solidFill>
                <a:cs typeface="(AH) Manal Black" pitchFamily="2" charset="-78"/>
              </a:rPr>
              <a:t>أفكر ثم أجيب</a:t>
            </a:r>
            <a:endParaRPr lang="en-US" alt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4A2BB-DBFD-4B85-84DE-60D54D1026C6}"/>
              </a:ext>
            </a:extLst>
          </p:cNvPr>
          <p:cNvSpPr txBox="1"/>
          <p:nvPr/>
        </p:nvSpPr>
        <p:spPr>
          <a:xfrm>
            <a:off x="-630828" y="5185117"/>
            <a:ext cx="7921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خلق الله الجبال . لـماذا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35A85-5313-4B34-B929-8A94D9D9A1E4}"/>
              </a:ext>
            </a:extLst>
          </p:cNvPr>
          <p:cNvSpPr txBox="1"/>
          <p:nvPr/>
        </p:nvSpPr>
        <p:spPr>
          <a:xfrm>
            <a:off x="5409876" y="5141746"/>
            <a:ext cx="7921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خلق الله الشمس . لـماذا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EEDCE-D8E9-4428-AD8F-4ED33C930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482" y="2083743"/>
            <a:ext cx="3990085" cy="3022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0DF32-CE22-4DC6-B0E1-FE46C2734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66" y="2040224"/>
            <a:ext cx="4411606" cy="310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66816220-B182-4172-B7AA-84A2CFCF7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435" y="103256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3200" u="sng" dirty="0">
                <a:solidFill>
                  <a:srgbClr val="002060"/>
                </a:solidFill>
                <a:cs typeface="(AH) Manal Black" pitchFamily="2" charset="-78"/>
              </a:rPr>
              <a:t>الربط بالتربية الوطنية</a:t>
            </a:r>
            <a:endParaRPr lang="en-US" altLang="en-US" sz="3200" u="sng" dirty="0"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15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C6848E72-3130-4A57-88C3-93A0A49D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57945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21DCD-BFA4-404A-AA9D-CDE739B09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0" t="10948" r="28266" b="9442"/>
          <a:stretch/>
        </p:blipFill>
        <p:spPr>
          <a:xfrm>
            <a:off x="3537256" y="173680"/>
            <a:ext cx="8518578" cy="6566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44E72C-8D05-4391-B7F8-8B551BF5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039" y="1111045"/>
            <a:ext cx="2077165" cy="218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60F690-FCEB-4BE8-A6C7-E3ACD0A84EA9}"/>
              </a:ext>
            </a:extLst>
          </p:cNvPr>
          <p:cNvSpPr txBox="1"/>
          <p:nvPr/>
        </p:nvSpPr>
        <p:spPr>
          <a:xfrm>
            <a:off x="-201461" y="3566151"/>
            <a:ext cx="3637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1.ماذا يغطي جسم الطيور ؟</a:t>
            </a:r>
          </a:p>
          <a:p>
            <a:pPr algn="r"/>
            <a:r>
              <a:rPr lang="ar-AE" sz="3200" b="1" dirty="0">
                <a:solidFill>
                  <a:srgbClr val="002060"/>
                </a:solidFill>
              </a:rPr>
              <a:t>2. انظر إلى منقار كل طير .   ماذا تلاحظ ؟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8AF88653-FA31-4C76-9984-62A24EF43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1461" y="116961"/>
            <a:ext cx="3840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2800" dirty="0">
                <a:solidFill>
                  <a:srgbClr val="C00000"/>
                </a:solidFill>
                <a:cs typeface="(AH) Manal Black" pitchFamily="2" charset="-78"/>
              </a:rPr>
              <a:t>استراتيجية العصف الذهني</a:t>
            </a:r>
          </a:p>
          <a:p>
            <a:pPr algn="ctr" eaLnBrk="1" hangingPunct="1"/>
            <a:r>
              <a:rPr lang="ar-AE" altLang="en-US" sz="2800" dirty="0">
                <a:solidFill>
                  <a:srgbClr val="C00000"/>
                </a:solidFill>
                <a:cs typeface="(AH) Manal Black" pitchFamily="2" charset="-78"/>
              </a:rPr>
              <a:t>أفكر ثم أجيب</a:t>
            </a:r>
            <a:endParaRPr lang="en-US" alt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CF7C1-40E9-41B1-A3CC-921623481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6" t="16255" r="28813" b="4611"/>
          <a:stretch/>
        </p:blipFill>
        <p:spPr>
          <a:xfrm>
            <a:off x="3882594" y="722671"/>
            <a:ext cx="7754056" cy="601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4E0E2-BADF-485B-86A7-0705EACC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218" y="1450258"/>
            <a:ext cx="2077165" cy="218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C3EBC3-DFD9-475F-9BB5-AB697DD8EF77}"/>
              </a:ext>
            </a:extLst>
          </p:cNvPr>
          <p:cNvSpPr txBox="1"/>
          <p:nvPr/>
        </p:nvSpPr>
        <p:spPr>
          <a:xfrm>
            <a:off x="-100013" y="3905364"/>
            <a:ext cx="3637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1. أين تعيش الأسماك ؟</a:t>
            </a:r>
          </a:p>
          <a:p>
            <a:pPr algn="r"/>
            <a:r>
              <a:rPr lang="ar-AE" sz="3200" b="1" dirty="0">
                <a:solidFill>
                  <a:srgbClr val="002060"/>
                </a:solidFill>
              </a:rPr>
              <a:t>2. كيف تتنفس الأسماك ؟</a:t>
            </a:r>
          </a:p>
          <a:p>
            <a:pPr algn="r"/>
            <a:r>
              <a:rPr lang="ar-AE" sz="3200" b="1" dirty="0">
                <a:solidFill>
                  <a:srgbClr val="002060"/>
                </a:solidFill>
              </a:rPr>
              <a:t>شاهد الفيلم التالي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19FDD4E2-D1CA-4B13-9577-E943A78C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" y="456174"/>
            <a:ext cx="3840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2800" dirty="0">
                <a:solidFill>
                  <a:srgbClr val="C00000"/>
                </a:solidFill>
                <a:cs typeface="(AH) Manal Black" pitchFamily="2" charset="-78"/>
              </a:rPr>
              <a:t>استراتيجية العصف الذهني</a:t>
            </a:r>
          </a:p>
          <a:p>
            <a:pPr algn="ctr" eaLnBrk="1" hangingPunct="1"/>
            <a:r>
              <a:rPr lang="ar-AE" altLang="en-US" sz="2800" dirty="0">
                <a:solidFill>
                  <a:srgbClr val="C00000"/>
                </a:solidFill>
                <a:cs typeface="(AH) Manal Black" pitchFamily="2" charset="-78"/>
              </a:rPr>
              <a:t>أفكر ثم أجيب</a:t>
            </a:r>
            <a:endParaRPr lang="en-US" alt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933FFC-F2B6-400F-8F35-B258F476F65E}"/>
              </a:ext>
            </a:extLst>
          </p:cNvPr>
          <p:cNvCxnSpPr/>
          <p:nvPr/>
        </p:nvCxnSpPr>
        <p:spPr>
          <a:xfrm flipH="1">
            <a:off x="457200" y="5475024"/>
            <a:ext cx="811161" cy="7045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2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31D370E0-DAE2-4EB4-B8B8-0D73F853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3137724" y="-299194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36D1D-64E6-409B-B1CB-1032691405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32729" y="147114"/>
            <a:ext cx="3388897" cy="993225"/>
          </a:xfrm>
          <a:prstGeom prst="rect">
            <a:avLst/>
          </a:prstGeom>
        </p:spPr>
      </p:pic>
      <p:sp>
        <p:nvSpPr>
          <p:cNvPr id="12" name="TextBox 24">
            <a:extLst>
              <a:ext uri="{FF2B5EF4-FFF2-40B4-BE49-F238E27FC236}">
                <a16:creationId xmlns:a16="http://schemas.microsoft.com/office/drawing/2014/main" id="{006F9059-7AB3-4C33-B11B-7FF66ED93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0053" y="2722975"/>
            <a:ext cx="28067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4000" dirty="0">
                <a:solidFill>
                  <a:srgbClr val="002060"/>
                </a:solidFill>
                <a:cs typeface="(AH) Manal Black" pitchFamily="2" charset="-78"/>
              </a:rPr>
              <a:t>لنردد </a:t>
            </a:r>
          </a:p>
          <a:p>
            <a:pPr algn="ctr" eaLnBrk="1" hangingPunct="1"/>
            <a:r>
              <a:rPr lang="ar-AE" altLang="en-US" sz="4000" dirty="0">
                <a:solidFill>
                  <a:srgbClr val="002060"/>
                </a:solidFill>
                <a:cs typeface="(AH) Manal Black" pitchFamily="2" charset="-78"/>
              </a:rPr>
              <a:t>سبحان الله               الخالق البارئُ</a:t>
            </a:r>
            <a:endParaRPr lang="en-US" altLang="en-US" sz="40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FAFFB020-384E-4CD5-A902-FDCA05129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050" y="372489"/>
            <a:ext cx="4838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ar-AE" altLang="en-US" sz="2400" dirty="0">
                <a:solidFill>
                  <a:srgbClr val="356D4C"/>
                </a:solidFill>
                <a:cs typeface="(AH) Manal Black" pitchFamily="2" charset="-78"/>
              </a:rPr>
              <a:t>أشاهد ثم أستنتج</a:t>
            </a:r>
            <a:endParaRPr lang="en-US" altLang="en-US" sz="2400" dirty="0">
              <a:solidFill>
                <a:srgbClr val="356D4C"/>
              </a:solidFill>
              <a:cs typeface="(AH) Manal Black" pitchFamily="2" charset="-78"/>
            </a:endParaRPr>
          </a:p>
        </p:txBody>
      </p:sp>
      <p:pic>
        <p:nvPicPr>
          <p:cNvPr id="2" name="الكرتون التعليمي كيف و لماذا – كيف يتنفس السمك تحت الماء ؟">
            <a:hlinkClick r:id="" action="ppaction://media"/>
            <a:extLst>
              <a:ext uri="{FF2B5EF4-FFF2-40B4-BE49-F238E27FC236}">
                <a16:creationId xmlns:a16="http://schemas.microsoft.com/office/drawing/2014/main" id="{92DD5AB5-32EE-471D-827C-79FA009222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053" end="61097.3555"/>
                </p14:media>
              </p:ext>
            </p:extLst>
          </p:nvPr>
        </p:nvPicPr>
        <p:blipFill rotWithShape="1">
          <a:blip r:embed="rId7"/>
          <a:srcRect r="4295" b="3988"/>
          <a:stretch/>
        </p:blipFill>
        <p:spPr>
          <a:xfrm>
            <a:off x="2289715" y="1059530"/>
            <a:ext cx="9365011" cy="542598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8191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32F3DE6-B93F-4588-B751-1498495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31D370E0-DAE2-4EB4-B8B8-0D73F853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8085738" y="550964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36D1D-64E6-409B-B1CB-103269140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2351467" y="534307"/>
            <a:ext cx="6014131" cy="1762634"/>
          </a:xfrm>
          <a:prstGeom prst="rect">
            <a:avLst/>
          </a:prstGeom>
        </p:spPr>
      </p:pic>
      <p:sp>
        <p:nvSpPr>
          <p:cNvPr id="12" name="TextBox 24">
            <a:extLst>
              <a:ext uri="{FF2B5EF4-FFF2-40B4-BE49-F238E27FC236}">
                <a16:creationId xmlns:a16="http://schemas.microsoft.com/office/drawing/2014/main" id="{006F9059-7AB3-4C33-B11B-7FF66ED93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164" y="982503"/>
            <a:ext cx="48380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ar-AE" altLang="en-US" sz="6000" dirty="0">
                <a:solidFill>
                  <a:srgbClr val="356D4C"/>
                </a:solidFill>
                <a:cs typeface="(AH) Manal Black" pitchFamily="2" charset="-78"/>
              </a:rPr>
              <a:t>الله البارئُ</a:t>
            </a:r>
            <a:endParaRPr lang="en-US" altLang="en-US" sz="6000" dirty="0">
              <a:solidFill>
                <a:srgbClr val="356D4C"/>
              </a:solidFill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BA393-9525-408F-A51B-72868FE783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7" t="73947" r="32373" b="10941"/>
          <a:stretch/>
        </p:blipFill>
        <p:spPr>
          <a:xfrm>
            <a:off x="619433" y="2980669"/>
            <a:ext cx="10198926" cy="1762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6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A white brick wall with bells&#10;&#10;Description automatically generated with low confidence">
            <a:extLst>
              <a:ext uri="{FF2B5EF4-FFF2-40B4-BE49-F238E27FC236}">
                <a16:creationId xmlns:a16="http://schemas.microsoft.com/office/drawing/2014/main" id="{B832B13F-C354-4D90-81A5-46E5FA4C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row of red doors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9BB49264-9E37-46A6-8148-09AA57D4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79086"/>
          <a:stretch>
            <a:fillRect/>
          </a:stretch>
        </p:blipFill>
        <p:spPr bwMode="auto">
          <a:xfrm>
            <a:off x="2198430" y="1946275"/>
            <a:ext cx="2120900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AD158813-705B-48EA-A396-C0B69879A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1" t="14200" r="1962" b="12173"/>
          <a:stretch>
            <a:fillRect/>
          </a:stretch>
        </p:blipFill>
        <p:spPr bwMode="auto">
          <a:xfrm>
            <a:off x="5168966" y="2217557"/>
            <a:ext cx="2767012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row of black and white doors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B645165B-CC80-4F48-BD9A-24600247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1160" r="79086" b="6770"/>
          <a:stretch>
            <a:fillRect/>
          </a:stretch>
        </p:blipFill>
        <p:spPr bwMode="auto">
          <a:xfrm>
            <a:off x="7872672" y="1897063"/>
            <a:ext cx="24336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Key clipart old fashioned, Picture #1466962 key clipart old fashioned">
            <a:extLst>
              <a:ext uri="{FF2B5EF4-FFF2-40B4-BE49-F238E27FC236}">
                <a16:creationId xmlns:a16="http://schemas.microsoft.com/office/drawing/2014/main" id="{BEBB4F22-9A71-48E7-9BE7-4FEAE60E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2069151" y="2631287"/>
            <a:ext cx="677863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Key clipart old fashioned, Picture #1466962 key clipart old fashioned">
            <a:extLst>
              <a:ext uri="{FF2B5EF4-FFF2-40B4-BE49-F238E27FC236}">
                <a16:creationId xmlns:a16="http://schemas.microsoft.com/office/drawing/2014/main" id="{D53C611D-CC81-4073-A22A-0EEE24E4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5355008" y="2633662"/>
            <a:ext cx="69215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Key clipart old fashioned, Picture #1466962 key clipart old fashioned">
            <a:extLst>
              <a:ext uri="{FF2B5EF4-FFF2-40B4-BE49-F238E27FC236}">
                <a16:creationId xmlns:a16="http://schemas.microsoft.com/office/drawing/2014/main" id="{A115EA1F-2C63-422A-A5D7-21DBE93E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7975490" y="2385534"/>
            <a:ext cx="80168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>
            <a:extLst>
              <a:ext uri="{FF2B5EF4-FFF2-40B4-BE49-F238E27FC236}">
                <a16:creationId xmlns:a16="http://schemas.microsoft.com/office/drawing/2014/main" id="{8894C707-297C-4A79-BC6A-2DAD635C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117600"/>
            <a:ext cx="42116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">
            <a:extLst>
              <a:ext uri="{FF2B5EF4-FFF2-40B4-BE49-F238E27FC236}">
                <a16:creationId xmlns:a16="http://schemas.microsoft.com/office/drawing/2014/main" id="{804EC619-7066-4D60-AE5D-C6A6E2EA8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780">
            <a:off x="10371299" y="2835445"/>
            <a:ext cx="14589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">
            <a:extLst>
              <a:ext uri="{FF2B5EF4-FFF2-40B4-BE49-F238E27FC236}">
                <a16:creationId xmlns:a16="http://schemas.microsoft.com/office/drawing/2014/main" id="{7E341DCA-067B-4439-A4D2-3AA57A4D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924" y="2373482"/>
            <a:ext cx="808037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TextBox 6">
            <a:extLst>
              <a:ext uri="{FF2B5EF4-FFF2-40B4-BE49-F238E27FC236}">
                <a16:creationId xmlns:a16="http://schemas.microsoft.com/office/drawing/2014/main" id="{0F06C48A-E187-4F80-BF72-E3302B71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361" y="3425995"/>
            <a:ext cx="12747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2800" dirty="0">
                <a:solidFill>
                  <a:srgbClr val="FF0000"/>
                </a:solidFill>
                <a:cs typeface="(AH) Manal Black" pitchFamily="2" charset="-78"/>
              </a:rPr>
              <a:t>التقييم بالأقران </a:t>
            </a:r>
            <a:endParaRPr lang="en-US" altLang="en-US" sz="28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5617F498-27FD-416A-9C3A-F11A7D63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25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FD086F-1A91-4146-9509-020D85547E14}"/>
              </a:ext>
            </a:extLst>
          </p:cNvPr>
          <p:cNvSpPr/>
          <p:nvPr/>
        </p:nvSpPr>
        <p:spPr>
          <a:xfrm>
            <a:off x="4933756" y="4033975"/>
            <a:ext cx="2197432" cy="1452760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8" name="Picture 7" descr="A close up of a clip&#10;&#10;Description automatically generated">
            <a:extLst>
              <a:ext uri="{FF2B5EF4-FFF2-40B4-BE49-F238E27FC236}">
                <a16:creationId xmlns:a16="http://schemas.microsoft.com/office/drawing/2014/main" id="{0139D689-E5DF-4F1B-BEE8-DB4EC8CBB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84221" y="5386930"/>
            <a:ext cx="3132985" cy="9752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6D85C-AEB1-42D7-95FE-1922AF99BE15}"/>
              </a:ext>
            </a:extLst>
          </p:cNvPr>
          <p:cNvSpPr/>
          <p:nvPr/>
        </p:nvSpPr>
        <p:spPr>
          <a:xfrm>
            <a:off x="1151767" y="4105936"/>
            <a:ext cx="2197432" cy="1594074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0" name="Picture 9" descr="A close up of a clip&#10;&#10;Description automatically generated">
            <a:extLst>
              <a:ext uri="{FF2B5EF4-FFF2-40B4-BE49-F238E27FC236}">
                <a16:creationId xmlns:a16="http://schemas.microsoft.com/office/drawing/2014/main" id="{7CF98C63-C614-424D-A621-CC6A19641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16613" y="5507061"/>
            <a:ext cx="3132985" cy="882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F583B2-4723-4850-96F1-B5432EAEBF87}"/>
              </a:ext>
            </a:extLst>
          </p:cNvPr>
          <p:cNvSpPr/>
          <p:nvPr/>
        </p:nvSpPr>
        <p:spPr>
          <a:xfrm>
            <a:off x="962574" y="1225699"/>
            <a:ext cx="2252100" cy="1950201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2" name="Picture 11" descr="A close up of a clip&#10;&#10;Description automatically generated">
            <a:extLst>
              <a:ext uri="{FF2B5EF4-FFF2-40B4-BE49-F238E27FC236}">
                <a16:creationId xmlns:a16="http://schemas.microsoft.com/office/drawing/2014/main" id="{48A08DD9-8245-4679-B448-77A03AD3B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515062" y="3003368"/>
            <a:ext cx="3275283" cy="8929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3FFDC4-383E-4EEE-9945-74CC20A4D606}"/>
              </a:ext>
            </a:extLst>
          </p:cNvPr>
          <p:cNvSpPr/>
          <p:nvPr/>
        </p:nvSpPr>
        <p:spPr>
          <a:xfrm>
            <a:off x="4995788" y="1348763"/>
            <a:ext cx="2067558" cy="1676229"/>
          </a:xfrm>
          <a:prstGeom prst="rect">
            <a:avLst/>
          </a:prstGeom>
          <a:noFill/>
          <a:ln w="38100">
            <a:solidFill>
              <a:srgbClr val="5C8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4" name="Picture 13" descr="A close up of a clip&#10;&#10;Description automatically generated">
            <a:extLst>
              <a:ext uri="{FF2B5EF4-FFF2-40B4-BE49-F238E27FC236}">
                <a16:creationId xmlns:a16="http://schemas.microsoft.com/office/drawing/2014/main" id="{E62FC54C-F8FD-4608-9B18-9AAF03278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640569" y="2838961"/>
            <a:ext cx="2820291" cy="9597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4C32F0-51D0-45B8-988C-2F6B3FEF2D55}"/>
              </a:ext>
            </a:extLst>
          </p:cNvPr>
          <p:cNvSpPr/>
          <p:nvPr/>
        </p:nvSpPr>
        <p:spPr>
          <a:xfrm>
            <a:off x="8211086" y="1150920"/>
            <a:ext cx="2252100" cy="1879975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6" name="Picture 15" descr="A close up of a clip&#10;&#10;Description automatically generated">
            <a:extLst>
              <a:ext uri="{FF2B5EF4-FFF2-40B4-BE49-F238E27FC236}">
                <a16:creationId xmlns:a16="http://schemas.microsoft.com/office/drawing/2014/main" id="{C76D0865-EEB8-4909-BB05-6464960B8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933637" y="2880955"/>
            <a:ext cx="2921225" cy="9736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A close up of a clock&#10;&#10;Description automatically generated">
            <a:extLst>
              <a:ext uri="{FF2B5EF4-FFF2-40B4-BE49-F238E27FC236}">
                <a16:creationId xmlns:a16="http://schemas.microsoft.com/office/drawing/2014/main" id="{5690290B-91AE-43C1-84FD-C9359A7A98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8480292" y="1211036"/>
            <a:ext cx="1837705" cy="1792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DE60B1-4F90-479B-8517-83B809F23C6C}"/>
              </a:ext>
            </a:extLst>
          </p:cNvPr>
          <p:cNvSpPr txBox="1"/>
          <p:nvPr/>
        </p:nvSpPr>
        <p:spPr>
          <a:xfrm>
            <a:off x="3051479" y="2981099"/>
            <a:ext cx="45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3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9635D9-1A10-4993-BA33-704D7343BD4B}"/>
              </a:ext>
            </a:extLst>
          </p:cNvPr>
          <p:cNvSpPr txBox="1"/>
          <p:nvPr/>
        </p:nvSpPr>
        <p:spPr>
          <a:xfrm>
            <a:off x="8391447" y="3035432"/>
            <a:ext cx="157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الالتزام بالوقت المحدد للحصة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B45F7-888C-4ABE-88F9-9D2DE50558D0}"/>
              </a:ext>
            </a:extLst>
          </p:cNvPr>
          <p:cNvSpPr txBox="1"/>
          <p:nvPr/>
        </p:nvSpPr>
        <p:spPr>
          <a:xfrm>
            <a:off x="6783318" y="2912802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19AAF-BA1E-4FDF-A9A0-DB483E80CE59}"/>
              </a:ext>
            </a:extLst>
          </p:cNvPr>
          <p:cNvSpPr txBox="1"/>
          <p:nvPr/>
        </p:nvSpPr>
        <p:spPr>
          <a:xfrm>
            <a:off x="4852262" y="3152849"/>
            <a:ext cx="181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التفاعل الإيجابي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C5B6E-3A64-4F14-BAEB-D4448A2D8A65}"/>
              </a:ext>
            </a:extLst>
          </p:cNvPr>
          <p:cNvSpPr txBox="1"/>
          <p:nvPr/>
        </p:nvSpPr>
        <p:spPr>
          <a:xfrm>
            <a:off x="10166705" y="3024129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81F793-556C-4466-8B33-0E0021F35E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216471" y="1509400"/>
            <a:ext cx="1703435" cy="15299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483C00-A9BF-4A22-9A5D-D3851B1E744C}"/>
              </a:ext>
            </a:extLst>
          </p:cNvPr>
          <p:cNvSpPr txBox="1"/>
          <p:nvPr/>
        </p:nvSpPr>
        <p:spPr>
          <a:xfrm>
            <a:off x="937249" y="3146748"/>
            <a:ext cx="186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عدم مقاطعة المعلمة واتباع التعليمات</a:t>
            </a: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7EF845-B35B-4450-B61A-15528391FDBB}"/>
              </a:ext>
            </a:extLst>
          </p:cNvPr>
          <p:cNvSpPr txBox="1"/>
          <p:nvPr/>
        </p:nvSpPr>
        <p:spPr>
          <a:xfrm>
            <a:off x="6869301" y="5466440"/>
            <a:ext cx="25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4B22E5-FC24-4CAF-9C07-0230EB64AA43}"/>
              </a:ext>
            </a:extLst>
          </p:cNvPr>
          <p:cNvSpPr txBox="1"/>
          <p:nvPr/>
        </p:nvSpPr>
        <p:spPr>
          <a:xfrm>
            <a:off x="999302" y="5601454"/>
            <a:ext cx="213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أرفع يدي عند المشاركة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8" name="صورة 11">
            <a:extLst>
              <a:ext uri="{FF2B5EF4-FFF2-40B4-BE49-F238E27FC236}">
                <a16:creationId xmlns:a16="http://schemas.microsoft.com/office/drawing/2014/main" id="{AF50F585-6630-4F8B-97E4-17EE7BB4DD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377053" y="4161101"/>
            <a:ext cx="1305027" cy="12417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6802AC3-E0F5-4A3C-B0D4-A0CD3D81AA3E}"/>
              </a:ext>
            </a:extLst>
          </p:cNvPr>
          <p:cNvSpPr/>
          <p:nvPr/>
        </p:nvSpPr>
        <p:spPr>
          <a:xfrm>
            <a:off x="8177663" y="4067589"/>
            <a:ext cx="2151264" cy="1319341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0" name="Picture 29" descr="A close up of a clip&#10;&#10;Description automatically generated">
            <a:extLst>
              <a:ext uri="{FF2B5EF4-FFF2-40B4-BE49-F238E27FC236}">
                <a16:creationId xmlns:a16="http://schemas.microsoft.com/office/drawing/2014/main" id="{36CFB096-0BEA-4999-947A-676C8DB14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865875" y="5354324"/>
            <a:ext cx="3086540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89F428-5462-4AF2-A82D-7AD7DE3F5A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573330" y="4226387"/>
            <a:ext cx="1372982" cy="11332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FC40D3-4B73-43FA-A5AB-05FAF2154D7E}"/>
              </a:ext>
            </a:extLst>
          </p:cNvPr>
          <p:cNvSpPr txBox="1"/>
          <p:nvPr/>
        </p:nvSpPr>
        <p:spPr>
          <a:xfrm>
            <a:off x="10195143" y="5354324"/>
            <a:ext cx="26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4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4F753D-28C1-4D0B-980A-639B89E2F495}"/>
              </a:ext>
            </a:extLst>
          </p:cNvPr>
          <p:cNvSpPr txBox="1"/>
          <p:nvPr/>
        </p:nvSpPr>
        <p:spPr>
          <a:xfrm>
            <a:off x="8350452" y="5507060"/>
            <a:ext cx="169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اجلس في مكان هادئ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B879C-F747-4235-AC5E-CBFA774772E3}"/>
              </a:ext>
            </a:extLst>
          </p:cNvPr>
          <p:cNvSpPr txBox="1"/>
          <p:nvPr/>
        </p:nvSpPr>
        <p:spPr>
          <a:xfrm flipH="1">
            <a:off x="3191708" y="5447979"/>
            <a:ext cx="40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6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5" name="Picture 34" descr="A picture containing table&#10;&#10;Description automatically generated">
            <a:extLst>
              <a:ext uri="{FF2B5EF4-FFF2-40B4-BE49-F238E27FC236}">
                <a16:creationId xmlns:a16="http://schemas.microsoft.com/office/drawing/2014/main" id="{23AA12D1-F38E-4137-B9A3-897B665F05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2113" y="1546296"/>
            <a:ext cx="1339152" cy="13391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2A815CC-2FBD-48D9-BCB7-A31EBD34B8B7}"/>
              </a:ext>
            </a:extLst>
          </p:cNvPr>
          <p:cNvSpPr/>
          <p:nvPr/>
        </p:nvSpPr>
        <p:spPr>
          <a:xfrm>
            <a:off x="4354533" y="366090"/>
            <a:ext cx="338105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/>
            <a:r>
              <a:rPr lang="ar-AE" sz="4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قواعد </a:t>
            </a:r>
            <a:r>
              <a:rPr lang="ar-AE" sz="45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عن</a:t>
            </a:r>
            <a:endParaRPr lang="ar-AE" sz="45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F804A1-E167-4AA9-97D7-4F20747C8E58}"/>
              </a:ext>
            </a:extLst>
          </p:cNvPr>
          <p:cNvSpPr txBox="1"/>
          <p:nvPr/>
        </p:nvSpPr>
        <p:spPr>
          <a:xfrm>
            <a:off x="4759008" y="5691115"/>
            <a:ext cx="188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عدم الازعاج 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8" name="Picture 2" descr="Student girl learning computer hand up vector image on VectorStock | Kids  graphics, Kids background, Poster background design">
            <a:extLst>
              <a:ext uri="{FF2B5EF4-FFF2-40B4-BE49-F238E27FC236}">
                <a16:creationId xmlns:a16="http://schemas.microsoft.com/office/drawing/2014/main" id="{E67CDC12-43F1-4F43-A52D-1734055C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C2B49A"/>
              </a:clrFrom>
              <a:clrTo>
                <a:srgbClr val="C2B4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7457" r="19762" b="11385"/>
          <a:stretch>
            <a:fillRect/>
          </a:stretch>
        </p:blipFill>
        <p:spPr bwMode="auto">
          <a:xfrm>
            <a:off x="1541991" y="4149964"/>
            <a:ext cx="1438668" cy="14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954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C8202AE-937D-4E20-B906-2F42A0BD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A row of black and white doors&#10;&#10;Description automatically generated with low confidence">
            <a:extLst>
              <a:ext uri="{FF2B5EF4-FFF2-40B4-BE49-F238E27FC236}">
                <a16:creationId xmlns:a16="http://schemas.microsoft.com/office/drawing/2014/main" id="{D35F7DF3-D305-45CF-95B1-BD08489A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3" t="12257" r="23514" b="8488"/>
          <a:stretch>
            <a:fillRect/>
          </a:stretch>
        </p:blipFill>
        <p:spPr bwMode="auto">
          <a:xfrm>
            <a:off x="0" y="184150"/>
            <a:ext cx="6343650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B9EA15ED-D355-4606-9578-8B4ECC36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485775"/>
            <a:ext cx="147637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42EE59-5083-41AD-BAC4-0FE09C53CBA4}"/>
              </a:ext>
            </a:extLst>
          </p:cNvPr>
          <p:cNvSpPr/>
          <p:nvPr/>
        </p:nvSpPr>
        <p:spPr>
          <a:xfrm>
            <a:off x="5900465" y="2881142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3600" b="1" dirty="0">
                <a:solidFill>
                  <a:srgbClr val="FF0000"/>
                </a:solidFill>
              </a:rPr>
              <a:t>من مخلوقات الله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1C5D40-4D80-4B39-9671-422444103ACC}"/>
              </a:ext>
            </a:extLst>
          </p:cNvPr>
          <p:cNvSpPr/>
          <p:nvPr/>
        </p:nvSpPr>
        <p:spPr>
          <a:xfrm>
            <a:off x="5935745" y="4094893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3600" b="1" dirty="0">
                <a:solidFill>
                  <a:srgbClr val="FF0000"/>
                </a:solidFill>
              </a:rPr>
              <a:t>من صنع الإنسان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E01E826-79C1-49D1-AE9F-9EACD612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013" y="2862263"/>
            <a:ext cx="7223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A1CC95-C4FB-4560-B792-294C86D8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4022725"/>
            <a:ext cx="7413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Wondering O Fox">
            <a:extLst>
              <a:ext uri="{FF2B5EF4-FFF2-40B4-BE49-F238E27FC236}">
                <a16:creationId xmlns:a16="http://schemas.microsoft.com/office/drawing/2014/main" id="{E0C3B973-6D28-4817-9D3B-E21E3844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144463"/>
            <a:ext cx="23034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4A273B1-4BBC-4671-8309-6DAA86AC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4150"/>
            <a:ext cx="8382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نتيجة بحث الصور عن صورة طائرة">
            <a:extLst>
              <a:ext uri="{FF2B5EF4-FFF2-40B4-BE49-F238E27FC236}">
                <a16:creationId xmlns:a16="http://schemas.microsoft.com/office/drawing/2014/main" id="{78DA7ACB-4FE9-4336-B267-9AD8CC22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6" b="21326"/>
          <a:stretch/>
        </p:blipFill>
        <p:spPr bwMode="auto">
          <a:xfrm>
            <a:off x="2573384" y="3017520"/>
            <a:ext cx="2625634" cy="1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8E103AC-E6B2-4573-95EE-83678766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">
            <a:extLst>
              <a:ext uri="{FF2B5EF4-FFF2-40B4-BE49-F238E27FC236}">
                <a16:creationId xmlns:a16="http://schemas.microsoft.com/office/drawing/2014/main" id="{FCD04F2C-1ED6-4CF7-BB0D-D52B9236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4732" r="75945" b="11076"/>
          <a:stretch>
            <a:fillRect/>
          </a:stretch>
        </p:blipFill>
        <p:spPr bwMode="auto">
          <a:xfrm>
            <a:off x="-206375" y="211138"/>
            <a:ext cx="731837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>
            <a:extLst>
              <a:ext uri="{FF2B5EF4-FFF2-40B4-BE49-F238E27FC236}">
                <a16:creationId xmlns:a16="http://schemas.microsoft.com/office/drawing/2014/main" id="{88B02410-7EDC-4723-A314-7629D327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466725"/>
            <a:ext cx="147637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921F68-19D1-415B-B307-0070074939A3}"/>
              </a:ext>
            </a:extLst>
          </p:cNvPr>
          <p:cNvSpPr/>
          <p:nvPr/>
        </p:nvSpPr>
        <p:spPr>
          <a:xfrm>
            <a:off x="5943599" y="2636912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3200" b="1" dirty="0">
                <a:solidFill>
                  <a:srgbClr val="FF0000"/>
                </a:solidFill>
              </a:rPr>
              <a:t>القمر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8660FC-6DCE-4FD3-A468-F9A7C2EC9CA3}"/>
              </a:ext>
            </a:extLst>
          </p:cNvPr>
          <p:cNvSpPr/>
          <p:nvPr/>
        </p:nvSpPr>
        <p:spPr>
          <a:xfrm>
            <a:off x="5988193" y="3966504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3200" b="1" dirty="0">
                <a:solidFill>
                  <a:srgbClr val="FF0000"/>
                </a:solidFill>
              </a:rPr>
              <a:t>الشمس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3F21442-CAC1-4BBD-8E4B-54017042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75" y="2636838"/>
            <a:ext cx="72231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FC3828F-A97A-41B4-AC3B-E1521FBB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138" y="3930650"/>
            <a:ext cx="741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Box 14">
            <a:extLst>
              <a:ext uri="{FF2B5EF4-FFF2-40B4-BE49-F238E27FC236}">
                <a16:creationId xmlns:a16="http://schemas.microsoft.com/office/drawing/2014/main" id="{9CC8AD61-C989-441E-90CC-73F8026B4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2636838"/>
            <a:ext cx="2403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ar-AE" altLang="en-US" sz="4000" b="1" dirty="0">
                <a:ea typeface="Majalla UI"/>
              </a:rPr>
              <a:t>تنير السماء نهارا</a:t>
            </a:r>
            <a:endParaRPr lang="en-GB" altLang="en-US" sz="4000" b="1" dirty="0"/>
          </a:p>
        </p:txBody>
      </p:sp>
      <p:pic>
        <p:nvPicPr>
          <p:cNvPr id="26638" name="Picture 15" descr="Angel O Fox">
            <a:extLst>
              <a:ext uri="{FF2B5EF4-FFF2-40B4-BE49-F238E27FC236}">
                <a16:creationId xmlns:a16="http://schemas.microsoft.com/office/drawing/2014/main" id="{CDB19667-CFFB-464D-BD74-2D34194E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146050"/>
            <a:ext cx="21558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6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C773A1B5-B9A4-4FD1-AD2B-29E570AF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4150"/>
            <a:ext cx="8382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A667220-5B29-4EEE-9B24-32177054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A row of red doors&#10;&#10;Description automatically generated with medium confidence">
            <a:extLst>
              <a:ext uri="{FF2B5EF4-FFF2-40B4-BE49-F238E27FC236}">
                <a16:creationId xmlns:a16="http://schemas.microsoft.com/office/drawing/2014/main" id="{D3F578CC-2DB5-4347-9187-9DC3B0BB1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2" t="6885" r="23854" b="6744"/>
          <a:stretch>
            <a:fillRect/>
          </a:stretch>
        </p:blipFill>
        <p:spPr bwMode="auto">
          <a:xfrm>
            <a:off x="-80963" y="14288"/>
            <a:ext cx="5821363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A83FFA8A-E888-478D-8567-632982F9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485775"/>
            <a:ext cx="147637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88C4A0-4616-47BC-9B47-FDBFA633386F}"/>
              </a:ext>
            </a:extLst>
          </p:cNvPr>
          <p:cNvSpPr/>
          <p:nvPr/>
        </p:nvSpPr>
        <p:spPr>
          <a:xfrm>
            <a:off x="5820954" y="3052066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3600" b="1" dirty="0">
                <a:solidFill>
                  <a:srgbClr val="FF0000"/>
                </a:solidFill>
              </a:rPr>
              <a:t>الحليب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0E3F39-4343-469C-B736-6062B63C6F4A}"/>
              </a:ext>
            </a:extLst>
          </p:cNvPr>
          <p:cNvSpPr/>
          <p:nvPr/>
        </p:nvSpPr>
        <p:spPr>
          <a:xfrm>
            <a:off x="5820954" y="422857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3600" b="1" dirty="0">
                <a:solidFill>
                  <a:srgbClr val="FF0000"/>
                </a:solidFill>
              </a:rPr>
              <a:t>الـماء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CD2097D7-0E6C-4517-82C1-C8BE73AC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3089275"/>
            <a:ext cx="7223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green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E709CD-691B-4094-A956-54C9A91A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0" y="4175125"/>
            <a:ext cx="7413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28">
            <a:extLst>
              <a:ext uri="{FF2B5EF4-FFF2-40B4-BE49-F238E27FC236}">
                <a16:creationId xmlns:a16="http://schemas.microsoft.com/office/drawing/2014/main" id="{C0F2A812-B992-4351-BAD5-1849DFD7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98" y="3312161"/>
            <a:ext cx="26828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ar-AE" altLang="en-US" sz="3600" b="1" dirty="0">
                <a:solidFill>
                  <a:srgbClr val="FFFFFF"/>
                </a:solidFill>
                <a:ea typeface="Majalla UI"/>
              </a:rPr>
              <a:t>لا يستغني عنه النبات ولا الحيوان و لا الإنسان:</a:t>
            </a:r>
            <a:endParaRPr lang="en-US" altLang="en-US" sz="3600" b="1" dirty="0">
              <a:solidFill>
                <a:srgbClr val="FFFFFF"/>
              </a:solidFill>
            </a:endParaRPr>
          </a:p>
        </p:txBody>
      </p:sp>
      <p:pic>
        <p:nvPicPr>
          <p:cNvPr id="27662" name="Picture 30" descr="Don't Know O Fox">
            <a:extLst>
              <a:ext uri="{FF2B5EF4-FFF2-40B4-BE49-F238E27FC236}">
                <a16:creationId xmlns:a16="http://schemas.microsoft.com/office/drawing/2014/main" id="{13B26525-E9A5-4F8C-8149-D5F81F25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184150"/>
            <a:ext cx="20796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34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CE2F4915-B42D-488D-945F-BB4B64DD5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4150"/>
            <a:ext cx="8382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2E4DA830-2C24-40E2-B37A-293BCFB0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7D3F4FE0-F4CB-4782-8375-2F8133FE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780">
            <a:off x="225223" y="697168"/>
            <a:ext cx="2446338" cy="272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C23D2EFE-CA18-4972-A70A-BF3213BD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-39688"/>
            <a:ext cx="13557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A68D4-DC53-4962-8943-6A4E3CD1EA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4" t="34969" r="24664" b="12062"/>
          <a:stretch/>
        </p:blipFill>
        <p:spPr>
          <a:xfrm>
            <a:off x="3959396" y="1080135"/>
            <a:ext cx="7885132" cy="4995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208EC45-DE38-48A1-834E-E36E087C7084}"/>
              </a:ext>
            </a:extLst>
          </p:cNvPr>
          <p:cNvSpPr/>
          <p:nvPr/>
        </p:nvSpPr>
        <p:spPr>
          <a:xfrm>
            <a:off x="8602287" y="1280160"/>
            <a:ext cx="2592582" cy="25995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2C6C18-CD26-4901-9E22-F7B5ACABA557}"/>
              </a:ext>
            </a:extLst>
          </p:cNvPr>
          <p:cNvSpPr/>
          <p:nvPr/>
        </p:nvSpPr>
        <p:spPr>
          <a:xfrm>
            <a:off x="7524206" y="3683305"/>
            <a:ext cx="1971327" cy="18945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A02115-B385-4492-85CC-7C23FD5F48E7}"/>
              </a:ext>
            </a:extLst>
          </p:cNvPr>
          <p:cNvSpPr/>
          <p:nvPr/>
        </p:nvSpPr>
        <p:spPr>
          <a:xfrm>
            <a:off x="4297678" y="3429001"/>
            <a:ext cx="2693403" cy="25995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42F45-6306-4C9C-9B57-3D1ECB7F5672}"/>
              </a:ext>
            </a:extLst>
          </p:cNvPr>
          <p:cNvSpPr txBox="1"/>
          <p:nvPr/>
        </p:nvSpPr>
        <p:spPr>
          <a:xfrm>
            <a:off x="4684242" y="399473"/>
            <a:ext cx="716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chemeClr val="bg1"/>
                </a:solidFill>
              </a:rPr>
              <a:t>ارسم دائرة حول الصورة التي تعبر عن خلق الله و قدرته: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89AAF8-0C57-408C-877B-588D094F8A45}"/>
              </a:ext>
            </a:extLst>
          </p:cNvPr>
          <p:cNvSpPr/>
          <p:nvPr/>
        </p:nvSpPr>
        <p:spPr>
          <a:xfrm>
            <a:off x="837547" y="5353776"/>
            <a:ext cx="1391776" cy="1358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D08FA-302E-4AAB-9CA6-A3825324B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44" y="2548743"/>
            <a:ext cx="2796256" cy="329958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E1623407-2F96-4989-AC23-38B0707903DE}"/>
              </a:ext>
            </a:extLst>
          </p:cNvPr>
          <p:cNvSpPr/>
          <p:nvPr/>
        </p:nvSpPr>
        <p:spPr>
          <a:xfrm>
            <a:off x="4048520" y="2067795"/>
            <a:ext cx="952932" cy="84712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064C41-016D-41AC-AC9E-D1A39664ABB3}"/>
              </a:ext>
            </a:extLst>
          </p:cNvPr>
          <p:cNvSpPr/>
          <p:nvPr/>
        </p:nvSpPr>
        <p:spPr>
          <a:xfrm>
            <a:off x="4925354" y="1280160"/>
            <a:ext cx="952931" cy="99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002060"/>
                </a:solidFill>
              </a:rPr>
              <a:t>3</a:t>
            </a:r>
          </a:p>
          <a:p>
            <a:pPr algn="ctr"/>
            <a:r>
              <a:rPr lang="ar-AE" sz="3200" b="1" dirty="0">
                <a:solidFill>
                  <a:srgbClr val="002060"/>
                </a:solidFill>
              </a:rPr>
              <a:t>3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74DB68-2F8F-4BD3-A8D4-925E4BE382AF}"/>
              </a:ext>
            </a:extLst>
          </p:cNvPr>
          <p:cNvCxnSpPr>
            <a:cxnSpLocks/>
            <a:endCxn id="5" idx="2"/>
          </p:cNvCxnSpPr>
          <p:nvPr/>
        </p:nvCxnSpPr>
        <p:spPr>
          <a:xfrm flipH="1">
            <a:off x="4925354" y="1775348"/>
            <a:ext cx="9529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492E40-70C6-45E3-B07A-336EF0E00D54}"/>
              </a:ext>
            </a:extLst>
          </p:cNvPr>
          <p:cNvSpPr txBox="1"/>
          <p:nvPr/>
        </p:nvSpPr>
        <p:spPr>
          <a:xfrm rot="21139047">
            <a:off x="254387" y="1791400"/>
            <a:ext cx="2354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التقييم الختامي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2E4DA830-2C24-40E2-B37A-293BCFB0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>
            <a:extLst>
              <a:ext uri="{FF2B5EF4-FFF2-40B4-BE49-F238E27FC236}">
                <a16:creationId xmlns:a16="http://schemas.microsoft.com/office/drawing/2014/main" id="{F0F6B04F-13D2-440E-935C-22AFE37D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952500"/>
            <a:ext cx="8353425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7D3F4FE0-F4CB-4782-8375-2F8133FE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780">
            <a:off x="231775" y="696913"/>
            <a:ext cx="24463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C23D2EFE-CA18-4972-A70A-BF3213BD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-39688"/>
            <a:ext cx="13557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6">
            <a:extLst>
              <a:ext uri="{FF2B5EF4-FFF2-40B4-BE49-F238E27FC236}">
                <a16:creationId xmlns:a16="http://schemas.microsoft.com/office/drawing/2014/main" id="{E6C56687-8B91-452E-B453-01EF701B61B2}"/>
              </a:ext>
            </a:extLst>
          </p:cNvPr>
          <p:cNvSpPr txBox="1">
            <a:spLocks noChangeArrowheads="1"/>
          </p:cNvSpPr>
          <p:nvPr/>
        </p:nvSpPr>
        <p:spPr bwMode="auto">
          <a:xfrm rot="-529551">
            <a:off x="407988" y="1730375"/>
            <a:ext cx="21351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4800">
                <a:solidFill>
                  <a:srgbClr val="FF0000"/>
                </a:solidFill>
                <a:cs typeface="(AH) Manal Black" pitchFamily="2" charset="-78"/>
              </a:rPr>
              <a:t>سؤال التحدي</a:t>
            </a:r>
            <a:endParaRPr lang="en-US" altLang="en-US" sz="480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AE3E-93B6-4768-B32E-602B4341D75A}"/>
              </a:ext>
            </a:extLst>
          </p:cNvPr>
          <p:cNvSpPr txBox="1"/>
          <p:nvPr/>
        </p:nvSpPr>
        <p:spPr>
          <a:xfrm>
            <a:off x="3745129" y="2949049"/>
            <a:ext cx="6133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solidFill>
                  <a:srgbClr val="FF0000"/>
                </a:solidFill>
              </a:rPr>
              <a:t>تطير وليست بطير ، تسير وليست بإنسان ، دليل على عظمة الله في خلق الانسان ؟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5617F498-27FD-416A-9C3A-F11A7D63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58694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5330742-A752-47A5-BDAF-BCD033E013CF}"/>
              </a:ext>
            </a:extLst>
          </p:cNvPr>
          <p:cNvSpPr txBox="1"/>
          <p:nvPr/>
        </p:nvSpPr>
        <p:spPr>
          <a:xfrm>
            <a:off x="466862" y="185392"/>
            <a:ext cx="8398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(AH) Manal Black" pitchFamily="2" charset="-78"/>
              </a:rPr>
              <a:t>كشف الحضور والغياب على منصة التعلم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9CAA45F-6368-4921-9E9D-A4565558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2" y="1420813"/>
            <a:ext cx="4689475" cy="1322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altLang="en-US" sz="40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أتميز بحضوري الـمبكر                    و مشاركتي الفعالة فـي الحصة </a:t>
            </a:r>
            <a:endParaRPr lang="en-US" altLang="en-US" sz="4000" dirty="0">
              <a:solidFill>
                <a:schemeClr val="accent6">
                  <a:lumMod val="50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2294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72CB6371-DF9C-454C-B83B-32F0D2F9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72" y="2965450"/>
            <a:ext cx="32702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BD0F9-25CB-43A2-BD6F-300542C11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9" t="3596" r="5420" b="16364"/>
          <a:stretch/>
        </p:blipFill>
        <p:spPr>
          <a:xfrm>
            <a:off x="1473020" y="1016389"/>
            <a:ext cx="4754562" cy="573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8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>
            <a:extLst>
              <a:ext uri="{FF2B5EF4-FFF2-40B4-BE49-F238E27FC236}">
                <a16:creationId xmlns:a16="http://schemas.microsoft.com/office/drawing/2014/main" id="{F377691E-7435-479E-A106-009F700B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3">
            <a:extLst>
              <a:ext uri="{FF2B5EF4-FFF2-40B4-BE49-F238E27FC236}">
                <a16:creationId xmlns:a16="http://schemas.microsoft.com/office/drawing/2014/main" id="{56856CF7-0FEC-46EE-B530-50714599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46213"/>
            <a:ext cx="6073775" cy="200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03C8D5-8C6E-4539-8D6D-BDCB5C606414}"/>
              </a:ext>
            </a:extLst>
          </p:cNvPr>
          <p:cNvSpPr txBox="1"/>
          <p:nvPr/>
        </p:nvSpPr>
        <p:spPr>
          <a:xfrm>
            <a:off x="2009210" y="194053"/>
            <a:ext cx="287450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9600" dirty="0">
                <a:solidFill>
                  <a:srgbClr val="C0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الروتين</a:t>
            </a:r>
            <a:endParaRPr lang="en-GB" sz="9600" dirty="0">
              <a:solidFill>
                <a:srgbClr val="C00000"/>
              </a:solidFill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3B92F-21BE-4C76-B435-49E2158F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2197100"/>
            <a:ext cx="30146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CAA59A-71DF-4E86-AFAA-51A758F6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63713"/>
            <a:ext cx="30130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A1939F-56AE-48CD-866A-0D50449EDF1E}"/>
              </a:ext>
            </a:extLst>
          </p:cNvPr>
          <p:cNvSpPr txBox="1">
            <a:spLocks noChangeArrowheads="1"/>
          </p:cNvSpPr>
          <p:nvPr/>
        </p:nvSpPr>
        <p:spPr bwMode="auto">
          <a:xfrm rot="-1120151">
            <a:off x="4751388" y="3514725"/>
            <a:ext cx="13350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660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التلاوة</a:t>
            </a:r>
            <a:endParaRPr lang="en-GB" altLang="en-US" sz="660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706438-0CF4-4F5A-8E7D-EEBBB3DE6193}"/>
              </a:ext>
            </a:extLst>
          </p:cNvPr>
          <p:cNvSpPr txBox="1">
            <a:spLocks noChangeArrowheads="1"/>
          </p:cNvSpPr>
          <p:nvPr/>
        </p:nvSpPr>
        <p:spPr bwMode="auto">
          <a:xfrm rot="1036198">
            <a:off x="1035050" y="2684463"/>
            <a:ext cx="1539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600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جدار الكلمات</a:t>
            </a:r>
            <a:endParaRPr lang="en-GB" altLang="en-US" sz="600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64DAF9-CABE-45D6-A5E4-702D9C11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322263"/>
            <a:ext cx="49276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69CBA02A-EFF3-4DBF-836E-38C8766F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>
            <a:extLst>
              <a:ext uri="{FF2B5EF4-FFF2-40B4-BE49-F238E27FC236}">
                <a16:creationId xmlns:a16="http://schemas.microsoft.com/office/drawing/2014/main" id="{A88FB729-55E5-4365-A8D3-7A27C37A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3160713" y="-112713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00BCE-55EC-40FF-BC94-418EAF7FA0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0" y="148496"/>
            <a:ext cx="3236761" cy="1719943"/>
          </a:xfrm>
          <a:prstGeom prst="rect">
            <a:avLst/>
          </a:prstGeom>
        </p:spPr>
      </p:pic>
      <p:pic>
        <p:nvPicPr>
          <p:cNvPr id="9" name="Picture 2" descr="Index of /images/i-147">
            <a:extLst>
              <a:ext uri="{FF2B5EF4-FFF2-40B4-BE49-F238E27FC236}">
                <a16:creationId xmlns:a16="http://schemas.microsoft.com/office/drawing/2014/main" id="{90B0D395-4FE7-4E3E-A6D5-F502E32B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0" y="1952188"/>
            <a:ext cx="2508068" cy="295362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8E561E-797F-4422-8E0A-882952AD50F7}"/>
              </a:ext>
            </a:extLst>
          </p:cNvPr>
          <p:cNvSpPr txBox="1"/>
          <p:nvPr/>
        </p:nvSpPr>
        <p:spPr>
          <a:xfrm>
            <a:off x="2792037" y="2247419"/>
            <a:ext cx="4137662" cy="175432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dirty="0">
                <a:solidFill>
                  <a:schemeClr val="accent4">
                    <a:lumMod val="50000"/>
                  </a:schemeClr>
                </a:solidFill>
                <a:cs typeface="(AH) Manal Black" pitchFamily="2" charset="-78"/>
              </a:rPr>
              <a:t>أتلو ما أحفظ من سورة الفاتحة </a:t>
            </a:r>
            <a:endParaRPr lang="en-US" sz="5400" dirty="0">
              <a:solidFill>
                <a:schemeClr val="accent4">
                  <a:lumMod val="50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CB858-95FD-42F3-919A-459AEBDE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7" y="566650"/>
            <a:ext cx="4602163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4D444-0908-4737-9E34-57092B3048E1}"/>
              </a:ext>
            </a:extLst>
          </p:cNvPr>
          <p:cNvSpPr txBox="1"/>
          <p:nvPr/>
        </p:nvSpPr>
        <p:spPr>
          <a:xfrm>
            <a:off x="434975" y="582613"/>
            <a:ext cx="250666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dirty="0">
                <a:solidFill>
                  <a:schemeClr val="accent4">
                    <a:lumMod val="50000"/>
                  </a:schemeClr>
                </a:solidFill>
                <a:latin typeface="+mn-lt"/>
                <a:cs typeface="(AH) Manal Black" pitchFamily="2" charset="-78"/>
              </a:rPr>
              <a:t>التلاوة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FF16D6A-684E-4572-9C84-7C8BE2D7D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441272"/>
              </p:ext>
            </p:extLst>
          </p:nvPr>
        </p:nvGraphicFramePr>
        <p:xfrm>
          <a:off x="756556" y="5221829"/>
          <a:ext cx="8127999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711215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89782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187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أخطاء في الحفظ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مع أخطاء في الحركات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متمكن مع الحركات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0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2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 4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5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292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C50E5C7-9767-49B4-A1B4-3E391858D628}"/>
              </a:ext>
            </a:extLst>
          </p:cNvPr>
          <p:cNvSpPr txBox="1"/>
          <p:nvPr/>
        </p:nvSpPr>
        <p:spPr>
          <a:xfrm>
            <a:off x="3703198" y="4400511"/>
            <a:ext cx="315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u="sng" dirty="0">
                <a:solidFill>
                  <a:srgbClr val="002060"/>
                </a:solidFill>
              </a:rPr>
              <a:t>تقييم الأقران</a:t>
            </a:r>
            <a:endParaRPr lang="en-US" sz="4000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CDE8E01-9DDD-4BF8-A013-13495C3E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8F4546CD-8812-4684-910A-7EB3B124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546600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876DBF96-CBF9-4446-8BDC-6753DD51979F}"/>
              </a:ext>
            </a:extLst>
          </p:cNvPr>
          <p:cNvSpPr/>
          <p:nvPr/>
        </p:nvSpPr>
        <p:spPr>
          <a:xfrm>
            <a:off x="8915328" y="1794626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بِنْتُ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BFBFED5-3B74-4A01-B131-2ECDB27687C9}"/>
              </a:ext>
            </a:extLst>
          </p:cNvPr>
          <p:cNvSpPr/>
          <p:nvPr/>
        </p:nvSpPr>
        <p:spPr>
          <a:xfrm>
            <a:off x="6015765" y="182853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8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b="1" dirty="0">
                <a:solidFill>
                  <a:schemeClr val="accent4">
                    <a:lumMod val="50000"/>
                  </a:schemeClr>
                </a:solidFill>
              </a:rPr>
              <a:t>كَتَبَ</a:t>
            </a:r>
            <a:endParaRPr lang="en-US" sz="5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EE2D3126-2D5B-4F6F-9587-E62CB333C05B}"/>
              </a:ext>
            </a:extLst>
          </p:cNvPr>
          <p:cNvSpPr/>
          <p:nvPr/>
        </p:nvSpPr>
        <p:spPr>
          <a:xfrm>
            <a:off x="2940151" y="188084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b="1" dirty="0">
                <a:solidFill>
                  <a:schemeClr val="accent4">
                    <a:lumMod val="50000"/>
                  </a:schemeClr>
                </a:solidFill>
              </a:rPr>
              <a:t>تاب</a:t>
            </a:r>
            <a:endParaRPr lang="en-US" sz="5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F0C5F213-B8E2-44CE-8467-445467676F29}"/>
              </a:ext>
            </a:extLst>
          </p:cNvPr>
          <p:cNvSpPr/>
          <p:nvPr/>
        </p:nvSpPr>
        <p:spPr>
          <a:xfrm>
            <a:off x="3975354" y="4235796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تينُ</a:t>
            </a: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id="{134EAF9D-3D3C-4D1A-90D2-9371AEC63D42}"/>
              </a:ext>
            </a:extLst>
          </p:cNvPr>
          <p:cNvSpPr/>
          <p:nvPr/>
        </p:nvSpPr>
        <p:spPr>
          <a:xfrm>
            <a:off x="7159962" y="4235796"/>
            <a:ext cx="2258358" cy="1459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توتٌ</a:t>
            </a:r>
          </a:p>
        </p:txBody>
      </p:sp>
      <p:pic>
        <p:nvPicPr>
          <p:cNvPr id="16403" name="Picture 10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B399B127-7629-4989-A933-1FFAEE2E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134610"/>
            <a:ext cx="3387726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D21E78-8821-4DF8-A500-804570C08CAB}"/>
              </a:ext>
            </a:extLst>
          </p:cNvPr>
          <p:cNvSpPr/>
          <p:nvPr/>
        </p:nvSpPr>
        <p:spPr>
          <a:xfrm>
            <a:off x="3236913" y="704850"/>
            <a:ext cx="5557837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جدار الكلمات نقرأ معا 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5BBFD16-AF7E-41D8-B199-0363507DB17E}"/>
              </a:ext>
            </a:extLst>
          </p:cNvPr>
          <p:cNvSpPr/>
          <p:nvPr/>
        </p:nvSpPr>
        <p:spPr>
          <a:xfrm>
            <a:off x="8904289" y="1774325"/>
            <a:ext cx="2203450" cy="1552575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en-US" sz="8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FCAB661D-F613-47B9-85FF-BAB596CB9EBE}"/>
              </a:ext>
            </a:extLst>
          </p:cNvPr>
          <p:cNvSpPr/>
          <p:nvPr/>
        </p:nvSpPr>
        <p:spPr>
          <a:xfrm>
            <a:off x="6015151" y="1794626"/>
            <a:ext cx="2205037" cy="1552575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endParaRPr lang="en-US" sz="8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2B24BFDE-A450-4155-8918-124CF3D8628C}"/>
              </a:ext>
            </a:extLst>
          </p:cNvPr>
          <p:cNvSpPr/>
          <p:nvPr/>
        </p:nvSpPr>
        <p:spPr>
          <a:xfrm>
            <a:off x="2940151" y="1828532"/>
            <a:ext cx="2205037" cy="1554163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</a:rPr>
              <a:t>3</a:t>
            </a:r>
            <a:endParaRPr lang="en-US" sz="8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3E7F79F9-A303-4B08-AECC-646B3E5758BB}"/>
              </a:ext>
            </a:extLst>
          </p:cNvPr>
          <p:cNvSpPr/>
          <p:nvPr/>
        </p:nvSpPr>
        <p:spPr>
          <a:xfrm>
            <a:off x="7159307" y="4209308"/>
            <a:ext cx="2259013" cy="149860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</a:rPr>
              <a:t>4</a:t>
            </a:r>
            <a:endParaRPr lang="en-US" sz="8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D44D275B-C975-4CE2-807F-A83A7B1E8F2A}"/>
              </a:ext>
            </a:extLst>
          </p:cNvPr>
          <p:cNvSpPr/>
          <p:nvPr/>
        </p:nvSpPr>
        <p:spPr>
          <a:xfrm>
            <a:off x="3961052" y="4214701"/>
            <a:ext cx="2205038" cy="1554163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</a:rPr>
              <a:t>5</a:t>
            </a:r>
            <a:endParaRPr lang="en-US" sz="8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18AE0-005C-43D7-B14A-8307F83948C5}"/>
              </a:ext>
            </a:extLst>
          </p:cNvPr>
          <p:cNvSpPr txBox="1"/>
          <p:nvPr/>
        </p:nvSpPr>
        <p:spPr>
          <a:xfrm>
            <a:off x="0" y="3240942"/>
            <a:ext cx="33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chemeClr val="bg1"/>
                </a:solidFill>
              </a:rPr>
              <a:t>الربط باللغة العربية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4F4B94-921C-4AB9-9BCF-1E29E3C7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7" y="3879608"/>
            <a:ext cx="2437680" cy="297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8">
            <a:extLst>
              <a:ext uri="{FF2B5EF4-FFF2-40B4-BE49-F238E27FC236}">
                <a16:creationId xmlns:a16="http://schemas.microsoft.com/office/drawing/2014/main" id="{8D76B47B-723E-4E0F-A866-0306238E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125538"/>
            <a:ext cx="272573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4">
            <a:extLst>
              <a:ext uri="{FF2B5EF4-FFF2-40B4-BE49-F238E27FC236}">
                <a16:creationId xmlns:a16="http://schemas.microsoft.com/office/drawing/2014/main" id="{55C4F57F-AF49-4552-B4E3-099757BF28FA}"/>
              </a:ext>
            </a:extLst>
          </p:cNvPr>
          <p:cNvSpPr txBox="1">
            <a:spLocks noChangeArrowheads="1"/>
          </p:cNvSpPr>
          <p:nvPr/>
        </p:nvSpPr>
        <p:spPr bwMode="auto">
          <a:xfrm rot="21375184">
            <a:off x="290476" y="2100163"/>
            <a:ext cx="30305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3200" b="1" dirty="0">
                <a:solidFill>
                  <a:srgbClr val="389A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/>
            <a:r>
              <a:rPr lang="ar-AE" altLang="en-US" sz="3200" b="1" dirty="0">
                <a:solidFill>
                  <a:srgbClr val="389A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التقييم القبلي</a:t>
            </a:r>
            <a:endParaRPr lang="en-US" altLang="en-US" sz="3200" b="1" dirty="0">
              <a:solidFill>
                <a:srgbClr val="389A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D2E281DA-E50C-4E17-9827-284004A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78" y="3886396"/>
            <a:ext cx="2738486" cy="289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859CE4-C722-4B72-A1DF-D5AC6B9F3E37}"/>
              </a:ext>
            </a:extLst>
          </p:cNvPr>
          <p:cNvSpPr/>
          <p:nvPr/>
        </p:nvSpPr>
        <p:spPr>
          <a:xfrm>
            <a:off x="3194252" y="3042992"/>
            <a:ext cx="8188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linkClick r:id="rId5"/>
              </a:rPr>
              <a:t>https://wordwall.net/ar/resource/10898561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FA752DAC-6F41-4807-A985-B9E72FE64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55" y="457021"/>
            <a:ext cx="1239317" cy="9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024ADCAA-C615-4706-BDE9-6FC89A099AEF}"/>
              </a:ext>
            </a:extLst>
          </p:cNvPr>
          <p:cNvSpPr txBox="1">
            <a:spLocks noChangeArrowheads="1"/>
          </p:cNvSpPr>
          <p:nvPr/>
        </p:nvSpPr>
        <p:spPr bwMode="auto">
          <a:xfrm rot="21375184">
            <a:off x="132401" y="800798"/>
            <a:ext cx="3030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</a:p>
          <a:p>
            <a:pPr algn="ctr" eaLnBrk="1" hangingPunct="1"/>
            <a:r>
              <a:rPr lang="ar-AE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التهيئة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8368160" y="561195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3166133" y="763195"/>
            <a:ext cx="5483837" cy="2111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21FCFE-4DC6-468C-9665-DAED35456B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607" t="7719" r="1643" b="82852"/>
          <a:stretch/>
        </p:blipFill>
        <p:spPr>
          <a:xfrm>
            <a:off x="5033817" y="4149426"/>
            <a:ext cx="2346697" cy="975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4632784" y="1403458"/>
            <a:ext cx="343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002060"/>
                </a:solidFill>
              </a:rPr>
              <a:t>ترابط الخبرات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9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47BB996-0DA3-467B-B934-51330234F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999CF796-C5B2-42C1-945E-AAA3E809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096963"/>
            <a:ext cx="8844474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A98F87-DB42-4043-ADDF-42A2C85539DF}"/>
              </a:ext>
            </a:extLst>
          </p:cNvPr>
          <p:cNvSpPr txBox="1"/>
          <p:nvPr/>
        </p:nvSpPr>
        <p:spPr>
          <a:xfrm>
            <a:off x="2624009" y="2297837"/>
            <a:ext cx="71746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9600" b="1" dirty="0">
                <a:ln w="2857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الإيمان بصفات الله                     و تدبرها</a:t>
            </a:r>
            <a:endParaRPr lang="en-US" sz="9600" b="1" dirty="0">
              <a:ln w="28575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1A6783-6814-4828-94F2-9DB1C00B1A4C}"/>
              </a:ext>
            </a:extLst>
          </p:cNvPr>
          <p:cNvSpPr/>
          <p:nvPr/>
        </p:nvSpPr>
        <p:spPr>
          <a:xfrm>
            <a:off x="7685088" y="298450"/>
            <a:ext cx="3805237" cy="7778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400" b="1" dirty="0">
                <a:solidFill>
                  <a:srgbClr val="389A4B"/>
                </a:solidFill>
              </a:rPr>
              <a:t>عنوان الدرس</a:t>
            </a:r>
            <a:endParaRPr lang="en-US" sz="4400" b="1" dirty="0">
              <a:solidFill>
                <a:srgbClr val="389A4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C178AF-C37A-4442-A6AA-A62D6C0DAF63}"/>
              </a:ext>
            </a:extLst>
          </p:cNvPr>
          <p:cNvGrpSpPr>
            <a:grpSpLocks/>
          </p:cNvGrpSpPr>
          <p:nvPr/>
        </p:nvGrpSpPr>
        <p:grpSpPr bwMode="auto">
          <a:xfrm>
            <a:off x="3069573" y="77541"/>
            <a:ext cx="8130941" cy="2123082"/>
            <a:chOff x="3764846" y="635002"/>
            <a:chExt cx="6911762" cy="2122502"/>
          </a:xfrm>
        </p:grpSpPr>
        <p:pic>
          <p:nvPicPr>
            <p:cNvPr id="8" name="Picture 7" descr="Shape, arrow&#10;&#10;Description automatically generated">
              <a:extLst>
                <a:ext uri="{FF2B5EF4-FFF2-40B4-BE49-F238E27FC236}">
                  <a16:creationId xmlns:a16="http://schemas.microsoft.com/office/drawing/2014/main" id="{9F51D676-DAC8-4400-AD02-91A96B888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-448" t="64892" r="20583"/>
            <a:stretch/>
          </p:blipFill>
          <p:spPr>
            <a:xfrm rot="10800000">
              <a:off x="3974713" y="635002"/>
              <a:ext cx="6701895" cy="2122502"/>
            </a:xfrm>
            <a:prstGeom prst="rect">
              <a:avLst/>
            </a:prstGeom>
          </p:spPr>
        </p:pic>
        <p:sp>
          <p:nvSpPr>
            <p:cNvPr id="19471" name="TextBox 8">
              <a:extLst>
                <a:ext uri="{FF2B5EF4-FFF2-40B4-BE49-F238E27FC236}">
                  <a16:creationId xmlns:a16="http://schemas.microsoft.com/office/drawing/2014/main" id="{6A40FC45-F274-4D53-B82E-CD7722C09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0016" y="1237764"/>
              <a:ext cx="90054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/>
              <a:r>
                <a:rPr lang="en-US" altLang="en-US" sz="5400">
                  <a:solidFill>
                    <a:srgbClr val="C00000"/>
                  </a:solidFill>
                  <a:latin typeface="Abadi" panose="020B0604020104020204" pitchFamily="34" charset="0"/>
                </a:rPr>
                <a:t>1</a:t>
              </a:r>
            </a:p>
          </p:txBody>
        </p:sp>
        <p:sp>
          <p:nvSpPr>
            <p:cNvPr id="19472" name="TextBox 9">
              <a:extLst>
                <a:ext uri="{FF2B5EF4-FFF2-40B4-BE49-F238E27FC236}">
                  <a16:creationId xmlns:a16="http://schemas.microsoft.com/office/drawing/2014/main" id="{23C9BD17-10F3-4C20-973F-FD86DFF90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846" y="1536285"/>
              <a:ext cx="5315302" cy="523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algn="ctr" eaLnBrk="1" hangingPunct="1"/>
              <a:r>
                <a:rPr lang="ar-AE" altLang="en-US" sz="2800" dirty="0">
                  <a:solidFill>
                    <a:srgbClr val="C00000"/>
                  </a:solidFill>
                  <a:cs typeface="(AH) Manal Black" pitchFamily="2" charset="-78"/>
                </a:rPr>
                <a:t>نستنج أن الله خالق عظيم وهو على كل شي قدير</a:t>
              </a:r>
              <a:endParaRPr lang="en-US" altLang="en-US" sz="2800" dirty="0">
                <a:solidFill>
                  <a:srgbClr val="C0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9C6AE-A6B9-4BE4-8666-C6B2E02EEF04}"/>
              </a:ext>
            </a:extLst>
          </p:cNvPr>
          <p:cNvGrpSpPr>
            <a:grpSpLocks/>
          </p:cNvGrpSpPr>
          <p:nvPr/>
        </p:nvGrpSpPr>
        <p:grpSpPr bwMode="auto">
          <a:xfrm>
            <a:off x="1668995" y="2243387"/>
            <a:ext cx="8640337" cy="2140621"/>
            <a:chOff x="5210859" y="2531072"/>
            <a:chExt cx="6701895" cy="1896534"/>
          </a:xfrm>
        </p:grpSpPr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8BF9EDE5-8255-4B6A-9D7C-1B50DC0DF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20135" t="32345" b="33266"/>
            <a:stretch/>
          </p:blipFill>
          <p:spPr>
            <a:xfrm>
              <a:off x="5210859" y="2531072"/>
              <a:ext cx="6701895" cy="18965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1A5560-EC9A-41A9-9A5C-2BB1B2C78088}"/>
                </a:ext>
              </a:extLst>
            </p:cNvPr>
            <p:cNvSpPr txBox="1"/>
            <p:nvPr/>
          </p:nvSpPr>
          <p:spPr>
            <a:xfrm>
              <a:off x="10537224" y="3120073"/>
              <a:ext cx="898946" cy="9220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DEA5D9-5C70-4696-84EE-7B2D472E428B}"/>
                </a:ext>
              </a:extLst>
            </p:cNvPr>
            <p:cNvSpPr txBox="1"/>
            <p:nvPr/>
          </p:nvSpPr>
          <p:spPr>
            <a:xfrm>
              <a:off x="5345335" y="3256098"/>
              <a:ext cx="4595585" cy="5230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800" dirty="0">
                  <a:solidFill>
                    <a:schemeClr val="bg2">
                      <a:lumMod val="50000"/>
                    </a:schemeClr>
                  </a:solidFill>
                  <a:latin typeface="+mn-lt"/>
                  <a:cs typeface="(AH) Manal Black" pitchFamily="2" charset="-78"/>
                </a:rPr>
                <a:t>نذكر أمثلة تدل على مظاهر عظمة الله تعالى فـي خلقه</a:t>
              </a:r>
              <a:endParaRPr lang="en-US" sz="2800" dirty="0">
                <a:solidFill>
                  <a:schemeClr val="bg2">
                    <a:lumMod val="50000"/>
                  </a:schemeClr>
                </a:solidFill>
                <a:latin typeface="+mn-lt"/>
                <a:cs typeface="(AH) Manal Black" pitchFamily="2" charset="-78"/>
              </a:endParaRPr>
            </a:p>
          </p:txBody>
        </p:sp>
      </p:grpSp>
      <p:pic>
        <p:nvPicPr>
          <p:cNvPr id="19461" name="Picture 18">
            <a:extLst>
              <a:ext uri="{FF2B5EF4-FFF2-40B4-BE49-F238E27FC236}">
                <a16:creationId xmlns:a16="http://schemas.microsoft.com/office/drawing/2014/main" id="{8D76B47B-723E-4E0F-A866-0306238E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" y="818805"/>
            <a:ext cx="2014947" cy="206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4">
            <a:extLst>
              <a:ext uri="{FF2B5EF4-FFF2-40B4-BE49-F238E27FC236}">
                <a16:creationId xmlns:a16="http://schemas.microsoft.com/office/drawing/2014/main" id="{55C4F57F-AF49-4552-B4E3-099757BF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98" y="1815903"/>
            <a:ext cx="30305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ar-AE" altLang="en-US" sz="4400" b="1" dirty="0">
                <a:solidFill>
                  <a:srgbClr val="389A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أهدافنا</a:t>
            </a:r>
            <a:endParaRPr lang="en-US" altLang="en-US" sz="4400" b="1" dirty="0">
              <a:solidFill>
                <a:srgbClr val="389A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D29637-6540-4F96-B6D4-B6B06073EF61}"/>
              </a:ext>
            </a:extLst>
          </p:cNvPr>
          <p:cNvGrpSpPr>
            <a:grpSpLocks/>
          </p:cNvGrpSpPr>
          <p:nvPr/>
        </p:nvGrpSpPr>
        <p:grpSpPr bwMode="auto">
          <a:xfrm>
            <a:off x="858747" y="4579251"/>
            <a:ext cx="7278687" cy="1897063"/>
            <a:chOff x="5210859" y="2531072"/>
            <a:chExt cx="6701895" cy="1896534"/>
          </a:xfrm>
        </p:grpSpPr>
        <p:pic>
          <p:nvPicPr>
            <p:cNvPr id="16" name="Picture 15" descr="Shape, arrow&#10;&#10;Description automatically generated">
              <a:extLst>
                <a:ext uri="{FF2B5EF4-FFF2-40B4-BE49-F238E27FC236}">
                  <a16:creationId xmlns:a16="http://schemas.microsoft.com/office/drawing/2014/main" id="{F57A59E3-C464-4ED9-9E37-967F1ECE1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0135" t="32345" b="33266"/>
            <a:stretch/>
          </p:blipFill>
          <p:spPr>
            <a:xfrm>
              <a:off x="5210859" y="2531072"/>
              <a:ext cx="6701895" cy="18965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1197CE-E0AE-4007-A1DC-1C377092FBF5}"/>
                </a:ext>
              </a:extLst>
            </p:cNvPr>
            <p:cNvSpPr txBox="1"/>
            <p:nvPr/>
          </p:nvSpPr>
          <p:spPr>
            <a:xfrm>
              <a:off x="10477364" y="2959577"/>
              <a:ext cx="898946" cy="9220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54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3</a:t>
              </a:r>
              <a:endParaRPr lang="en-US" sz="5400" dirty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A0D8A-B263-4655-BF69-714C8B5D3FD0}"/>
                </a:ext>
              </a:extLst>
            </p:cNvPr>
            <p:cNvSpPr txBox="1"/>
            <p:nvPr/>
          </p:nvSpPr>
          <p:spPr>
            <a:xfrm>
              <a:off x="5418420" y="3240487"/>
              <a:ext cx="4595585" cy="5230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800" dirty="0">
                  <a:solidFill>
                    <a:schemeClr val="bg2">
                      <a:lumMod val="50000"/>
                    </a:schemeClr>
                  </a:solidFill>
                  <a:latin typeface="+mn-lt"/>
                  <a:cs typeface="(AH) Manal Black" pitchFamily="2" charset="-78"/>
                </a:rPr>
                <a:t>نشكر الله تعالى على نعمه بالـمحافظة عليها</a:t>
              </a:r>
              <a:endParaRPr lang="en-US" sz="2800" dirty="0">
                <a:solidFill>
                  <a:schemeClr val="bg2">
                    <a:lumMod val="50000"/>
                  </a:schemeClr>
                </a:solidFill>
                <a:latin typeface="+mn-lt"/>
                <a:cs typeface="(AH) Manal Black" pitchFamily="2" charset="-78"/>
              </a:endParaRPr>
            </a:p>
          </p:txBody>
        </p:sp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id="{E504C309-81EB-4E83-9D8E-17BD0435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8" y="58737"/>
            <a:ext cx="1239317" cy="9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9213FFC-2D7B-42E2-8390-8F73D87AC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60" y="3689251"/>
            <a:ext cx="2015904" cy="306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1847</TotalTime>
  <Words>349</Words>
  <Application>Microsoft Office PowerPoint</Application>
  <PresentationFormat>Widescreen</PresentationFormat>
  <Paragraphs>107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Abadi</vt:lpstr>
      <vt:lpstr>Arabic Typesetting</vt:lpstr>
      <vt:lpstr>Arial</vt:lpstr>
      <vt:lpstr>Calibri</vt:lpstr>
      <vt:lpstr>Calibri Light</vt:lpstr>
      <vt:lpstr>Gill Sans MT</vt:lpstr>
      <vt:lpstr>Sakkal Majalla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Khamis Salem Abdullah Al Badi</dc:creator>
  <cp:lastModifiedBy>Shaikha Khamis Salem Abdullah Al Badi</cp:lastModifiedBy>
  <cp:revision>225</cp:revision>
  <dcterms:created xsi:type="dcterms:W3CDTF">2021-02-05T20:22:12Z</dcterms:created>
  <dcterms:modified xsi:type="dcterms:W3CDTF">2021-09-23T20:27:02Z</dcterms:modified>
</cp:coreProperties>
</file>