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notesMasterIdLst>
    <p:notesMasterId r:id="rId44"/>
  </p:notesMasterIdLst>
  <p:sldIdLst>
    <p:sldId id="405" r:id="rId5"/>
    <p:sldId id="429" r:id="rId6"/>
    <p:sldId id="260" r:id="rId7"/>
    <p:sldId id="361" r:id="rId8"/>
    <p:sldId id="360" r:id="rId9"/>
    <p:sldId id="417" r:id="rId10"/>
    <p:sldId id="442" r:id="rId11"/>
    <p:sldId id="443" r:id="rId12"/>
    <p:sldId id="444" r:id="rId13"/>
    <p:sldId id="387" r:id="rId14"/>
    <p:sldId id="445" r:id="rId15"/>
    <p:sldId id="447" r:id="rId16"/>
    <p:sldId id="454" r:id="rId17"/>
    <p:sldId id="446" r:id="rId18"/>
    <p:sldId id="448" r:id="rId19"/>
    <p:sldId id="455" r:id="rId20"/>
    <p:sldId id="474" r:id="rId21"/>
    <p:sldId id="475" r:id="rId22"/>
    <p:sldId id="476" r:id="rId23"/>
    <p:sldId id="477" r:id="rId24"/>
    <p:sldId id="478" r:id="rId25"/>
    <p:sldId id="256" r:id="rId26"/>
    <p:sldId id="461" r:id="rId27"/>
    <p:sldId id="462" r:id="rId28"/>
    <p:sldId id="463" r:id="rId29"/>
    <p:sldId id="464" r:id="rId30"/>
    <p:sldId id="465" r:id="rId31"/>
    <p:sldId id="262" r:id="rId32"/>
    <p:sldId id="468" r:id="rId33"/>
    <p:sldId id="469" r:id="rId34"/>
    <p:sldId id="470" r:id="rId35"/>
    <p:sldId id="466" r:id="rId36"/>
    <p:sldId id="467" r:id="rId37"/>
    <p:sldId id="265" r:id="rId38"/>
    <p:sldId id="266" r:id="rId39"/>
    <p:sldId id="267" r:id="rId40"/>
    <p:sldId id="268" r:id="rId41"/>
    <p:sldId id="452" r:id="rId42"/>
    <p:sldId id="471" r:id="rId43"/>
  </p:sldIdLst>
  <p:sldSz cx="12192000" cy="6858000"/>
  <p:notesSz cx="6735763" cy="98663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edad hab" initials="wh" lastIdx="1" clrIdx="0">
    <p:extLst>
      <p:ext uri="{19B8F6BF-5375-455C-9EA6-DF929625EA0E}">
        <p15:presenceInfo xmlns:p15="http://schemas.microsoft.com/office/powerpoint/2012/main" userId="82ba76c8b50d5ff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7"/>
    <a:srgbClr val="91B999"/>
    <a:srgbClr val="800000"/>
    <a:srgbClr val="FF6699"/>
    <a:srgbClr val="FF99CC"/>
    <a:srgbClr val="FFCCFF"/>
    <a:srgbClr val="FFE7F8"/>
    <a:srgbClr val="990099"/>
    <a:srgbClr val="E26F18"/>
    <a:srgbClr val="99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632" autoAdjust="0"/>
    <p:restoredTop sz="94669" autoAdjust="0"/>
  </p:normalViewPr>
  <p:slideViewPr>
    <p:cSldViewPr>
      <p:cViewPr varScale="1">
        <p:scale>
          <a:sx n="73" d="100"/>
          <a:sy n="73" d="100"/>
        </p:scale>
        <p:origin x="348" y="7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BF1C1D-1EF5-4AFC-A0AF-6FC3CCE58280}" type="datetimeFigureOut">
              <a:rPr lang="en-US" smtClean="0"/>
              <a:pPr/>
              <a:t>10/5/20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5373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29FAAF-76CA-47F2-A254-94B8055BBB1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6645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AFC80C-08A8-4975-9FC1-EF66F486E66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03653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3959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3881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8945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9245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9837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6648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5966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3681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3167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255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8874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794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microsoft.com/office/2007/relationships/hdphoto" Target="../media/hdphoto5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microsoft.com/office/2007/relationships/hdphoto" Target="../media/hdphoto6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5" Type="http://schemas.openxmlformats.org/officeDocument/2006/relationships/image" Target="../media/image36.png"/><Relationship Id="rId4" Type="http://schemas.openxmlformats.org/officeDocument/2006/relationships/image" Target="../media/image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microsoft.com/office/2007/relationships/hdphoto" Target="../media/hdphoto5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5" Type="http://schemas.openxmlformats.org/officeDocument/2006/relationships/image" Target="../media/image29.jpe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5" Type="http://schemas.openxmlformats.org/officeDocument/2006/relationships/image" Target="../media/image29.jpe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5" Type="http://schemas.openxmlformats.org/officeDocument/2006/relationships/image" Target="../media/image29.jpe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5" Type="http://schemas.openxmlformats.org/officeDocument/2006/relationships/image" Target="../media/image29.jpeg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microsoft.com/office/2007/relationships/hdphoto" Target="../media/hdphoto5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4" Type="http://schemas.openxmlformats.org/officeDocument/2006/relationships/slide" Target="slide25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1.xml"/><Relationship Id="rId7" Type="http://schemas.openxmlformats.org/officeDocument/2006/relationships/slide" Target="slide23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5.png"/><Relationship Id="rId5" Type="http://schemas.openxmlformats.org/officeDocument/2006/relationships/image" Target="../media/image43.png"/><Relationship Id="rId4" Type="http://schemas.openxmlformats.org/officeDocument/2006/relationships/image" Target="../media/image41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slideLayout" Target="../slideLayouts/slideLayout1.xml"/><Relationship Id="rId7" Type="http://schemas.openxmlformats.org/officeDocument/2006/relationships/slide" Target="slide26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4" Type="http://schemas.openxmlformats.org/officeDocument/2006/relationships/slide" Target="slide28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1.xml"/><Relationship Id="rId7" Type="http://schemas.openxmlformats.org/officeDocument/2006/relationships/slide" Target="slide26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5.png"/><Relationship Id="rId5" Type="http://schemas.openxmlformats.org/officeDocument/2006/relationships/image" Target="../media/image43.png"/><Relationship Id="rId4" Type="http://schemas.openxmlformats.org/officeDocument/2006/relationships/image" Target="../media/image41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slideLayout" Target="../slideLayouts/slideLayout1.xml"/><Relationship Id="rId7" Type="http://schemas.openxmlformats.org/officeDocument/2006/relationships/slide" Target="slide3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4" Type="http://schemas.openxmlformats.org/officeDocument/2006/relationships/slide" Target="slide2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1.xml"/><Relationship Id="rId7" Type="http://schemas.openxmlformats.org/officeDocument/2006/relationships/slide" Target="slide26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5.png"/><Relationship Id="rId5" Type="http://schemas.openxmlformats.org/officeDocument/2006/relationships/image" Target="../media/image43.png"/><Relationship Id="rId4" Type="http://schemas.openxmlformats.org/officeDocument/2006/relationships/image" Target="../media/image41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slideLayout" Target="../slideLayouts/slideLayout1.xml"/><Relationship Id="rId7" Type="http://schemas.openxmlformats.org/officeDocument/2006/relationships/slide" Target="slide3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4" Type="http://schemas.openxmlformats.org/officeDocument/2006/relationships/slide" Target="slide34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1.xml"/><Relationship Id="rId7" Type="http://schemas.openxmlformats.org/officeDocument/2006/relationships/slide" Target="slide3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5.png"/><Relationship Id="rId5" Type="http://schemas.openxmlformats.org/officeDocument/2006/relationships/image" Target="../media/image43.png"/><Relationship Id="rId4" Type="http://schemas.openxmlformats.org/officeDocument/2006/relationships/image" Target="../media/image41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slideLayout" Target="../slideLayouts/slideLayout1.xml"/><Relationship Id="rId7" Type="http://schemas.openxmlformats.org/officeDocument/2006/relationships/slide" Target="slide35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36.xm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4" Type="http://schemas.openxmlformats.org/officeDocument/2006/relationships/slide" Target="slide37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1.xml"/><Relationship Id="rId7" Type="http://schemas.openxmlformats.org/officeDocument/2006/relationships/slide" Target="slide35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5.png"/><Relationship Id="rId5" Type="http://schemas.openxmlformats.org/officeDocument/2006/relationships/image" Target="../media/image43.png"/><Relationship Id="rId4" Type="http://schemas.openxmlformats.org/officeDocument/2006/relationships/image" Target="../media/image41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slideLayout" Target="../slideLayouts/slideLayout1.xml"/><Relationship Id="rId7" Type="http://schemas.openxmlformats.org/officeDocument/2006/relationships/slide" Target="slide14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8.png"/><Relationship Id="rId7" Type="http://schemas.microsoft.com/office/2007/relationships/hdphoto" Target="../media/hdphoto9.wdp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11" Type="http://schemas.microsoft.com/office/2007/relationships/hdphoto" Target="../media/hdphoto4.wdp"/><Relationship Id="rId5" Type="http://schemas.microsoft.com/office/2007/relationships/hdphoto" Target="../media/hdphoto8.wdp"/><Relationship Id="rId10" Type="http://schemas.openxmlformats.org/officeDocument/2006/relationships/image" Target="../media/image17.png"/><Relationship Id="rId4" Type="http://schemas.openxmlformats.org/officeDocument/2006/relationships/image" Target="../media/image49.png"/><Relationship Id="rId9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.JP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11.gif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microsoft.com/office/2007/relationships/hdphoto" Target="../media/hdphoto3.wdp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17.png"/><Relationship Id="rId4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microsoft.com/office/2007/relationships/hdphoto" Target="../media/hdphoto4.wdp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rawing, room&#10;&#10;Description automatically generated">
            <a:extLst>
              <a:ext uri="{FF2B5EF4-FFF2-40B4-BE49-F238E27FC236}">
                <a16:creationId xmlns:a16="http://schemas.microsoft.com/office/drawing/2014/main" id="{C288F161-D799-4815-B660-003DC06A23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2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860AAD6-E578-4C8D-8FA3-BB13165A6EBB}"/>
              </a:ext>
            </a:extLst>
          </p:cNvPr>
          <p:cNvSpPr txBox="1"/>
          <p:nvPr/>
        </p:nvSpPr>
        <p:spPr>
          <a:xfrm>
            <a:off x="2209800" y="1854500"/>
            <a:ext cx="7694855" cy="553690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>
              <a:lnSpc>
                <a:spcPct val="150000"/>
              </a:lnSpc>
            </a:pPr>
            <a:r>
              <a:rPr lang="ar-AE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اليوم : </a:t>
            </a:r>
            <a:r>
              <a:rPr lang="ar-AE" sz="4000" b="1" dirty="0">
                <a:latin typeface="Calibri" panose="020F0502020204030204" pitchFamily="34" charset="0"/>
                <a:cs typeface="Calibri" panose="020F0502020204030204" pitchFamily="34" charset="0"/>
              </a:rPr>
              <a:t>الإثنين</a:t>
            </a:r>
          </a:p>
          <a:p>
            <a:pPr algn="r">
              <a:lnSpc>
                <a:spcPct val="150000"/>
              </a:lnSpc>
            </a:pPr>
            <a:r>
              <a:rPr lang="ar-AE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التاريخ الهجري:</a:t>
            </a:r>
            <a:r>
              <a:rPr lang="ar-AE" sz="4000" b="1" dirty="0">
                <a:latin typeface="Calibri" panose="020F0502020204030204" pitchFamily="34" charset="0"/>
                <a:cs typeface="Calibri" panose="020F0502020204030204" pitchFamily="34" charset="0"/>
              </a:rPr>
              <a:t>....\صفر\1442ه </a:t>
            </a:r>
          </a:p>
          <a:p>
            <a:pPr algn="r">
              <a:lnSpc>
                <a:spcPct val="150000"/>
              </a:lnSpc>
            </a:pPr>
            <a:r>
              <a:rPr lang="ar-AE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التاريخ الميلادي: </a:t>
            </a:r>
            <a:r>
              <a:rPr lang="ar-AE" sz="4000" b="1" dirty="0">
                <a:latin typeface="Calibri" panose="020F0502020204030204" pitchFamily="34" charset="0"/>
                <a:cs typeface="Calibri" panose="020F0502020204030204" pitchFamily="34" charset="0"/>
              </a:rPr>
              <a:t>....\10\2020م</a:t>
            </a:r>
          </a:p>
          <a:p>
            <a:pPr algn="r">
              <a:lnSpc>
                <a:spcPct val="150000"/>
              </a:lnSpc>
            </a:pPr>
            <a:r>
              <a:rPr lang="ar-AE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المادة : </a:t>
            </a:r>
            <a:r>
              <a:rPr lang="ar-AE" sz="4000" b="1" dirty="0">
                <a:latin typeface="Calibri" panose="020F0502020204030204" pitchFamily="34" charset="0"/>
                <a:cs typeface="Calibri" panose="020F0502020204030204" pitchFamily="34" charset="0"/>
              </a:rPr>
              <a:t>التربية الإسلامية</a:t>
            </a:r>
            <a:endParaRPr lang="en-US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>
              <a:lnSpc>
                <a:spcPct val="150000"/>
              </a:lnSpc>
            </a:pPr>
            <a:r>
              <a:rPr lang="ar-AE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 : </a:t>
            </a:r>
            <a:r>
              <a:rPr lang="ar-AE" sz="4000" b="1" dirty="0">
                <a:latin typeface="Calibri" panose="020F0502020204030204" pitchFamily="34" charset="0"/>
                <a:cs typeface="Calibri" panose="020F0502020204030204" pitchFamily="34" charset="0"/>
              </a:rPr>
              <a:t>مولد الرسول صلى الله عليه و سلم</a:t>
            </a:r>
          </a:p>
          <a:p>
            <a:pPr algn="r">
              <a:lnSpc>
                <a:spcPct val="150000"/>
              </a:lnSpc>
            </a:pPr>
            <a:endParaRPr lang="ar-AE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27983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map&#10;&#10;Description automatically generated">
            <a:extLst>
              <a:ext uri="{FF2B5EF4-FFF2-40B4-BE49-F238E27FC236}">
                <a16:creationId xmlns:a16="http://schemas.microsoft.com/office/drawing/2014/main" id="{0A5DD7BF-298C-4AEB-AD77-07D9009BC0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0979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5F3D128-C533-414D-8022-4124F915E7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844" b="82112"/>
          <a:stretch/>
        </p:blipFill>
        <p:spPr>
          <a:xfrm>
            <a:off x="7033560" y="2325671"/>
            <a:ext cx="3994339" cy="1012350"/>
          </a:xfrm>
          <a:prstGeom prst="rect">
            <a:avLst/>
          </a:prstGeom>
        </p:spPr>
      </p:pic>
      <p:pic>
        <p:nvPicPr>
          <p:cNvPr id="1026" name="Picture 2" descr="المكبرة, الطفل, اليد png">
            <a:extLst>
              <a:ext uri="{FF2B5EF4-FFF2-40B4-BE49-F238E27FC236}">
                <a16:creationId xmlns:a16="http://schemas.microsoft.com/office/drawing/2014/main" id="{65FAAA9B-9E29-4510-AB26-5543791A6E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937285" y="725310"/>
            <a:ext cx="1151218" cy="1877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اجمل الصور المعبرة عن العائلة السعيدة">
            <a:extLst>
              <a:ext uri="{FF2B5EF4-FFF2-40B4-BE49-F238E27FC236}">
                <a16:creationId xmlns:a16="http://schemas.microsoft.com/office/drawing/2014/main" id="{FA01D844-BAAD-473D-8272-AEC1495DF9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4448" y="1051498"/>
            <a:ext cx="2443838" cy="3060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AA25A77F-55DD-43AB-B549-F80A8BE4B387}"/>
              </a:ext>
            </a:extLst>
          </p:cNvPr>
          <p:cNvGrpSpPr/>
          <p:nvPr/>
        </p:nvGrpSpPr>
        <p:grpSpPr>
          <a:xfrm>
            <a:off x="5657236" y="3728126"/>
            <a:ext cx="4855658" cy="756536"/>
            <a:chOff x="5708910" y="4906004"/>
            <a:chExt cx="4855658" cy="756536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DB75209E-4397-442C-8C76-91C266440D6B}"/>
                </a:ext>
              </a:extLst>
            </p:cNvPr>
            <p:cNvGrpSpPr/>
            <p:nvPr/>
          </p:nvGrpSpPr>
          <p:grpSpPr>
            <a:xfrm>
              <a:off x="9730511" y="4906004"/>
              <a:ext cx="834057" cy="716017"/>
              <a:chOff x="9812801" y="4906004"/>
              <a:chExt cx="834057" cy="716017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5CB55BE5-8EF9-430F-88C6-BD753F51E88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29135" t="85756" r="66113" b="5609"/>
              <a:stretch/>
            </p:blipFill>
            <p:spPr>
              <a:xfrm>
                <a:off x="9812801" y="4906004"/>
                <a:ext cx="834057" cy="716017"/>
              </a:xfrm>
              <a:prstGeom prst="rect">
                <a:avLst/>
              </a:prstGeom>
            </p:spPr>
          </p:pic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F5B0321-87A4-42A4-B3FC-48065DC20027}"/>
                  </a:ext>
                </a:extLst>
              </p:cNvPr>
              <p:cNvSpPr txBox="1"/>
              <p:nvPr/>
            </p:nvSpPr>
            <p:spPr>
              <a:xfrm>
                <a:off x="9958141" y="5200875"/>
                <a:ext cx="252659" cy="338554"/>
              </a:xfrm>
              <a:prstGeom prst="rect">
                <a:avLst/>
              </a:prstGeom>
              <a:solidFill>
                <a:srgbClr val="91B999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ar-AE" sz="1600" b="1" dirty="0">
                    <a:solidFill>
                      <a:schemeClr val="bg1"/>
                    </a:solidFill>
                  </a:rPr>
                  <a:t>1</a:t>
                </a:r>
                <a:endParaRPr lang="en-US" sz="16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8B430D2-00D9-4FBB-BE2E-83A1013AFD6F}"/>
                </a:ext>
              </a:extLst>
            </p:cNvPr>
            <p:cNvSpPr txBox="1"/>
            <p:nvPr/>
          </p:nvSpPr>
          <p:spPr>
            <a:xfrm>
              <a:off x="5708910" y="5200875"/>
              <a:ext cx="40942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ar-AE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عن ماذا تعبر الصورة الأولى ؟</a:t>
              </a:r>
              <a:endParaRPr lang="en-US" sz="24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71B8283-73EC-4421-886E-A4C0A1A7226F}"/>
              </a:ext>
            </a:extLst>
          </p:cNvPr>
          <p:cNvGrpSpPr/>
          <p:nvPr/>
        </p:nvGrpSpPr>
        <p:grpSpPr>
          <a:xfrm>
            <a:off x="3299760" y="4537127"/>
            <a:ext cx="7467600" cy="756536"/>
            <a:chOff x="5023070" y="4906004"/>
            <a:chExt cx="5541498" cy="756536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84EC6F50-980B-423C-B7E9-CD6D18EE64DF}"/>
                </a:ext>
              </a:extLst>
            </p:cNvPr>
            <p:cNvGrpSpPr/>
            <p:nvPr/>
          </p:nvGrpSpPr>
          <p:grpSpPr>
            <a:xfrm>
              <a:off x="9730511" y="4906004"/>
              <a:ext cx="834057" cy="716017"/>
              <a:chOff x="9812801" y="4906004"/>
              <a:chExt cx="834057" cy="716017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5690AFBB-A5A4-4341-AD46-D609C4AB66D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29135" t="85756" r="66113" b="5609"/>
              <a:stretch/>
            </p:blipFill>
            <p:spPr>
              <a:xfrm>
                <a:off x="9812801" y="4906004"/>
                <a:ext cx="834057" cy="716017"/>
              </a:xfrm>
              <a:prstGeom prst="rect">
                <a:avLst/>
              </a:prstGeom>
            </p:spPr>
          </p:pic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9BC0F26-CC19-4B73-BBFF-FBDCC2E2860A}"/>
                  </a:ext>
                </a:extLst>
              </p:cNvPr>
              <p:cNvSpPr txBox="1"/>
              <p:nvPr/>
            </p:nvSpPr>
            <p:spPr>
              <a:xfrm>
                <a:off x="9958141" y="5200875"/>
                <a:ext cx="252659" cy="338554"/>
              </a:xfrm>
              <a:prstGeom prst="rect">
                <a:avLst/>
              </a:prstGeom>
              <a:solidFill>
                <a:srgbClr val="91B999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ar-AE" sz="1600" b="1" dirty="0">
                    <a:solidFill>
                      <a:schemeClr val="bg1"/>
                    </a:solidFill>
                  </a:rPr>
                  <a:t>2</a:t>
                </a:r>
                <a:endParaRPr lang="en-US" sz="16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B7B8A45-4674-4EB5-873E-0B035A2324D2}"/>
                </a:ext>
              </a:extLst>
            </p:cNvPr>
            <p:cNvSpPr txBox="1"/>
            <p:nvPr/>
          </p:nvSpPr>
          <p:spPr>
            <a:xfrm>
              <a:off x="5023070" y="5200875"/>
              <a:ext cx="478011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ar-AE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لاحظوا الصورة الثانية ما الفرق بينها وبين الصورة الأولى ؟</a:t>
              </a:r>
              <a:endParaRPr lang="en-US" sz="24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BE82A25C-FEAE-4044-86EA-BCE15D9ADACA}"/>
              </a:ext>
            </a:extLst>
          </p:cNvPr>
          <p:cNvGrpSpPr/>
          <p:nvPr/>
        </p:nvGrpSpPr>
        <p:grpSpPr>
          <a:xfrm>
            <a:off x="1035449" y="1032622"/>
            <a:ext cx="2600466" cy="2846643"/>
            <a:chOff x="1164101" y="1767742"/>
            <a:chExt cx="2741910" cy="298390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9988491-E487-4E24-A1B4-5761DB8FF63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164101" y="1862516"/>
              <a:ext cx="2741910" cy="2889127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B4083F8-825F-4F9C-A59A-1FB4C120F22A}"/>
                </a:ext>
              </a:extLst>
            </p:cNvPr>
            <p:cNvSpPr/>
            <p:nvPr/>
          </p:nvSpPr>
          <p:spPr>
            <a:xfrm>
              <a:off x="1226111" y="1767742"/>
              <a:ext cx="1214382" cy="128025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FDE2DCAB-EA63-4BC5-9816-7A5A181EF2CB}"/>
              </a:ext>
            </a:extLst>
          </p:cNvPr>
          <p:cNvSpPr txBox="1"/>
          <p:nvPr/>
        </p:nvSpPr>
        <p:spPr>
          <a:xfrm>
            <a:off x="5271344" y="535577"/>
            <a:ext cx="3587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200" dirty="0">
                <a:solidFill>
                  <a:srgbClr val="FF0000"/>
                </a:solidFill>
              </a:rPr>
              <a:t>1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EA77E5B-6D77-430C-AF55-EC909EFBBC8A}"/>
              </a:ext>
            </a:extLst>
          </p:cNvPr>
          <p:cNvSpPr txBox="1"/>
          <p:nvPr/>
        </p:nvSpPr>
        <p:spPr>
          <a:xfrm>
            <a:off x="1931478" y="652786"/>
            <a:ext cx="3587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200" dirty="0">
                <a:solidFill>
                  <a:srgbClr val="FF0000"/>
                </a:solidFill>
              </a:rPr>
              <a:t>2</a:t>
            </a:r>
            <a:endParaRPr lang="en-US" sz="3200" dirty="0">
              <a:solidFill>
                <a:srgbClr val="FF0000"/>
              </a:solidFill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9398439-FE61-4528-9C4A-2FB51780B4CA}"/>
              </a:ext>
            </a:extLst>
          </p:cNvPr>
          <p:cNvGrpSpPr/>
          <p:nvPr/>
        </p:nvGrpSpPr>
        <p:grpSpPr>
          <a:xfrm>
            <a:off x="3299760" y="5304987"/>
            <a:ext cx="7467600" cy="716017"/>
            <a:chOff x="5023070" y="4906004"/>
            <a:chExt cx="5541498" cy="716017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457BF908-8A07-4E31-9D6F-DC80A67D2286}"/>
                </a:ext>
              </a:extLst>
            </p:cNvPr>
            <p:cNvGrpSpPr/>
            <p:nvPr/>
          </p:nvGrpSpPr>
          <p:grpSpPr>
            <a:xfrm>
              <a:off x="9730511" y="4906004"/>
              <a:ext cx="834057" cy="716017"/>
              <a:chOff x="9812801" y="4906004"/>
              <a:chExt cx="834057" cy="716017"/>
            </a:xfrm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453E802D-3D6E-4E6C-8BCD-915DE15451F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29135" t="85756" r="66113" b="5609"/>
              <a:stretch/>
            </p:blipFill>
            <p:spPr>
              <a:xfrm>
                <a:off x="9812801" y="4906004"/>
                <a:ext cx="834057" cy="716017"/>
              </a:xfrm>
              <a:prstGeom prst="rect">
                <a:avLst/>
              </a:prstGeom>
            </p:spPr>
          </p:pic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29DC68B5-EEF7-4825-91DE-73E6A3DB40A6}"/>
                  </a:ext>
                </a:extLst>
              </p:cNvPr>
              <p:cNvSpPr txBox="1"/>
              <p:nvPr/>
            </p:nvSpPr>
            <p:spPr>
              <a:xfrm>
                <a:off x="9958141" y="5200875"/>
                <a:ext cx="252659" cy="338554"/>
              </a:xfrm>
              <a:prstGeom prst="rect">
                <a:avLst/>
              </a:prstGeom>
              <a:solidFill>
                <a:srgbClr val="91B999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ar-AE" sz="1600" b="1" dirty="0">
                    <a:solidFill>
                      <a:schemeClr val="bg1"/>
                    </a:solidFill>
                  </a:rPr>
                  <a:t>3</a:t>
                </a:r>
                <a:endParaRPr lang="en-US" sz="16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DD16F4B-D48A-45B5-BE21-0044C96542DD}"/>
                </a:ext>
              </a:extLst>
            </p:cNvPr>
            <p:cNvSpPr txBox="1"/>
            <p:nvPr/>
          </p:nvSpPr>
          <p:spPr>
            <a:xfrm>
              <a:off x="5023070" y="5141802"/>
              <a:ext cx="478011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ar-AE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ماذا نسمي من فقد والده وهو صغير؟</a:t>
              </a:r>
              <a:endParaRPr lang="en-US" sz="24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27398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lose up of a map&#10;&#10;Description automatically generated">
            <a:extLst>
              <a:ext uri="{FF2B5EF4-FFF2-40B4-BE49-F238E27FC236}">
                <a16:creationId xmlns:a16="http://schemas.microsoft.com/office/drawing/2014/main" id="{244E04F1-A630-4764-9749-C7248F716B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صورة 10">
            <a:extLst>
              <a:ext uri="{FF2B5EF4-FFF2-40B4-BE49-F238E27FC236}">
                <a16:creationId xmlns:a16="http://schemas.microsoft.com/office/drawing/2014/main" id="{E77AFE30-3A94-4DFC-8FFE-4FD571411B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6716" y1="12425" x2="59232" y2="13026"/>
                        <a14:foregroundMark x1="51549" y1="14429" x2="47831" y2="65932"/>
                        <a14:foregroundMark x1="14994" y1="47695" x2="87608" y2="51102"/>
                        <a14:foregroundMark x1="41140" y1="87174" x2="37794" y2="15832"/>
                        <a14:foregroundMark x1="20322" y1="75952" x2="40644" y2="36273"/>
                        <a14:foregroundMark x1="84634" y1="65130" x2="41140" y2="54509"/>
                        <a14:foregroundMark x1="77943" y1="25050" x2="22305" y2="464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332" y="509714"/>
            <a:ext cx="10287534" cy="583857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78FB3B2-283C-429C-B200-4DDC1BA5D61D}"/>
              </a:ext>
            </a:extLst>
          </p:cNvPr>
          <p:cNvSpPr txBox="1"/>
          <p:nvPr/>
        </p:nvSpPr>
        <p:spPr>
          <a:xfrm>
            <a:off x="1953431" y="2166783"/>
            <a:ext cx="6292007" cy="278537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ar-AE" sz="4000" b="1" dirty="0">
                <a:ln/>
                <a:solidFill>
                  <a:schemeClr val="tx2">
                    <a:lumMod val="75000"/>
                  </a:schemeClr>
                </a:solidFill>
                <a:cs typeface="(AH) Manal Black" pitchFamily="2" charset="-78"/>
              </a:rPr>
              <a:t>سنحلق اليوم فـي رحلة إلى مكة الـمكرمة حيث سنتعرف على قصة مولد الرسول محمد صلى الله عليه و سلم  </a:t>
            </a:r>
            <a:endParaRPr lang="en-US" sz="4000" b="1" dirty="0">
              <a:ln/>
              <a:solidFill>
                <a:schemeClr val="tx2">
                  <a:lumMod val="75000"/>
                </a:schemeClr>
              </a:solidFill>
              <a:cs typeface="(AH) Manal Black" pitchFamily="2" charset="-78"/>
            </a:endParaRPr>
          </a:p>
        </p:txBody>
      </p:sp>
      <p:pic>
        <p:nvPicPr>
          <p:cNvPr id="10" name="Picture 2" descr="بنت كرتون للتصميم - اجمل جديد">
            <a:extLst>
              <a:ext uri="{FF2B5EF4-FFF2-40B4-BE49-F238E27FC236}">
                <a16:creationId xmlns:a16="http://schemas.microsoft.com/office/drawing/2014/main" id="{71CCFB73-33E0-4E8A-B8EB-AB86CB6E25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5138" y="1549398"/>
            <a:ext cx="2100852" cy="4020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0752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922 0.08565 L 5E-6 1.85185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61" y="-42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2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ت الطائرة">
            <a:hlinkClick r:id="" action="ppaction://media"/>
            <a:extLst>
              <a:ext uri="{FF2B5EF4-FFF2-40B4-BE49-F238E27FC236}">
                <a16:creationId xmlns:a16="http://schemas.microsoft.com/office/drawing/2014/main" id="{3F428EF4-BC64-49AC-BCF8-41662333027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81200" y="1157287"/>
            <a:ext cx="8077200" cy="454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567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1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9F37408-C70F-4E1F-B7B3-868C6D58AB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451B43A6-B404-4945-ADE5-988E36D7BBBB}"/>
              </a:ext>
            </a:extLst>
          </p:cNvPr>
          <p:cNvSpPr/>
          <p:nvPr/>
        </p:nvSpPr>
        <p:spPr>
          <a:xfrm>
            <a:off x="2667000" y="5626840"/>
            <a:ext cx="9208168" cy="1235242"/>
          </a:xfrm>
          <a:prstGeom prst="wedgeRoundRectCallout">
            <a:avLst>
              <a:gd name="adj1" fmla="val -53288"/>
              <a:gd name="adj2" fmla="val -45253"/>
              <a:gd name="adj3" fmla="val 16667"/>
            </a:avLst>
          </a:prstGeom>
          <a:solidFill>
            <a:srgbClr val="FFFFCC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3200" dirty="0">
                <a:cs typeface="(AH) Manal Black" pitchFamily="2" charset="-78"/>
              </a:rPr>
              <a:t>ها قد و صلنا إلى أطهر بقاع الأرض (مكة المكرمة)</a:t>
            </a:r>
          </a:p>
        </p:txBody>
      </p:sp>
      <p:pic>
        <p:nvPicPr>
          <p:cNvPr id="16" name="Picture 15" descr="A close up of a toy&#10;&#10;Description automatically generated">
            <a:extLst>
              <a:ext uri="{FF2B5EF4-FFF2-40B4-BE49-F238E27FC236}">
                <a16:creationId xmlns:a16="http://schemas.microsoft.com/office/drawing/2014/main" id="{69C4C490-84E5-4782-9697-ADEB02C6C3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946" b="89936" l="9904" r="89936">
                        <a14:foregroundMark x1="53834" y1="8946" x2="41534" y2="9425"/>
                        <a14:foregroundMark x1="38339" y1="27796" x2="39297" y2="27476"/>
                        <a14:foregroundMark x1="45208" y1="27476" x2="41214" y2="27796"/>
                        <a14:foregroundMark x1="52556" y1="27796" x2="49361" y2="289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75" r="23224" b="39249"/>
          <a:stretch/>
        </p:blipFill>
        <p:spPr>
          <a:xfrm flipH="1">
            <a:off x="-239927" y="3546433"/>
            <a:ext cx="2623083" cy="3177331"/>
          </a:xfrm>
          <a:prstGeom prst="rect">
            <a:avLst/>
          </a:prstGeom>
        </p:spPr>
      </p:pic>
      <p:pic>
        <p:nvPicPr>
          <p:cNvPr id="1026" name="Picture 2" descr="فوتو عربي - صور علم السعودية 2019 شعار وعلم المملكة العربية السعودية">
            <a:extLst>
              <a:ext uri="{FF2B5EF4-FFF2-40B4-BE49-F238E27FC236}">
                <a16:creationId xmlns:a16="http://schemas.microsoft.com/office/drawing/2014/main" id="{29915F0D-C0DC-4D27-9B14-18CF8497B0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937"/>
          <a:stretch/>
        </p:blipFill>
        <p:spPr bwMode="auto">
          <a:xfrm>
            <a:off x="1545256" y="2955854"/>
            <a:ext cx="2575357" cy="1690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0514DFC-FAFE-4AE2-BD5B-E4639DB9E8FD}"/>
              </a:ext>
            </a:extLst>
          </p:cNvPr>
          <p:cNvCxnSpPr>
            <a:cxnSpLocks/>
          </p:cNvCxnSpPr>
          <p:nvPr/>
        </p:nvCxnSpPr>
        <p:spPr>
          <a:xfrm>
            <a:off x="1905000" y="3286797"/>
            <a:ext cx="0" cy="2782952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7BE65E74-4795-451B-87FF-85F885A031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20613" y="2955854"/>
            <a:ext cx="2514601" cy="19815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2" descr="Illustration about Cartoon line art for an airplane. Illustration of flight, terminal, people - 1301493">
            <a:extLst>
              <a:ext uri="{FF2B5EF4-FFF2-40B4-BE49-F238E27FC236}">
                <a16:creationId xmlns:a16="http://schemas.microsoft.com/office/drawing/2014/main" id="{50F26461-DD3A-40C4-8418-7715316E8F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023" b="89474" l="2119" r="94915">
                        <a14:foregroundMark x1="61864" y1="31579" x2="83898" y2="46617"/>
                        <a14:foregroundMark x1="83898" y1="46617" x2="87712" y2="51880"/>
                        <a14:foregroundMark x1="87712" y1="46617" x2="25000" y2="87970"/>
                        <a14:foregroundMark x1="25000" y1="87970" x2="41102" y2="57895"/>
                        <a14:foregroundMark x1="41102" y1="57895" x2="19492" y2="49624"/>
                        <a14:foregroundMark x1="19492" y1="49624" x2="7203" y2="22556"/>
                        <a14:foregroundMark x1="23305" y1="37594" x2="68220" y2="48120"/>
                        <a14:foregroundMark x1="14831" y1="30075" x2="12712" y2="24812"/>
                        <a14:foregroundMark x1="7627" y1="61654" x2="2119" y2="66917"/>
                        <a14:foregroundMark x1="58051" y1="84211" x2="59746" y2="85714"/>
                        <a14:foregroundMark x1="61864" y1="80451" x2="58898" y2="85714"/>
                        <a14:foregroundMark x1="82203" y1="54135" x2="88559" y2="50376"/>
                        <a14:foregroundMark x1="91949" y1="50376" x2="92797" y2="59398"/>
                        <a14:foregroundMark x1="94915" y1="59398" x2="94915" y2="691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607478" y="3680668"/>
            <a:ext cx="1093221" cy="6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7271054-A7DF-4B44-B4D6-A385DE2B7C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564" t="9662" r="30914" b="68701"/>
          <a:stretch/>
        </p:blipFill>
        <p:spPr>
          <a:xfrm>
            <a:off x="8171710" y="1231160"/>
            <a:ext cx="1189107" cy="1483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918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51"/>
    </mc:Choice>
    <mc:Fallback xmlns="">
      <p:transition spd="slow" advTm="63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0 L -0.61459 0.0088 " pathEditMode="relative" rAng="0" ptsTypes="AA">
                                      <p:cBhvr>
                                        <p:cTn id="6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29" y="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lose up of a map&#10;&#10;Description automatically generated">
            <a:extLst>
              <a:ext uri="{FF2B5EF4-FFF2-40B4-BE49-F238E27FC236}">
                <a16:creationId xmlns:a16="http://schemas.microsoft.com/office/drawing/2014/main" id="{94F98CE0-5431-40F9-929E-27F7E524BF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92490AB-5242-48BB-9D0D-6B0160A6A5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914400"/>
            <a:ext cx="5103597" cy="40216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2" descr="بنت كرتون للتصميم - اجمل جديد">
            <a:extLst>
              <a:ext uri="{FF2B5EF4-FFF2-40B4-BE49-F238E27FC236}">
                <a16:creationId xmlns:a16="http://schemas.microsoft.com/office/drawing/2014/main" id="{02A7965F-4C3C-4123-9ACE-C9FE1CDEB9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010" y="1109377"/>
            <a:ext cx="2100852" cy="4020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58192633-709B-46FF-BF33-EAEFC0C7BA87}"/>
              </a:ext>
            </a:extLst>
          </p:cNvPr>
          <p:cNvSpPr/>
          <p:nvPr/>
        </p:nvSpPr>
        <p:spPr>
          <a:xfrm>
            <a:off x="859219" y="5080441"/>
            <a:ext cx="9208168" cy="1235242"/>
          </a:xfrm>
          <a:prstGeom prst="wedgeRoundRectCallout">
            <a:avLst>
              <a:gd name="adj1" fmla="val 44091"/>
              <a:gd name="adj2" fmla="val -272649"/>
              <a:gd name="adj3" fmla="val 16667"/>
            </a:avLst>
          </a:prstGeom>
          <a:solidFill>
            <a:srgbClr val="FFFFCC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3200" dirty="0">
                <a:cs typeface="(AH) Manal Black" pitchFamily="2" charset="-78"/>
              </a:rPr>
              <a:t>مرحبا بكم أحبتي فـي مكة الـمكرمة حيث ستبدأ من هنا قصتنا </a:t>
            </a:r>
          </a:p>
        </p:txBody>
      </p:sp>
    </p:spTree>
    <p:extLst>
      <p:ext uri="{BB962C8B-B14F-4D97-AF65-F5344CB8AC3E}">
        <p14:creationId xmlns:p14="http://schemas.microsoft.com/office/powerpoint/2010/main" val="3834662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922 0.08565 L 5E-6 1.85185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61" y="-42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close up of a map&#10;&#10;Description automatically generated">
            <a:extLst>
              <a:ext uri="{FF2B5EF4-FFF2-40B4-BE49-F238E27FC236}">
                <a16:creationId xmlns:a16="http://schemas.microsoft.com/office/drawing/2014/main" id="{0EFD3709-6FCB-4C06-9CFC-ED14EA8C25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" y="0"/>
            <a:ext cx="12176760" cy="6858000"/>
          </a:xfrm>
          <a:prstGeom prst="rect">
            <a:avLst/>
          </a:prstGeom>
        </p:spPr>
      </p:pic>
      <p:pic>
        <p:nvPicPr>
          <p:cNvPr id="12" name="مولد سيدنا محمد عليه الصلاة والسلام - الحلقة 1- نسخة تجريبية بالفصحي السهلة -sera4kids">
            <a:hlinkClick r:id="" action="ppaction://media"/>
            <a:extLst>
              <a:ext uri="{FF2B5EF4-FFF2-40B4-BE49-F238E27FC236}">
                <a16:creationId xmlns:a16="http://schemas.microsoft.com/office/drawing/2014/main" id="{B3574E15-7731-4ED9-9787-D80D52BB466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43617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43100" y="1199568"/>
            <a:ext cx="8305800" cy="4672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370126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lose up of a map&#10;&#10;Description automatically generated">
            <a:extLst>
              <a:ext uri="{FF2B5EF4-FFF2-40B4-BE49-F238E27FC236}">
                <a16:creationId xmlns:a16="http://schemas.microsoft.com/office/drawing/2014/main" id="{244E04F1-A630-4764-9749-C7248F716B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صورة 10">
            <a:extLst>
              <a:ext uri="{FF2B5EF4-FFF2-40B4-BE49-F238E27FC236}">
                <a16:creationId xmlns:a16="http://schemas.microsoft.com/office/drawing/2014/main" id="{02D6FE5E-3341-4C46-9485-6EFCE9B796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6716" y1="12425" x2="59232" y2="13026"/>
                        <a14:foregroundMark x1="51549" y1="14429" x2="47831" y2="65932"/>
                        <a14:foregroundMark x1="14994" y1="47695" x2="87608" y2="51102"/>
                        <a14:foregroundMark x1="41140" y1="87174" x2="37794" y2="15832"/>
                        <a14:foregroundMark x1="20322" y1="75952" x2="40644" y2="36273"/>
                        <a14:foregroundMark x1="84634" y1="65130" x2="41140" y2="54509"/>
                        <a14:foregroundMark x1="77943" y1="25050" x2="22305" y2="464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732044"/>
            <a:ext cx="9504044" cy="53939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A59A36A-64A9-413A-B786-8CABF36BC0B1}"/>
              </a:ext>
            </a:extLst>
          </p:cNvPr>
          <p:cNvSpPr txBox="1"/>
          <p:nvPr/>
        </p:nvSpPr>
        <p:spPr>
          <a:xfrm>
            <a:off x="1819224" y="2590800"/>
            <a:ext cx="6779996" cy="1315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AE" sz="2800" b="1" dirty="0">
                <a:effectLst>
                  <a:glow rad="101600">
                    <a:schemeClr val="bg2">
                      <a:lumMod val="75000"/>
                      <a:alpha val="60000"/>
                    </a:schemeClr>
                  </a:glow>
                </a:effectLst>
              </a:rPr>
              <a:t>بعد أن تعرفنا على نبينا </a:t>
            </a:r>
          </a:p>
          <a:p>
            <a:pPr algn="ctr">
              <a:lnSpc>
                <a:spcPct val="150000"/>
              </a:lnSpc>
            </a:pPr>
            <a:r>
              <a:rPr lang="ar-AE" sz="2800" b="1" dirty="0">
                <a:effectLst>
                  <a:glow rad="101600">
                    <a:schemeClr val="bg2">
                      <a:lumMod val="75000"/>
                      <a:alpha val="60000"/>
                    </a:schemeClr>
                  </a:glow>
                </a:effectLst>
              </a:rPr>
              <a:t>الآن هل أنتم مستعدون لسماع قصة و لادته ؟</a:t>
            </a:r>
            <a:endParaRPr lang="en-US" sz="2800" b="1" dirty="0">
              <a:effectLst>
                <a:glow rad="101600">
                  <a:schemeClr val="bg2">
                    <a:lumMod val="75000"/>
                    <a:alpha val="60000"/>
                  </a:schemeClr>
                </a:glow>
              </a:effectLst>
            </a:endParaRPr>
          </a:p>
        </p:txBody>
      </p:sp>
      <p:pic>
        <p:nvPicPr>
          <p:cNvPr id="8" name="Picture 2" descr="بنت كرتون للتصميم - اجمل جديد">
            <a:extLst>
              <a:ext uri="{FF2B5EF4-FFF2-40B4-BE49-F238E27FC236}">
                <a16:creationId xmlns:a16="http://schemas.microsoft.com/office/drawing/2014/main" id="{F836F4A4-E923-4F35-B12D-07558206C7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5770" y="1524000"/>
            <a:ext cx="2100852" cy="4020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7108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922 0.08565 L 5E-6 1.85185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61" y="-42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مولد سيدنا محمد عليه الصلاة والسلام - الحلقة 1- نسخة تجريبية بالفصحي السهلة -sera4kids">
            <a:hlinkClick r:id="" action="ppaction://media"/>
            <a:extLst>
              <a:ext uri="{FF2B5EF4-FFF2-40B4-BE49-F238E27FC236}">
                <a16:creationId xmlns:a16="http://schemas.microsoft.com/office/drawing/2014/main" id="{43142D81-88E9-4E5A-B5EE-FEDB2716E27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46717" end="33616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8501" y="1410789"/>
            <a:ext cx="8700829" cy="4894217"/>
          </a:xfrm>
          <a:prstGeom prst="rect">
            <a:avLst/>
          </a:prstGeom>
        </p:spPr>
      </p:pic>
      <p:pic>
        <p:nvPicPr>
          <p:cNvPr id="6" name="Picture 2" descr="بنت كرتون للتصميم - اجمل جديد">
            <a:extLst>
              <a:ext uri="{FF2B5EF4-FFF2-40B4-BE49-F238E27FC236}">
                <a16:creationId xmlns:a16="http://schemas.microsoft.com/office/drawing/2014/main" id="{8C693A0A-D99D-4841-B8F0-A248F38F18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2647" y="1575856"/>
            <a:ext cx="2100852" cy="4020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79FEFCC9-2B07-4AB0-9910-0776745D8771}"/>
              </a:ext>
            </a:extLst>
          </p:cNvPr>
          <p:cNvSpPr/>
          <p:nvPr/>
        </p:nvSpPr>
        <p:spPr>
          <a:xfrm>
            <a:off x="7467600" y="113116"/>
            <a:ext cx="3228684" cy="1297673"/>
          </a:xfrm>
          <a:prstGeom prst="wedgeEllipseCallout">
            <a:avLst>
              <a:gd name="adj1" fmla="val 41292"/>
              <a:gd name="adj2" fmla="val 148403"/>
            </a:avLst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AE" sz="2400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(AH) Manal Black" pitchFamily="2" charset="-78"/>
              </a:rPr>
              <a:t>فـي أي عام ولد الرسول صلى الله عليه و سلم </a:t>
            </a:r>
            <a:endParaRPr lang="en-US" sz="2400" dirty="0">
              <a:ln w="0"/>
              <a:solidFill>
                <a:schemeClr val="tx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337495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284 3.33333E-6 L -8.33333E-7 3.33333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4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1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624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مولد سيدنا محمد عليه الصلاة والسلام - الحلقة 1- نسخة تجريبية بالفصحي السهلة -sera4kids">
            <a:hlinkClick r:id="" action="ppaction://media"/>
            <a:extLst>
              <a:ext uri="{FF2B5EF4-FFF2-40B4-BE49-F238E27FC236}">
                <a16:creationId xmlns:a16="http://schemas.microsoft.com/office/drawing/2014/main" id="{D83DB9AF-DB79-4BDD-88CD-4AC0449FFCA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86961" end="17261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4060" y="1515291"/>
            <a:ext cx="8792374" cy="4885643"/>
          </a:xfrm>
          <a:prstGeom prst="rect">
            <a:avLst/>
          </a:prstGeom>
        </p:spPr>
      </p:pic>
      <p:sp>
        <p:nvSpPr>
          <p:cNvPr id="9" name="Speech Bubble: Oval 8">
            <a:extLst>
              <a:ext uri="{FF2B5EF4-FFF2-40B4-BE49-F238E27FC236}">
                <a16:creationId xmlns:a16="http://schemas.microsoft.com/office/drawing/2014/main" id="{FAC153AF-C207-4AF0-85E5-4463047B76BE}"/>
              </a:ext>
            </a:extLst>
          </p:cNvPr>
          <p:cNvSpPr/>
          <p:nvPr/>
        </p:nvSpPr>
        <p:spPr>
          <a:xfrm>
            <a:off x="6910252" y="125361"/>
            <a:ext cx="3740332" cy="1253217"/>
          </a:xfrm>
          <a:prstGeom prst="wedgeEllipseCallout">
            <a:avLst>
              <a:gd name="adj1" fmla="val 38630"/>
              <a:gd name="adj2" fmla="val 169204"/>
            </a:avLst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AE" sz="2800" dirty="0">
                <a:ln w="0"/>
                <a:solidFill>
                  <a:schemeClr val="bg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(AH) Manal Black" pitchFamily="2" charset="-78"/>
              </a:rPr>
              <a:t>هل استطاع جيش أبرهة هدم الكعبة </a:t>
            </a:r>
            <a:endParaRPr lang="en-US" sz="2800" dirty="0">
              <a:ln w="0"/>
              <a:solidFill>
                <a:schemeClr val="bg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(AH) Manal Black" pitchFamily="2" charset="-78"/>
            </a:endParaRPr>
          </a:p>
        </p:txBody>
      </p:sp>
      <p:pic>
        <p:nvPicPr>
          <p:cNvPr id="10" name="Picture 2" descr="بنت كرتون للتصميم - اجمل جديد">
            <a:extLst>
              <a:ext uri="{FF2B5EF4-FFF2-40B4-BE49-F238E27FC236}">
                <a16:creationId xmlns:a16="http://schemas.microsoft.com/office/drawing/2014/main" id="{25D1E9DB-3FE3-4F3A-A629-00E051DFA5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7088" y="1745497"/>
            <a:ext cx="2100852" cy="4020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5900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182 0.0162 L -0.00104 -0.0048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43" y="-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8574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مولد سيدنا محمد عليه الصلاة والسلام - الحلقة 1- نسخة تجريبية بالفصحي السهلة -sera4kids">
            <a:hlinkClick r:id="" action="ppaction://media"/>
            <a:extLst>
              <a:ext uri="{FF2B5EF4-FFF2-40B4-BE49-F238E27FC236}">
                <a16:creationId xmlns:a16="http://schemas.microsoft.com/office/drawing/2014/main" id="{8BC9CD0A-C486-42A4-BE44-A2B96149681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80432" end="11287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2404" y="1724296"/>
            <a:ext cx="8655836" cy="4528185"/>
          </a:xfrm>
          <a:prstGeom prst="rect">
            <a:avLst/>
          </a:prstGeom>
        </p:spPr>
      </p:pic>
      <p:pic>
        <p:nvPicPr>
          <p:cNvPr id="6" name="Picture 2" descr="بنت كرتون للتصميم - اجمل جديد">
            <a:extLst>
              <a:ext uri="{FF2B5EF4-FFF2-40B4-BE49-F238E27FC236}">
                <a16:creationId xmlns:a16="http://schemas.microsoft.com/office/drawing/2014/main" id="{43D8A3F6-FBB2-441C-94C5-BBF41404B7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8744" y="1907176"/>
            <a:ext cx="2100852" cy="4020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peech Bubble: Oval 11">
            <a:extLst>
              <a:ext uri="{FF2B5EF4-FFF2-40B4-BE49-F238E27FC236}">
                <a16:creationId xmlns:a16="http://schemas.microsoft.com/office/drawing/2014/main" id="{F0F55E93-6C6D-402C-A3EC-A293A0D1D388}"/>
              </a:ext>
            </a:extLst>
          </p:cNvPr>
          <p:cNvSpPr/>
          <p:nvPr/>
        </p:nvSpPr>
        <p:spPr>
          <a:xfrm>
            <a:off x="6374674" y="78376"/>
            <a:ext cx="4302035" cy="1463041"/>
          </a:xfrm>
          <a:prstGeom prst="wedgeEllipseCallout">
            <a:avLst>
              <a:gd name="adj1" fmla="val 49371"/>
              <a:gd name="adj2" fmla="val 148678"/>
            </a:avLst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AE" sz="2400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(AH) Manal Black" pitchFamily="2" charset="-78"/>
              </a:rPr>
              <a:t>هل تعرفون ما اسم والد سيدنا محمد ؟ هل تعرفون ما اسم أمه؟ وماذا حدث لوالده قبل والدته؟</a:t>
            </a:r>
            <a:endParaRPr lang="en-US" sz="2400" dirty="0">
              <a:ln w="0"/>
              <a:solidFill>
                <a:schemeClr val="tx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32612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448 -0.0456 L 4.79167E-6 -1.48148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50" y="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5201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map&#10;&#10;Description automatically generated">
            <a:extLst>
              <a:ext uri="{FF2B5EF4-FFF2-40B4-BE49-F238E27FC236}">
                <a16:creationId xmlns:a16="http://schemas.microsoft.com/office/drawing/2014/main" id="{B6A3108E-FB15-43C3-B089-2155F64792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4799"/>
            <a:ext cx="12191999" cy="7162800"/>
          </a:xfrm>
          <a:prstGeom prst="rect">
            <a:avLst/>
          </a:prstGeom>
        </p:spPr>
      </p:pic>
      <p:pic>
        <p:nvPicPr>
          <p:cNvPr id="4" name="WhatsApp Video 2020-03-29 at 1.44.58 PM">
            <a:hlinkClick r:id="" action="ppaction://media"/>
            <a:extLst>
              <a:ext uri="{FF2B5EF4-FFF2-40B4-BE49-F238E27FC236}">
                <a16:creationId xmlns:a16="http://schemas.microsoft.com/office/drawing/2014/main" id="{DA2D62F5-27D6-4261-B51D-D246247BCC7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95600" y="1447800"/>
            <a:ext cx="6781800" cy="4343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2A5A8BE-9D3D-4AE9-A4D4-9BE41199A29A}"/>
              </a:ext>
            </a:extLst>
          </p:cNvPr>
          <p:cNvSpPr txBox="1"/>
          <p:nvPr/>
        </p:nvSpPr>
        <p:spPr>
          <a:xfrm>
            <a:off x="4495800" y="513584"/>
            <a:ext cx="5715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5400" dirty="0">
                <a:cs typeface="(AH) Manal Black" pitchFamily="2" charset="-78"/>
              </a:rPr>
              <a:t>السلام الوطني </a:t>
            </a:r>
            <a:endParaRPr lang="en-US" sz="5400" dirty="0"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970966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9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مولد سيدنا محمد عليه الصلاة والسلام - الحلقة 1- نسخة تجريبية بالفصحي السهلة -sera4kids">
            <a:hlinkClick r:id="" action="ppaction://media"/>
            <a:extLst>
              <a:ext uri="{FF2B5EF4-FFF2-40B4-BE49-F238E27FC236}">
                <a16:creationId xmlns:a16="http://schemas.microsoft.com/office/drawing/2014/main" id="{D83DB9AF-DB79-4BDD-88CD-4AC0449FFCA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75220" end="3630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4267" y="1672742"/>
            <a:ext cx="8219653" cy="4623556"/>
          </a:xfrm>
          <a:prstGeom prst="rect">
            <a:avLst/>
          </a:prstGeom>
        </p:spPr>
      </p:pic>
      <p:pic>
        <p:nvPicPr>
          <p:cNvPr id="6" name="Picture 2" descr="بنت كرتون للتصميم - اجمل جديد">
            <a:extLst>
              <a:ext uri="{FF2B5EF4-FFF2-40B4-BE49-F238E27FC236}">
                <a16:creationId xmlns:a16="http://schemas.microsoft.com/office/drawing/2014/main" id="{972ED5A2-EEA6-4469-9D0D-65DE55474C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9653" y="1835507"/>
            <a:ext cx="2100852" cy="4020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peech Bubble: Oval 8">
            <a:extLst>
              <a:ext uri="{FF2B5EF4-FFF2-40B4-BE49-F238E27FC236}">
                <a16:creationId xmlns:a16="http://schemas.microsoft.com/office/drawing/2014/main" id="{F707D61E-2455-49A5-8187-227240DD92AE}"/>
              </a:ext>
            </a:extLst>
          </p:cNvPr>
          <p:cNvSpPr/>
          <p:nvPr/>
        </p:nvSpPr>
        <p:spPr>
          <a:xfrm>
            <a:off x="6781232" y="78376"/>
            <a:ext cx="3445375" cy="1528354"/>
          </a:xfrm>
          <a:prstGeom prst="wedgeEllipseCallout">
            <a:avLst>
              <a:gd name="adj1" fmla="val 65291"/>
              <a:gd name="adj2" fmla="val 138653"/>
            </a:avLst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AE" sz="2800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(AH) Manal Black" pitchFamily="2" charset="-78"/>
              </a:rPr>
              <a:t>من سماه محمدا؟                       و لماذا سمي بمحمد ؟</a:t>
            </a:r>
            <a:endParaRPr lang="en-US" sz="2800" dirty="0">
              <a:ln w="0"/>
              <a:solidFill>
                <a:schemeClr val="tx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1230696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459 0.00879 L -3.54167E-6 1.85185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29" y="-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379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lose up of a map&#10;&#10;Description automatically generated">
            <a:extLst>
              <a:ext uri="{FF2B5EF4-FFF2-40B4-BE49-F238E27FC236}">
                <a16:creationId xmlns:a16="http://schemas.microsoft.com/office/drawing/2014/main" id="{244E04F1-A630-4764-9749-C7248F716B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صورة 10">
            <a:extLst>
              <a:ext uri="{FF2B5EF4-FFF2-40B4-BE49-F238E27FC236}">
                <a16:creationId xmlns:a16="http://schemas.microsoft.com/office/drawing/2014/main" id="{02D6FE5E-3341-4C46-9485-6EFCE9B796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6716" y1="12425" x2="59232" y2="13026"/>
                        <a14:foregroundMark x1="51549" y1="14429" x2="47831" y2="65932"/>
                        <a14:foregroundMark x1="14994" y1="47695" x2="87608" y2="51102"/>
                        <a14:foregroundMark x1="41140" y1="87174" x2="37794" y2="15832"/>
                        <a14:foregroundMark x1="20322" y1="75952" x2="40644" y2="36273"/>
                        <a14:foregroundMark x1="84634" y1="65130" x2="41140" y2="54509"/>
                        <a14:foregroundMark x1="77943" y1="25050" x2="22305" y2="464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732044"/>
            <a:ext cx="9504044" cy="53939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A59A36A-64A9-413A-B786-8CABF36BC0B1}"/>
              </a:ext>
            </a:extLst>
          </p:cNvPr>
          <p:cNvSpPr txBox="1"/>
          <p:nvPr/>
        </p:nvSpPr>
        <p:spPr>
          <a:xfrm>
            <a:off x="1819224" y="2590800"/>
            <a:ext cx="6779996" cy="1839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AE" sz="4000" b="1" dirty="0">
                <a:effectLst>
                  <a:glow rad="101600">
                    <a:schemeClr val="bg2">
                      <a:lumMod val="75000"/>
                      <a:alpha val="60000"/>
                    </a:schemeClr>
                  </a:glow>
                </a:effectLst>
              </a:rPr>
              <a:t>ما رأيكم أن نقف هنا و نلعب قليلا       و سنكمل قصتنا فيما بعد</a:t>
            </a:r>
            <a:endParaRPr lang="en-US" sz="4000" b="1" dirty="0">
              <a:effectLst>
                <a:glow rad="101600">
                  <a:schemeClr val="bg2">
                    <a:lumMod val="75000"/>
                    <a:alpha val="60000"/>
                  </a:schemeClr>
                </a:glow>
              </a:effectLst>
            </a:endParaRPr>
          </a:p>
        </p:txBody>
      </p:sp>
      <p:pic>
        <p:nvPicPr>
          <p:cNvPr id="8" name="Picture 2" descr="بنت كرتون للتصميم - اجمل جديد">
            <a:extLst>
              <a:ext uri="{FF2B5EF4-FFF2-40B4-BE49-F238E27FC236}">
                <a16:creationId xmlns:a16="http://schemas.microsoft.com/office/drawing/2014/main" id="{F836F4A4-E923-4F35-B12D-07558206C7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5770" y="1524000"/>
            <a:ext cx="2100852" cy="4020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517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922 0.08565 L 5E-6 1.85185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61" y="-42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صورة 3" descr="صورة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95" name="صورة 4" descr="صورة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095750" cy="4095750"/>
          </a:xfrm>
          <a:prstGeom prst="rect">
            <a:avLst/>
          </a:prstGeom>
          <a:ln w="12700">
            <a:miter lim="400000"/>
          </a:ln>
        </p:spPr>
      </p:pic>
      <p:pic>
        <p:nvPicPr>
          <p:cNvPr id="96" name="صورة 15" descr="صورة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7174" y="2904564"/>
            <a:ext cx="3581602" cy="3953436"/>
          </a:xfrm>
          <a:prstGeom prst="rect">
            <a:avLst/>
          </a:prstGeom>
          <a:ln w="12700">
            <a:miter lim="400000"/>
          </a:ln>
        </p:spPr>
      </p:pic>
      <p:sp>
        <p:nvSpPr>
          <p:cNvPr id="100" name="مستطيل 20"/>
          <p:cNvSpPr txBox="1"/>
          <p:nvPr/>
        </p:nvSpPr>
        <p:spPr>
          <a:xfrm>
            <a:off x="7902487" y="2904564"/>
            <a:ext cx="4450976" cy="17543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algn="ctr" rtl="0">
              <a:defRPr sz="4400" b="1">
                <a:ln w="6600" cap="flat">
                  <a:solidFill>
                    <a:schemeClr val="accent2"/>
                  </a:solidFill>
                  <a:prstDash val="solid"/>
                  <a:round/>
                </a:ln>
                <a:solidFill>
                  <a:srgbClr val="FFFFFF"/>
                </a:solidFill>
                <a:effectLst>
                  <a:outerShdw dist="38100" dir="2700000" rotWithShape="0">
                    <a:schemeClr val="accent2"/>
                  </a:outerShdw>
                </a:effectLst>
                <a:latin typeface="Adobe Arabic"/>
                <a:ea typeface="Adobe Arabic"/>
                <a:cs typeface="Adobe Arabic"/>
                <a:sym typeface="Adobe Arabic"/>
              </a:defRPr>
            </a:pPr>
            <a:r>
              <a:rPr lang="ar-AE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DecoType Naskh Variants"/>
                <a:ea typeface="DecoType Naskh Variants"/>
                <a:cs typeface="DecoType Naskh Variants"/>
                <a:sym typeface="DecoType Naskh Variants"/>
              </a:rPr>
              <a:t>مسابقة</a:t>
            </a:r>
            <a:r>
              <a:rPr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DecoType Naskh Variants"/>
                <a:ea typeface="DecoType Naskh Variants"/>
                <a:cs typeface="DecoType Naskh Variants"/>
                <a:sym typeface="DecoType Naskh Variants"/>
              </a:rPr>
              <a:t> </a:t>
            </a:r>
            <a:endParaRPr lang="ar-AE" sz="5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DecoType Naskh Variants"/>
              <a:ea typeface="DecoType Naskh Variants"/>
              <a:cs typeface="DecoType Naskh Variants"/>
              <a:sym typeface="DecoType Naskh Variants"/>
            </a:endParaRPr>
          </a:p>
          <a:p>
            <a:pPr algn="ctr" rtl="0">
              <a:defRPr sz="4400" b="1">
                <a:ln w="6600" cap="flat">
                  <a:solidFill>
                    <a:schemeClr val="accent2"/>
                  </a:solidFill>
                  <a:prstDash val="solid"/>
                  <a:round/>
                </a:ln>
                <a:solidFill>
                  <a:srgbClr val="FFFFFF"/>
                </a:solidFill>
                <a:effectLst>
                  <a:outerShdw dist="38100" dir="2700000" rotWithShape="0">
                    <a:schemeClr val="accent2"/>
                  </a:outerShdw>
                </a:effectLst>
                <a:latin typeface="Adobe Arabic"/>
                <a:ea typeface="Adobe Arabic"/>
                <a:cs typeface="Adobe Arabic"/>
                <a:sym typeface="Adobe Arabic"/>
              </a:defRPr>
            </a:pPr>
            <a:r>
              <a:rPr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DecoType Naskh Variants"/>
                <a:ea typeface="DecoType Naskh Variants"/>
                <a:cs typeface="DecoType Naskh Variants"/>
                <a:sym typeface="DecoType Naskh Variants"/>
              </a:rPr>
              <a:t>من</a:t>
            </a:r>
            <a:r>
              <a:rPr lang="ar-AE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DecoType Naskh Variants"/>
                <a:ea typeface="DecoType Naskh Variants"/>
                <a:cs typeface="DecoType Naskh Variants"/>
                <a:sym typeface="DecoType Naskh Variants"/>
              </a:rPr>
              <a:t> </a:t>
            </a:r>
            <a:r>
              <a:rPr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DecoType Naskh Variants"/>
                <a:ea typeface="DecoType Naskh Variants"/>
                <a:cs typeface="DecoType Naskh Variants"/>
                <a:sym typeface="DecoType Naskh Variants"/>
              </a:rPr>
              <a:t> </a:t>
            </a:r>
            <a:r>
              <a:rPr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DecoType Naskh Variants"/>
                <a:ea typeface="DecoType Naskh Variants"/>
                <a:cs typeface="DecoType Naskh Variants"/>
                <a:sym typeface="DecoType Naskh Variants"/>
              </a:rPr>
              <a:t>الرابح</a:t>
            </a:r>
            <a:r>
              <a:rPr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DecoType Naskh Variants"/>
                <a:ea typeface="DecoType Naskh Variants"/>
                <a:cs typeface="DecoType Naskh Variants"/>
                <a:sym typeface="DecoType Naskh Variants"/>
              </a:rPr>
              <a:t> ؟؟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صورة 6" descr="صورة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" y="0"/>
            <a:ext cx="12192004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08" name="مربع نص 7"/>
          <p:cNvSpPr txBox="1"/>
          <p:nvPr/>
        </p:nvSpPr>
        <p:spPr>
          <a:xfrm>
            <a:off x="4648200" y="1532934"/>
            <a:ext cx="6846569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rtl="0">
              <a:defRPr sz="3200">
                <a:latin typeface="ae_AlMothnna"/>
                <a:ea typeface="ae_AlMothnna"/>
                <a:cs typeface="ae_AlMothnna"/>
                <a:sym typeface="ae_AlMothnna"/>
              </a:defRPr>
            </a:pPr>
            <a:r>
              <a:rPr lang="ar-AE" dirty="0"/>
              <a:t>سيدنا و رسولنا هو .................</a:t>
            </a:r>
            <a:endParaRPr dirty="0"/>
          </a:p>
        </p:txBody>
      </p:sp>
      <p:sp>
        <p:nvSpPr>
          <p:cNvPr id="109" name="مربع نص 11">
            <a:hlinkClick r:id="rId3" action="ppaction://hlinksldjump"/>
          </p:cNvPr>
          <p:cNvSpPr txBox="1"/>
          <p:nvPr/>
        </p:nvSpPr>
        <p:spPr>
          <a:xfrm>
            <a:off x="8732519" y="3004810"/>
            <a:ext cx="2194561" cy="525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800">
                <a:solidFill>
                  <a:srgbClr val="FFFFFF"/>
                </a:solidFill>
                <a:latin typeface="ae_AlMothnna"/>
                <a:ea typeface="ae_AlMothnna"/>
                <a:cs typeface="ae_AlMothnna"/>
                <a:sym typeface="ae_AlMothnna"/>
              </a:defRPr>
            </a:lvl1pPr>
          </a:lstStyle>
          <a:p>
            <a:pPr rtl="0">
              <a:defRPr/>
            </a:pPr>
            <a:r>
              <a:rPr lang="ar-AE" dirty="0"/>
              <a:t>موسى</a:t>
            </a:r>
            <a:endParaRPr dirty="0"/>
          </a:p>
        </p:txBody>
      </p:sp>
      <p:sp>
        <p:nvSpPr>
          <p:cNvPr id="110" name="مربع نص 12">
            <a:hlinkClick r:id="rId4" action="ppaction://hlinksldjump"/>
          </p:cNvPr>
          <p:cNvSpPr txBox="1"/>
          <p:nvPr/>
        </p:nvSpPr>
        <p:spPr>
          <a:xfrm>
            <a:off x="4343400" y="3018226"/>
            <a:ext cx="3291841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800">
                <a:solidFill>
                  <a:srgbClr val="FFFFFF"/>
                </a:solidFill>
                <a:latin typeface="ae_AlMothnna"/>
                <a:ea typeface="ae_AlMothnna"/>
                <a:cs typeface="ae_AlMothnna"/>
                <a:sym typeface="ae_AlMothnna"/>
              </a:defRPr>
            </a:lvl1pPr>
          </a:lstStyle>
          <a:p>
            <a:pPr rtl="0">
              <a:defRPr/>
            </a:pPr>
            <a:r>
              <a:rPr lang="ar-AE" dirty="0"/>
              <a:t>محمد</a:t>
            </a:r>
            <a:endParaRPr dirty="0"/>
          </a:p>
        </p:txBody>
      </p:sp>
      <p:sp>
        <p:nvSpPr>
          <p:cNvPr id="111" name="مربع نص 13">
            <a:hlinkClick r:id="rId3" action="ppaction://hlinksldjump"/>
          </p:cNvPr>
          <p:cNvSpPr txBox="1"/>
          <p:nvPr/>
        </p:nvSpPr>
        <p:spPr>
          <a:xfrm>
            <a:off x="8378190" y="4417724"/>
            <a:ext cx="2548891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800">
                <a:solidFill>
                  <a:srgbClr val="FFFFFF"/>
                </a:solidFill>
                <a:latin typeface="ae_AlMothnna"/>
                <a:ea typeface="ae_AlMothnna"/>
                <a:cs typeface="ae_AlMothnna"/>
                <a:sym typeface="ae_AlMothnna"/>
              </a:defRPr>
            </a:lvl1pPr>
          </a:lstStyle>
          <a:p>
            <a:pPr rtl="0">
              <a:defRPr/>
            </a:pPr>
            <a:r>
              <a:rPr dirty="0"/>
              <a:t> </a:t>
            </a:r>
            <a:r>
              <a:rPr lang="ar-AE" dirty="0"/>
              <a:t>نوح</a:t>
            </a:r>
            <a:endParaRPr dirty="0"/>
          </a:p>
        </p:txBody>
      </p:sp>
      <p:sp>
        <p:nvSpPr>
          <p:cNvPr id="112" name="مربع نص 15">
            <a:hlinkClick r:id="rId3" action="ppaction://hlinksldjump"/>
          </p:cNvPr>
          <p:cNvSpPr txBox="1"/>
          <p:nvPr/>
        </p:nvSpPr>
        <p:spPr>
          <a:xfrm>
            <a:off x="4160520" y="4408185"/>
            <a:ext cx="2411730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800">
                <a:solidFill>
                  <a:srgbClr val="FFFFFF"/>
                </a:solidFill>
                <a:latin typeface="ae_AlMothnna"/>
                <a:ea typeface="ae_AlMothnna"/>
                <a:cs typeface="ae_AlMothnna"/>
                <a:sym typeface="ae_AlMothnna"/>
              </a:defRPr>
            </a:lvl1pPr>
          </a:lstStyle>
          <a:p>
            <a:pPr rtl="0">
              <a:defRPr/>
            </a:pPr>
            <a:r>
              <a:rPr dirty="0"/>
              <a:t>    </a:t>
            </a:r>
            <a:r>
              <a:rPr lang="ar-AE" dirty="0"/>
              <a:t>عيسى</a:t>
            </a:r>
            <a:endParaRPr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صورة 3" descr="صورة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5" name="صورة 15" descr="صورة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37174" y="2904564"/>
            <a:ext cx="3581602" cy="3953436"/>
          </a:xfrm>
          <a:prstGeom prst="rect">
            <a:avLst/>
          </a:prstGeom>
          <a:ln w="12700">
            <a:miter lim="400000"/>
          </a:ln>
        </p:spPr>
      </p:pic>
      <p:sp>
        <p:nvSpPr>
          <p:cNvPr id="116" name="مربع نص 16"/>
          <p:cNvSpPr txBox="1"/>
          <p:nvPr/>
        </p:nvSpPr>
        <p:spPr>
          <a:xfrm>
            <a:off x="8818116" y="3217680"/>
            <a:ext cx="2619717" cy="1582948"/>
          </a:xfrm>
          <a:prstGeom prst="rect">
            <a:avLst/>
          </a:prstGeom>
          <a:solidFill>
            <a:srgbClr val="FFFFFF">
              <a:alpha val="87059"/>
            </a:srgb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4400" b="1">
                <a:solidFill>
                  <a:srgbClr val="FF3300"/>
                </a:solidFill>
                <a:latin typeface="ae_Nice"/>
                <a:ea typeface="ae_Nice"/>
                <a:cs typeface="ae_Nice"/>
                <a:sym typeface="ae_Nice"/>
              </a:defRPr>
            </a:lvl1pPr>
          </a:lstStyle>
          <a:p>
            <a:pPr rtl="0">
              <a:defRPr/>
            </a:pPr>
            <a:r>
              <a:t>حاول مرة أخرى</a:t>
            </a:r>
          </a:p>
        </p:txBody>
      </p:sp>
      <p:pic>
        <p:nvPicPr>
          <p:cNvPr id="117" name="صورة 6" descr="صورة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67231" y="1005839"/>
            <a:ext cx="2435508" cy="523494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0" name="سهم إلى اليمين 7">
            <a:hlinkClick r:id="rId7" action="ppaction://hlinksldjump"/>
          </p:cNvPr>
          <p:cNvGrpSpPr/>
          <p:nvPr/>
        </p:nvGrpSpPr>
        <p:grpSpPr>
          <a:xfrm>
            <a:off x="228600" y="5400675"/>
            <a:ext cx="2000251" cy="994411"/>
            <a:chOff x="0" y="0"/>
            <a:chExt cx="2000250" cy="994410"/>
          </a:xfrm>
        </p:grpSpPr>
        <p:sp>
          <p:nvSpPr>
            <p:cNvPr id="118" name="سهم"/>
            <p:cNvSpPr/>
            <p:nvPr/>
          </p:nvSpPr>
          <p:spPr>
            <a:xfrm flipH="1">
              <a:off x="0" y="0"/>
              <a:ext cx="2000250" cy="994411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C55A1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 sz="2000">
                  <a:solidFill>
                    <a:srgbClr val="FFFFFF"/>
                  </a:solidFill>
                  <a:latin typeface="AlHor"/>
                  <a:ea typeface="AlHor"/>
                  <a:cs typeface="AlHor"/>
                  <a:sym typeface="AlHor"/>
                </a:defRPr>
              </a:pPr>
              <a:endParaRPr/>
            </a:p>
          </p:txBody>
        </p:sp>
        <p:sp>
          <p:nvSpPr>
            <p:cNvPr id="119" name="العودة للسؤال السابق"/>
            <p:cNvSpPr txBox="1"/>
            <p:nvPr/>
          </p:nvSpPr>
          <p:spPr>
            <a:xfrm>
              <a:off x="248601" y="108465"/>
              <a:ext cx="1751650" cy="7774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000">
                  <a:solidFill>
                    <a:srgbClr val="FFFFFF"/>
                  </a:solidFill>
                  <a:latin typeface="AlHor"/>
                  <a:ea typeface="AlHor"/>
                  <a:cs typeface="AlHor"/>
                  <a:sym typeface="AlHor"/>
                </a:defRPr>
              </a:lvl1pPr>
            </a:lstStyle>
            <a:p>
              <a:pPr rtl="0">
                <a:defRPr/>
              </a:pPr>
              <a:r>
                <a:t>العودة للسؤال السابق</a:t>
              </a:r>
            </a:p>
          </p:txBody>
        </p:sp>
      </p:grpSp>
      <p:pic>
        <p:nvPicPr>
          <p:cNvPr id="121" name="مؤثرات صوتية - صوت الفشل . (192  kbps) (abdwap2.com)" descr="مؤثرات صوتية - صوت الفشل . (192  kbps) (abdwap2.com)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833640" y="2735579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121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صورة 3" descr="صورة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4" name="صورة 4" descr="صورة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0200" y="169949"/>
            <a:ext cx="4446271" cy="444627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5" name="صورة 15" descr="صورة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0919" y="2394706"/>
            <a:ext cx="4557858" cy="4463295"/>
          </a:xfrm>
          <a:prstGeom prst="rect">
            <a:avLst/>
          </a:prstGeom>
          <a:ln w="12700">
            <a:miter lim="400000"/>
          </a:ln>
        </p:spPr>
      </p:pic>
      <p:sp>
        <p:nvSpPr>
          <p:cNvPr id="126" name="مربع نص 16"/>
          <p:cNvSpPr/>
          <p:nvPr/>
        </p:nvSpPr>
        <p:spPr>
          <a:xfrm>
            <a:off x="8012430" y="2651760"/>
            <a:ext cx="3383281" cy="1754327"/>
          </a:xfrm>
          <a:prstGeom prst="rect">
            <a:avLst/>
          </a:prstGeom>
          <a:solidFill>
            <a:srgbClr val="FFFFFF">
              <a:alpha val="87059"/>
            </a:srgbClr>
          </a:solid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127" name="مستطيل 21"/>
          <p:cNvSpPr txBox="1"/>
          <p:nvPr/>
        </p:nvSpPr>
        <p:spPr>
          <a:xfrm>
            <a:off x="7459762" y="2651759"/>
            <a:ext cx="5229517" cy="10404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6100" b="1">
                <a:solidFill>
                  <a:srgbClr val="FF3300"/>
                </a:solidFill>
                <a:latin typeface="ae_Nice"/>
                <a:ea typeface="ae_Nice"/>
                <a:cs typeface="ae_Nice"/>
                <a:sym typeface="ae_Nice"/>
              </a:defRPr>
            </a:lvl1pPr>
          </a:lstStyle>
          <a:p>
            <a:pPr rtl="0">
              <a:defRPr/>
            </a:pPr>
            <a:r>
              <a:t>أحسنت</a:t>
            </a:r>
          </a:p>
        </p:txBody>
      </p:sp>
      <p:grpSp>
        <p:nvGrpSpPr>
          <p:cNvPr id="131" name="سهم إلى اليمين 12">
            <a:hlinkClick r:id="rId7" action="ppaction://hlinksldjump"/>
          </p:cNvPr>
          <p:cNvGrpSpPr/>
          <p:nvPr/>
        </p:nvGrpSpPr>
        <p:grpSpPr>
          <a:xfrm>
            <a:off x="228600" y="5400675"/>
            <a:ext cx="2000251" cy="994411"/>
            <a:chOff x="0" y="0"/>
            <a:chExt cx="2000250" cy="994410"/>
          </a:xfrm>
        </p:grpSpPr>
        <p:sp>
          <p:nvSpPr>
            <p:cNvPr id="129" name="سهم"/>
            <p:cNvSpPr/>
            <p:nvPr/>
          </p:nvSpPr>
          <p:spPr>
            <a:xfrm flipH="1">
              <a:off x="0" y="0"/>
              <a:ext cx="2000250" cy="994411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C55A1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 sz="2000">
                  <a:solidFill>
                    <a:srgbClr val="FFFFFF"/>
                  </a:solidFill>
                  <a:latin typeface="AlHor"/>
                  <a:ea typeface="AlHor"/>
                  <a:cs typeface="AlHor"/>
                  <a:sym typeface="AlHor"/>
                </a:defRPr>
              </a:pPr>
              <a:endParaRPr/>
            </a:p>
          </p:txBody>
        </p:sp>
        <p:sp>
          <p:nvSpPr>
            <p:cNvPr id="130" name="الانتقال للسؤال التالي"/>
            <p:cNvSpPr txBox="1"/>
            <p:nvPr/>
          </p:nvSpPr>
          <p:spPr>
            <a:xfrm>
              <a:off x="248601" y="108465"/>
              <a:ext cx="1751650" cy="7774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000">
                  <a:solidFill>
                    <a:srgbClr val="FFFFFF"/>
                  </a:solidFill>
                  <a:latin typeface="AlHor"/>
                  <a:ea typeface="AlHor"/>
                  <a:cs typeface="AlHor"/>
                  <a:sym typeface="AlHor"/>
                </a:defRPr>
              </a:lvl1pPr>
            </a:lstStyle>
            <a:p>
              <a:pPr rtl="0">
                <a:defRPr/>
              </a:pPr>
              <a:r>
                <a:t>الانتقال للسؤال التالي</a:t>
              </a:r>
            </a:p>
          </p:txBody>
        </p:sp>
      </p:grp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F7E3F79-3584-425A-ABF2-E5EF14942C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04"/>
    </mc:Choice>
    <mc:Fallback xmlns="">
      <p:transition spd="slow" advTm="4904"/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صورة 6" descr="صورة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3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34" name="مربع نص 2"/>
          <p:cNvSpPr txBox="1"/>
          <p:nvPr/>
        </p:nvSpPr>
        <p:spPr>
          <a:xfrm>
            <a:off x="2438400" y="1405218"/>
            <a:ext cx="8789670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 rtl="0">
              <a:defRPr sz="3200">
                <a:latin typeface="ae_AlMothnna"/>
                <a:ea typeface="ae_AlMothnna"/>
                <a:cs typeface="ae_AlMothnna"/>
                <a:sym typeface="ae_AlMothnna"/>
              </a:defRPr>
            </a:pPr>
            <a:r>
              <a:rPr lang="ar-AE" dirty="0"/>
              <a:t>في أي عام و لد الرسول صلى الله عليه و سلم ؟</a:t>
            </a:r>
            <a:endParaRPr dirty="0"/>
          </a:p>
        </p:txBody>
      </p:sp>
      <p:sp>
        <p:nvSpPr>
          <p:cNvPr id="135" name="مربع نص 3">
            <a:hlinkClick r:id="rId3" action="ppaction://hlinksldjump"/>
          </p:cNvPr>
          <p:cNvSpPr txBox="1"/>
          <p:nvPr/>
        </p:nvSpPr>
        <p:spPr>
          <a:xfrm>
            <a:off x="8275319" y="3004810"/>
            <a:ext cx="2697481" cy="525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2800">
                <a:solidFill>
                  <a:srgbClr val="FFFFFF"/>
                </a:solidFill>
                <a:latin typeface="ae_AlMothnna"/>
                <a:ea typeface="ae_AlMothnna"/>
                <a:cs typeface="ae_AlMothnna"/>
                <a:sym typeface="ae_AlMothnna"/>
              </a:defRPr>
            </a:lvl1pPr>
          </a:lstStyle>
          <a:p>
            <a:pPr rtl="0">
              <a:defRPr/>
            </a:pPr>
            <a:r>
              <a:rPr lang="ar-AE" dirty="0"/>
              <a:t>عام الفهد</a:t>
            </a:r>
            <a:endParaRPr dirty="0"/>
          </a:p>
        </p:txBody>
      </p:sp>
      <p:sp>
        <p:nvSpPr>
          <p:cNvPr id="136" name="مربع نص 4">
            <a:hlinkClick r:id="rId3" action="ppaction://hlinksldjump"/>
          </p:cNvPr>
          <p:cNvSpPr txBox="1"/>
          <p:nvPr/>
        </p:nvSpPr>
        <p:spPr>
          <a:xfrm>
            <a:off x="3874770" y="3004810"/>
            <a:ext cx="2788921" cy="525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2800">
                <a:solidFill>
                  <a:srgbClr val="FFFFFF"/>
                </a:solidFill>
                <a:latin typeface="ae_AlMothnna"/>
                <a:ea typeface="ae_AlMothnna"/>
                <a:cs typeface="ae_AlMothnna"/>
                <a:sym typeface="ae_AlMothnna"/>
              </a:defRPr>
            </a:lvl1pPr>
          </a:lstStyle>
          <a:p>
            <a:pPr rtl="0">
              <a:defRPr/>
            </a:pPr>
            <a:r>
              <a:rPr lang="ar-AE" dirty="0"/>
              <a:t>عام الأسد</a:t>
            </a:r>
            <a:endParaRPr dirty="0"/>
          </a:p>
        </p:txBody>
      </p:sp>
      <p:sp>
        <p:nvSpPr>
          <p:cNvPr id="137" name="مربع نص 5">
            <a:hlinkClick r:id="rId4" action="ppaction://hlinksldjump"/>
          </p:cNvPr>
          <p:cNvSpPr txBox="1"/>
          <p:nvPr/>
        </p:nvSpPr>
        <p:spPr>
          <a:xfrm>
            <a:off x="8275319" y="4519314"/>
            <a:ext cx="2697481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2800">
                <a:solidFill>
                  <a:srgbClr val="FFFFFF"/>
                </a:solidFill>
                <a:latin typeface="ae_AlMothnna"/>
                <a:ea typeface="ae_AlMothnna"/>
                <a:cs typeface="ae_AlMothnna"/>
                <a:sym typeface="ae_AlMothnna"/>
              </a:defRPr>
            </a:lvl1pPr>
          </a:lstStyle>
          <a:p>
            <a:pPr rtl="0">
              <a:defRPr/>
            </a:pPr>
            <a:r>
              <a:rPr lang="ar-AE" dirty="0"/>
              <a:t>عام الفيل</a:t>
            </a:r>
            <a:endParaRPr dirty="0"/>
          </a:p>
        </p:txBody>
      </p:sp>
      <p:sp>
        <p:nvSpPr>
          <p:cNvPr id="138" name="مربع نص 7">
            <a:hlinkClick r:id="rId3" action="ppaction://hlinksldjump"/>
          </p:cNvPr>
          <p:cNvSpPr txBox="1"/>
          <p:nvPr/>
        </p:nvSpPr>
        <p:spPr>
          <a:xfrm>
            <a:off x="3992879" y="4408185"/>
            <a:ext cx="2670811" cy="525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2800">
                <a:solidFill>
                  <a:srgbClr val="FFFFFF"/>
                </a:solidFill>
                <a:latin typeface="ae_AlMothnna"/>
                <a:ea typeface="ae_AlMothnna"/>
                <a:cs typeface="ae_AlMothnna"/>
                <a:sym typeface="ae_AlMothnna"/>
              </a:defRPr>
            </a:lvl1pPr>
          </a:lstStyle>
          <a:p>
            <a:pPr rtl="0">
              <a:defRPr/>
            </a:pPr>
            <a:r>
              <a:rPr lang="ar-AE" dirty="0"/>
              <a:t>عام الجمل</a:t>
            </a:r>
            <a:endParaRPr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صورة 3" descr="صورة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1" name="صورة 15" descr="صورة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37174" y="2904564"/>
            <a:ext cx="3581602" cy="3953436"/>
          </a:xfrm>
          <a:prstGeom prst="rect">
            <a:avLst/>
          </a:prstGeom>
          <a:ln w="12700">
            <a:miter lim="400000"/>
          </a:ln>
        </p:spPr>
      </p:pic>
      <p:sp>
        <p:nvSpPr>
          <p:cNvPr id="142" name="مربع نص 16"/>
          <p:cNvSpPr txBox="1"/>
          <p:nvPr/>
        </p:nvSpPr>
        <p:spPr>
          <a:xfrm>
            <a:off x="8818116" y="3217680"/>
            <a:ext cx="2619717" cy="1582948"/>
          </a:xfrm>
          <a:prstGeom prst="rect">
            <a:avLst/>
          </a:prstGeom>
          <a:solidFill>
            <a:srgbClr val="FFFFFF">
              <a:alpha val="87059"/>
            </a:srgb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4400" b="1">
                <a:solidFill>
                  <a:srgbClr val="FF3300"/>
                </a:solidFill>
                <a:latin typeface="ae_Nice"/>
                <a:ea typeface="ae_Nice"/>
                <a:cs typeface="ae_Nice"/>
                <a:sym typeface="ae_Nice"/>
              </a:defRPr>
            </a:lvl1pPr>
          </a:lstStyle>
          <a:p>
            <a:pPr rtl="0">
              <a:defRPr/>
            </a:pPr>
            <a:r>
              <a:t>حاول مرة أخرى</a:t>
            </a:r>
          </a:p>
        </p:txBody>
      </p:sp>
      <p:pic>
        <p:nvPicPr>
          <p:cNvPr id="143" name="صورة 6" descr="صورة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67231" y="1005839"/>
            <a:ext cx="2435508" cy="523494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46" name="سهم إلى اليمين 7">
            <a:hlinkClick r:id="rId7" action="ppaction://hlinksldjump"/>
          </p:cNvPr>
          <p:cNvGrpSpPr/>
          <p:nvPr/>
        </p:nvGrpSpPr>
        <p:grpSpPr>
          <a:xfrm>
            <a:off x="228600" y="5400675"/>
            <a:ext cx="2000251" cy="994411"/>
            <a:chOff x="0" y="0"/>
            <a:chExt cx="2000250" cy="994410"/>
          </a:xfrm>
        </p:grpSpPr>
        <p:sp>
          <p:nvSpPr>
            <p:cNvPr id="144" name="سهم"/>
            <p:cNvSpPr/>
            <p:nvPr/>
          </p:nvSpPr>
          <p:spPr>
            <a:xfrm flipH="1">
              <a:off x="0" y="0"/>
              <a:ext cx="2000250" cy="994411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C55A1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 sz="2000">
                  <a:solidFill>
                    <a:srgbClr val="FFFFFF"/>
                  </a:solidFill>
                  <a:latin typeface="AlHor"/>
                  <a:ea typeface="AlHor"/>
                  <a:cs typeface="AlHor"/>
                  <a:sym typeface="AlHor"/>
                </a:defRPr>
              </a:pPr>
              <a:endParaRPr/>
            </a:p>
          </p:txBody>
        </p:sp>
        <p:sp>
          <p:nvSpPr>
            <p:cNvPr id="145" name="العودة للسؤال السابق"/>
            <p:cNvSpPr txBox="1"/>
            <p:nvPr/>
          </p:nvSpPr>
          <p:spPr>
            <a:xfrm>
              <a:off x="248601" y="108465"/>
              <a:ext cx="1751650" cy="7774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000">
                  <a:solidFill>
                    <a:srgbClr val="FFFFFF"/>
                  </a:solidFill>
                  <a:latin typeface="AlHor"/>
                  <a:ea typeface="AlHor"/>
                  <a:cs typeface="AlHor"/>
                  <a:sym typeface="AlHor"/>
                </a:defRPr>
              </a:lvl1pPr>
            </a:lstStyle>
            <a:p>
              <a:pPr rtl="0">
                <a:defRPr/>
              </a:pPr>
              <a:r>
                <a:t>العودة للسؤال السابق</a:t>
              </a:r>
            </a:p>
          </p:txBody>
        </p:sp>
      </p:grpSp>
      <p:pic>
        <p:nvPicPr>
          <p:cNvPr id="147" name="مؤثرات صوتية - صوت الفشل . (192  kbps) (abdwap2.com)" descr="مؤثرات صوتية - صوت الفشل . (192  kbps) (abdwap2.com)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833640" y="2735579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147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صورة 3" descr="صورة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صورة 4" descr="صورة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0200" y="169949"/>
            <a:ext cx="4446271" cy="444627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صورة 15" descr="صورة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0919" y="2394706"/>
            <a:ext cx="4557858" cy="4463295"/>
          </a:xfrm>
          <a:prstGeom prst="rect">
            <a:avLst/>
          </a:prstGeom>
          <a:ln w="12700">
            <a:miter lim="400000"/>
          </a:ln>
        </p:spPr>
      </p:pic>
      <p:sp>
        <p:nvSpPr>
          <p:cNvPr id="152" name="مربع نص 16"/>
          <p:cNvSpPr/>
          <p:nvPr/>
        </p:nvSpPr>
        <p:spPr>
          <a:xfrm>
            <a:off x="8012430" y="2651760"/>
            <a:ext cx="3383281" cy="1754327"/>
          </a:xfrm>
          <a:prstGeom prst="rect">
            <a:avLst/>
          </a:prstGeom>
          <a:solidFill>
            <a:srgbClr val="FFFFFF">
              <a:alpha val="87059"/>
            </a:srgbClr>
          </a:solid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153" name="مستطيل 21"/>
          <p:cNvSpPr txBox="1"/>
          <p:nvPr/>
        </p:nvSpPr>
        <p:spPr>
          <a:xfrm>
            <a:off x="8095138" y="2651759"/>
            <a:ext cx="3261768" cy="13599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8200" b="1">
                <a:solidFill>
                  <a:srgbClr val="FF3300"/>
                </a:solidFill>
                <a:latin typeface="ae_Nice"/>
                <a:ea typeface="ae_Nice"/>
                <a:cs typeface="ae_Nice"/>
                <a:sym typeface="ae_Nice"/>
              </a:defRPr>
            </a:lvl1pPr>
          </a:lstStyle>
          <a:p>
            <a:pPr rtl="0">
              <a:defRPr/>
            </a:pPr>
            <a:r>
              <a:t>أحسنت</a:t>
            </a:r>
          </a:p>
        </p:txBody>
      </p:sp>
      <p:grpSp>
        <p:nvGrpSpPr>
          <p:cNvPr id="157" name="سهم إلى اليمين 12">
            <a:hlinkClick r:id="rId7" action="ppaction://hlinksldjump"/>
          </p:cNvPr>
          <p:cNvGrpSpPr/>
          <p:nvPr/>
        </p:nvGrpSpPr>
        <p:grpSpPr>
          <a:xfrm>
            <a:off x="228600" y="5400675"/>
            <a:ext cx="2000251" cy="994411"/>
            <a:chOff x="0" y="0"/>
            <a:chExt cx="2000250" cy="994410"/>
          </a:xfrm>
        </p:grpSpPr>
        <p:sp>
          <p:nvSpPr>
            <p:cNvPr id="155" name="سهم"/>
            <p:cNvSpPr/>
            <p:nvPr/>
          </p:nvSpPr>
          <p:spPr>
            <a:xfrm flipH="1">
              <a:off x="0" y="0"/>
              <a:ext cx="2000250" cy="994411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C55A1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 sz="2000">
                  <a:solidFill>
                    <a:srgbClr val="FFFFFF"/>
                  </a:solidFill>
                  <a:latin typeface="AlHor"/>
                  <a:ea typeface="AlHor"/>
                  <a:cs typeface="AlHor"/>
                  <a:sym typeface="AlHor"/>
                </a:defRPr>
              </a:pPr>
              <a:endParaRPr/>
            </a:p>
          </p:txBody>
        </p:sp>
        <p:sp>
          <p:nvSpPr>
            <p:cNvPr id="156" name="الانتقال للسؤال التالي"/>
            <p:cNvSpPr txBox="1"/>
            <p:nvPr/>
          </p:nvSpPr>
          <p:spPr>
            <a:xfrm>
              <a:off x="248601" y="108465"/>
              <a:ext cx="1751650" cy="7774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000">
                  <a:solidFill>
                    <a:srgbClr val="FFFFFF"/>
                  </a:solidFill>
                  <a:latin typeface="AlHor"/>
                  <a:ea typeface="AlHor"/>
                  <a:cs typeface="AlHor"/>
                  <a:sym typeface="AlHor"/>
                </a:defRPr>
              </a:lvl1pPr>
            </a:lstStyle>
            <a:p>
              <a:pPr rtl="0">
                <a:defRPr/>
              </a:pPr>
              <a:r>
                <a:t>الانتقال للسؤال التالي</a:t>
              </a:r>
            </a:p>
          </p:txBody>
        </p:sp>
      </p:grpSp>
      <p:pic>
        <p:nvPicPr>
          <p:cNvPr id="11" name="Audio 2">
            <a:hlinkClick r:id="" action="ppaction://media"/>
            <a:extLst>
              <a:ext uri="{FF2B5EF4-FFF2-40B4-BE49-F238E27FC236}">
                <a16:creationId xmlns:a16="http://schemas.microsoft.com/office/drawing/2014/main" id="{E5F51E78-307A-4E48-AD19-9B1F72E9D2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صورة 6" descr="صورة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3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34" name="مربع نص 2"/>
          <p:cNvSpPr txBox="1"/>
          <p:nvPr/>
        </p:nvSpPr>
        <p:spPr>
          <a:xfrm>
            <a:off x="2438400" y="1405218"/>
            <a:ext cx="8789670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 rtl="0">
              <a:defRPr sz="3200">
                <a:latin typeface="ae_AlMothnna"/>
                <a:ea typeface="ae_AlMothnna"/>
                <a:cs typeface="ae_AlMothnna"/>
                <a:sym typeface="ae_AlMothnna"/>
              </a:defRPr>
            </a:pPr>
            <a:r>
              <a:rPr lang="ar-AE" dirty="0"/>
              <a:t>فرح به و سماه محمدا هو ..................</a:t>
            </a:r>
            <a:endParaRPr dirty="0"/>
          </a:p>
        </p:txBody>
      </p:sp>
      <p:sp>
        <p:nvSpPr>
          <p:cNvPr id="135" name="مربع نص 3">
            <a:hlinkClick r:id="rId3" action="ppaction://hlinksldjump"/>
          </p:cNvPr>
          <p:cNvSpPr txBox="1"/>
          <p:nvPr/>
        </p:nvSpPr>
        <p:spPr>
          <a:xfrm>
            <a:off x="8275319" y="3004810"/>
            <a:ext cx="2697481" cy="525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2800">
                <a:solidFill>
                  <a:srgbClr val="FFFFFF"/>
                </a:solidFill>
                <a:latin typeface="ae_AlMothnna"/>
                <a:ea typeface="ae_AlMothnna"/>
                <a:cs typeface="ae_AlMothnna"/>
                <a:sym typeface="ae_AlMothnna"/>
              </a:defRPr>
            </a:lvl1pPr>
          </a:lstStyle>
          <a:p>
            <a:pPr rtl="0">
              <a:defRPr/>
            </a:pPr>
            <a:r>
              <a:rPr lang="ar-AE" dirty="0"/>
              <a:t>أمه آمنه</a:t>
            </a:r>
            <a:endParaRPr dirty="0"/>
          </a:p>
        </p:txBody>
      </p:sp>
      <p:sp>
        <p:nvSpPr>
          <p:cNvPr id="136" name="مربع نص 4">
            <a:hlinkClick r:id="rId3" action="ppaction://hlinksldjump"/>
          </p:cNvPr>
          <p:cNvSpPr txBox="1"/>
          <p:nvPr/>
        </p:nvSpPr>
        <p:spPr>
          <a:xfrm>
            <a:off x="3874770" y="3004810"/>
            <a:ext cx="2788921" cy="525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2800">
                <a:solidFill>
                  <a:srgbClr val="FFFFFF"/>
                </a:solidFill>
                <a:latin typeface="ae_AlMothnna"/>
                <a:ea typeface="ae_AlMothnna"/>
                <a:cs typeface="ae_AlMothnna"/>
                <a:sym typeface="ae_AlMothnna"/>
              </a:defRPr>
            </a:lvl1pPr>
          </a:lstStyle>
          <a:p>
            <a:pPr rtl="0">
              <a:defRPr/>
            </a:pPr>
            <a:r>
              <a:rPr lang="ar-AE" dirty="0"/>
              <a:t>أبوه عبدالله</a:t>
            </a:r>
            <a:endParaRPr dirty="0"/>
          </a:p>
        </p:txBody>
      </p:sp>
      <p:sp>
        <p:nvSpPr>
          <p:cNvPr id="137" name="مربع نص 5">
            <a:hlinkClick r:id="rId4" action="ppaction://hlinksldjump"/>
          </p:cNvPr>
          <p:cNvSpPr txBox="1"/>
          <p:nvPr/>
        </p:nvSpPr>
        <p:spPr>
          <a:xfrm>
            <a:off x="8275319" y="4519314"/>
            <a:ext cx="2697481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2800">
                <a:solidFill>
                  <a:srgbClr val="FFFFFF"/>
                </a:solidFill>
                <a:latin typeface="ae_AlMothnna"/>
                <a:ea typeface="ae_AlMothnna"/>
                <a:cs typeface="ae_AlMothnna"/>
                <a:sym typeface="ae_AlMothnna"/>
              </a:defRPr>
            </a:lvl1pPr>
          </a:lstStyle>
          <a:p>
            <a:pPr rtl="0">
              <a:defRPr/>
            </a:pPr>
            <a:r>
              <a:rPr lang="ar-AE" dirty="0"/>
              <a:t>جده عبد المطلب</a:t>
            </a:r>
            <a:endParaRPr dirty="0"/>
          </a:p>
        </p:txBody>
      </p:sp>
      <p:sp>
        <p:nvSpPr>
          <p:cNvPr id="138" name="مربع نص 7">
            <a:hlinkClick r:id="rId3" action="ppaction://hlinksldjump"/>
          </p:cNvPr>
          <p:cNvSpPr txBox="1"/>
          <p:nvPr/>
        </p:nvSpPr>
        <p:spPr>
          <a:xfrm>
            <a:off x="3992879" y="4408185"/>
            <a:ext cx="2670811" cy="525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2800">
                <a:solidFill>
                  <a:srgbClr val="FFFFFF"/>
                </a:solidFill>
                <a:latin typeface="ae_AlMothnna"/>
                <a:ea typeface="ae_AlMothnna"/>
                <a:cs typeface="ae_AlMothnna"/>
                <a:sym typeface="ae_AlMothnna"/>
              </a:defRPr>
            </a:lvl1pPr>
          </a:lstStyle>
          <a:p>
            <a:pPr rtl="0">
              <a:defRPr/>
            </a:pPr>
            <a:r>
              <a:rPr lang="ar-AE" dirty="0"/>
              <a:t>عمه أبو طالب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615906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close up of a map&#10;&#10;Description automatically generated">
            <a:extLst>
              <a:ext uri="{FF2B5EF4-FFF2-40B4-BE49-F238E27FC236}">
                <a16:creationId xmlns:a16="http://schemas.microsoft.com/office/drawing/2014/main" id="{CED347A8-20A9-4AF7-A782-D492C611CD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4174352" y="1044457"/>
            <a:ext cx="3475543" cy="3218044"/>
            <a:chOff x="3209925" y="1209675"/>
            <a:chExt cx="2724300" cy="2724300"/>
          </a:xfrm>
        </p:grpSpPr>
        <p:sp>
          <p:nvSpPr>
            <p:cNvPr id="7" name="Google Shape;241;p19"/>
            <p:cNvSpPr/>
            <p:nvPr/>
          </p:nvSpPr>
          <p:spPr>
            <a:xfrm>
              <a:off x="3333750" y="1333500"/>
              <a:ext cx="2476500" cy="2476500"/>
            </a:xfrm>
            <a:prstGeom prst="ellipse">
              <a:avLst/>
            </a:prstGeom>
            <a:noFill/>
            <a:ln w="28575" cmpd="dbl">
              <a:solidFill>
                <a:srgbClr val="C80425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" name="Google Shape;242;p19"/>
            <p:cNvSpPr/>
            <p:nvPr/>
          </p:nvSpPr>
          <p:spPr>
            <a:xfrm>
              <a:off x="3209925" y="1209675"/>
              <a:ext cx="2724300" cy="2724300"/>
            </a:xfrm>
            <a:prstGeom prst="ellipse">
              <a:avLst/>
            </a:prstGeom>
            <a:noFill/>
            <a:ln w="9525" cap="flat" cmpd="sng">
              <a:solidFill>
                <a:srgbClr val="ED4A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0" name="Google Shape;209;p15"/>
          <p:cNvSpPr txBox="1">
            <a:spLocks/>
          </p:cNvSpPr>
          <p:nvPr/>
        </p:nvSpPr>
        <p:spPr>
          <a:xfrm>
            <a:off x="3854354" y="2305519"/>
            <a:ext cx="4057639" cy="15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endParaRPr lang="en-US" sz="6600" b="1" dirty="0"/>
          </a:p>
          <a:p>
            <a:pPr algn="ctr"/>
            <a:r>
              <a:rPr lang="ar-AE" sz="6600" b="1" dirty="0">
                <a:latin typeface="Modern No. 20" pitchFamily="18" charset="0"/>
                <a:cs typeface="mohammad bold art 1" pitchFamily="2" charset="-78"/>
              </a:rPr>
              <a:t>القوانين الصفية</a:t>
            </a:r>
            <a:endParaRPr lang="en-US" sz="6600" b="1" dirty="0">
              <a:latin typeface="Modern No. 20" pitchFamily="18" charset="0"/>
              <a:cs typeface="mohammad bold art 1" pitchFamily="2" charset="-78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C3971EA-EFC8-4E27-831E-A1C94BB2CFBB}"/>
              </a:ext>
            </a:extLst>
          </p:cNvPr>
          <p:cNvSpPr txBox="1"/>
          <p:nvPr/>
        </p:nvSpPr>
        <p:spPr>
          <a:xfrm>
            <a:off x="7038885" y="1505914"/>
            <a:ext cx="4306811" cy="1021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ar-AE" sz="2100" b="1" dirty="0">
                <a:solidFill>
                  <a:schemeClr val="accent4">
                    <a:lumMod val="75000"/>
                  </a:schemeClr>
                </a:solidFill>
                <a:latin typeface="Calibri" pitchFamily="34" charset="0"/>
                <a:ea typeface="Varela Round"/>
                <a:cs typeface="Calibri" pitchFamily="34" charset="0"/>
                <a:sym typeface="Varela Round"/>
              </a:rPr>
              <a:t>1- قم بفتح وإغلاق الميكروفون أو الكاميرا عندما يطلب منك المعلم ذلك</a:t>
            </a:r>
            <a:r>
              <a:rPr lang="ar-AE" sz="2100" b="1" dirty="0">
                <a:solidFill>
                  <a:schemeClr val="accent4">
                    <a:lumMod val="75000"/>
                  </a:schemeClr>
                </a:solidFill>
                <a:latin typeface="Courier New" pitchFamily="49" charset="0"/>
                <a:ea typeface="Varela Round"/>
                <a:cs typeface="Courier New" pitchFamily="49" charset="0"/>
                <a:sym typeface="Varela Round"/>
              </a:rPr>
              <a:t>.</a:t>
            </a:r>
            <a:endParaRPr lang="en-US" sz="2100" b="1" dirty="0">
              <a:solidFill>
                <a:schemeClr val="accent4">
                  <a:lumMod val="75000"/>
                </a:schemeClr>
              </a:solidFill>
              <a:latin typeface="Courier New" pitchFamily="49" charset="0"/>
              <a:ea typeface="Varela Round"/>
              <a:cs typeface="Courier New" pitchFamily="49" charset="0"/>
              <a:sym typeface="Varela Round"/>
            </a:endParaRPr>
          </a:p>
        </p:txBody>
      </p:sp>
      <p:pic>
        <p:nvPicPr>
          <p:cNvPr id="12" name="Picture 8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AFC"/>
              </a:clrFrom>
              <a:clrTo>
                <a:srgbClr val="FFFA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24"/>
          <a:stretch/>
        </p:blipFill>
        <p:spPr bwMode="auto">
          <a:xfrm>
            <a:off x="8958771" y="691743"/>
            <a:ext cx="1272684" cy="914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B8AC86E-7241-46E4-8C6F-6B950FF9F742}"/>
              </a:ext>
            </a:extLst>
          </p:cNvPr>
          <p:cNvSpPr txBox="1"/>
          <p:nvPr/>
        </p:nvSpPr>
        <p:spPr>
          <a:xfrm>
            <a:off x="8022429" y="3992224"/>
            <a:ext cx="3081801" cy="114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AE" sz="2400" b="1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Varela Round"/>
                <a:cs typeface="Calibri" pitchFamily="34" charset="0"/>
              </a:rPr>
              <a:t>2- اجلس في مكان هادئ ومريح.</a:t>
            </a:r>
            <a:endParaRPr lang="en-US" sz="2400" b="1" dirty="0">
              <a:solidFill>
                <a:schemeClr val="bg1">
                  <a:lumMod val="50000"/>
                </a:schemeClr>
              </a:solidFill>
              <a:latin typeface="Calibri" pitchFamily="34" charset="0"/>
              <a:ea typeface="Varela Round"/>
              <a:cs typeface="Calibri" pitchFamily="34" charset="0"/>
            </a:endParaRPr>
          </a:p>
        </p:txBody>
      </p:sp>
      <p:pic>
        <p:nvPicPr>
          <p:cNvPr id="14" name="Picture 2" descr="Student girl learning computer hand up vector image on VectorStock | Kids  graphics, Kids background, Poster background desig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C2B49A"/>
              </a:clrFrom>
              <a:clrTo>
                <a:srgbClr val="C2B49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85" t="7457" r="19761" b="11384"/>
          <a:stretch/>
        </p:blipFill>
        <p:spPr bwMode="auto">
          <a:xfrm>
            <a:off x="8859192" y="2902361"/>
            <a:ext cx="1069308" cy="1206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D55EAC7-1BF6-4782-9A93-E4354A68B3BD}"/>
              </a:ext>
            </a:extLst>
          </p:cNvPr>
          <p:cNvSpPr txBox="1"/>
          <p:nvPr/>
        </p:nvSpPr>
        <p:spPr>
          <a:xfrm>
            <a:off x="728484" y="1615730"/>
            <a:ext cx="3233364" cy="114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AE" altLang="ko-KR" sz="2400" b="1" dirty="0">
                <a:solidFill>
                  <a:schemeClr val="accent3">
                    <a:lumMod val="75000"/>
                  </a:schemeClr>
                </a:solidFill>
                <a:latin typeface="Calibri" pitchFamily="34" charset="0"/>
                <a:ea typeface="Varela Round"/>
                <a:cs typeface="Calibri" pitchFamily="34" charset="0"/>
              </a:rPr>
              <a:t>3- احرص على تجهيز جميع الأدوات المطلوبة.</a:t>
            </a:r>
            <a:endParaRPr lang="en-US" altLang="ko-KR" sz="2400" b="1" dirty="0">
              <a:solidFill>
                <a:schemeClr val="accent3">
                  <a:lumMod val="75000"/>
                </a:schemeClr>
              </a:solidFill>
              <a:latin typeface="Calibri" pitchFamily="34" charset="0"/>
              <a:ea typeface="Varela Round"/>
              <a:cs typeface="Calibri" pitchFamily="34" charset="0"/>
            </a:endParaRPr>
          </a:p>
        </p:txBody>
      </p:sp>
      <p:pic>
        <p:nvPicPr>
          <p:cNvPr id="1026" name="Picture 2" descr="C:\Users\SHK\Desktop\dwad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E3CDE4"/>
              </a:clrFrom>
              <a:clrTo>
                <a:srgbClr val="E3CDE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473" y="691743"/>
            <a:ext cx="1223433" cy="1223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C:\Users\SHK\Desktop\7-74537_female-computer-user-girl-using-computer-clipart.pn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6027" y="2996596"/>
            <a:ext cx="991564" cy="1143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EC89F0D-C2D3-4B89-99C6-BFF9D95C33EE}"/>
              </a:ext>
            </a:extLst>
          </p:cNvPr>
          <p:cNvSpPr txBox="1"/>
          <p:nvPr/>
        </p:nvSpPr>
        <p:spPr>
          <a:xfrm>
            <a:off x="831149" y="3868707"/>
            <a:ext cx="3374560" cy="114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AE" altLang="ko-KR" sz="2400" b="1" dirty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ea typeface="Varela Round"/>
                <a:cs typeface="Calibri" pitchFamily="34" charset="0"/>
              </a:rPr>
              <a:t>4- الرجاء كتابة الاسم في الدردشة عند الدخول للحصة.</a:t>
            </a:r>
            <a:endParaRPr lang="en-US" sz="2400" b="1" dirty="0">
              <a:solidFill>
                <a:schemeClr val="accent6">
                  <a:lumMod val="50000"/>
                </a:schemeClr>
              </a:solidFill>
              <a:latin typeface="Calibri" pitchFamily="34" charset="0"/>
              <a:ea typeface="Varela Round"/>
              <a:cs typeface="Calibri" pitchFamily="34" charset="0"/>
            </a:endParaRPr>
          </a:p>
        </p:txBody>
      </p:sp>
      <p:pic>
        <p:nvPicPr>
          <p:cNvPr id="20" name="Picture 7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8394" y="4386199"/>
            <a:ext cx="1447268" cy="1085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E764EAE-2D09-45B6-A9BD-9F80A4803C31}"/>
              </a:ext>
            </a:extLst>
          </p:cNvPr>
          <p:cNvSpPr txBox="1"/>
          <p:nvPr/>
        </p:nvSpPr>
        <p:spPr>
          <a:xfrm>
            <a:off x="2573901" y="5258810"/>
            <a:ext cx="6676254" cy="464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AE" altLang="ko-KR" b="1" dirty="0">
                <a:solidFill>
                  <a:srgbClr val="C00000"/>
                </a:solidFill>
                <a:latin typeface="Calibri" pitchFamily="34" charset="0"/>
                <a:ea typeface="Varela Round"/>
                <a:cs typeface="Calibri" pitchFamily="34" charset="0"/>
              </a:rPr>
              <a:t>5- عدم لمس الشاشة أو الضغط على مفاتيح الكمبيوتر حين عرض البوربوينت.</a:t>
            </a:r>
            <a:endParaRPr lang="en-US" altLang="ko-KR" b="1" dirty="0">
              <a:solidFill>
                <a:srgbClr val="C00000"/>
              </a:solidFill>
              <a:latin typeface="Calibri" pitchFamily="34" charset="0"/>
              <a:ea typeface="Varela Round"/>
              <a:cs typeface="Calibri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587E7458-4679-4000-AC86-15CA50DBB81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4028" y="289985"/>
            <a:ext cx="1016000" cy="803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2397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صورة 3" descr="صورة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1" name="صورة 15" descr="صورة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37174" y="2904564"/>
            <a:ext cx="3581602" cy="3953436"/>
          </a:xfrm>
          <a:prstGeom prst="rect">
            <a:avLst/>
          </a:prstGeom>
          <a:ln w="12700">
            <a:miter lim="400000"/>
          </a:ln>
        </p:spPr>
      </p:pic>
      <p:sp>
        <p:nvSpPr>
          <p:cNvPr id="142" name="مربع نص 16"/>
          <p:cNvSpPr txBox="1"/>
          <p:nvPr/>
        </p:nvSpPr>
        <p:spPr>
          <a:xfrm>
            <a:off x="8818116" y="3217680"/>
            <a:ext cx="2619717" cy="1582948"/>
          </a:xfrm>
          <a:prstGeom prst="rect">
            <a:avLst/>
          </a:prstGeom>
          <a:solidFill>
            <a:srgbClr val="FFFFFF">
              <a:alpha val="87059"/>
            </a:srgb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4400" b="1">
                <a:solidFill>
                  <a:srgbClr val="FF3300"/>
                </a:solidFill>
                <a:latin typeface="ae_Nice"/>
                <a:ea typeface="ae_Nice"/>
                <a:cs typeface="ae_Nice"/>
                <a:sym typeface="ae_Nice"/>
              </a:defRPr>
            </a:lvl1pPr>
          </a:lstStyle>
          <a:p>
            <a:pPr rtl="0">
              <a:defRPr/>
            </a:pPr>
            <a:r>
              <a:t>حاول مرة أخرى</a:t>
            </a:r>
          </a:p>
        </p:txBody>
      </p:sp>
      <p:pic>
        <p:nvPicPr>
          <p:cNvPr id="143" name="صورة 6" descr="صورة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67231" y="1005839"/>
            <a:ext cx="2435508" cy="523494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46" name="سهم إلى اليمين 7">
            <a:hlinkClick r:id="rId7" action="ppaction://hlinksldjump"/>
          </p:cNvPr>
          <p:cNvGrpSpPr/>
          <p:nvPr/>
        </p:nvGrpSpPr>
        <p:grpSpPr>
          <a:xfrm>
            <a:off x="228600" y="5400675"/>
            <a:ext cx="2000251" cy="994411"/>
            <a:chOff x="0" y="0"/>
            <a:chExt cx="2000250" cy="994410"/>
          </a:xfrm>
        </p:grpSpPr>
        <p:sp>
          <p:nvSpPr>
            <p:cNvPr id="144" name="سهم"/>
            <p:cNvSpPr/>
            <p:nvPr/>
          </p:nvSpPr>
          <p:spPr>
            <a:xfrm flipH="1">
              <a:off x="0" y="0"/>
              <a:ext cx="2000250" cy="994411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C55A1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 sz="2000">
                  <a:solidFill>
                    <a:srgbClr val="FFFFFF"/>
                  </a:solidFill>
                  <a:latin typeface="AlHor"/>
                  <a:ea typeface="AlHor"/>
                  <a:cs typeface="AlHor"/>
                  <a:sym typeface="AlHor"/>
                </a:defRPr>
              </a:pPr>
              <a:endParaRPr/>
            </a:p>
          </p:txBody>
        </p:sp>
        <p:sp>
          <p:nvSpPr>
            <p:cNvPr id="145" name="العودة للسؤال السابق"/>
            <p:cNvSpPr txBox="1"/>
            <p:nvPr/>
          </p:nvSpPr>
          <p:spPr>
            <a:xfrm>
              <a:off x="248601" y="108465"/>
              <a:ext cx="1751650" cy="7774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000">
                  <a:solidFill>
                    <a:srgbClr val="FFFFFF"/>
                  </a:solidFill>
                  <a:latin typeface="AlHor"/>
                  <a:ea typeface="AlHor"/>
                  <a:cs typeface="AlHor"/>
                  <a:sym typeface="AlHor"/>
                </a:defRPr>
              </a:lvl1pPr>
            </a:lstStyle>
            <a:p>
              <a:pPr rtl="0">
                <a:defRPr/>
              </a:pPr>
              <a:r>
                <a:t>العودة للسؤال السابق</a:t>
              </a:r>
            </a:p>
          </p:txBody>
        </p:sp>
      </p:grpSp>
      <p:pic>
        <p:nvPicPr>
          <p:cNvPr id="147" name="مؤثرات صوتية - صوت الفشل . (192  kbps) (abdwap2.com)" descr="مؤثرات صوتية - صوت الفشل . (192  kbps) (abdwap2.com)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833640" y="2735579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128853104"/>
      </p:ext>
    </p:extLst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147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صورة 3" descr="صورة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صورة 4" descr="صورة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0200" y="169949"/>
            <a:ext cx="4446271" cy="444627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صورة 15" descr="صورة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0919" y="2394706"/>
            <a:ext cx="4557858" cy="4463295"/>
          </a:xfrm>
          <a:prstGeom prst="rect">
            <a:avLst/>
          </a:prstGeom>
          <a:ln w="12700">
            <a:miter lim="400000"/>
          </a:ln>
        </p:spPr>
      </p:pic>
      <p:sp>
        <p:nvSpPr>
          <p:cNvPr id="152" name="مربع نص 16"/>
          <p:cNvSpPr/>
          <p:nvPr/>
        </p:nvSpPr>
        <p:spPr>
          <a:xfrm>
            <a:off x="8012430" y="2651760"/>
            <a:ext cx="3383281" cy="1754327"/>
          </a:xfrm>
          <a:prstGeom prst="rect">
            <a:avLst/>
          </a:prstGeom>
          <a:solidFill>
            <a:srgbClr val="FFFFFF">
              <a:alpha val="87059"/>
            </a:srgbClr>
          </a:solid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153" name="مستطيل 21"/>
          <p:cNvSpPr txBox="1"/>
          <p:nvPr/>
        </p:nvSpPr>
        <p:spPr>
          <a:xfrm>
            <a:off x="8095138" y="2651759"/>
            <a:ext cx="3261768" cy="13599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8200" b="1">
                <a:solidFill>
                  <a:srgbClr val="FF3300"/>
                </a:solidFill>
                <a:latin typeface="ae_Nice"/>
                <a:ea typeface="ae_Nice"/>
                <a:cs typeface="ae_Nice"/>
                <a:sym typeface="ae_Nice"/>
              </a:defRPr>
            </a:lvl1pPr>
          </a:lstStyle>
          <a:p>
            <a:pPr rtl="0">
              <a:defRPr/>
            </a:pPr>
            <a:r>
              <a:t>أحسنت</a:t>
            </a:r>
          </a:p>
        </p:txBody>
      </p:sp>
      <p:grpSp>
        <p:nvGrpSpPr>
          <p:cNvPr id="157" name="سهم إلى اليمين 12">
            <a:hlinkClick r:id="rId7" action="ppaction://hlinksldjump"/>
          </p:cNvPr>
          <p:cNvGrpSpPr/>
          <p:nvPr/>
        </p:nvGrpSpPr>
        <p:grpSpPr>
          <a:xfrm>
            <a:off x="228600" y="5400675"/>
            <a:ext cx="2000251" cy="994411"/>
            <a:chOff x="0" y="0"/>
            <a:chExt cx="2000250" cy="994410"/>
          </a:xfrm>
        </p:grpSpPr>
        <p:sp>
          <p:nvSpPr>
            <p:cNvPr id="155" name="سهم"/>
            <p:cNvSpPr/>
            <p:nvPr/>
          </p:nvSpPr>
          <p:spPr>
            <a:xfrm flipH="1">
              <a:off x="0" y="0"/>
              <a:ext cx="2000250" cy="994411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C55A1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 sz="2000">
                  <a:solidFill>
                    <a:srgbClr val="FFFFFF"/>
                  </a:solidFill>
                  <a:latin typeface="AlHor"/>
                  <a:ea typeface="AlHor"/>
                  <a:cs typeface="AlHor"/>
                  <a:sym typeface="AlHor"/>
                </a:defRPr>
              </a:pPr>
              <a:endParaRPr/>
            </a:p>
          </p:txBody>
        </p:sp>
        <p:sp>
          <p:nvSpPr>
            <p:cNvPr id="156" name="الانتقال للسؤال التالي"/>
            <p:cNvSpPr txBox="1"/>
            <p:nvPr/>
          </p:nvSpPr>
          <p:spPr>
            <a:xfrm>
              <a:off x="248601" y="108465"/>
              <a:ext cx="1751650" cy="7774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000">
                  <a:solidFill>
                    <a:srgbClr val="FFFFFF"/>
                  </a:solidFill>
                  <a:latin typeface="AlHor"/>
                  <a:ea typeface="AlHor"/>
                  <a:cs typeface="AlHor"/>
                  <a:sym typeface="AlHor"/>
                </a:defRPr>
              </a:lvl1pPr>
            </a:lstStyle>
            <a:p>
              <a:pPr rtl="0">
                <a:defRPr/>
              </a:pPr>
              <a:r>
                <a:t>الانتقال للسؤال التالي</a:t>
              </a:r>
            </a:p>
          </p:txBody>
        </p:sp>
      </p:grpSp>
      <p:pic>
        <p:nvPicPr>
          <p:cNvPr id="10" name="Audio 2">
            <a:hlinkClick r:id="" action="ppaction://media"/>
            <a:extLst>
              <a:ext uri="{FF2B5EF4-FFF2-40B4-BE49-F238E27FC236}">
                <a16:creationId xmlns:a16="http://schemas.microsoft.com/office/drawing/2014/main" id="{B6F9C063-24F4-474B-B26B-B0295BBD16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565870"/>
      </p:ext>
    </p:extLst>
  </p:cSld>
  <p:clrMapOvr>
    <a:masterClrMapping/>
  </p:clrMapOvr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صورة 6" descr="صورة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3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60" name="مربع نص 2">
            <a:hlinkClick r:id="rId3" action="ppaction://hlinksldjump"/>
          </p:cNvPr>
          <p:cNvSpPr txBox="1"/>
          <p:nvPr/>
        </p:nvSpPr>
        <p:spPr>
          <a:xfrm>
            <a:off x="8366759" y="2935069"/>
            <a:ext cx="2548891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2000">
                <a:solidFill>
                  <a:srgbClr val="FFFFFF"/>
                </a:solidFill>
                <a:latin typeface="ae_AlMothnna"/>
                <a:ea typeface="ae_AlMothnna"/>
                <a:cs typeface="ae_AlMothnna"/>
                <a:sym typeface="ae_AlMothnna"/>
              </a:defRPr>
            </a:lvl1pPr>
          </a:lstStyle>
          <a:p>
            <a:pPr rtl="0">
              <a:defRPr/>
            </a:pPr>
            <a:r>
              <a:rPr lang="ar-AE" sz="3600" dirty="0"/>
              <a:t>عبد المطلب</a:t>
            </a:r>
            <a:endParaRPr sz="3600" dirty="0"/>
          </a:p>
        </p:txBody>
      </p:sp>
      <p:sp>
        <p:nvSpPr>
          <p:cNvPr id="161" name="مربع نص 3">
            <a:hlinkClick r:id="rId3" action="ppaction://hlinksldjump"/>
          </p:cNvPr>
          <p:cNvSpPr txBox="1"/>
          <p:nvPr/>
        </p:nvSpPr>
        <p:spPr>
          <a:xfrm>
            <a:off x="4000500" y="2935069"/>
            <a:ext cx="2640329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2000">
                <a:solidFill>
                  <a:srgbClr val="FFFFFF"/>
                </a:solidFill>
                <a:latin typeface="ae_AlMothnna"/>
                <a:ea typeface="ae_AlMothnna"/>
                <a:cs typeface="ae_AlMothnna"/>
                <a:sym typeface="ae_AlMothnna"/>
              </a:defRPr>
            </a:lvl1pPr>
          </a:lstStyle>
          <a:p>
            <a:pPr rtl="0">
              <a:defRPr/>
            </a:pPr>
            <a:r>
              <a:rPr lang="ar-AE" sz="3600" dirty="0"/>
              <a:t>علي</a:t>
            </a:r>
            <a:endParaRPr sz="3600" dirty="0"/>
          </a:p>
        </p:txBody>
      </p:sp>
      <p:sp>
        <p:nvSpPr>
          <p:cNvPr id="162" name="مربع نص 4">
            <a:hlinkClick r:id="rId3" action="ppaction://hlinksldjump"/>
          </p:cNvPr>
          <p:cNvSpPr txBox="1"/>
          <p:nvPr/>
        </p:nvSpPr>
        <p:spPr>
          <a:xfrm>
            <a:off x="8258175" y="4368225"/>
            <a:ext cx="2766061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2000">
                <a:solidFill>
                  <a:srgbClr val="FFFFFF"/>
                </a:solidFill>
                <a:latin typeface="ae_AlMothnna"/>
                <a:ea typeface="ae_AlMothnna"/>
                <a:cs typeface="ae_AlMothnna"/>
                <a:sym typeface="ae_AlMothnna"/>
              </a:defRPr>
            </a:lvl1pPr>
          </a:lstStyle>
          <a:p>
            <a:pPr rtl="0">
              <a:defRPr/>
            </a:pPr>
            <a:r>
              <a:rPr lang="ar-AE" sz="3200" dirty="0"/>
              <a:t>أبو طالب</a:t>
            </a:r>
            <a:endParaRPr sz="3200" dirty="0"/>
          </a:p>
        </p:txBody>
      </p:sp>
      <p:sp>
        <p:nvSpPr>
          <p:cNvPr id="163" name="مربع نص 5">
            <a:hlinkClick r:id="rId4" action="ppaction://hlinksldjump"/>
          </p:cNvPr>
          <p:cNvSpPr txBox="1"/>
          <p:nvPr/>
        </p:nvSpPr>
        <p:spPr>
          <a:xfrm>
            <a:off x="4703445" y="4432697"/>
            <a:ext cx="3440430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000">
                <a:solidFill>
                  <a:srgbClr val="FFFFFF"/>
                </a:solidFill>
                <a:latin typeface="ae_AlMothnna"/>
                <a:ea typeface="ae_AlMothnna"/>
                <a:cs typeface="ae_AlMothnna"/>
                <a:sym typeface="ae_AlMothnna"/>
              </a:defRPr>
            </a:lvl1pPr>
          </a:lstStyle>
          <a:p>
            <a:pPr rtl="0">
              <a:defRPr/>
            </a:pPr>
            <a:r>
              <a:rPr lang="ar-AE" sz="3200" dirty="0"/>
              <a:t>عبد الله </a:t>
            </a:r>
            <a:endParaRPr sz="3200" dirty="0"/>
          </a:p>
        </p:txBody>
      </p:sp>
      <p:sp>
        <p:nvSpPr>
          <p:cNvPr id="164" name="مربع نص 7"/>
          <p:cNvSpPr txBox="1"/>
          <p:nvPr/>
        </p:nvSpPr>
        <p:spPr>
          <a:xfrm>
            <a:off x="3733800" y="1556938"/>
            <a:ext cx="7040882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3200">
                <a:latin typeface="ae_AlMothnna"/>
                <a:ea typeface="ae_AlMothnna"/>
                <a:cs typeface="ae_AlMothnna"/>
                <a:sym typeface="ae_AlMothnna"/>
              </a:defRPr>
            </a:lvl1pPr>
          </a:lstStyle>
          <a:p>
            <a:pPr rtl="0">
              <a:defRPr/>
            </a:pPr>
            <a:r>
              <a:rPr lang="ar-AE" dirty="0"/>
              <a:t>والد الرسول صلى الله عليه و سلم هو ...............</a:t>
            </a:r>
            <a:endParaRPr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صورة 3" descr="صورة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7" name="صورة 15" descr="صورة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37174" y="2904564"/>
            <a:ext cx="3581602" cy="3953436"/>
          </a:xfrm>
          <a:prstGeom prst="rect">
            <a:avLst/>
          </a:prstGeom>
          <a:ln w="12700">
            <a:miter lim="400000"/>
          </a:ln>
        </p:spPr>
      </p:pic>
      <p:sp>
        <p:nvSpPr>
          <p:cNvPr id="168" name="مربع نص 16"/>
          <p:cNvSpPr txBox="1"/>
          <p:nvPr/>
        </p:nvSpPr>
        <p:spPr>
          <a:xfrm>
            <a:off x="8818116" y="3217680"/>
            <a:ext cx="2619717" cy="1582948"/>
          </a:xfrm>
          <a:prstGeom prst="rect">
            <a:avLst/>
          </a:prstGeom>
          <a:solidFill>
            <a:srgbClr val="FFFFFF">
              <a:alpha val="87059"/>
            </a:srgb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4400" b="1">
                <a:solidFill>
                  <a:srgbClr val="FF3300"/>
                </a:solidFill>
                <a:latin typeface="ae_Nice"/>
                <a:ea typeface="ae_Nice"/>
                <a:cs typeface="ae_Nice"/>
                <a:sym typeface="ae_Nice"/>
              </a:defRPr>
            </a:lvl1pPr>
          </a:lstStyle>
          <a:p>
            <a:pPr rtl="0">
              <a:defRPr/>
            </a:pPr>
            <a:r>
              <a:t>حاول مرة أخرى</a:t>
            </a:r>
          </a:p>
        </p:txBody>
      </p:sp>
      <p:pic>
        <p:nvPicPr>
          <p:cNvPr id="169" name="صورة 6" descr="صورة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67231" y="1005839"/>
            <a:ext cx="2435508" cy="523494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2" name="سهم إلى اليمين 7">
            <a:hlinkClick r:id="rId7" action="ppaction://hlinksldjump"/>
          </p:cNvPr>
          <p:cNvGrpSpPr/>
          <p:nvPr/>
        </p:nvGrpSpPr>
        <p:grpSpPr>
          <a:xfrm>
            <a:off x="228600" y="5400675"/>
            <a:ext cx="2000251" cy="994411"/>
            <a:chOff x="0" y="0"/>
            <a:chExt cx="2000250" cy="994410"/>
          </a:xfrm>
        </p:grpSpPr>
        <p:sp>
          <p:nvSpPr>
            <p:cNvPr id="170" name="سهم"/>
            <p:cNvSpPr/>
            <p:nvPr/>
          </p:nvSpPr>
          <p:spPr>
            <a:xfrm flipH="1">
              <a:off x="0" y="0"/>
              <a:ext cx="2000250" cy="994411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C55A1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 sz="2000">
                  <a:solidFill>
                    <a:srgbClr val="FFFFFF"/>
                  </a:solidFill>
                  <a:latin typeface="AlHor"/>
                  <a:ea typeface="AlHor"/>
                  <a:cs typeface="AlHor"/>
                  <a:sym typeface="AlHor"/>
                </a:defRPr>
              </a:pPr>
              <a:endParaRPr/>
            </a:p>
          </p:txBody>
        </p:sp>
        <p:sp>
          <p:nvSpPr>
            <p:cNvPr id="171" name="العودة للسؤال السابق"/>
            <p:cNvSpPr txBox="1"/>
            <p:nvPr/>
          </p:nvSpPr>
          <p:spPr>
            <a:xfrm>
              <a:off x="248601" y="108465"/>
              <a:ext cx="1751650" cy="7774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000">
                  <a:solidFill>
                    <a:srgbClr val="FFFFFF"/>
                  </a:solidFill>
                  <a:latin typeface="AlHor"/>
                  <a:ea typeface="AlHor"/>
                  <a:cs typeface="AlHor"/>
                  <a:sym typeface="AlHor"/>
                </a:defRPr>
              </a:lvl1pPr>
            </a:lstStyle>
            <a:p>
              <a:pPr rtl="0">
                <a:defRPr/>
              </a:pPr>
              <a:r>
                <a:t>العودة للسؤال السابق</a:t>
              </a:r>
            </a:p>
          </p:txBody>
        </p:sp>
      </p:grpSp>
      <p:pic>
        <p:nvPicPr>
          <p:cNvPr id="173" name="مؤثرات صوتية - صوت الفشل . (192  kbps) (abdwap2.com)" descr="مؤثرات صوتية - صوت الفشل . (192  kbps) (abdwap2.com)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328815" y="2608080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17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صورة 3" descr="صورة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6" name="صورة 4" descr="صورة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0200" y="169949"/>
            <a:ext cx="4446271" cy="444627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7" name="صورة 15" descr="صورة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0919" y="2394706"/>
            <a:ext cx="4557858" cy="4463295"/>
          </a:xfrm>
          <a:prstGeom prst="rect">
            <a:avLst/>
          </a:prstGeom>
          <a:ln w="12700">
            <a:miter lim="400000"/>
          </a:ln>
        </p:spPr>
      </p:pic>
      <p:sp>
        <p:nvSpPr>
          <p:cNvPr id="178" name="مربع نص 16"/>
          <p:cNvSpPr/>
          <p:nvPr/>
        </p:nvSpPr>
        <p:spPr>
          <a:xfrm>
            <a:off x="8012430" y="2651760"/>
            <a:ext cx="3383281" cy="1754327"/>
          </a:xfrm>
          <a:prstGeom prst="rect">
            <a:avLst/>
          </a:prstGeom>
          <a:solidFill>
            <a:srgbClr val="FFFFFF">
              <a:alpha val="87059"/>
            </a:srgbClr>
          </a:solid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179" name="مستطيل 21"/>
          <p:cNvSpPr txBox="1"/>
          <p:nvPr/>
        </p:nvSpPr>
        <p:spPr>
          <a:xfrm>
            <a:off x="8018123" y="2651759"/>
            <a:ext cx="3415798" cy="14292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8600" b="1">
                <a:solidFill>
                  <a:srgbClr val="FF3300"/>
                </a:solidFill>
                <a:latin typeface="ae_Nice"/>
                <a:ea typeface="ae_Nice"/>
                <a:cs typeface="ae_Nice"/>
                <a:sym typeface="ae_Nice"/>
              </a:defRPr>
            </a:lvl1pPr>
          </a:lstStyle>
          <a:p>
            <a:pPr rtl="0">
              <a:defRPr/>
            </a:pPr>
            <a:r>
              <a:t>أحسنت</a:t>
            </a:r>
          </a:p>
        </p:txBody>
      </p:sp>
      <p:grpSp>
        <p:nvGrpSpPr>
          <p:cNvPr id="183" name="سهم إلى اليمين 12">
            <a:hlinkClick r:id="rId7" action="ppaction://hlinksldjump"/>
          </p:cNvPr>
          <p:cNvGrpSpPr/>
          <p:nvPr/>
        </p:nvGrpSpPr>
        <p:grpSpPr>
          <a:xfrm>
            <a:off x="228600" y="5400675"/>
            <a:ext cx="2000251" cy="994411"/>
            <a:chOff x="0" y="0"/>
            <a:chExt cx="2000250" cy="994410"/>
          </a:xfrm>
        </p:grpSpPr>
        <p:sp>
          <p:nvSpPr>
            <p:cNvPr id="181" name="سهم"/>
            <p:cNvSpPr/>
            <p:nvPr/>
          </p:nvSpPr>
          <p:spPr>
            <a:xfrm flipH="1">
              <a:off x="0" y="0"/>
              <a:ext cx="2000250" cy="994411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C55A1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 sz="2000">
                  <a:solidFill>
                    <a:srgbClr val="FFFFFF"/>
                  </a:solidFill>
                  <a:latin typeface="AlHor"/>
                  <a:ea typeface="AlHor"/>
                  <a:cs typeface="AlHor"/>
                  <a:sym typeface="AlHor"/>
                </a:defRPr>
              </a:pPr>
              <a:endParaRPr/>
            </a:p>
          </p:txBody>
        </p:sp>
        <p:sp>
          <p:nvSpPr>
            <p:cNvPr id="182" name="الانتقال للسؤال التالي"/>
            <p:cNvSpPr txBox="1"/>
            <p:nvPr/>
          </p:nvSpPr>
          <p:spPr>
            <a:xfrm>
              <a:off x="248601" y="108465"/>
              <a:ext cx="1751650" cy="7774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000">
                  <a:solidFill>
                    <a:srgbClr val="FFFFFF"/>
                  </a:solidFill>
                  <a:latin typeface="AlHor"/>
                  <a:ea typeface="AlHor"/>
                  <a:cs typeface="AlHor"/>
                  <a:sym typeface="AlHor"/>
                </a:defRPr>
              </a:lvl1pPr>
            </a:lstStyle>
            <a:p>
              <a:pPr rtl="0">
                <a:defRPr/>
              </a:pPr>
              <a:r>
                <a:t>الانتقال للسؤال التالي</a:t>
              </a:r>
            </a:p>
          </p:txBody>
        </p:sp>
      </p:grpSp>
      <p:pic>
        <p:nvPicPr>
          <p:cNvPr id="11" name="Audio 2">
            <a:hlinkClick r:id="" action="ppaction://media"/>
            <a:extLst>
              <a:ext uri="{FF2B5EF4-FFF2-40B4-BE49-F238E27FC236}">
                <a16:creationId xmlns:a16="http://schemas.microsoft.com/office/drawing/2014/main" id="{BD2307B4-5F6C-4696-8274-4D5EE83FB1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صورة 6" descr="صورة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660" y="0"/>
            <a:ext cx="12192003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86" name="مربع نص 2"/>
          <p:cNvSpPr txBox="1"/>
          <p:nvPr/>
        </p:nvSpPr>
        <p:spPr>
          <a:xfrm>
            <a:off x="3429000" y="1666803"/>
            <a:ext cx="7311391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3200">
                <a:latin typeface="ae_AlMothnna"/>
                <a:ea typeface="ae_AlMothnna"/>
                <a:cs typeface="ae_AlMothnna"/>
                <a:sym typeface="ae_AlMothnna"/>
              </a:defRPr>
            </a:lvl1pPr>
          </a:lstStyle>
          <a:p>
            <a:pPr algn="r" rtl="0">
              <a:defRPr/>
            </a:pPr>
            <a:r>
              <a:rPr lang="ar-AE" dirty="0"/>
              <a:t>والدة الرسول صلى الله عليه و سلم هي .................</a:t>
            </a:r>
            <a:endParaRPr dirty="0"/>
          </a:p>
        </p:txBody>
      </p:sp>
      <p:sp>
        <p:nvSpPr>
          <p:cNvPr id="187" name="مربع نص 3">
            <a:hlinkClick r:id="rId3" action="ppaction://hlinksldjump"/>
          </p:cNvPr>
          <p:cNvSpPr txBox="1"/>
          <p:nvPr/>
        </p:nvSpPr>
        <p:spPr>
          <a:xfrm>
            <a:off x="8366759" y="3004810"/>
            <a:ext cx="2537461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2800">
                <a:solidFill>
                  <a:srgbClr val="FFFFFF"/>
                </a:solidFill>
                <a:latin typeface="ae_AlMothnna"/>
                <a:ea typeface="ae_AlMothnna"/>
                <a:cs typeface="ae_AlMothnna"/>
                <a:sym typeface="ae_AlMothnna"/>
              </a:defRPr>
            </a:lvl1pPr>
          </a:lstStyle>
          <a:p>
            <a:pPr rtl="0">
              <a:defRPr/>
            </a:pPr>
            <a:r>
              <a:rPr lang="ar-AE" dirty="0"/>
              <a:t>حليمة السعدية</a:t>
            </a:r>
            <a:endParaRPr dirty="0"/>
          </a:p>
        </p:txBody>
      </p:sp>
      <p:sp>
        <p:nvSpPr>
          <p:cNvPr id="188" name="مربع نص 4">
            <a:hlinkClick r:id="rId4" action="ppaction://hlinksldjump"/>
          </p:cNvPr>
          <p:cNvSpPr txBox="1"/>
          <p:nvPr/>
        </p:nvSpPr>
        <p:spPr>
          <a:xfrm>
            <a:off x="4000500" y="3004810"/>
            <a:ext cx="2708911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2800">
                <a:solidFill>
                  <a:srgbClr val="FFFFFF"/>
                </a:solidFill>
                <a:latin typeface="ae_AlMothnna"/>
                <a:ea typeface="ae_AlMothnna"/>
                <a:cs typeface="ae_AlMothnna"/>
                <a:sym typeface="ae_AlMothnna"/>
              </a:defRPr>
            </a:lvl1pPr>
          </a:lstStyle>
          <a:p>
            <a:pPr rtl="0">
              <a:defRPr/>
            </a:pPr>
            <a:r>
              <a:rPr lang="ar-AE" dirty="0"/>
              <a:t>آمنة بنت وهب</a:t>
            </a:r>
            <a:endParaRPr dirty="0"/>
          </a:p>
        </p:txBody>
      </p:sp>
      <p:sp>
        <p:nvSpPr>
          <p:cNvPr id="189" name="مربع نص 5">
            <a:hlinkClick r:id="rId3" action="ppaction://hlinksldjump"/>
          </p:cNvPr>
          <p:cNvSpPr txBox="1"/>
          <p:nvPr/>
        </p:nvSpPr>
        <p:spPr>
          <a:xfrm>
            <a:off x="8366759" y="4485635"/>
            <a:ext cx="2537461" cy="525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2800">
                <a:solidFill>
                  <a:srgbClr val="FFFFFF"/>
                </a:solidFill>
                <a:latin typeface="ae_AlMothnna"/>
                <a:ea typeface="ae_AlMothnna"/>
                <a:cs typeface="ae_AlMothnna"/>
                <a:sym typeface="ae_AlMothnna"/>
              </a:defRPr>
            </a:lvl1pPr>
          </a:lstStyle>
          <a:p>
            <a:pPr rtl="0">
              <a:defRPr/>
            </a:pPr>
            <a:r>
              <a:rPr lang="ar-AE" dirty="0"/>
              <a:t>أم كلثوم</a:t>
            </a:r>
            <a:endParaRPr dirty="0"/>
          </a:p>
        </p:txBody>
      </p:sp>
      <p:sp>
        <p:nvSpPr>
          <p:cNvPr id="190" name="مربع نص 7">
            <a:hlinkClick r:id="rId3" action="ppaction://hlinksldjump"/>
          </p:cNvPr>
          <p:cNvSpPr txBox="1"/>
          <p:nvPr/>
        </p:nvSpPr>
        <p:spPr>
          <a:xfrm>
            <a:off x="4000500" y="4408185"/>
            <a:ext cx="2628900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2800">
                <a:solidFill>
                  <a:srgbClr val="FFFFFF"/>
                </a:solidFill>
                <a:latin typeface="ae_AlMothnna"/>
                <a:ea typeface="ae_AlMothnna"/>
                <a:cs typeface="ae_AlMothnna"/>
                <a:sym typeface="ae_AlMothnna"/>
              </a:defRPr>
            </a:lvl1pPr>
          </a:lstStyle>
          <a:p>
            <a:pPr rtl="0">
              <a:defRPr/>
            </a:pPr>
            <a:r>
              <a:rPr lang="ar-AE" dirty="0"/>
              <a:t>زينب </a:t>
            </a:r>
            <a:endParaRPr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صورة 3" descr="صورة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3" name="صورة 15" descr="صورة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37174" y="2904564"/>
            <a:ext cx="3581602" cy="3953436"/>
          </a:xfrm>
          <a:prstGeom prst="rect">
            <a:avLst/>
          </a:prstGeom>
          <a:ln w="12700">
            <a:miter lim="400000"/>
          </a:ln>
        </p:spPr>
      </p:pic>
      <p:sp>
        <p:nvSpPr>
          <p:cNvPr id="194" name="مربع نص 16"/>
          <p:cNvSpPr txBox="1"/>
          <p:nvPr/>
        </p:nvSpPr>
        <p:spPr>
          <a:xfrm>
            <a:off x="8818116" y="3217680"/>
            <a:ext cx="2619717" cy="1582948"/>
          </a:xfrm>
          <a:prstGeom prst="rect">
            <a:avLst/>
          </a:prstGeom>
          <a:solidFill>
            <a:srgbClr val="FFFFFF">
              <a:alpha val="87059"/>
            </a:srgb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4400" b="1">
                <a:solidFill>
                  <a:srgbClr val="FF3300"/>
                </a:solidFill>
                <a:latin typeface="ae_Nice"/>
                <a:ea typeface="ae_Nice"/>
                <a:cs typeface="ae_Nice"/>
                <a:sym typeface="ae_Nice"/>
              </a:defRPr>
            </a:lvl1pPr>
          </a:lstStyle>
          <a:p>
            <a:pPr rtl="0">
              <a:defRPr/>
            </a:pPr>
            <a:r>
              <a:t>حاول مرة أخرى</a:t>
            </a:r>
          </a:p>
        </p:txBody>
      </p:sp>
      <p:pic>
        <p:nvPicPr>
          <p:cNvPr id="195" name="صورة 6" descr="صورة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67231" y="1005839"/>
            <a:ext cx="2435508" cy="523494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8" name="سهم إلى اليمين 7">
            <a:hlinkClick r:id="rId7" action="ppaction://hlinksldjump"/>
          </p:cNvPr>
          <p:cNvGrpSpPr/>
          <p:nvPr/>
        </p:nvGrpSpPr>
        <p:grpSpPr>
          <a:xfrm>
            <a:off x="228600" y="5400675"/>
            <a:ext cx="2000251" cy="994411"/>
            <a:chOff x="0" y="0"/>
            <a:chExt cx="2000250" cy="994410"/>
          </a:xfrm>
        </p:grpSpPr>
        <p:sp>
          <p:nvSpPr>
            <p:cNvPr id="196" name="سهم"/>
            <p:cNvSpPr/>
            <p:nvPr/>
          </p:nvSpPr>
          <p:spPr>
            <a:xfrm flipH="1">
              <a:off x="0" y="0"/>
              <a:ext cx="2000250" cy="994411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C55A1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 sz="2000">
                  <a:solidFill>
                    <a:srgbClr val="FFFFFF"/>
                  </a:solidFill>
                  <a:latin typeface="AlHor"/>
                  <a:ea typeface="AlHor"/>
                  <a:cs typeface="AlHor"/>
                  <a:sym typeface="AlHor"/>
                </a:defRPr>
              </a:pPr>
              <a:endParaRPr/>
            </a:p>
          </p:txBody>
        </p:sp>
        <p:sp>
          <p:nvSpPr>
            <p:cNvPr id="197" name="العودة للسؤال السابق"/>
            <p:cNvSpPr txBox="1"/>
            <p:nvPr/>
          </p:nvSpPr>
          <p:spPr>
            <a:xfrm>
              <a:off x="248601" y="108465"/>
              <a:ext cx="1751650" cy="7774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000">
                  <a:solidFill>
                    <a:srgbClr val="FFFFFF"/>
                  </a:solidFill>
                  <a:latin typeface="AlHor"/>
                  <a:ea typeface="AlHor"/>
                  <a:cs typeface="AlHor"/>
                  <a:sym typeface="AlHor"/>
                </a:defRPr>
              </a:lvl1pPr>
            </a:lstStyle>
            <a:p>
              <a:pPr rtl="0">
                <a:defRPr/>
              </a:pPr>
              <a:r>
                <a:t>العودة للسؤال السابق</a:t>
              </a:r>
            </a:p>
          </p:txBody>
        </p:sp>
      </p:grpSp>
      <p:pic>
        <p:nvPicPr>
          <p:cNvPr id="199" name="مؤثرات صوتية - صوت الفشل . (192  kbps) (abdwap2.com)" descr="مؤثرات صوتية - صوت الفشل . (192  kbps) (abdwap2.com)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328815" y="2495550"/>
            <a:ext cx="571501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صورة 3" descr="صورة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2" name="صورة 4" descr="صورة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0200" y="169949"/>
            <a:ext cx="4446271" cy="444627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3" name="صورة 15" descr="صورة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0919" y="2394706"/>
            <a:ext cx="4557858" cy="4463295"/>
          </a:xfrm>
          <a:prstGeom prst="rect">
            <a:avLst/>
          </a:prstGeom>
          <a:ln w="12700">
            <a:miter lim="400000"/>
          </a:ln>
        </p:spPr>
      </p:pic>
      <p:sp>
        <p:nvSpPr>
          <p:cNvPr id="204" name="مربع نص 16"/>
          <p:cNvSpPr/>
          <p:nvPr/>
        </p:nvSpPr>
        <p:spPr>
          <a:xfrm>
            <a:off x="8012430" y="2651760"/>
            <a:ext cx="3383281" cy="1754327"/>
          </a:xfrm>
          <a:prstGeom prst="rect">
            <a:avLst/>
          </a:prstGeom>
          <a:solidFill>
            <a:srgbClr val="FFFFFF">
              <a:alpha val="87059"/>
            </a:srgbClr>
          </a:solid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205" name="مستطيل 21"/>
          <p:cNvSpPr txBox="1"/>
          <p:nvPr/>
        </p:nvSpPr>
        <p:spPr>
          <a:xfrm>
            <a:off x="8018123" y="2651759"/>
            <a:ext cx="3415798" cy="14292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8600" b="1">
                <a:solidFill>
                  <a:srgbClr val="FF3300"/>
                </a:solidFill>
                <a:latin typeface="ae_Nice"/>
                <a:ea typeface="ae_Nice"/>
                <a:cs typeface="ae_Nice"/>
                <a:sym typeface="ae_Nice"/>
              </a:defRPr>
            </a:lvl1pPr>
          </a:lstStyle>
          <a:p>
            <a:pPr rtl="0">
              <a:defRPr/>
            </a:pPr>
            <a:r>
              <a:t>أحسنت</a:t>
            </a:r>
          </a:p>
        </p:txBody>
      </p:sp>
      <p:grpSp>
        <p:nvGrpSpPr>
          <p:cNvPr id="209" name="سهم إلى اليمين 12">
            <a:hlinkClick r:id="rId7" action="ppaction://hlinksldjump"/>
          </p:cNvPr>
          <p:cNvGrpSpPr/>
          <p:nvPr/>
        </p:nvGrpSpPr>
        <p:grpSpPr>
          <a:xfrm>
            <a:off x="228600" y="5400675"/>
            <a:ext cx="2000251" cy="994411"/>
            <a:chOff x="0" y="0"/>
            <a:chExt cx="2000250" cy="994410"/>
          </a:xfrm>
        </p:grpSpPr>
        <p:sp>
          <p:nvSpPr>
            <p:cNvPr id="207" name="سهم"/>
            <p:cNvSpPr/>
            <p:nvPr/>
          </p:nvSpPr>
          <p:spPr>
            <a:xfrm flipH="1">
              <a:off x="0" y="0"/>
              <a:ext cx="2000250" cy="994411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C55A1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 sz="2000">
                  <a:solidFill>
                    <a:srgbClr val="FFFFFF"/>
                  </a:solidFill>
                  <a:latin typeface="AlHor"/>
                  <a:ea typeface="AlHor"/>
                  <a:cs typeface="AlHor"/>
                  <a:sym typeface="AlHor"/>
                </a:defRPr>
              </a:pPr>
              <a:endParaRPr/>
            </a:p>
          </p:txBody>
        </p:sp>
        <p:sp>
          <p:nvSpPr>
            <p:cNvPr id="208" name="الانتقال للسؤال التالي"/>
            <p:cNvSpPr txBox="1"/>
            <p:nvPr/>
          </p:nvSpPr>
          <p:spPr>
            <a:xfrm>
              <a:off x="248601" y="108465"/>
              <a:ext cx="1751650" cy="7774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000">
                  <a:solidFill>
                    <a:srgbClr val="FFFFFF"/>
                  </a:solidFill>
                  <a:latin typeface="AlHor"/>
                  <a:ea typeface="AlHor"/>
                  <a:cs typeface="AlHor"/>
                  <a:sym typeface="AlHor"/>
                </a:defRPr>
              </a:lvl1pPr>
            </a:lstStyle>
            <a:p>
              <a:pPr rtl="0">
                <a:defRPr/>
              </a:pPr>
              <a:r>
                <a:t>الانتقال للسؤال التالي</a:t>
              </a:r>
            </a:p>
          </p:txBody>
        </p:sp>
      </p:grpSp>
      <p:pic>
        <p:nvPicPr>
          <p:cNvPr id="11" name="Audio 2">
            <a:hlinkClick r:id="" action="ppaction://media"/>
            <a:extLst>
              <a:ext uri="{FF2B5EF4-FFF2-40B4-BE49-F238E27FC236}">
                <a16:creationId xmlns:a16="http://schemas.microsoft.com/office/drawing/2014/main" id="{0C4C0C96-BCF9-45F1-958A-0A904A5631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lose up of a map&#10;&#10;Description automatically generated">
            <a:extLst>
              <a:ext uri="{FF2B5EF4-FFF2-40B4-BE49-F238E27FC236}">
                <a16:creationId xmlns:a16="http://schemas.microsoft.com/office/drawing/2014/main" id="{56C87B27-886A-422A-8B4E-4BDC07FF3E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Picture 14" descr="A picture containing object, towel, food&#10;&#10;Description automatically generated">
            <a:extLst>
              <a:ext uri="{FF2B5EF4-FFF2-40B4-BE49-F238E27FC236}">
                <a16:creationId xmlns:a16="http://schemas.microsoft.com/office/drawing/2014/main" id="{477D731F-88F4-45BE-B6F7-56784F71191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440" b="23200" l="8400" r="93600">
                        <a14:foregroundMark x1="90800" y1="15680" x2="87400" y2="12800"/>
                        <a14:foregroundMark x1="87800" y1="13440" x2="90200" y2="20320"/>
                        <a14:foregroundMark x1="14800" y1="12640" x2="8400" y2="21120"/>
                        <a14:foregroundMark x1="93600" y1="18400" x2="91400" y2="12480"/>
                        <a14:foregroundMark x1="92400" y1="14560" x2="93600" y2="148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1" t="7729" b="75073"/>
          <a:stretch/>
        </p:blipFill>
        <p:spPr>
          <a:xfrm flipH="1">
            <a:off x="7924800" y="823275"/>
            <a:ext cx="3066520" cy="7226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93B5DCD-B4ED-4187-8AA9-804FB69CC2EA}"/>
              </a:ext>
            </a:extLst>
          </p:cNvPr>
          <p:cNvSpPr txBox="1"/>
          <p:nvPr/>
        </p:nvSpPr>
        <p:spPr>
          <a:xfrm>
            <a:off x="4343401" y="2377451"/>
            <a:ext cx="2590800" cy="64633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ar-AE" sz="3600" dirty="0">
                <a:latin typeface="Calibri" panose="020F0502020204030204" pitchFamily="34" charset="0"/>
                <a:cs typeface="Calibri" panose="020F0502020204030204" pitchFamily="34" charset="0"/>
              </a:rPr>
              <a:t>نشاط تفاعلي 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DE6BCEE-AA84-4529-B183-99AF7FB17AE4}"/>
              </a:ext>
            </a:extLst>
          </p:cNvPr>
          <p:cNvSpPr/>
          <p:nvPr/>
        </p:nvSpPr>
        <p:spPr>
          <a:xfrm>
            <a:off x="7086600" y="953761"/>
            <a:ext cx="35237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ar-AE" sz="2400" b="1" dirty="0">
                <a:latin typeface="Calibri" panose="020F0502020204030204" pitchFamily="34" charset="0"/>
                <a:cs typeface="Calibri" panose="020F0502020204030204" pitchFamily="34" charset="0"/>
              </a:rPr>
              <a:t>تقييم نهائي  :</a:t>
            </a:r>
            <a:endParaRPr lang="ar-AE" sz="1600" b="1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B6825B7-BA77-4A58-887C-5F5C815A5069}"/>
              </a:ext>
            </a:extLst>
          </p:cNvPr>
          <p:cNvSpPr/>
          <p:nvPr/>
        </p:nvSpPr>
        <p:spPr>
          <a:xfrm>
            <a:off x="2362200" y="3722790"/>
            <a:ext cx="7467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https://www.liveworksheets.com/c?a=c&amp;l=oo&amp;i=udddnco&amp;r=jd&amp;db=0</a:t>
            </a:r>
          </a:p>
        </p:txBody>
      </p:sp>
    </p:spTree>
    <p:extLst>
      <p:ext uri="{BB962C8B-B14F-4D97-AF65-F5344CB8AC3E}">
        <p14:creationId xmlns:p14="http://schemas.microsoft.com/office/powerpoint/2010/main" val="91949912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close up of a map&#10;&#10;Description automatically generated">
            <a:extLst>
              <a:ext uri="{FF2B5EF4-FFF2-40B4-BE49-F238E27FC236}">
                <a16:creationId xmlns:a16="http://schemas.microsoft.com/office/drawing/2014/main" id="{16A50F2D-F8C0-43B0-B463-8043978136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09" y="-4762"/>
            <a:ext cx="12192000" cy="6858000"/>
          </a:xfrm>
          <a:prstGeom prst="rect">
            <a:avLst/>
          </a:prstGeom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D05ABF64-1250-4831-AB3D-FC0780047D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rgbClr val="D9C3A5">
                <a:tint val="50000"/>
                <a:satMod val="180000"/>
              </a:srgbClr>
            </a:duotone>
          </a:blip>
          <a:srcRect l="48219" t="30083" r="11875" b="62861"/>
          <a:stretch/>
        </p:blipFill>
        <p:spPr>
          <a:xfrm>
            <a:off x="6781800" y="1464593"/>
            <a:ext cx="3743705" cy="358904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266BEC8B-33E1-4567-B330-C9E630C6E37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3345" t="36159" r="12942" b="55994"/>
          <a:stretch/>
        </p:blipFill>
        <p:spPr>
          <a:xfrm>
            <a:off x="3644153" y="2066221"/>
            <a:ext cx="5644940" cy="5617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DDABC951-527F-498D-8B79-2826D51F5CA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66978" t="45447" r="205" b="36370"/>
          <a:stretch/>
        </p:blipFill>
        <p:spPr>
          <a:xfrm>
            <a:off x="6993851" y="2778359"/>
            <a:ext cx="1964530" cy="650641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FCDBB39A-CC40-4DEA-90F4-E0913A4180C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39457" t="45681" r="31996" b="35516"/>
          <a:stretch/>
        </p:blipFill>
        <p:spPr>
          <a:xfrm>
            <a:off x="4343401" y="2801647"/>
            <a:ext cx="1774757" cy="690809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5F10F33A-4B9A-4115-AB11-A1F95A519E0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10089" t="45682" r="61570" b="34274"/>
          <a:stretch/>
        </p:blipFill>
        <p:spPr>
          <a:xfrm>
            <a:off x="2092483" y="2798987"/>
            <a:ext cx="1774758" cy="730977"/>
          </a:xfrm>
          <a:prstGeom prst="rect">
            <a:avLst/>
          </a:prstGeom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C3B0DCE5-412D-4CE5-83A1-90081D3C6F99}"/>
              </a:ext>
            </a:extLst>
          </p:cNvPr>
          <p:cNvSpPr/>
          <p:nvPr/>
        </p:nvSpPr>
        <p:spPr>
          <a:xfrm>
            <a:off x="1975458" y="2798987"/>
            <a:ext cx="1964530" cy="730977"/>
          </a:xfrm>
          <a:custGeom>
            <a:avLst/>
            <a:gdLst>
              <a:gd name="connsiteX0" fmla="*/ 0 w 1964530"/>
              <a:gd name="connsiteY0" fmla="*/ 0 h 730977"/>
              <a:gd name="connsiteX1" fmla="*/ 530423 w 1964530"/>
              <a:gd name="connsiteY1" fmla="*/ 0 h 730977"/>
              <a:gd name="connsiteX2" fmla="*/ 1060846 w 1964530"/>
              <a:gd name="connsiteY2" fmla="*/ 0 h 730977"/>
              <a:gd name="connsiteX3" fmla="*/ 1493043 w 1964530"/>
              <a:gd name="connsiteY3" fmla="*/ 0 h 730977"/>
              <a:gd name="connsiteX4" fmla="*/ 1964530 w 1964530"/>
              <a:gd name="connsiteY4" fmla="*/ 0 h 730977"/>
              <a:gd name="connsiteX5" fmla="*/ 1964530 w 1964530"/>
              <a:gd name="connsiteY5" fmla="*/ 365489 h 730977"/>
              <a:gd name="connsiteX6" fmla="*/ 1964530 w 1964530"/>
              <a:gd name="connsiteY6" fmla="*/ 730977 h 730977"/>
              <a:gd name="connsiteX7" fmla="*/ 1434107 w 1964530"/>
              <a:gd name="connsiteY7" fmla="*/ 730977 h 730977"/>
              <a:gd name="connsiteX8" fmla="*/ 962620 w 1964530"/>
              <a:gd name="connsiteY8" fmla="*/ 730977 h 730977"/>
              <a:gd name="connsiteX9" fmla="*/ 510778 w 1964530"/>
              <a:gd name="connsiteY9" fmla="*/ 730977 h 730977"/>
              <a:gd name="connsiteX10" fmla="*/ 0 w 1964530"/>
              <a:gd name="connsiteY10" fmla="*/ 730977 h 730977"/>
              <a:gd name="connsiteX11" fmla="*/ 0 w 1964530"/>
              <a:gd name="connsiteY11" fmla="*/ 372798 h 730977"/>
              <a:gd name="connsiteX12" fmla="*/ 0 w 1964530"/>
              <a:gd name="connsiteY12" fmla="*/ 0 h 730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964530" h="730977" extrusionOk="0">
                <a:moveTo>
                  <a:pt x="0" y="0"/>
                </a:moveTo>
                <a:cubicBezTo>
                  <a:pt x="256757" y="-39798"/>
                  <a:pt x="391711" y="25819"/>
                  <a:pt x="530423" y="0"/>
                </a:cubicBezTo>
                <a:cubicBezTo>
                  <a:pt x="669135" y="-25819"/>
                  <a:pt x="851453" y="20835"/>
                  <a:pt x="1060846" y="0"/>
                </a:cubicBezTo>
                <a:cubicBezTo>
                  <a:pt x="1270239" y="-20835"/>
                  <a:pt x="1311770" y="4442"/>
                  <a:pt x="1493043" y="0"/>
                </a:cubicBezTo>
                <a:cubicBezTo>
                  <a:pt x="1674316" y="-4442"/>
                  <a:pt x="1798047" y="42065"/>
                  <a:pt x="1964530" y="0"/>
                </a:cubicBezTo>
                <a:cubicBezTo>
                  <a:pt x="2006087" y="74926"/>
                  <a:pt x="1930171" y="220152"/>
                  <a:pt x="1964530" y="365489"/>
                </a:cubicBezTo>
                <a:cubicBezTo>
                  <a:pt x="1998889" y="510826"/>
                  <a:pt x="1924485" y="582106"/>
                  <a:pt x="1964530" y="730977"/>
                </a:cubicBezTo>
                <a:cubicBezTo>
                  <a:pt x="1729876" y="767342"/>
                  <a:pt x="1578802" y="723159"/>
                  <a:pt x="1434107" y="730977"/>
                </a:cubicBezTo>
                <a:cubicBezTo>
                  <a:pt x="1289412" y="738795"/>
                  <a:pt x="1175297" y="700381"/>
                  <a:pt x="962620" y="730977"/>
                </a:cubicBezTo>
                <a:cubicBezTo>
                  <a:pt x="749943" y="761573"/>
                  <a:pt x="603126" y="699693"/>
                  <a:pt x="510778" y="730977"/>
                </a:cubicBezTo>
                <a:cubicBezTo>
                  <a:pt x="418430" y="762261"/>
                  <a:pt x="192949" y="697980"/>
                  <a:pt x="0" y="730977"/>
                </a:cubicBezTo>
                <a:cubicBezTo>
                  <a:pt x="-15616" y="598359"/>
                  <a:pt x="11453" y="453535"/>
                  <a:pt x="0" y="372798"/>
                </a:cubicBezTo>
                <a:cubicBezTo>
                  <a:pt x="-11453" y="292061"/>
                  <a:pt x="19974" y="117145"/>
                  <a:pt x="0" y="0"/>
                </a:cubicBezTo>
                <a:close/>
              </a:path>
            </a:pathLst>
          </a:custGeom>
          <a:noFill/>
          <a:ln w="57150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362605576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EA6872BB-C8E5-4CB5-88CC-3855FB522E1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0216" t="66211" b="20193"/>
          <a:stretch/>
        </p:blipFill>
        <p:spPr>
          <a:xfrm>
            <a:off x="5649084" y="4179613"/>
            <a:ext cx="3941831" cy="4815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CAD6FFBE-932F-4C95-A760-427358F1865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68904" t="79154" r="2570" b="2113"/>
          <a:stretch/>
        </p:blipFill>
        <p:spPr>
          <a:xfrm>
            <a:off x="7217083" y="5019558"/>
            <a:ext cx="1713277" cy="558400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E3AC7838-107E-476F-A116-5860100FF3D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39458" t="79382" r="31585" b="3186"/>
          <a:stretch/>
        </p:blipFill>
        <p:spPr>
          <a:xfrm>
            <a:off x="4569908" y="4984132"/>
            <a:ext cx="1774758" cy="558011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201C0C64-15B5-4195-8830-886C6DB216D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9679" t="80898" r="61158" b="753"/>
          <a:stretch/>
        </p:blipFill>
        <p:spPr>
          <a:xfrm>
            <a:off x="2271256" y="5029022"/>
            <a:ext cx="1862444" cy="561795"/>
          </a:xfrm>
          <a:prstGeom prst="rect">
            <a:avLst/>
          </a:prstGeom>
        </p:spPr>
      </p:pic>
      <p:sp>
        <p:nvSpPr>
          <p:cNvPr id="13" name="مستطيل 12">
            <a:extLst>
              <a:ext uri="{FF2B5EF4-FFF2-40B4-BE49-F238E27FC236}">
                <a16:creationId xmlns:a16="http://schemas.microsoft.com/office/drawing/2014/main" id="{1934966E-1967-4D38-A12A-61477E785E15}"/>
              </a:ext>
            </a:extLst>
          </p:cNvPr>
          <p:cNvSpPr/>
          <p:nvPr/>
        </p:nvSpPr>
        <p:spPr>
          <a:xfrm>
            <a:off x="2187418" y="4907822"/>
            <a:ext cx="2030119" cy="730978"/>
          </a:xfrm>
          <a:custGeom>
            <a:avLst/>
            <a:gdLst>
              <a:gd name="connsiteX0" fmla="*/ 0 w 2030119"/>
              <a:gd name="connsiteY0" fmla="*/ 0 h 730978"/>
              <a:gd name="connsiteX1" fmla="*/ 548132 w 2030119"/>
              <a:gd name="connsiteY1" fmla="*/ 0 h 730978"/>
              <a:gd name="connsiteX2" fmla="*/ 1096264 w 2030119"/>
              <a:gd name="connsiteY2" fmla="*/ 0 h 730978"/>
              <a:gd name="connsiteX3" fmla="*/ 1542890 w 2030119"/>
              <a:gd name="connsiteY3" fmla="*/ 0 h 730978"/>
              <a:gd name="connsiteX4" fmla="*/ 2030119 w 2030119"/>
              <a:gd name="connsiteY4" fmla="*/ 0 h 730978"/>
              <a:gd name="connsiteX5" fmla="*/ 2030119 w 2030119"/>
              <a:gd name="connsiteY5" fmla="*/ 365489 h 730978"/>
              <a:gd name="connsiteX6" fmla="*/ 2030119 w 2030119"/>
              <a:gd name="connsiteY6" fmla="*/ 730978 h 730978"/>
              <a:gd name="connsiteX7" fmla="*/ 1481987 w 2030119"/>
              <a:gd name="connsiteY7" fmla="*/ 730978 h 730978"/>
              <a:gd name="connsiteX8" fmla="*/ 994758 w 2030119"/>
              <a:gd name="connsiteY8" fmla="*/ 730978 h 730978"/>
              <a:gd name="connsiteX9" fmla="*/ 527831 w 2030119"/>
              <a:gd name="connsiteY9" fmla="*/ 730978 h 730978"/>
              <a:gd name="connsiteX10" fmla="*/ 0 w 2030119"/>
              <a:gd name="connsiteY10" fmla="*/ 730978 h 730978"/>
              <a:gd name="connsiteX11" fmla="*/ 0 w 2030119"/>
              <a:gd name="connsiteY11" fmla="*/ 372799 h 730978"/>
              <a:gd name="connsiteX12" fmla="*/ 0 w 2030119"/>
              <a:gd name="connsiteY12" fmla="*/ 0 h 730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030119" h="730978" extrusionOk="0">
                <a:moveTo>
                  <a:pt x="0" y="0"/>
                </a:moveTo>
                <a:cubicBezTo>
                  <a:pt x="116012" y="-7231"/>
                  <a:pt x="315249" y="19591"/>
                  <a:pt x="548132" y="0"/>
                </a:cubicBezTo>
                <a:cubicBezTo>
                  <a:pt x="781015" y="-19591"/>
                  <a:pt x="910112" y="45326"/>
                  <a:pt x="1096264" y="0"/>
                </a:cubicBezTo>
                <a:cubicBezTo>
                  <a:pt x="1282416" y="-45326"/>
                  <a:pt x="1326865" y="48945"/>
                  <a:pt x="1542890" y="0"/>
                </a:cubicBezTo>
                <a:cubicBezTo>
                  <a:pt x="1758915" y="-48945"/>
                  <a:pt x="1864914" y="56000"/>
                  <a:pt x="2030119" y="0"/>
                </a:cubicBezTo>
                <a:cubicBezTo>
                  <a:pt x="2071676" y="74926"/>
                  <a:pt x="1995760" y="220152"/>
                  <a:pt x="2030119" y="365489"/>
                </a:cubicBezTo>
                <a:cubicBezTo>
                  <a:pt x="2064478" y="510826"/>
                  <a:pt x="1992849" y="581473"/>
                  <a:pt x="2030119" y="730978"/>
                </a:cubicBezTo>
                <a:cubicBezTo>
                  <a:pt x="1863362" y="783625"/>
                  <a:pt x="1753474" y="668220"/>
                  <a:pt x="1481987" y="730978"/>
                </a:cubicBezTo>
                <a:cubicBezTo>
                  <a:pt x="1210500" y="793736"/>
                  <a:pt x="1215584" y="687616"/>
                  <a:pt x="994758" y="730978"/>
                </a:cubicBezTo>
                <a:cubicBezTo>
                  <a:pt x="773932" y="774340"/>
                  <a:pt x="642919" y="717782"/>
                  <a:pt x="527831" y="730978"/>
                </a:cubicBezTo>
                <a:cubicBezTo>
                  <a:pt x="412743" y="744174"/>
                  <a:pt x="148221" y="679262"/>
                  <a:pt x="0" y="730978"/>
                </a:cubicBezTo>
                <a:cubicBezTo>
                  <a:pt x="-15616" y="598360"/>
                  <a:pt x="11453" y="453536"/>
                  <a:pt x="0" y="372799"/>
                </a:cubicBezTo>
                <a:cubicBezTo>
                  <a:pt x="-11453" y="292062"/>
                  <a:pt x="17648" y="117423"/>
                  <a:pt x="0" y="0"/>
                </a:cubicBezTo>
                <a:close/>
              </a:path>
            </a:pathLst>
          </a:custGeom>
          <a:noFill/>
          <a:ln w="57150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362605576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picture containing object, towel, food&#10;&#10;Description automatically generated">
            <a:extLst>
              <a:ext uri="{FF2B5EF4-FFF2-40B4-BE49-F238E27FC236}">
                <a16:creationId xmlns:a16="http://schemas.microsoft.com/office/drawing/2014/main" id="{EFA74247-0C36-4689-8A30-0A2B228CA76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440" b="23200" l="8400" r="93600">
                        <a14:foregroundMark x1="90800" y1="15680" x2="87400" y2="12800"/>
                        <a14:foregroundMark x1="87800" y1="13440" x2="90200" y2="20320"/>
                        <a14:foregroundMark x1="14800" y1="12640" x2="8400" y2="21120"/>
                        <a14:foregroundMark x1="93600" y1="18400" x2="91400" y2="12480"/>
                        <a14:foregroundMark x1="92400" y1="14560" x2="93600" y2="148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1" t="7729" b="75073"/>
          <a:stretch/>
        </p:blipFill>
        <p:spPr>
          <a:xfrm flipH="1">
            <a:off x="6993851" y="561021"/>
            <a:ext cx="4149869" cy="72263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E511D96-B933-42AE-9829-1FF4D9C0E092}"/>
              </a:ext>
            </a:extLst>
          </p:cNvPr>
          <p:cNvSpPr/>
          <p:nvPr/>
        </p:nvSpPr>
        <p:spPr>
          <a:xfrm>
            <a:off x="8400555" y="691507"/>
            <a:ext cx="23807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ar-AE" sz="2400" b="1" dirty="0">
                <a:latin typeface="Calibri" panose="020F0502020204030204" pitchFamily="34" charset="0"/>
                <a:cs typeface="Calibri" panose="020F0502020204030204" pitchFamily="34" charset="0"/>
              </a:rPr>
              <a:t>بطاقة خروج  :</a:t>
            </a:r>
            <a:endParaRPr lang="ar-AE" sz="1600" b="1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6809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map&#10;&#10;Description automatically generated">
            <a:extLst>
              <a:ext uri="{FF2B5EF4-FFF2-40B4-BE49-F238E27FC236}">
                <a16:creationId xmlns:a16="http://schemas.microsoft.com/office/drawing/2014/main" id="{3E8396F7-2FAA-4045-8F7D-3D5893D875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2409623F-02CD-401B-A0A9-5F589B579B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3200400"/>
            <a:ext cx="1510749" cy="1072632"/>
          </a:xfrm>
          <a:prstGeom prst="rect">
            <a:avLst/>
          </a:prstGeom>
        </p:spPr>
      </p:pic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0C916F3C-EA00-4452-94F6-527712B5588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28121" y="3883490"/>
            <a:ext cx="993913" cy="681693"/>
          </a:xfrm>
          <a:prstGeom prst="rect">
            <a:avLst/>
          </a:prstGeom>
        </p:spPr>
      </p:pic>
      <p:pic>
        <p:nvPicPr>
          <p:cNvPr id="5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4C271D2C-E55A-4747-A5C5-FDF3A698D60E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9F3F3"/>
              </a:clrFrom>
              <a:clrTo>
                <a:srgbClr val="F9F3F3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17876">
            <a:off x="5760276" y="1725852"/>
            <a:ext cx="4541727" cy="3406296"/>
          </a:xfrm>
          <a:prstGeom prst="rect">
            <a:avLst/>
          </a:prstGeom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3EF24513-076F-41A5-BD78-E02B21F3CC11}"/>
              </a:ext>
            </a:extLst>
          </p:cNvPr>
          <p:cNvSpPr txBox="1"/>
          <p:nvPr/>
        </p:nvSpPr>
        <p:spPr>
          <a:xfrm rot="20268146">
            <a:off x="3000011" y="1373848"/>
            <a:ext cx="49946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cs typeface="(AH) Manal Black" pitchFamily="2" charset="-78"/>
              </a:rPr>
              <a:t>كشف الحضور والغياب</a:t>
            </a:r>
            <a:endParaRPr kumimoji="0" lang="en-US" sz="4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105024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close up of a map&#10;&#10;Description automatically generated">
            <a:extLst>
              <a:ext uri="{FF2B5EF4-FFF2-40B4-BE49-F238E27FC236}">
                <a16:creationId xmlns:a16="http://schemas.microsoft.com/office/drawing/2014/main" id="{4E8BBABB-F3A1-4CA4-ABAD-BB481C1DCC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picture containing object, lamp, mirror&#10;&#10;Description automatically generated">
            <a:extLst>
              <a:ext uri="{FF2B5EF4-FFF2-40B4-BE49-F238E27FC236}">
                <a16:creationId xmlns:a16="http://schemas.microsoft.com/office/drawing/2014/main" id="{A9A9721D-8051-4E90-AB9C-C230537A6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00" b="93067" l="9793" r="89831">
                        <a14:foregroundMark x1="64783" y1="55333" x2="40301" y2="69067"/>
                        <a14:foregroundMark x1="46516" y1="72267" x2="41996" y2="23333"/>
                        <a14:foregroundMark x1="41996" y1="23333" x2="40113" y2="16800"/>
                        <a14:foregroundMark x1="40113" y1="16800" x2="82109" y2="68533"/>
                        <a14:foregroundMark x1="82109" y1="68533" x2="82298" y2="70533"/>
                        <a14:foregroundMark x1="84181" y1="64933" x2="47834" y2="83200"/>
                        <a14:foregroundMark x1="47834" y1="83200" x2="34275" y2="84400"/>
                        <a14:foregroundMark x1="32392" y1="84400" x2="25800" y2="80000"/>
                        <a14:foregroundMark x1="28060" y1="73867" x2="29567" y2="57733"/>
                        <a14:foregroundMark x1="29944" y1="57733" x2="28437" y2="36667"/>
                        <a14:foregroundMark x1="30508" y1="29733" x2="39736" y2="8133"/>
                        <a14:foregroundMark x1="40113" y1="4800" x2="40113" y2="4800"/>
                        <a14:foregroundMark x1="36911" y1="4800" x2="36911" y2="4800"/>
                        <a14:foregroundMark x1="47458" y1="93067" x2="47458" y2="93067"/>
                        <a14:backgroundMark x1="17326" y1="23867" x2="17326" y2="23867"/>
                        <a14:backgroundMark x1="15631" y1="26667" x2="12241" y2="31867"/>
                        <a14:backgroundMark x1="12994" y1="32133" x2="12994" y2="41067"/>
                        <a14:backgroundMark x1="12994" y1="41067" x2="13559" y2="49600"/>
                        <a14:backgroundMark x1="13559" y1="49600" x2="13559" y2="50000"/>
                        <a14:backgroundMark x1="13748" y1="50000" x2="10734" y2="629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793472" y="1526625"/>
            <a:ext cx="1079606" cy="1352423"/>
          </a:xfrm>
          <a:prstGeom prst="rect">
            <a:avLst/>
          </a:prstGeom>
        </p:spPr>
      </p:pic>
      <p:pic>
        <p:nvPicPr>
          <p:cNvPr id="12" name="Picture 11" descr="A picture containing object, lamp, mirror&#10;&#10;Description automatically generated">
            <a:extLst>
              <a:ext uri="{FF2B5EF4-FFF2-40B4-BE49-F238E27FC236}">
                <a16:creationId xmlns:a16="http://schemas.microsoft.com/office/drawing/2014/main" id="{13F7308E-CA0C-494A-A6F5-A2613011FB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00" b="93067" l="9793" r="89831">
                        <a14:foregroundMark x1="64783" y1="55333" x2="40301" y2="69067"/>
                        <a14:foregroundMark x1="46516" y1="72267" x2="41996" y2="23333"/>
                        <a14:foregroundMark x1="41996" y1="23333" x2="40113" y2="16800"/>
                        <a14:foregroundMark x1="40113" y1="16800" x2="82109" y2="68533"/>
                        <a14:foregroundMark x1="82109" y1="68533" x2="82298" y2="70533"/>
                        <a14:foregroundMark x1="84181" y1="64933" x2="47834" y2="83200"/>
                        <a14:foregroundMark x1="47834" y1="83200" x2="34275" y2="84400"/>
                        <a14:foregroundMark x1="32392" y1="84400" x2="25800" y2="80000"/>
                        <a14:foregroundMark x1="28060" y1="73867" x2="29567" y2="57733"/>
                        <a14:foregroundMark x1="29944" y1="57733" x2="28437" y2="36667"/>
                        <a14:foregroundMark x1="30508" y1="29733" x2="39736" y2="8133"/>
                        <a14:foregroundMark x1="40113" y1="4800" x2="40113" y2="4800"/>
                        <a14:foregroundMark x1="36911" y1="4800" x2="36911" y2="4800"/>
                        <a14:foregroundMark x1="47458" y1="93067" x2="47458" y2="93067"/>
                        <a14:backgroundMark x1="17326" y1="23867" x2="17326" y2="23867"/>
                        <a14:backgroundMark x1="15631" y1="26667" x2="12241" y2="31867"/>
                        <a14:backgroundMark x1="12994" y1="32133" x2="12994" y2="41067"/>
                        <a14:backgroundMark x1="12994" y1="41067" x2="13559" y2="49600"/>
                        <a14:backgroundMark x1="13559" y1="49600" x2="13559" y2="50000"/>
                        <a14:backgroundMark x1="13748" y1="50000" x2="10734" y2="629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067030" y="2927125"/>
            <a:ext cx="929655" cy="13524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9C3C720-65ED-4F99-B110-C18982FBF45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128" t="10082" r="36422" b="18807"/>
          <a:stretch/>
        </p:blipFill>
        <p:spPr>
          <a:xfrm>
            <a:off x="1304587" y="982187"/>
            <a:ext cx="1667212" cy="22644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4" name="Picture 6" descr="Pencil Clipart | i2Clipart - Royalty Free Public Domain Clipart">
            <a:extLst>
              <a:ext uri="{FF2B5EF4-FFF2-40B4-BE49-F238E27FC236}">
                <a16:creationId xmlns:a16="http://schemas.microsoft.com/office/drawing/2014/main" id="{68BCBC4D-1DBF-4546-BACA-E2B3898B33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971800" y="2565840"/>
            <a:ext cx="1726320" cy="172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A picture containing object, towel, food&#10;&#10;Description automatically generated">
            <a:extLst>
              <a:ext uri="{FF2B5EF4-FFF2-40B4-BE49-F238E27FC236}">
                <a16:creationId xmlns:a16="http://schemas.microsoft.com/office/drawing/2014/main" id="{6B03C5CD-E8CE-45C8-92A1-192C364769B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440" b="23200" l="8400" r="93600">
                        <a14:foregroundMark x1="90800" y1="15680" x2="87400" y2="12800"/>
                        <a14:foregroundMark x1="87800" y1="13440" x2="90200" y2="20320"/>
                        <a14:foregroundMark x1="14800" y1="12640" x2="8400" y2="21120"/>
                        <a14:foregroundMark x1="93600" y1="18400" x2="91400" y2="12480"/>
                        <a14:foregroundMark x1="92400" y1="14560" x2="93600" y2="148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1" t="7729" b="75073"/>
          <a:stretch/>
        </p:blipFill>
        <p:spPr>
          <a:xfrm flipH="1">
            <a:off x="6815983" y="582669"/>
            <a:ext cx="4392086" cy="92965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D3FBE96-3060-40B5-8522-5738E87061D1}"/>
              </a:ext>
            </a:extLst>
          </p:cNvPr>
          <p:cNvSpPr/>
          <p:nvPr/>
        </p:nvSpPr>
        <p:spPr>
          <a:xfrm>
            <a:off x="7175444" y="816664"/>
            <a:ext cx="41729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AE" sz="2400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الأدوات المستخدمة فـي التعلم عن بعد :</a:t>
            </a:r>
            <a:endParaRPr lang="en-US" sz="2400" dirty="0">
              <a:ln w="0"/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13" descr="A picture containing object, lamp, mirror&#10;&#10;Description automatically generated">
            <a:extLst>
              <a:ext uri="{FF2B5EF4-FFF2-40B4-BE49-F238E27FC236}">
                <a16:creationId xmlns:a16="http://schemas.microsoft.com/office/drawing/2014/main" id="{CE698212-C96B-4FC1-92FC-DE1F6BB67A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00" b="93067" l="9793" r="89831">
                        <a14:foregroundMark x1="64783" y1="55333" x2="40301" y2="69067"/>
                        <a14:foregroundMark x1="46516" y1="72267" x2="41996" y2="23333"/>
                        <a14:foregroundMark x1="41996" y1="23333" x2="40113" y2="16800"/>
                        <a14:foregroundMark x1="40113" y1="16800" x2="82109" y2="68533"/>
                        <a14:foregroundMark x1="82109" y1="68533" x2="82298" y2="70533"/>
                        <a14:foregroundMark x1="84181" y1="64933" x2="47834" y2="83200"/>
                        <a14:foregroundMark x1="47834" y1="83200" x2="34275" y2="84400"/>
                        <a14:foregroundMark x1="32392" y1="84400" x2="25800" y2="80000"/>
                        <a14:foregroundMark x1="28060" y1="73867" x2="29567" y2="57733"/>
                        <a14:foregroundMark x1="29944" y1="57733" x2="28437" y2="36667"/>
                        <a14:foregroundMark x1="30508" y1="29733" x2="39736" y2="8133"/>
                        <a14:foregroundMark x1="40113" y1="4800" x2="40113" y2="4800"/>
                        <a14:foregroundMark x1="36911" y1="4800" x2="36911" y2="4800"/>
                        <a14:foregroundMark x1="47458" y1="93067" x2="47458" y2="93067"/>
                        <a14:backgroundMark x1="17326" y1="23867" x2="17326" y2="23867"/>
                        <a14:backgroundMark x1="15631" y1="26667" x2="12241" y2="31867"/>
                        <a14:backgroundMark x1="12994" y1="32133" x2="12994" y2="41067"/>
                        <a14:backgroundMark x1="12994" y1="41067" x2="13559" y2="49600"/>
                        <a14:backgroundMark x1="13559" y1="49600" x2="13559" y2="50000"/>
                        <a14:backgroundMark x1="13748" y1="50000" x2="10734" y2="629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084642" y="4321386"/>
            <a:ext cx="929655" cy="1352423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3527614" y="1663033"/>
            <a:ext cx="7363230" cy="609397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r" defTabSz="457200" rtl="1"/>
            <a:r>
              <a:rPr lang="ar-AE" sz="4800" b="1" dirty="0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1.   </a:t>
            </a:r>
            <a:r>
              <a:rPr lang="ar-EG" sz="4800" b="1" dirty="0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الْكِتاب</a:t>
            </a:r>
            <a:r>
              <a:rPr lang="en-US" sz="4800" b="1" dirty="0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AE" sz="4800" b="1" dirty="0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المدرسي</a:t>
            </a:r>
            <a:r>
              <a:rPr lang="ar-EG" sz="4800" b="1" dirty="0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AE" sz="4800" b="1" dirty="0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r" defTabSz="457200" rtl="1"/>
            <a:endParaRPr lang="ar-AE" sz="4800" b="1" dirty="0">
              <a:ln/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14400" indent="-914400" algn="r" defTabSz="457200" rtl="1">
              <a:buAutoNum type="arabicPeriod" startAt="2"/>
            </a:pPr>
            <a:r>
              <a:rPr lang="ar-EG" sz="4800" b="1" dirty="0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قَلْمُ رَصاص</a:t>
            </a:r>
            <a:r>
              <a:rPr lang="ar-AE" sz="4800" b="1" dirty="0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و ممحاة.</a:t>
            </a:r>
          </a:p>
          <a:p>
            <a:pPr marL="914400" indent="-914400" algn="r" defTabSz="457200" rtl="1">
              <a:buAutoNum type="arabicPeriod" startAt="2"/>
            </a:pPr>
            <a:endParaRPr lang="ar-AE" sz="4800" b="1" dirty="0">
              <a:ln/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14400" indent="-914400" algn="r" defTabSz="457200" rtl="1">
              <a:buAutoNum type="arabicPeriod" startAt="2"/>
            </a:pPr>
            <a:r>
              <a:rPr lang="ar-AE" sz="4800" b="1" dirty="0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منصات و برامج تعليمية </a:t>
            </a:r>
            <a:endParaRPr lang="ar-EG" sz="4800" b="1" dirty="0">
              <a:ln/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defTabSz="457200" rtl="1"/>
            <a:endParaRPr lang="ar-AE" sz="4800" b="1" dirty="0">
              <a:ln/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14400" indent="-914400" algn="r" defTabSz="457200" rtl="1">
              <a:buFont typeface="+mj-lt"/>
              <a:buAutoNum type="arabicPeriod"/>
            </a:pPr>
            <a:endParaRPr lang="ar-EG" sz="4800" b="1" dirty="0">
              <a:ln/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14400" indent="-914400" algn="r" defTabSz="457200" rtl="1">
              <a:buFont typeface="+mj-lt"/>
              <a:buAutoNum type="arabicPeriod"/>
            </a:pPr>
            <a:endParaRPr lang="ar-EG" sz="5400" b="1" dirty="0">
              <a:ln/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521B66-5E96-4B8E-8A9A-8483C028282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670" t="8898" r="68125" b="85573"/>
          <a:stretch/>
        </p:blipFill>
        <p:spPr>
          <a:xfrm>
            <a:off x="1219200" y="4925987"/>
            <a:ext cx="3194982" cy="378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6342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lose up of a map&#10;&#10;Description automatically generated">
            <a:extLst>
              <a:ext uri="{FF2B5EF4-FFF2-40B4-BE49-F238E27FC236}">
                <a16:creationId xmlns:a16="http://schemas.microsoft.com/office/drawing/2014/main" id="{B14CE10E-59D2-4786-B87E-8CB6CE0B2F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صورة 10">
            <a:extLst>
              <a:ext uri="{FF2B5EF4-FFF2-40B4-BE49-F238E27FC236}">
                <a16:creationId xmlns:a16="http://schemas.microsoft.com/office/drawing/2014/main" id="{90F0A555-BC17-45D7-9B76-8477B7C8D2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6716" y1="12425" x2="59232" y2="13026"/>
                        <a14:foregroundMark x1="51549" y1="14429" x2="47831" y2="65932"/>
                        <a14:foregroundMark x1="14994" y1="47695" x2="87608" y2="51102"/>
                        <a14:foregroundMark x1="41140" y1="87174" x2="37794" y2="15832"/>
                        <a14:foregroundMark x1="20322" y1="75952" x2="40644" y2="36273"/>
                        <a14:foregroundMark x1="84634" y1="65130" x2="41140" y2="54509"/>
                        <a14:foregroundMark x1="77943" y1="25050" x2="22305" y2="464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765" y="1525911"/>
            <a:ext cx="8001000" cy="45408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C27BCF0-429F-4DEC-8933-C72FD9540A5F}"/>
              </a:ext>
            </a:extLst>
          </p:cNvPr>
          <p:cNvSpPr txBox="1"/>
          <p:nvPr/>
        </p:nvSpPr>
        <p:spPr>
          <a:xfrm>
            <a:off x="2414765" y="3151189"/>
            <a:ext cx="5715000" cy="833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AE" sz="3600" b="1" dirty="0">
                <a:effectLst>
                  <a:glow rad="101600">
                    <a:schemeClr val="bg2">
                      <a:lumMod val="75000"/>
                      <a:alpha val="60000"/>
                    </a:schemeClr>
                  </a:glow>
                </a:effectLst>
              </a:rPr>
              <a:t>مولد الرسول صلى الله عليه و سلم</a:t>
            </a:r>
            <a:endParaRPr lang="en-US" sz="3600" b="1" dirty="0">
              <a:effectLst>
                <a:glow rad="101600">
                  <a:schemeClr val="bg2">
                    <a:lumMod val="75000"/>
                    <a:alpha val="60000"/>
                  </a:schemeClr>
                </a:glow>
              </a:effectLst>
            </a:endParaRPr>
          </a:p>
        </p:txBody>
      </p:sp>
      <p:pic>
        <p:nvPicPr>
          <p:cNvPr id="7" name="Picture 6" descr="A picture containing object, towel, food&#10;&#10;Description automatically generated">
            <a:extLst>
              <a:ext uri="{FF2B5EF4-FFF2-40B4-BE49-F238E27FC236}">
                <a16:creationId xmlns:a16="http://schemas.microsoft.com/office/drawing/2014/main" id="{E34F4DB3-DC73-4B1C-B3B2-7ACBC234060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440" b="23200" l="8400" r="93600">
                        <a14:foregroundMark x1="90800" y1="15680" x2="87400" y2="12800"/>
                        <a14:foregroundMark x1="87800" y1="13440" x2="90200" y2="20320"/>
                        <a14:foregroundMark x1="14800" y1="12640" x2="8400" y2="21120"/>
                        <a14:foregroundMark x1="93600" y1="18400" x2="91400" y2="12480"/>
                        <a14:foregroundMark x1="92400" y1="14560" x2="93600" y2="148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1" t="7729" b="75073"/>
          <a:stretch/>
        </p:blipFill>
        <p:spPr>
          <a:xfrm flipH="1">
            <a:off x="6781800" y="791214"/>
            <a:ext cx="4392086" cy="132114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3A840E4-9809-42D8-8733-B7E46B6DEA4D}"/>
              </a:ext>
            </a:extLst>
          </p:cNvPr>
          <p:cNvSpPr/>
          <p:nvPr/>
        </p:nvSpPr>
        <p:spPr>
          <a:xfrm>
            <a:off x="8129765" y="959122"/>
            <a:ext cx="2586921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ar-AE" sz="4050" b="1" dirty="0">
                <a:latin typeface="Calibri" panose="020F0502020204030204" pitchFamily="34" charset="0"/>
                <a:cs typeface="Calibri" panose="020F0502020204030204" pitchFamily="34" charset="0"/>
              </a:rPr>
              <a:t>عنوان الدرس:</a:t>
            </a:r>
            <a:endParaRPr lang="ar-AE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84191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close up of a map&#10;&#10;Description automatically generated">
            <a:extLst>
              <a:ext uri="{FF2B5EF4-FFF2-40B4-BE49-F238E27FC236}">
                <a16:creationId xmlns:a16="http://schemas.microsoft.com/office/drawing/2014/main" id="{90803E4D-D683-4581-B350-0868E3DED4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68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58FC8F2-70DB-4F0A-B2AD-C4AD66D40747}"/>
              </a:ext>
            </a:extLst>
          </p:cNvPr>
          <p:cNvGrpSpPr/>
          <p:nvPr/>
        </p:nvGrpSpPr>
        <p:grpSpPr>
          <a:xfrm>
            <a:off x="1021758" y="1066800"/>
            <a:ext cx="9978554" cy="4663875"/>
            <a:chOff x="1021758" y="1066800"/>
            <a:chExt cx="9978554" cy="4663875"/>
          </a:xfrm>
        </p:grpSpPr>
        <p:pic>
          <p:nvPicPr>
            <p:cNvPr id="2060" name="Picture 12" descr="قوالب خلفيات انفوجرافيك فارغة">
              <a:extLst>
                <a:ext uri="{FF2B5EF4-FFF2-40B4-BE49-F238E27FC236}">
                  <a16:creationId xmlns:a16="http://schemas.microsoft.com/office/drawing/2014/main" id="{B33B5A1E-552B-49AD-BB01-BDAE7044062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949" t="50194" r="13760" b="24570"/>
            <a:stretch/>
          </p:blipFill>
          <p:spPr bwMode="auto">
            <a:xfrm>
              <a:off x="5940534" y="2614904"/>
              <a:ext cx="4846222" cy="13749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2" descr="قوالب خلفيات انفوجرافيك فارغة">
              <a:extLst>
                <a:ext uri="{FF2B5EF4-FFF2-40B4-BE49-F238E27FC236}">
                  <a16:creationId xmlns:a16="http://schemas.microsoft.com/office/drawing/2014/main" id="{0B238303-E5CA-4EA3-83BF-83B7353EDD0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87" t="24981" r="9024" b="50446"/>
            <a:stretch/>
          </p:blipFill>
          <p:spPr bwMode="auto">
            <a:xfrm>
              <a:off x="5994786" y="1110564"/>
              <a:ext cx="5005526" cy="13439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2" descr="قوالب خلفيات انفوجرافيك فارغة">
              <a:extLst>
                <a:ext uri="{FF2B5EF4-FFF2-40B4-BE49-F238E27FC236}">
                  <a16:creationId xmlns:a16="http://schemas.microsoft.com/office/drawing/2014/main" id="{98FB71E2-1578-4FCF-8623-12DFC97DBD5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757" t="74796" r="22553" b="-3909"/>
            <a:stretch/>
          </p:blipFill>
          <p:spPr bwMode="auto">
            <a:xfrm>
              <a:off x="4724400" y="4245985"/>
              <a:ext cx="5309677" cy="14846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083EAC7-30A4-4E67-A727-DB9C26C00C4C}"/>
                </a:ext>
              </a:extLst>
            </p:cNvPr>
            <p:cNvSpPr txBox="1"/>
            <p:nvPr/>
          </p:nvSpPr>
          <p:spPr>
            <a:xfrm>
              <a:off x="6457950" y="1448358"/>
              <a:ext cx="3143250" cy="707886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ar-AE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أتحدث عن مولد الرسول                  صلى الله عليه و سلم 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433C562-FFD3-49EE-8662-1BDFA3C42DDD}"/>
                </a:ext>
              </a:extLst>
            </p:cNvPr>
            <p:cNvSpPr txBox="1"/>
            <p:nvPr/>
          </p:nvSpPr>
          <p:spPr>
            <a:xfrm>
              <a:off x="6172200" y="2948428"/>
              <a:ext cx="3189113" cy="707886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ar-AE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أعبر عن حبي للرسول صلى                         الله عليه و سلم </a:t>
              </a: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6A6256A4-F7A8-49A7-A6E6-2DAA1D35E9DF}"/>
                </a:ext>
              </a:extLst>
            </p:cNvPr>
            <p:cNvSpPr txBox="1"/>
            <p:nvPr/>
          </p:nvSpPr>
          <p:spPr>
            <a:xfrm>
              <a:off x="5562600" y="4627543"/>
              <a:ext cx="3047999" cy="707886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r"/>
              <a:r>
                <a:rPr lang="ar-AE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أذكر اسم  جد ووالد ووالدة الرسول صلى الله عليه وسلم.</a:t>
              </a:r>
              <a:endParaRPr lang="en-US" sz="2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9" name="Picture 10" descr="azza saud | Scoop.it">
              <a:extLst>
                <a:ext uri="{FF2B5EF4-FFF2-40B4-BE49-F238E27FC236}">
                  <a16:creationId xmlns:a16="http://schemas.microsoft.com/office/drawing/2014/main" id="{5D98D17E-02D3-43A2-AABF-98FD40FFE31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089" r="55466" b="13616"/>
            <a:stretch/>
          </p:blipFill>
          <p:spPr bwMode="auto">
            <a:xfrm rot="10800000" flipH="1">
              <a:off x="1021758" y="1066800"/>
              <a:ext cx="4312821" cy="46033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3A840E4-9809-42D8-8733-B7E46B6DEA4D}"/>
                </a:ext>
              </a:extLst>
            </p:cNvPr>
            <p:cNvSpPr/>
            <p:nvPr/>
          </p:nvSpPr>
          <p:spPr>
            <a:xfrm>
              <a:off x="1094313" y="3087469"/>
              <a:ext cx="2350841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ar-AE" sz="3600" b="1" dirty="0">
                  <a:solidFill>
                    <a:srgbClr val="0070C0"/>
                  </a:solidFill>
                  <a:latin typeface="Calibri" panose="020F0502020204030204" pitchFamily="34" charset="0"/>
                  <a:cs typeface="(AH) Manal Black" pitchFamily="2" charset="-78"/>
                </a:rPr>
                <a:t>أهداف الدرس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990305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close up of a map&#10;&#10;Description automatically generated">
            <a:extLst>
              <a:ext uri="{FF2B5EF4-FFF2-40B4-BE49-F238E27FC236}">
                <a16:creationId xmlns:a16="http://schemas.microsoft.com/office/drawing/2014/main" id="{C8A811AB-E7BE-4ECC-A295-894204004D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55"/>
            <a:ext cx="12191999" cy="685799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CB36023-4199-4E5E-A229-761156BD6CF9}"/>
              </a:ext>
            </a:extLst>
          </p:cNvPr>
          <p:cNvSpPr/>
          <p:nvPr/>
        </p:nvSpPr>
        <p:spPr>
          <a:xfrm>
            <a:off x="8382000" y="3048000"/>
            <a:ext cx="235084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AE" sz="3600" b="1" dirty="0">
                <a:solidFill>
                  <a:srgbClr val="0070C0"/>
                </a:solidFill>
                <a:latin typeface="Calibri" panose="020F0502020204030204" pitchFamily="34" charset="0"/>
                <a:cs typeface="(AH) Manal Black" pitchFamily="2" charset="-78"/>
              </a:rPr>
              <a:t>خطوات سير الدرس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A95DEF5-53F4-4720-BABB-40644FDD2A2F}"/>
              </a:ext>
            </a:extLst>
          </p:cNvPr>
          <p:cNvGrpSpPr/>
          <p:nvPr/>
        </p:nvGrpSpPr>
        <p:grpSpPr>
          <a:xfrm>
            <a:off x="566927" y="609600"/>
            <a:ext cx="10634473" cy="5486400"/>
            <a:chOff x="566927" y="609600"/>
            <a:chExt cx="10634473" cy="5486400"/>
          </a:xfrm>
        </p:grpSpPr>
        <p:pic>
          <p:nvPicPr>
            <p:cNvPr id="2058" name="Picture 10" descr="azza saud | Scoop.it">
              <a:extLst>
                <a:ext uri="{FF2B5EF4-FFF2-40B4-BE49-F238E27FC236}">
                  <a16:creationId xmlns:a16="http://schemas.microsoft.com/office/drawing/2014/main" id="{2E69D758-4917-41B5-A358-9EE775814E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752854" y="609600"/>
              <a:ext cx="10448546" cy="5486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D86987D6-ADCC-43F1-9FC3-CEE86143C8E2}"/>
                </a:ext>
              </a:extLst>
            </p:cNvPr>
            <p:cNvSpPr txBox="1"/>
            <p:nvPr/>
          </p:nvSpPr>
          <p:spPr>
            <a:xfrm>
              <a:off x="2206534" y="906959"/>
              <a:ext cx="23622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AE" sz="4400" dirty="0">
                  <a:cs typeface="(AH) Manal Black" pitchFamily="2" charset="-78"/>
                </a:rPr>
                <a:t>التهيئة </a:t>
              </a:r>
              <a:endParaRPr lang="en-US" sz="4400" dirty="0">
                <a:cs typeface="(AH) Manal Black" pitchFamily="2" charset="-78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586F80E-9D83-4ABB-8AB6-17BBCC3302E1}"/>
                </a:ext>
              </a:extLst>
            </p:cNvPr>
            <p:cNvSpPr txBox="1"/>
            <p:nvPr/>
          </p:nvSpPr>
          <p:spPr>
            <a:xfrm>
              <a:off x="566927" y="1940712"/>
              <a:ext cx="359054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AE" sz="2400" dirty="0">
                  <a:cs typeface="(AH) Manal Black" pitchFamily="2" charset="-78"/>
                </a:rPr>
                <a:t>مشاهدة قصة مولد                                    الرسول صلى الله عليه و سلم </a:t>
              </a:r>
              <a:endParaRPr lang="en-US" sz="2400" dirty="0">
                <a:cs typeface="(AH) Manal Black" pitchFamily="2" charset="-78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9D65695-6089-4DFF-9CE8-B561A450EDA6}"/>
                </a:ext>
              </a:extLst>
            </p:cNvPr>
            <p:cNvSpPr txBox="1"/>
            <p:nvPr/>
          </p:nvSpPr>
          <p:spPr>
            <a:xfrm>
              <a:off x="1676400" y="3011350"/>
              <a:ext cx="23622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AE" sz="4400" dirty="0">
                  <a:cs typeface="(AH) Manal Black" pitchFamily="2" charset="-78"/>
                </a:rPr>
                <a:t>المناقشة</a:t>
              </a:r>
              <a:endParaRPr lang="en-US" sz="4400" dirty="0">
                <a:cs typeface="(AH) Manal Black" pitchFamily="2" charset="-78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E97C8EC-B782-4C01-BEC3-80055AD659A6}"/>
                </a:ext>
              </a:extLst>
            </p:cNvPr>
            <p:cNvSpPr txBox="1"/>
            <p:nvPr/>
          </p:nvSpPr>
          <p:spPr>
            <a:xfrm>
              <a:off x="1981200" y="4062910"/>
              <a:ext cx="23622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AE" sz="4400" dirty="0">
                  <a:cs typeface="(AH) Manal Black" pitchFamily="2" charset="-78"/>
                </a:rPr>
                <a:t>الأنشطة</a:t>
              </a:r>
              <a:endParaRPr lang="en-US" sz="4400" dirty="0">
                <a:cs typeface="(AH) Manal Black" pitchFamily="2" charset="-78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908A6D8-CD3B-41F1-AEEA-11867DBB26D8}"/>
                </a:ext>
              </a:extLst>
            </p:cNvPr>
            <p:cNvSpPr txBox="1"/>
            <p:nvPr/>
          </p:nvSpPr>
          <p:spPr>
            <a:xfrm>
              <a:off x="752854" y="5181600"/>
              <a:ext cx="381914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ar-AE" sz="4400" dirty="0">
                  <a:cs typeface="(AH) Manal Black" pitchFamily="2" charset="-78"/>
                </a:rPr>
                <a:t>التقييم(</a:t>
              </a:r>
              <a:r>
                <a:rPr lang="ar-AE" sz="3200" dirty="0">
                  <a:cs typeface="(AH) Manal Black" pitchFamily="2" charset="-78"/>
                </a:rPr>
                <a:t>بطاقة الخروج</a:t>
              </a:r>
              <a:r>
                <a:rPr lang="ar-AE" sz="4400" dirty="0">
                  <a:cs typeface="(AH) Manal Black" pitchFamily="2" charset="-78"/>
                </a:rPr>
                <a:t>)</a:t>
              </a:r>
              <a:endParaRPr lang="en-US" sz="4400" dirty="0">
                <a:cs typeface="(AH) Manal Black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80632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close up of a map&#10;&#10;Description automatically generated">
            <a:extLst>
              <a:ext uri="{FF2B5EF4-FFF2-40B4-BE49-F238E27FC236}">
                <a16:creationId xmlns:a16="http://schemas.microsoft.com/office/drawing/2014/main" id="{86758908-FD80-4673-8729-A8062CB242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76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65B2547-407F-47BF-A397-817D56967218}"/>
              </a:ext>
            </a:extLst>
          </p:cNvPr>
          <p:cNvSpPr/>
          <p:nvPr/>
        </p:nvSpPr>
        <p:spPr>
          <a:xfrm>
            <a:off x="2475649" y="841376"/>
            <a:ext cx="2430380" cy="40646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dirty="0" err="1">
                <a:solidFill>
                  <a:srgbClr val="FFFFFF"/>
                </a:solidFill>
                <a:latin typeface="+mj-lt"/>
                <a:ea typeface="+mj-ea"/>
                <a:cs typeface="(AH) Manal Black" pitchFamily="2" charset="-78"/>
              </a:rPr>
              <a:t>نواتج</a:t>
            </a:r>
            <a:r>
              <a:rPr lang="en-US" sz="4800" b="1" dirty="0">
                <a:solidFill>
                  <a:srgbClr val="FFFFFF"/>
                </a:solidFill>
                <a:latin typeface="+mj-lt"/>
                <a:ea typeface="+mj-ea"/>
                <a:cs typeface="(AH) Manal Black" pitchFamily="2" charset="-78"/>
              </a:rPr>
              <a:t> </a:t>
            </a:r>
            <a:r>
              <a:rPr lang="en-US" sz="4800" b="1" dirty="0" err="1">
                <a:solidFill>
                  <a:srgbClr val="FFFFFF"/>
                </a:solidFill>
                <a:latin typeface="+mj-lt"/>
                <a:ea typeface="+mj-ea"/>
                <a:cs typeface="(AH) Manal Black" pitchFamily="2" charset="-78"/>
              </a:rPr>
              <a:t>التعلم</a:t>
            </a:r>
            <a:endParaRPr lang="en-US" sz="4800" b="1" dirty="0">
              <a:solidFill>
                <a:srgbClr val="FFFFFF"/>
              </a:solidFill>
              <a:latin typeface="+mj-lt"/>
              <a:ea typeface="+mj-ea"/>
              <a:cs typeface="(AH) Manal Black" pitchFamily="2" charset="-78"/>
            </a:endParaRPr>
          </a:p>
        </p:txBody>
      </p:sp>
      <p:pic>
        <p:nvPicPr>
          <p:cNvPr id="1030" name="Picture 6" descr="تعرَّف على أركان الإسلام وضرورة تمسك الفرد بها في حياته • موقع مصري">
            <a:extLst>
              <a:ext uri="{FF2B5EF4-FFF2-40B4-BE49-F238E27FC236}">
                <a16:creationId xmlns:a16="http://schemas.microsoft.com/office/drawing/2014/main" id="{BFE1EE37-3B2B-48A2-8B92-0A8E1FD41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7044" y="1345558"/>
            <a:ext cx="5146156" cy="34697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179034E-0F39-45DE-9335-751867BCC10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5844" b="82112"/>
          <a:stretch/>
        </p:blipFill>
        <p:spPr>
          <a:xfrm>
            <a:off x="7134373" y="2873690"/>
            <a:ext cx="3994339" cy="92084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FBD7E141-6FE9-4303-8744-4819475A4A56}"/>
              </a:ext>
            </a:extLst>
          </p:cNvPr>
          <p:cNvGrpSpPr/>
          <p:nvPr/>
        </p:nvGrpSpPr>
        <p:grpSpPr>
          <a:xfrm>
            <a:off x="5974634" y="4863460"/>
            <a:ext cx="4855658" cy="756536"/>
            <a:chOff x="5708910" y="4906004"/>
            <a:chExt cx="4855658" cy="75653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5F51B2A3-1E9D-492A-AB8D-B1FE26575898}"/>
                </a:ext>
              </a:extLst>
            </p:cNvPr>
            <p:cNvGrpSpPr/>
            <p:nvPr/>
          </p:nvGrpSpPr>
          <p:grpSpPr>
            <a:xfrm>
              <a:off x="9730511" y="4906004"/>
              <a:ext cx="834057" cy="716017"/>
              <a:chOff x="9812801" y="4906004"/>
              <a:chExt cx="834057" cy="716017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A2464C6F-2679-47BC-A5C9-798B50C2E6F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29135" t="85756" r="66113" b="5609"/>
              <a:stretch/>
            </p:blipFill>
            <p:spPr>
              <a:xfrm>
                <a:off x="9812801" y="4906004"/>
                <a:ext cx="834057" cy="716017"/>
              </a:xfrm>
              <a:prstGeom prst="rect">
                <a:avLst/>
              </a:prstGeom>
            </p:spPr>
          </p:pic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E55DF52-9DAF-49DD-8FBF-FFA0C56A619D}"/>
                  </a:ext>
                </a:extLst>
              </p:cNvPr>
              <p:cNvSpPr txBox="1"/>
              <p:nvPr/>
            </p:nvSpPr>
            <p:spPr>
              <a:xfrm>
                <a:off x="9958141" y="5200875"/>
                <a:ext cx="252659" cy="338554"/>
              </a:xfrm>
              <a:prstGeom prst="rect">
                <a:avLst/>
              </a:prstGeom>
              <a:solidFill>
                <a:srgbClr val="91B999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ar-AE" sz="1600" b="1" dirty="0">
                    <a:solidFill>
                      <a:schemeClr val="bg1"/>
                    </a:solidFill>
                  </a:rPr>
                  <a:t>1</a:t>
                </a:r>
                <a:endParaRPr lang="en-US" sz="16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DF4B715A-118B-4A22-A8B9-42B2B340AE06}"/>
                </a:ext>
              </a:extLst>
            </p:cNvPr>
            <p:cNvSpPr txBox="1"/>
            <p:nvPr/>
          </p:nvSpPr>
          <p:spPr>
            <a:xfrm>
              <a:off x="5708910" y="5200875"/>
              <a:ext cx="40942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ar-AE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ما هو الركن الأول من أركان الإسلام؟</a:t>
              </a:r>
              <a:endParaRPr lang="en-US" sz="24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3" name="Picture 2" descr="المكبرة, الطفل, اليد png">
            <a:extLst>
              <a:ext uri="{FF2B5EF4-FFF2-40B4-BE49-F238E27FC236}">
                <a16:creationId xmlns:a16="http://schemas.microsoft.com/office/drawing/2014/main" id="{3DBF79A1-2473-48AA-AB43-E0C72774CA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182798" y="1762224"/>
            <a:ext cx="1007855" cy="164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A picture containing object, towel, food&#10;&#10;Description automatically generated">
            <a:extLst>
              <a:ext uri="{FF2B5EF4-FFF2-40B4-BE49-F238E27FC236}">
                <a16:creationId xmlns:a16="http://schemas.microsoft.com/office/drawing/2014/main" id="{EB09C6DB-DD0A-42B7-BDDE-C634C98CC25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440" b="23200" l="8400" r="93600">
                        <a14:foregroundMark x1="90800" y1="15680" x2="87400" y2="12800"/>
                        <a14:foregroundMark x1="87800" y1="13440" x2="90200" y2="20320"/>
                        <a14:foregroundMark x1="14800" y1="12640" x2="8400" y2="21120"/>
                        <a14:foregroundMark x1="93600" y1="18400" x2="91400" y2="12480"/>
                        <a14:foregroundMark x1="92400" y1="14560" x2="93600" y2="148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1" t="7729" b="75073"/>
          <a:stretch/>
        </p:blipFill>
        <p:spPr>
          <a:xfrm flipH="1">
            <a:off x="7315201" y="750947"/>
            <a:ext cx="3790946" cy="69352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566F481C-20F1-481C-92EF-8DB629C505E0}"/>
              </a:ext>
            </a:extLst>
          </p:cNvPr>
          <p:cNvSpPr/>
          <p:nvPr/>
        </p:nvSpPr>
        <p:spPr>
          <a:xfrm>
            <a:off x="8233479" y="836101"/>
            <a:ext cx="25869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ar-AE" sz="2800" b="1" dirty="0">
                <a:latin typeface="Calibri" panose="020F0502020204030204" pitchFamily="34" charset="0"/>
                <a:cs typeface="Calibri" panose="020F0502020204030204" pitchFamily="34" charset="0"/>
              </a:rPr>
              <a:t>التهيئة :</a:t>
            </a:r>
            <a:endParaRPr lang="ar-AE" sz="2000" b="1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56257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1ECE557D7B3644B8A75411CD5C21BEE" ma:contentTypeVersion="0" ma:contentTypeDescription="Create a new document." ma:contentTypeScope="" ma:versionID="a77ce7bff925c7b0edc26c0ab635024e">
  <xsd:schema xmlns:xsd="http://www.w3.org/2001/XMLSchema" xmlns:p="http://schemas.microsoft.com/office/2006/metadata/properties" targetNamespace="http://schemas.microsoft.com/office/2006/metadata/properties" ma:root="true" ma:fieldsID="4aeb20c0e3442673af7ee1078645876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2.xml><?xml version="1.0" encoding="utf-8"?>
<p:properties xmlns:p="http://schemas.microsoft.com/office/2006/metadata/properties" xmlns:xsi="http://www.w3.org/2001/XMLSchema-instance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82A2D1B-B8D2-4BE1-8995-8144289AD67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2.xml><?xml version="1.0" encoding="utf-8"?>
<ds:datastoreItem xmlns:ds="http://schemas.openxmlformats.org/officeDocument/2006/customXml" ds:itemID="{6C46B7B3-E504-4801-9CEF-D9DFE6FF48FA}">
  <ds:schemaRefs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http://schemas.microsoft.com/office/2006/metadata/properties"/>
    <ds:schemaRef ds:uri="http://purl.org/dc/terms/"/>
    <ds:schemaRef ds:uri="http://www.w3.org/XML/1998/namespace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E57CE4E5-045A-44CA-BB8A-C5C225DA390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1970</TotalTime>
  <Words>497</Words>
  <Application>Microsoft Office PowerPoint</Application>
  <PresentationFormat>Widescreen</PresentationFormat>
  <Paragraphs>107</Paragraphs>
  <Slides>39</Slides>
  <Notes>2</Notes>
  <HiddenSlides>0</HiddenSlides>
  <MMClips>17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50" baseType="lpstr">
      <vt:lpstr>ae_AlMothnna</vt:lpstr>
      <vt:lpstr>ae_Nice</vt:lpstr>
      <vt:lpstr>AlHor</vt:lpstr>
      <vt:lpstr>Arial</vt:lpstr>
      <vt:lpstr>Calibri</vt:lpstr>
      <vt:lpstr>Calibri Light</vt:lpstr>
      <vt:lpstr>Courier New</vt:lpstr>
      <vt:lpstr>DecoType Naskh Variants</vt:lpstr>
      <vt:lpstr>Modern No. 20</vt:lpstr>
      <vt:lpstr>Nixie One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Shaikha Khamis Salem Abdullah Al Badi</dc:creator>
  <cp:lastModifiedBy>Shaikha Khamis Salem Abdullah Al Badi</cp:lastModifiedBy>
  <cp:revision>204</cp:revision>
  <dcterms:created xsi:type="dcterms:W3CDTF">2020-04-13T19:36:25Z</dcterms:created>
  <dcterms:modified xsi:type="dcterms:W3CDTF">2020-10-04T21:07:43Z</dcterms:modified>
</cp:coreProperties>
</file>