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"/>
  </p:notesMasterIdLst>
  <p:sldIdLst>
    <p:sldId id="326" r:id="rId2"/>
    <p:sldId id="327" r:id="rId3"/>
    <p:sldId id="263" r:id="rId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36C5514-FF62-48CD-860C-DA6768838747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619FDD-961F-4FDA-AC7E-ED5DD51040A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0909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270EF-1DB9-47ED-85F7-BED98C8E2AD5}" type="slidenum">
              <a:rPr lang="ar-AE" smtClean="0"/>
              <a:t>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1689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270EF-1DB9-47ED-85F7-BED98C8E2AD5}" type="slidenum">
              <a:rPr lang="ar-AE" smtClean="0"/>
              <a:t>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1926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801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2363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6036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7853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1253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106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4308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5639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6467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7483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9046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05DDB-9D4F-4BA6-A709-8DBDDD1C6A80}" type="datetimeFigureOut">
              <a:rPr lang="ar-AE" smtClean="0"/>
              <a:t>03/03/1440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B3F3-F57E-473E-B1FF-68B46993302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0676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://www.google.ae/url?sa=i&amp;rct=j&amp;q=&amp;esrc=s&amp;source=images&amp;cd=&amp;cad=rja&amp;uact=8&amp;ved=0CAcQjRxqFQoTCKX00_2l6cgCFcTUGgodXl4EjQ&amp;url=http://www.canstockphoto.com/illustration/islam.html&amp;psig=AFQjCNFFmHG0LwKRUo-s7EMb_zUo32LQmA&amp;ust=1446263621252818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3A37B1A-0298-4A39-9162-8B04C3A9C7E3}"/>
              </a:ext>
            </a:extLst>
          </p:cNvPr>
          <p:cNvSpPr/>
          <p:nvPr/>
        </p:nvSpPr>
        <p:spPr>
          <a:xfrm>
            <a:off x="616922" y="1048881"/>
            <a:ext cx="8775532" cy="569824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2F8AC6-5FDA-4747-A20D-CABF40D1E3D8}"/>
              </a:ext>
            </a:extLst>
          </p:cNvPr>
          <p:cNvCxnSpPr/>
          <p:nvPr/>
        </p:nvCxnSpPr>
        <p:spPr>
          <a:xfrm>
            <a:off x="4953000" y="-32324"/>
            <a:ext cx="0" cy="689032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B951CEB-E281-41F2-8FB2-9390466A1AB6}"/>
              </a:ext>
            </a:extLst>
          </p:cNvPr>
          <p:cNvSpPr txBox="1">
            <a:spLocks/>
          </p:cNvSpPr>
          <p:nvPr/>
        </p:nvSpPr>
        <p:spPr>
          <a:xfrm>
            <a:off x="6131523" y="1069329"/>
            <a:ext cx="2217841" cy="6259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400" b="1" dirty="0">
                <a:solidFill>
                  <a:srgbClr val="C00000"/>
                </a:solidFill>
              </a:rPr>
              <a:t>مفهوم </a:t>
            </a:r>
            <a:r>
              <a:rPr lang="ar-AE" sz="2400" b="1" dirty="0">
                <a:solidFill>
                  <a:srgbClr val="C00000"/>
                </a:solidFill>
              </a:rPr>
              <a:t>التيمم  </a:t>
            </a:r>
          </a:p>
          <a:p>
            <a:pPr marL="0" indent="0" algn="ctr">
              <a:buNone/>
            </a:pPr>
            <a:r>
              <a:rPr lang="ar-AE" sz="2800" b="1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endParaRPr lang="ar-AE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ar-S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endParaRPr lang="ar-AE" sz="600" dirty="0"/>
          </a:p>
        </p:txBody>
      </p:sp>
      <p:sp>
        <p:nvSpPr>
          <p:cNvPr id="7" name="مربع نص 3">
            <a:extLst>
              <a:ext uri="{FF2B5EF4-FFF2-40B4-BE49-F238E27FC236}">
                <a16:creationId xmlns:a16="http://schemas.microsoft.com/office/drawing/2014/main" id="{55F93A63-F8DE-49A0-8891-BE706AB73546}"/>
              </a:ext>
            </a:extLst>
          </p:cNvPr>
          <p:cNvSpPr txBox="1"/>
          <p:nvPr/>
        </p:nvSpPr>
        <p:spPr>
          <a:xfrm>
            <a:off x="7369676" y="362106"/>
            <a:ext cx="1356915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1400" b="1" dirty="0"/>
              <a:t>استراتيجية النافذة</a:t>
            </a:r>
            <a:endParaRPr lang="ar-SA" sz="1400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4F8EEC9-9831-417B-AD94-879150BD8A8B}"/>
              </a:ext>
            </a:extLst>
          </p:cNvPr>
          <p:cNvSpPr txBox="1"/>
          <p:nvPr/>
        </p:nvSpPr>
        <p:spPr>
          <a:xfrm>
            <a:off x="3023026" y="265428"/>
            <a:ext cx="396332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عنوان الدرس : </a:t>
            </a:r>
            <a:r>
              <a:rPr lang="ar-AE" sz="3200" b="1" dirty="0">
                <a:solidFill>
                  <a:srgbClr val="FF0000"/>
                </a:solidFill>
              </a:rPr>
              <a:t>التيمم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93">
            <a:extLst>
              <a:ext uri="{FF2B5EF4-FFF2-40B4-BE49-F238E27FC236}">
                <a16:creationId xmlns:a16="http://schemas.microsoft.com/office/drawing/2014/main" id="{8E9017BF-B711-42DB-844C-065A2BDA1366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5004688" y="1048881"/>
            <a:ext cx="0" cy="5698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4">
            <a:extLst>
              <a:ext uri="{FF2B5EF4-FFF2-40B4-BE49-F238E27FC236}">
                <a16:creationId xmlns:a16="http://schemas.microsoft.com/office/drawing/2014/main" id="{D58D5842-406D-4558-9A92-991B1BE8D721}"/>
              </a:ext>
            </a:extLst>
          </p:cNvPr>
          <p:cNvCxnSpPr>
            <a:cxnSpLocks/>
          </p:cNvCxnSpPr>
          <p:nvPr/>
        </p:nvCxnSpPr>
        <p:spPr>
          <a:xfrm>
            <a:off x="616922" y="3717033"/>
            <a:ext cx="8631516" cy="179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5">
            <a:extLst>
              <a:ext uri="{FF2B5EF4-FFF2-40B4-BE49-F238E27FC236}">
                <a16:creationId xmlns:a16="http://schemas.microsoft.com/office/drawing/2014/main" id="{68342B9D-B602-44DD-8949-8DBCC4CEB950}"/>
              </a:ext>
            </a:extLst>
          </p:cNvPr>
          <p:cNvSpPr txBox="1"/>
          <p:nvPr/>
        </p:nvSpPr>
        <p:spPr>
          <a:xfrm>
            <a:off x="1893379" y="1124745"/>
            <a:ext cx="241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>
                <a:solidFill>
                  <a:srgbClr val="C00000"/>
                </a:solidFill>
              </a:rPr>
              <a:t>شروط التيمم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029">
            <a:extLst>
              <a:ext uri="{FF2B5EF4-FFF2-40B4-BE49-F238E27FC236}">
                <a16:creationId xmlns:a16="http://schemas.microsoft.com/office/drawing/2014/main" id="{59A34E45-C340-4130-BE54-DFE798C34D57}"/>
              </a:ext>
            </a:extLst>
          </p:cNvPr>
          <p:cNvSpPr txBox="1"/>
          <p:nvPr/>
        </p:nvSpPr>
        <p:spPr>
          <a:xfrm>
            <a:off x="5091368" y="4005065"/>
            <a:ext cx="411010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>
                <a:solidFill>
                  <a:srgbClr val="C00000"/>
                </a:solidFill>
              </a:rPr>
              <a:t>تخيلي .. ماذا سيحدث لو لم يشرع الله لنا التيمم  ؟</a:t>
            </a:r>
          </a:p>
        </p:txBody>
      </p:sp>
      <p:sp>
        <p:nvSpPr>
          <p:cNvPr id="14" name="مستطيل 182">
            <a:extLst>
              <a:ext uri="{FF2B5EF4-FFF2-40B4-BE49-F238E27FC236}">
                <a16:creationId xmlns:a16="http://schemas.microsoft.com/office/drawing/2014/main" id="{BBEB6AB2-3A80-45DA-8831-D23E7A96D252}"/>
              </a:ext>
            </a:extLst>
          </p:cNvPr>
          <p:cNvSpPr/>
          <p:nvPr/>
        </p:nvSpPr>
        <p:spPr>
          <a:xfrm>
            <a:off x="5444806" y="3140969"/>
            <a:ext cx="39726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>
                <a:solidFill>
                  <a:srgbClr val="C00000"/>
                </a:solidFill>
              </a:rPr>
              <a:t>حكم التيمم </a:t>
            </a:r>
            <a:r>
              <a:rPr lang="ar-AE" sz="800" dirty="0">
                <a:solidFill>
                  <a:prstClr val="black"/>
                </a:solidFill>
              </a:rPr>
              <a:t>..............</a:t>
            </a:r>
            <a:r>
              <a:rPr lang="ar-SA" sz="800" dirty="0">
                <a:solidFill>
                  <a:prstClr val="black"/>
                </a:solidFill>
              </a:rPr>
              <a:t>..</a:t>
            </a:r>
            <a:r>
              <a:rPr lang="ar-AE" sz="800" dirty="0">
                <a:solidFill>
                  <a:prstClr val="black"/>
                </a:solidFill>
              </a:rPr>
              <a:t>....................</a:t>
            </a:r>
            <a:endParaRPr lang="ar-AE" sz="800" b="1" dirty="0">
              <a:solidFill>
                <a:prstClr val="black"/>
              </a:solidFill>
            </a:endParaRPr>
          </a:p>
          <a:p>
            <a:pPr algn="ctr"/>
            <a:endParaRPr lang="ar-AE" sz="1400" dirty="0">
              <a:solidFill>
                <a:srgbClr val="C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B1BBF1-DF23-4B08-B2B8-9FEC06392DAE}"/>
              </a:ext>
            </a:extLst>
          </p:cNvPr>
          <p:cNvSpPr txBox="1">
            <a:spLocks/>
          </p:cNvSpPr>
          <p:nvPr/>
        </p:nvSpPr>
        <p:spPr>
          <a:xfrm>
            <a:off x="704527" y="3685881"/>
            <a:ext cx="1717037" cy="52657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rtl="0"/>
            <a:r>
              <a:rPr lang="ar-AE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أحب وطني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8C2AF9-FA04-46A5-BE30-CBF84C187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62" y="3853096"/>
            <a:ext cx="1687348" cy="1265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C36BD0-FD8C-427C-AB34-D99E2A603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54" y="5673163"/>
            <a:ext cx="970577" cy="760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FBDC20-3465-4A80-9A5C-B3F37BC5A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338">
            <a:off x="762742" y="4185776"/>
            <a:ext cx="1041002" cy="10410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BBD5011-342E-4E18-A6FA-5A71D0696408}"/>
              </a:ext>
            </a:extLst>
          </p:cNvPr>
          <p:cNvSpPr/>
          <p:nvPr/>
        </p:nvSpPr>
        <p:spPr>
          <a:xfrm>
            <a:off x="3055858" y="2595418"/>
            <a:ext cx="16362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Font typeface="Wingdings" panose="05000000000000000000" pitchFamily="2" charset="2"/>
              <a:buChar char="q"/>
            </a:pPr>
            <a:r>
              <a:rPr lang="ar-AE" sz="1100" b="1" dirty="0"/>
              <a:t> المتميزة : تذكر 3 شروط </a:t>
            </a:r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AE" sz="1100" b="1" dirty="0"/>
              <a:t> الوسط :  </a:t>
            </a:r>
            <a:r>
              <a:rPr lang="en-GB" sz="1100" b="1" dirty="0"/>
              <a:t>2</a:t>
            </a:r>
            <a:r>
              <a:rPr lang="ar-AE" sz="1100" b="1" dirty="0"/>
              <a:t>  شرطين</a:t>
            </a:r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AE" sz="1100" b="1" dirty="0"/>
              <a:t> جيدة :  </a:t>
            </a:r>
            <a:r>
              <a:rPr lang="en-GB" sz="1100" b="1" dirty="0"/>
              <a:t>1</a:t>
            </a:r>
            <a:r>
              <a:rPr lang="ar-AE" sz="1100" b="1" dirty="0"/>
              <a:t>  شرط واحد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F5517B-19BE-4F01-89DC-6EBE319A2E45}"/>
              </a:ext>
            </a:extLst>
          </p:cNvPr>
          <p:cNvSpPr txBox="1"/>
          <p:nvPr/>
        </p:nvSpPr>
        <p:spPr>
          <a:xfrm>
            <a:off x="1965323" y="6215425"/>
            <a:ext cx="23665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600" b="1" dirty="0">
                <a:solidFill>
                  <a:srgbClr val="C00000"/>
                </a:solidFill>
              </a:rPr>
              <a:t>اكتبي اجمل تعليق بالربط بين</a:t>
            </a:r>
          </a:p>
          <a:p>
            <a:pPr algn="ctr"/>
            <a:r>
              <a:rPr lang="ar-AE" sz="1200" b="1" dirty="0">
                <a:solidFill>
                  <a:srgbClr val="C00000"/>
                </a:solidFill>
              </a:rPr>
              <a:t>( حب الوطن -التيمم – البيئة )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95681E7-DF5B-4EA7-8EDB-144397F73A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59" t="9939" r="13639" b="11921"/>
          <a:stretch/>
        </p:blipFill>
        <p:spPr>
          <a:xfrm>
            <a:off x="488294" y="44624"/>
            <a:ext cx="1512378" cy="17341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C50EB27-29E6-401B-818B-296EF6792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7879" y="2698149"/>
            <a:ext cx="1365586" cy="53623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DD7B707-E1A4-4736-A7C0-CB9808EF1F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6806" y="2573509"/>
            <a:ext cx="1349506" cy="52992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9748B6B-A37A-4D9B-866F-193147572E7D}"/>
              </a:ext>
            </a:extLst>
          </p:cNvPr>
          <p:cNvSpPr/>
          <p:nvPr/>
        </p:nvSpPr>
        <p:spPr>
          <a:xfrm>
            <a:off x="6987962" y="2577349"/>
            <a:ext cx="225888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Font typeface="Wingdings" panose="05000000000000000000" pitchFamily="2" charset="2"/>
              <a:buChar char="q"/>
            </a:pPr>
            <a:r>
              <a:rPr lang="ar-AE" sz="1050" b="1" dirty="0">
                <a:solidFill>
                  <a:prstClr val="black"/>
                </a:solidFill>
              </a:rPr>
              <a:t> المتميزة : تذكر التعريف كامل </a:t>
            </a:r>
            <a:r>
              <a:rPr lang="en-US" sz="1050" b="1" dirty="0">
                <a:solidFill>
                  <a:prstClr val="black"/>
                </a:solidFill>
              </a:rPr>
              <a:t>5</a:t>
            </a:r>
            <a:r>
              <a:rPr lang="ar-AE" sz="1050" b="1" dirty="0">
                <a:solidFill>
                  <a:prstClr val="black"/>
                </a:solidFill>
              </a:rPr>
              <a:t> نقاط  .</a:t>
            </a:r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AE" sz="1050" b="1" dirty="0">
                <a:solidFill>
                  <a:prstClr val="black"/>
                </a:solidFill>
              </a:rPr>
              <a:t> الوسط : </a:t>
            </a:r>
            <a:r>
              <a:rPr lang="en-US" sz="1050" b="1" dirty="0">
                <a:solidFill>
                  <a:prstClr val="black"/>
                </a:solidFill>
              </a:rPr>
              <a:t>4 </a:t>
            </a:r>
            <a:r>
              <a:rPr lang="ar-AE" sz="1050" b="1" dirty="0">
                <a:solidFill>
                  <a:prstClr val="black"/>
                </a:solidFill>
              </a:rPr>
              <a:t> نقاط من التعريف</a:t>
            </a:r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AE" sz="1050" b="1" dirty="0">
                <a:solidFill>
                  <a:prstClr val="black"/>
                </a:solidFill>
              </a:rPr>
              <a:t> جيد :  </a:t>
            </a:r>
            <a:r>
              <a:rPr lang="en-GB" sz="1050" b="1" dirty="0">
                <a:solidFill>
                  <a:prstClr val="black"/>
                </a:solidFill>
              </a:rPr>
              <a:t>3 </a:t>
            </a:r>
            <a:r>
              <a:rPr lang="ar-AE" sz="1050" b="1" dirty="0">
                <a:solidFill>
                  <a:prstClr val="black"/>
                </a:solidFill>
              </a:rPr>
              <a:t>  نقاط من التعريف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D64151C-85FA-41E9-95FA-0603DE3D08CB}"/>
              </a:ext>
            </a:extLst>
          </p:cNvPr>
          <p:cNvSpPr/>
          <p:nvPr/>
        </p:nvSpPr>
        <p:spPr>
          <a:xfrm>
            <a:off x="5573381" y="1621360"/>
            <a:ext cx="3207929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050" dirty="0"/>
              <a:t>..............................................................................</a:t>
            </a:r>
          </a:p>
          <a:p>
            <a:endParaRPr lang="ar-AE" sz="1050" dirty="0"/>
          </a:p>
          <a:p>
            <a:r>
              <a:rPr lang="ar-AE" sz="1050" dirty="0"/>
              <a:t>................................................................................</a:t>
            </a:r>
          </a:p>
          <a:p>
            <a:endParaRPr lang="ar-AE" sz="1050" dirty="0"/>
          </a:p>
          <a:p>
            <a:r>
              <a:rPr lang="ar-AE" sz="1050" dirty="0"/>
              <a:t>..................................................................................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DF2A5BB-F476-4541-98D5-50275FDCFF91}"/>
              </a:ext>
            </a:extLst>
          </p:cNvPr>
          <p:cNvSpPr/>
          <p:nvPr/>
        </p:nvSpPr>
        <p:spPr>
          <a:xfrm>
            <a:off x="1403159" y="1616743"/>
            <a:ext cx="3207929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050" dirty="0"/>
              <a:t>..............................................................................</a:t>
            </a:r>
          </a:p>
          <a:p>
            <a:endParaRPr lang="ar-AE" sz="1050" dirty="0"/>
          </a:p>
          <a:p>
            <a:r>
              <a:rPr lang="ar-AE" sz="1050" dirty="0"/>
              <a:t>................................................................................</a:t>
            </a:r>
          </a:p>
          <a:p>
            <a:endParaRPr lang="ar-AE" sz="1050" dirty="0"/>
          </a:p>
          <a:p>
            <a:r>
              <a:rPr lang="ar-AE" sz="1050" dirty="0"/>
              <a:t>..................................................................................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F0110F75-3158-42B5-A770-77F622419464}"/>
              </a:ext>
            </a:extLst>
          </p:cNvPr>
          <p:cNvSpPr/>
          <p:nvPr/>
        </p:nvSpPr>
        <p:spPr>
          <a:xfrm>
            <a:off x="5688839" y="5385182"/>
            <a:ext cx="3207929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050" dirty="0"/>
              <a:t>..............................................................................</a:t>
            </a:r>
          </a:p>
          <a:p>
            <a:endParaRPr lang="ar-AE" sz="1050" dirty="0"/>
          </a:p>
          <a:p>
            <a:r>
              <a:rPr lang="ar-AE" sz="1050" dirty="0"/>
              <a:t>................................................................................</a:t>
            </a:r>
          </a:p>
          <a:p>
            <a:endParaRPr lang="ar-AE" sz="1050" dirty="0"/>
          </a:p>
          <a:p>
            <a:r>
              <a:rPr lang="ar-AE" sz="1050" dirty="0"/>
              <a:t>..................................................................................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2A5428D7-1741-477C-9871-5FF88CE18D18}"/>
              </a:ext>
            </a:extLst>
          </p:cNvPr>
          <p:cNvSpPr/>
          <p:nvPr/>
        </p:nvSpPr>
        <p:spPr>
          <a:xfrm>
            <a:off x="1380069" y="5278972"/>
            <a:ext cx="3207929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050" dirty="0"/>
              <a:t>..............................................................................</a:t>
            </a:r>
          </a:p>
          <a:p>
            <a:endParaRPr lang="ar-AE" sz="1050" dirty="0"/>
          </a:p>
          <a:p>
            <a:r>
              <a:rPr lang="ar-AE" sz="1050" dirty="0"/>
              <a:t>................................................................................</a:t>
            </a:r>
          </a:p>
          <a:p>
            <a:endParaRPr lang="ar-AE" sz="1050" dirty="0"/>
          </a:p>
          <a:p>
            <a:r>
              <a:rPr lang="ar-AE" sz="1050" dirty="0"/>
              <a:t>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55793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3A37B1A-0298-4A39-9162-8B04C3A9C7E3}"/>
              </a:ext>
            </a:extLst>
          </p:cNvPr>
          <p:cNvSpPr/>
          <p:nvPr/>
        </p:nvSpPr>
        <p:spPr>
          <a:xfrm>
            <a:off x="286343" y="1048881"/>
            <a:ext cx="9388490" cy="569824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2F8AC6-5FDA-4747-A20D-CABF40D1E3D8}"/>
              </a:ext>
            </a:extLst>
          </p:cNvPr>
          <p:cNvCxnSpPr/>
          <p:nvPr/>
        </p:nvCxnSpPr>
        <p:spPr>
          <a:xfrm>
            <a:off x="4953000" y="-32324"/>
            <a:ext cx="0" cy="689032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B951CEB-E281-41F2-8FB2-9390466A1AB6}"/>
              </a:ext>
            </a:extLst>
          </p:cNvPr>
          <p:cNvSpPr txBox="1">
            <a:spLocks/>
          </p:cNvSpPr>
          <p:nvPr/>
        </p:nvSpPr>
        <p:spPr>
          <a:xfrm>
            <a:off x="1878614" y="1270517"/>
            <a:ext cx="2217841" cy="6259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400" b="1" dirty="0">
                <a:solidFill>
                  <a:srgbClr val="C00000"/>
                </a:solidFill>
              </a:rPr>
              <a:t>مفهوم </a:t>
            </a:r>
            <a:r>
              <a:rPr lang="ar-AE" sz="2400" b="1" dirty="0">
                <a:solidFill>
                  <a:srgbClr val="C00000"/>
                </a:solidFill>
              </a:rPr>
              <a:t>الغسل  </a:t>
            </a:r>
          </a:p>
          <a:p>
            <a:pPr marL="0" indent="0" algn="ctr">
              <a:buNone/>
            </a:pPr>
            <a:r>
              <a:rPr lang="ar-AE" sz="2800" b="1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endParaRPr lang="ar-AE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ar-S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endParaRPr lang="ar-AE" sz="600" dirty="0"/>
          </a:p>
        </p:txBody>
      </p:sp>
      <p:sp>
        <p:nvSpPr>
          <p:cNvPr id="7" name="مربع نص 3">
            <a:extLst>
              <a:ext uri="{FF2B5EF4-FFF2-40B4-BE49-F238E27FC236}">
                <a16:creationId xmlns:a16="http://schemas.microsoft.com/office/drawing/2014/main" id="{55F93A63-F8DE-49A0-8891-BE706AB73546}"/>
              </a:ext>
            </a:extLst>
          </p:cNvPr>
          <p:cNvSpPr txBox="1"/>
          <p:nvPr/>
        </p:nvSpPr>
        <p:spPr>
          <a:xfrm>
            <a:off x="7369676" y="362106"/>
            <a:ext cx="1356915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1400" b="1" dirty="0"/>
              <a:t>استراتيجية النافذة</a:t>
            </a:r>
            <a:endParaRPr lang="ar-SA" sz="1400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4F8EEC9-9831-417B-AD94-879150BD8A8B}"/>
              </a:ext>
            </a:extLst>
          </p:cNvPr>
          <p:cNvSpPr txBox="1"/>
          <p:nvPr/>
        </p:nvSpPr>
        <p:spPr>
          <a:xfrm>
            <a:off x="3023026" y="265428"/>
            <a:ext cx="396332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/>
              <a:t>عنوان الدرس : </a:t>
            </a:r>
            <a:r>
              <a:rPr lang="ar-AE" sz="3200" b="1" dirty="0">
                <a:solidFill>
                  <a:srgbClr val="FF0000"/>
                </a:solidFill>
              </a:rPr>
              <a:t>الغسل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93">
            <a:extLst>
              <a:ext uri="{FF2B5EF4-FFF2-40B4-BE49-F238E27FC236}">
                <a16:creationId xmlns:a16="http://schemas.microsoft.com/office/drawing/2014/main" id="{8E9017BF-B711-42DB-844C-065A2BDA1366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4980588" y="1048881"/>
            <a:ext cx="0" cy="5698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4">
            <a:extLst>
              <a:ext uri="{FF2B5EF4-FFF2-40B4-BE49-F238E27FC236}">
                <a16:creationId xmlns:a16="http://schemas.microsoft.com/office/drawing/2014/main" id="{D58D5842-406D-4558-9A92-991B1BE8D721}"/>
              </a:ext>
            </a:extLst>
          </p:cNvPr>
          <p:cNvCxnSpPr>
            <a:cxnSpLocks/>
          </p:cNvCxnSpPr>
          <p:nvPr/>
        </p:nvCxnSpPr>
        <p:spPr>
          <a:xfrm>
            <a:off x="616922" y="3717033"/>
            <a:ext cx="8631516" cy="179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7C36BD0-FD8C-427C-AB34-D99E2A603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0" y="5735127"/>
            <a:ext cx="970577" cy="760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FBDC20-3465-4A80-9A5C-B3F37BC5A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718">
            <a:off x="4097304" y="4618377"/>
            <a:ext cx="564903" cy="5649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F5517B-19BE-4F01-89DC-6EBE319A2E45}"/>
              </a:ext>
            </a:extLst>
          </p:cNvPr>
          <p:cNvSpPr txBox="1"/>
          <p:nvPr/>
        </p:nvSpPr>
        <p:spPr>
          <a:xfrm>
            <a:off x="2523844" y="3887077"/>
            <a:ext cx="2148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600" b="1" dirty="0">
                <a:solidFill>
                  <a:srgbClr val="C00000"/>
                </a:solidFill>
              </a:rPr>
              <a:t>اكتبي اجمل تعليق بالربط بين</a:t>
            </a:r>
          </a:p>
          <a:p>
            <a:pPr algn="ctr"/>
            <a:r>
              <a:rPr lang="ar-AE" sz="1200" b="1" dirty="0">
                <a:solidFill>
                  <a:srgbClr val="C00000"/>
                </a:solidFill>
              </a:rPr>
              <a:t>( حب الوطن –الغسل  – البيئة )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95681E7-DF5B-4EA7-8EDB-144397F73A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59" t="9939" r="13639" b="11921"/>
          <a:stretch/>
        </p:blipFill>
        <p:spPr>
          <a:xfrm>
            <a:off x="488294" y="44624"/>
            <a:ext cx="1512378" cy="17341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C50EB27-29E6-401B-818B-296EF6792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906" y="6071883"/>
            <a:ext cx="1443066" cy="56666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9748B6B-A37A-4D9B-866F-193147572E7D}"/>
              </a:ext>
            </a:extLst>
          </p:cNvPr>
          <p:cNvSpPr/>
          <p:nvPr/>
        </p:nvSpPr>
        <p:spPr>
          <a:xfrm>
            <a:off x="2424059" y="2753108"/>
            <a:ext cx="225888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Font typeface="Wingdings" panose="05000000000000000000" pitchFamily="2" charset="2"/>
              <a:buChar char="q"/>
            </a:pPr>
            <a:r>
              <a:rPr lang="ar-AE" sz="1050" b="1" dirty="0">
                <a:solidFill>
                  <a:prstClr val="black"/>
                </a:solidFill>
              </a:rPr>
              <a:t> المتميزة : تذكر التعريف كامل 4 نقاط  .</a:t>
            </a:r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AE" sz="1050" b="1" dirty="0">
                <a:solidFill>
                  <a:prstClr val="black"/>
                </a:solidFill>
              </a:rPr>
              <a:t> الوسط : </a:t>
            </a:r>
            <a:r>
              <a:rPr lang="en-US" sz="1050" b="1" dirty="0">
                <a:solidFill>
                  <a:prstClr val="black"/>
                </a:solidFill>
              </a:rPr>
              <a:t>3 </a:t>
            </a:r>
            <a:r>
              <a:rPr lang="ar-AE" sz="1050" b="1" dirty="0">
                <a:solidFill>
                  <a:prstClr val="black"/>
                </a:solidFill>
              </a:rPr>
              <a:t> نقاط من التعريف</a:t>
            </a:r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AE" sz="1050" b="1" dirty="0">
                <a:solidFill>
                  <a:prstClr val="black"/>
                </a:solidFill>
              </a:rPr>
              <a:t> جيد :   نقطتان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D64151C-85FA-41E9-95FA-0603DE3D08CB}"/>
              </a:ext>
            </a:extLst>
          </p:cNvPr>
          <p:cNvSpPr/>
          <p:nvPr/>
        </p:nvSpPr>
        <p:spPr>
          <a:xfrm>
            <a:off x="1320472" y="1822548"/>
            <a:ext cx="36014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1050" dirty="0"/>
              <a:t>..............................................................................</a:t>
            </a:r>
          </a:p>
          <a:p>
            <a:endParaRPr lang="ar-AE" sz="1050" dirty="0"/>
          </a:p>
          <a:p>
            <a:r>
              <a:rPr lang="ar-AE" sz="1050" dirty="0"/>
              <a:t>................................................................................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F0110F75-3158-42B5-A770-77F622419464}"/>
              </a:ext>
            </a:extLst>
          </p:cNvPr>
          <p:cNvSpPr/>
          <p:nvPr/>
        </p:nvSpPr>
        <p:spPr>
          <a:xfrm>
            <a:off x="1377240" y="5247016"/>
            <a:ext cx="3207929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050" dirty="0"/>
              <a:t>..............................................................................</a:t>
            </a:r>
          </a:p>
          <a:p>
            <a:endParaRPr lang="ar-AE" sz="1050" dirty="0"/>
          </a:p>
          <a:p>
            <a:r>
              <a:rPr lang="ar-AE" sz="1050" dirty="0"/>
              <a:t>................................................................................</a:t>
            </a:r>
          </a:p>
          <a:p>
            <a:endParaRPr lang="ar-AE" sz="1050" dirty="0"/>
          </a:p>
          <a:p>
            <a:r>
              <a:rPr lang="ar-AE" sz="1050" dirty="0"/>
              <a:t>..................................................................................</a:t>
            </a:r>
          </a:p>
        </p:txBody>
      </p:sp>
      <p:pic>
        <p:nvPicPr>
          <p:cNvPr id="30" name="Picture 1">
            <a:extLst>
              <a:ext uri="{FF2B5EF4-FFF2-40B4-BE49-F238E27FC236}">
                <a16:creationId xmlns:a16="http://schemas.microsoft.com/office/drawing/2014/main" id="{08608D87-6EE8-476E-8060-46E7384A5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664" y="3825647"/>
            <a:ext cx="2408603" cy="2163111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7D53DEF-F602-48EF-A904-F2CB4D72E6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861" y="3865788"/>
            <a:ext cx="485284" cy="38602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649F5E2C-5484-4FF5-93EB-626F75EE3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0660" y="5925117"/>
            <a:ext cx="1162605" cy="349781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177FE242-9AA1-41B0-A5F9-5106B91CED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952"/>
          <a:stretch/>
        </p:blipFill>
        <p:spPr>
          <a:xfrm>
            <a:off x="5030969" y="4534552"/>
            <a:ext cx="825036" cy="37706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403E8B41-0C56-484B-B638-4FA60BAAEDF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580" t="-10583" b="-1"/>
          <a:stretch/>
        </p:blipFill>
        <p:spPr>
          <a:xfrm>
            <a:off x="6003731" y="4590365"/>
            <a:ext cx="505596" cy="32546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37" name="Rectangle 6">
            <a:extLst>
              <a:ext uri="{FF2B5EF4-FFF2-40B4-BE49-F238E27FC236}">
                <a16:creationId xmlns:a16="http://schemas.microsoft.com/office/drawing/2014/main" id="{7E0A296C-90A4-4E19-827F-0141C981E16E}"/>
              </a:ext>
            </a:extLst>
          </p:cNvPr>
          <p:cNvSpPr/>
          <p:nvPr/>
        </p:nvSpPr>
        <p:spPr>
          <a:xfrm>
            <a:off x="5845619" y="5231207"/>
            <a:ext cx="872819" cy="60016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r" rtl="1"/>
            <a:r>
              <a:rPr lang="ar-AE" sz="1100" b="1" dirty="0">
                <a:solidFill>
                  <a:prstClr val="black"/>
                </a:solidFill>
              </a:rPr>
              <a:t>البدء بالجانب الأيمن ثمّ الأيسر .</a:t>
            </a: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B996030E-A1F5-4F56-9CA7-CEC23D49ED9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087" r="14933"/>
          <a:stretch/>
        </p:blipFill>
        <p:spPr>
          <a:xfrm>
            <a:off x="5044919" y="5014425"/>
            <a:ext cx="658378" cy="668895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39" name="Picture 11">
            <a:extLst>
              <a:ext uri="{FF2B5EF4-FFF2-40B4-BE49-F238E27FC236}">
                <a16:creationId xmlns:a16="http://schemas.microsoft.com/office/drawing/2014/main" id="{22C020A9-AE65-4363-A020-66C4BD9BBF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8355" y="5786130"/>
            <a:ext cx="663137" cy="343759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</p:pic>
      <p:pic>
        <p:nvPicPr>
          <p:cNvPr id="40" name="Picture 31">
            <a:extLst>
              <a:ext uri="{FF2B5EF4-FFF2-40B4-BE49-F238E27FC236}">
                <a16:creationId xmlns:a16="http://schemas.microsoft.com/office/drawing/2014/main" id="{4BD6C6AE-9407-4AC8-B3BA-8E318D869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594" y="2814102"/>
            <a:ext cx="1459853" cy="57325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2" name="Picture 31">
            <a:extLst>
              <a:ext uri="{FF2B5EF4-FFF2-40B4-BE49-F238E27FC236}">
                <a16:creationId xmlns:a16="http://schemas.microsoft.com/office/drawing/2014/main" id="{632A88B1-2CE1-408E-95E0-42B30D3D8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289" y="2926452"/>
            <a:ext cx="1496654" cy="58770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3" name="Picture 7">
            <a:extLst>
              <a:ext uri="{FF2B5EF4-FFF2-40B4-BE49-F238E27FC236}">
                <a16:creationId xmlns:a16="http://schemas.microsoft.com/office/drawing/2014/main" id="{0D62A138-F8F8-4F41-BEA5-84FCD31D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9" y="3967642"/>
            <a:ext cx="1987804" cy="1069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D18DCE6-96D2-44B2-BC02-9CF9A16BC1EA}"/>
              </a:ext>
            </a:extLst>
          </p:cNvPr>
          <p:cNvSpPr/>
          <p:nvPr/>
        </p:nvSpPr>
        <p:spPr>
          <a:xfrm>
            <a:off x="5223057" y="1366623"/>
            <a:ext cx="4066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defRPr/>
            </a:pPr>
            <a:r>
              <a:rPr lang="ar-AE" b="1" kern="0" dirty="0">
                <a:solidFill>
                  <a:srgbClr val="C00000"/>
                </a:solidFill>
              </a:rPr>
              <a:t>الطهارة بالماء على نوعين  :</a:t>
            </a:r>
          </a:p>
          <a:p>
            <a:pPr lvl="0" algn="r" defTabSz="914400" rtl="1">
              <a:defRPr/>
            </a:pPr>
            <a:r>
              <a:rPr lang="ar-AE" kern="0" dirty="0">
                <a:solidFill>
                  <a:prstClr val="black"/>
                </a:solidFill>
              </a:rPr>
              <a:t>1- طهارة من </a:t>
            </a:r>
            <a:r>
              <a:rPr lang="ar-AE" b="1" kern="0" dirty="0">
                <a:solidFill>
                  <a:prstClr val="black"/>
                </a:solidFill>
              </a:rPr>
              <a:t>الحدث </a:t>
            </a:r>
            <a:r>
              <a:rPr lang="ar-AE" sz="1000" kern="0" dirty="0">
                <a:solidFill>
                  <a:prstClr val="black"/>
                </a:solidFill>
              </a:rPr>
              <a:t>...............</a:t>
            </a:r>
            <a:r>
              <a:rPr lang="ar-AE" b="1" kern="0" dirty="0">
                <a:solidFill>
                  <a:prstClr val="black"/>
                </a:solidFill>
              </a:rPr>
              <a:t> </a:t>
            </a:r>
            <a:r>
              <a:rPr lang="ar-AE" kern="0" dirty="0">
                <a:solidFill>
                  <a:prstClr val="black"/>
                </a:solidFill>
              </a:rPr>
              <a:t>وتكون بـ </a:t>
            </a:r>
            <a:r>
              <a:rPr lang="ar-AE" sz="1000" kern="0" dirty="0">
                <a:solidFill>
                  <a:prstClr val="black"/>
                </a:solidFill>
              </a:rPr>
              <a:t>...................</a:t>
            </a:r>
            <a:endParaRPr lang="ar-AE" kern="0" dirty="0">
              <a:solidFill>
                <a:prstClr val="black"/>
              </a:solidFill>
            </a:endParaRPr>
          </a:p>
          <a:p>
            <a:pPr lvl="0" algn="r" defTabSz="914400" rtl="1">
              <a:defRPr/>
            </a:pPr>
            <a:r>
              <a:rPr lang="ar-AE" kern="0" dirty="0">
                <a:solidFill>
                  <a:prstClr val="black"/>
                </a:solidFill>
              </a:rPr>
              <a:t>2- طهارة من </a:t>
            </a:r>
            <a:r>
              <a:rPr lang="ar-AE" b="1" kern="0" dirty="0">
                <a:solidFill>
                  <a:prstClr val="black"/>
                </a:solidFill>
              </a:rPr>
              <a:t>الحدث </a:t>
            </a:r>
            <a:r>
              <a:rPr lang="ar-AE" sz="1050" kern="0" dirty="0">
                <a:solidFill>
                  <a:prstClr val="black"/>
                </a:solidFill>
              </a:rPr>
              <a:t>...............</a:t>
            </a:r>
            <a:r>
              <a:rPr lang="ar-AE" b="1" kern="0" dirty="0">
                <a:solidFill>
                  <a:prstClr val="black"/>
                </a:solidFill>
              </a:rPr>
              <a:t> </a:t>
            </a:r>
            <a:r>
              <a:rPr lang="ar-AE" kern="0" dirty="0">
                <a:solidFill>
                  <a:prstClr val="black"/>
                </a:solidFill>
              </a:rPr>
              <a:t>وتكون بـ </a:t>
            </a:r>
            <a:r>
              <a:rPr lang="ar-AE" sz="1000" kern="0" dirty="0">
                <a:solidFill>
                  <a:prstClr val="black"/>
                </a:solidFill>
              </a:rPr>
              <a:t>...................</a:t>
            </a:r>
          </a:p>
        </p:txBody>
      </p:sp>
      <p:pic>
        <p:nvPicPr>
          <p:cNvPr id="45" name="Picture 6" descr="http://comps.canstockphoto.com/can-stock-photo_csp14083058.jpg">
            <a:hlinkClick r:id="rId15"/>
            <a:extLst>
              <a:ext uri="{FF2B5EF4-FFF2-40B4-BE49-F238E27FC236}">
                <a16:creationId xmlns:a16="http://schemas.microsoft.com/office/drawing/2014/main" id="{4FE868A1-F7FB-4293-AA6D-1B3960392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68637" r="79041" b="2802"/>
          <a:stretch/>
        </p:blipFill>
        <p:spPr bwMode="auto">
          <a:xfrm>
            <a:off x="8292975" y="2524448"/>
            <a:ext cx="717927" cy="10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20094239-71E8-48F1-B443-44EDFCEA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54" y="2402625"/>
            <a:ext cx="771754" cy="117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7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C1CEF5-D77A-4F80-AA5F-06913013793D}"/>
              </a:ext>
            </a:extLst>
          </p:cNvPr>
          <p:cNvSpPr/>
          <p:nvPr/>
        </p:nvSpPr>
        <p:spPr>
          <a:xfrm>
            <a:off x="5467927" y="367127"/>
            <a:ext cx="4262956" cy="2776081"/>
          </a:xfrm>
          <a:prstGeom prst="roundRect">
            <a:avLst>
              <a:gd name="adj" fmla="val 546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AE" sz="1246" dirty="0"/>
          </a:p>
        </p:txBody>
      </p:sp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7D3A68CB-35F1-4322-A803-0B6DE52CD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75711"/>
              </p:ext>
            </p:extLst>
          </p:nvPr>
        </p:nvGraphicFramePr>
        <p:xfrm>
          <a:off x="5467927" y="4179820"/>
          <a:ext cx="4266889" cy="255119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65446">
                  <a:extLst>
                    <a:ext uri="{9D8B030D-6E8A-4147-A177-3AD203B41FA5}">
                      <a16:colId xmlns:a16="http://schemas.microsoft.com/office/drawing/2014/main" val="2709885448"/>
                    </a:ext>
                  </a:extLst>
                </a:gridCol>
                <a:gridCol w="1634607">
                  <a:extLst>
                    <a:ext uri="{9D8B030D-6E8A-4147-A177-3AD203B41FA5}">
                      <a16:colId xmlns:a16="http://schemas.microsoft.com/office/drawing/2014/main" val="3999464900"/>
                    </a:ext>
                  </a:extLst>
                </a:gridCol>
                <a:gridCol w="2266836">
                  <a:extLst>
                    <a:ext uri="{9D8B030D-6E8A-4147-A177-3AD203B41FA5}">
                      <a16:colId xmlns:a16="http://schemas.microsoft.com/office/drawing/2014/main" val="3001599915"/>
                    </a:ext>
                  </a:extLst>
                </a:gridCol>
              </a:tblGrid>
              <a:tr h="402239">
                <a:tc>
                  <a:txBody>
                    <a:bodyPr/>
                    <a:lstStyle/>
                    <a:p>
                      <a:pPr algn="ctr" rtl="1"/>
                      <a:r>
                        <a:rPr lang="ar-AE" sz="800" b="1" dirty="0">
                          <a:solidFill>
                            <a:srgbClr val="C00000"/>
                          </a:solidFill>
                        </a:rPr>
                        <a:t>م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b="1" dirty="0">
                          <a:solidFill>
                            <a:srgbClr val="C00000"/>
                          </a:solidFill>
                        </a:rPr>
                        <a:t>المثال</a:t>
                      </a:r>
                      <a:endParaRPr lang="ar-AE" sz="1050" b="1" dirty="0">
                        <a:solidFill>
                          <a:srgbClr val="C00000"/>
                        </a:solidFill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b="1" dirty="0">
                          <a:solidFill>
                            <a:srgbClr val="C00000"/>
                          </a:solidFill>
                        </a:rPr>
                        <a:t>نوع الحكم التجويدي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00742"/>
                  </a:ext>
                </a:extLst>
              </a:tr>
              <a:tr h="429791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1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ar-A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الإِنسَانِ </a:t>
                      </a:r>
                      <a:endParaRPr kumimoji="0" lang="ar-AE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305" marR="63305" marT="31652" marB="31652" anchor="b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……..…………………</a:t>
                      </a:r>
                      <a:r>
                        <a:rPr lang="ar-AE" sz="900" dirty="0"/>
                        <a:t>........</a:t>
                      </a:r>
                    </a:p>
                  </a:txBody>
                  <a:tcPr marL="63305" marR="63305" marT="31652" marB="31652" anchor="b"/>
                </a:tc>
                <a:extLst>
                  <a:ext uri="{0D108BD9-81ED-4DB2-BD59-A6C34878D82A}">
                    <a16:rowId xmlns:a16="http://schemas.microsoft.com/office/drawing/2014/main" val="1692020831"/>
                  </a:ext>
                </a:extLst>
              </a:tr>
              <a:tr h="429791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2</a:t>
                      </a:r>
                      <a:endParaRPr lang="ar-AE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ar-A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حِينٌ مِّنَ </a:t>
                      </a:r>
                      <a:endParaRPr kumimoji="0" lang="ar-AE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305" marR="63305" marT="31652" marB="31652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……..…………………</a:t>
                      </a:r>
                      <a:r>
                        <a:rPr lang="ar-AE" sz="900" dirty="0"/>
                        <a:t>........</a:t>
                      </a:r>
                    </a:p>
                  </a:txBody>
                  <a:tcPr marL="63305" marR="63305" marT="31652" marB="31652" anchor="b"/>
                </a:tc>
                <a:extLst>
                  <a:ext uri="{0D108BD9-81ED-4DB2-BD59-A6C34878D82A}">
                    <a16:rowId xmlns:a16="http://schemas.microsoft.com/office/drawing/2014/main" val="2980604362"/>
                  </a:ext>
                </a:extLst>
              </a:tr>
              <a:tr h="429791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3</a:t>
                      </a:r>
                      <a:endParaRPr lang="ar-AE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ar-A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لَمْ يَكُن </a:t>
                      </a:r>
                      <a:endParaRPr kumimoji="0" lang="ar-AE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305" marR="63305" marT="31652" marB="31652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……..…………………</a:t>
                      </a:r>
                      <a:r>
                        <a:rPr lang="ar-AE" sz="900" dirty="0"/>
                        <a:t>........</a:t>
                      </a:r>
                    </a:p>
                  </a:txBody>
                  <a:tcPr marL="63305" marR="63305" marT="31652" marB="31652" anchor="b"/>
                </a:tc>
                <a:extLst>
                  <a:ext uri="{0D108BD9-81ED-4DB2-BD59-A6C34878D82A}">
                    <a16:rowId xmlns:a16="http://schemas.microsoft.com/office/drawing/2014/main" val="649298294"/>
                  </a:ext>
                </a:extLst>
              </a:tr>
              <a:tr h="429791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4</a:t>
                      </a:r>
                      <a:endParaRPr lang="ar-AE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ar-A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شَيْئًا مَّذْكُورًا </a:t>
                      </a:r>
                      <a:endParaRPr kumimoji="0" lang="ar-AE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305" marR="63305" marT="31652" marB="31652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……..…………………</a:t>
                      </a:r>
                      <a:r>
                        <a:rPr lang="ar-AE" sz="900" dirty="0"/>
                        <a:t>.......</a:t>
                      </a:r>
                    </a:p>
                  </a:txBody>
                  <a:tcPr marL="63305" marR="63305" marT="31652" marB="31652" anchor="b"/>
                </a:tc>
                <a:extLst>
                  <a:ext uri="{0D108BD9-81ED-4DB2-BD59-A6C34878D82A}">
                    <a16:rowId xmlns:a16="http://schemas.microsoft.com/office/drawing/2014/main" val="3637977175"/>
                  </a:ext>
                </a:extLst>
              </a:tr>
              <a:tr h="429791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5</a:t>
                      </a:r>
                      <a:endParaRPr lang="ar-AE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ar-A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خَلَقْنَا</a:t>
                      </a:r>
                      <a:endParaRPr kumimoji="0" lang="ar-AE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305" marR="63305" marT="31652" marB="31652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……..…………………</a:t>
                      </a:r>
                      <a:r>
                        <a:rPr lang="ar-AE" sz="900" dirty="0"/>
                        <a:t>.......</a:t>
                      </a:r>
                    </a:p>
                  </a:txBody>
                  <a:tcPr marL="63305" marR="63305" marT="31652" marB="31652" anchor="b"/>
                </a:tc>
                <a:extLst>
                  <a:ext uri="{0D108BD9-81ED-4DB2-BD59-A6C34878D82A}">
                    <a16:rowId xmlns:a16="http://schemas.microsoft.com/office/drawing/2014/main" val="463146105"/>
                  </a:ext>
                </a:extLst>
              </a:tr>
            </a:tbl>
          </a:graphicData>
        </a:graphic>
      </p:graphicFrame>
      <p:sp>
        <p:nvSpPr>
          <p:cNvPr id="11" name="TextBox 4">
            <a:extLst>
              <a:ext uri="{FF2B5EF4-FFF2-40B4-BE49-F238E27FC236}">
                <a16:creationId xmlns:a16="http://schemas.microsoft.com/office/drawing/2014/main" id="{DB823F89-7176-4FAD-8773-9FDBD4A8D43A}"/>
              </a:ext>
            </a:extLst>
          </p:cNvPr>
          <p:cNvSpPr txBox="1"/>
          <p:nvPr/>
        </p:nvSpPr>
        <p:spPr>
          <a:xfrm>
            <a:off x="5796951" y="451154"/>
            <a:ext cx="3838580" cy="26497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1108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:</a:t>
            </a:r>
          </a:p>
          <a:p>
            <a:pPr algn="r" rtl="1"/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1- قال تعالى : (</a:t>
            </a:r>
            <a:r>
              <a:rPr lang="ar-AE" sz="1108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فَلا تَنتَصِرَانِ  </a:t>
            </a:r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/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⃝ إظهار حلقي   ⃝  إدغام شفوي  ⃝  إظهار شفوي ⃝ إخفاء حقيقي</a:t>
            </a:r>
          </a:p>
          <a:p>
            <a:pPr algn="r" rtl="1"/>
            <a:endParaRPr lang="ar-AE" sz="110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2- قال تعالى : (</a:t>
            </a:r>
            <a:r>
              <a:rPr lang="ar-AE" sz="1108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فَيَوْمَئِذٍ لّا  </a:t>
            </a:r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/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⃝ إظهار حلقي   ⃝  إدغام شفوي  ⃝  إدغام بدون غنة ⃝ إخفاء حقيقي</a:t>
            </a:r>
          </a:p>
          <a:p>
            <a:pPr algn="r" rtl="1"/>
            <a:endParaRPr lang="ar-AE" sz="110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3- قال تعالى : (</a:t>
            </a:r>
            <a:r>
              <a:rPr lang="ar-AE" sz="1108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وَالأَقْدَامِ </a:t>
            </a:r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/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⃝ إخفاء حقيقي   ⃝  إدغام شفوي  ⃝  قلقلة صغرى  ⃝ قلقلة كبرى</a:t>
            </a:r>
          </a:p>
          <a:p>
            <a:pPr algn="r" rtl="1"/>
            <a:endParaRPr lang="ar-AE" sz="110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4- قال تعالى : (</a:t>
            </a:r>
            <a:r>
              <a:rPr lang="ar-AE" sz="1108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بِسِيمَاهُمْ فَيُؤْخَذُ </a:t>
            </a:r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/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⃝ إقلاب          ⃝  إخفاء شفوي  ⃝  إظهار شفوي ⃝ إدغام شفوي</a:t>
            </a:r>
          </a:p>
          <a:p>
            <a:pPr algn="r" rtl="1"/>
            <a:endParaRPr lang="ar-AE" sz="110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5- قال تعالى :  ( </a:t>
            </a:r>
            <a:r>
              <a:rPr lang="ar-AE" sz="1108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وَلِمَنْ خَافَ </a:t>
            </a:r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/>
            <a:r>
              <a:rPr lang="ar-AE" sz="1108" dirty="0">
                <a:latin typeface="Calibri" panose="020F0502020204030204" pitchFamily="34" charset="0"/>
                <a:cs typeface="Calibri" panose="020F0502020204030204" pitchFamily="34" charset="0"/>
              </a:rPr>
              <a:t>⃝ إظهار حلقي   ⃝  إدغام شفوي  ⃝  إدغام بغنة ⃝ إدغام  بدون غنة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EF62BA35-B995-4583-9BF2-4151E70D0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92615"/>
              </p:ext>
            </p:extLst>
          </p:nvPr>
        </p:nvGraphicFramePr>
        <p:xfrm>
          <a:off x="5658464" y="874834"/>
          <a:ext cx="436026" cy="5134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36026">
                  <a:extLst>
                    <a:ext uri="{9D8B030D-6E8A-4147-A177-3AD203B41FA5}">
                      <a16:colId xmlns:a16="http://schemas.microsoft.com/office/drawing/2014/main" val="4039671974"/>
                    </a:ext>
                  </a:extLst>
                </a:gridCol>
              </a:tblGrid>
              <a:tr h="256735">
                <a:tc>
                  <a:txBody>
                    <a:bodyPr/>
                    <a:lstStyle/>
                    <a:p>
                      <a:pPr algn="ctr" rtl="1"/>
                      <a:endParaRPr lang="ar-AE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111612219"/>
                  </a:ext>
                </a:extLst>
              </a:tr>
              <a:tr h="256735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5</a:t>
                      </a:r>
                      <a:endParaRPr lang="ar-AE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866747946"/>
                  </a:ext>
                </a:extLst>
              </a:tr>
            </a:tbl>
          </a:graphicData>
        </a:graphic>
      </p:graphicFrame>
      <p:sp>
        <p:nvSpPr>
          <p:cNvPr id="18" name="نجمة: 5 نقاط 17">
            <a:extLst>
              <a:ext uri="{FF2B5EF4-FFF2-40B4-BE49-F238E27FC236}">
                <a16:creationId xmlns:a16="http://schemas.microsoft.com/office/drawing/2014/main" id="{30E74D33-2084-4CED-8289-43EE1B1AE159}"/>
              </a:ext>
            </a:extLst>
          </p:cNvPr>
          <p:cNvSpPr/>
          <p:nvPr/>
        </p:nvSpPr>
        <p:spPr>
          <a:xfrm>
            <a:off x="5718216" y="465853"/>
            <a:ext cx="332349" cy="298198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46"/>
          </a:p>
        </p:txBody>
      </p:sp>
      <p:sp>
        <p:nvSpPr>
          <p:cNvPr id="19" name="نجمة: 5 نقاط 18">
            <a:extLst>
              <a:ext uri="{FF2B5EF4-FFF2-40B4-BE49-F238E27FC236}">
                <a16:creationId xmlns:a16="http://schemas.microsoft.com/office/drawing/2014/main" id="{661C6BE5-1FDA-45E1-A335-223984C91C2C}"/>
              </a:ext>
            </a:extLst>
          </p:cNvPr>
          <p:cNvSpPr/>
          <p:nvPr/>
        </p:nvSpPr>
        <p:spPr>
          <a:xfrm>
            <a:off x="6028554" y="3601691"/>
            <a:ext cx="298355" cy="249869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00"/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84B58097-59F8-4F0C-8DD7-00DFE346121A}"/>
              </a:ext>
            </a:extLst>
          </p:cNvPr>
          <p:cNvSpPr txBox="1"/>
          <p:nvPr/>
        </p:nvSpPr>
        <p:spPr>
          <a:xfrm>
            <a:off x="7042093" y="3653017"/>
            <a:ext cx="26887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b="1" dirty="0">
                <a:solidFill>
                  <a:srgbClr val="C00000"/>
                </a:solidFill>
              </a:rPr>
              <a:t>بيني الحكم التجويدي في الكلمات التالية :  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2CF37A82-5AF4-456D-8A05-6064D331A912}"/>
              </a:ext>
            </a:extLst>
          </p:cNvPr>
          <p:cNvSpPr txBox="1"/>
          <p:nvPr/>
        </p:nvSpPr>
        <p:spPr>
          <a:xfrm>
            <a:off x="6606053" y="0"/>
            <a:ext cx="2193474" cy="3481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662" b="1" dirty="0">
                <a:solidFill>
                  <a:srgbClr val="C00000"/>
                </a:solidFill>
              </a:rPr>
              <a:t>نموذج ( أ )</a:t>
            </a:r>
          </a:p>
        </p:txBody>
      </p:sp>
      <p:sp>
        <p:nvSpPr>
          <p:cNvPr id="13" name="نجمة: 5 نقاط 12">
            <a:extLst>
              <a:ext uri="{FF2B5EF4-FFF2-40B4-BE49-F238E27FC236}">
                <a16:creationId xmlns:a16="http://schemas.microsoft.com/office/drawing/2014/main" id="{B6358F6D-35A8-44BF-B094-A8FB35219563}"/>
              </a:ext>
            </a:extLst>
          </p:cNvPr>
          <p:cNvSpPr/>
          <p:nvPr/>
        </p:nvSpPr>
        <p:spPr>
          <a:xfrm>
            <a:off x="6393389" y="3597077"/>
            <a:ext cx="298355" cy="249869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00"/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93B49495-16FF-4C7B-A61F-30D7A3FFC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44886"/>
              </p:ext>
            </p:extLst>
          </p:nvPr>
        </p:nvGraphicFramePr>
        <p:xfrm>
          <a:off x="5469118" y="3464900"/>
          <a:ext cx="436026" cy="5134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36026">
                  <a:extLst>
                    <a:ext uri="{9D8B030D-6E8A-4147-A177-3AD203B41FA5}">
                      <a16:colId xmlns:a16="http://schemas.microsoft.com/office/drawing/2014/main" val="4039671974"/>
                    </a:ext>
                  </a:extLst>
                </a:gridCol>
              </a:tblGrid>
              <a:tr h="256735">
                <a:tc>
                  <a:txBody>
                    <a:bodyPr/>
                    <a:lstStyle/>
                    <a:p>
                      <a:pPr algn="ctr" rtl="1"/>
                      <a:endParaRPr lang="ar-AE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111612219"/>
                  </a:ext>
                </a:extLst>
              </a:tr>
              <a:tr h="256735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5</a:t>
                      </a:r>
                      <a:endParaRPr lang="ar-AE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866747946"/>
                  </a:ext>
                </a:extLst>
              </a:tr>
            </a:tbl>
          </a:graphicData>
        </a:graphic>
      </p:graphicFrame>
      <p:graphicFrame>
        <p:nvGraphicFramePr>
          <p:cNvPr id="15" name="جدول 14">
            <a:extLst>
              <a:ext uri="{FF2B5EF4-FFF2-40B4-BE49-F238E27FC236}">
                <a16:creationId xmlns:a16="http://schemas.microsoft.com/office/drawing/2014/main" id="{F9DE58DD-0B2F-465F-9575-7A2F4760B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50017"/>
              </p:ext>
            </p:extLst>
          </p:nvPr>
        </p:nvGraphicFramePr>
        <p:xfrm>
          <a:off x="318644" y="4165966"/>
          <a:ext cx="4266889" cy="255119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65446">
                  <a:extLst>
                    <a:ext uri="{9D8B030D-6E8A-4147-A177-3AD203B41FA5}">
                      <a16:colId xmlns:a16="http://schemas.microsoft.com/office/drawing/2014/main" val="2709885448"/>
                    </a:ext>
                  </a:extLst>
                </a:gridCol>
                <a:gridCol w="1634607">
                  <a:extLst>
                    <a:ext uri="{9D8B030D-6E8A-4147-A177-3AD203B41FA5}">
                      <a16:colId xmlns:a16="http://schemas.microsoft.com/office/drawing/2014/main" val="3999464900"/>
                    </a:ext>
                  </a:extLst>
                </a:gridCol>
                <a:gridCol w="2266836">
                  <a:extLst>
                    <a:ext uri="{9D8B030D-6E8A-4147-A177-3AD203B41FA5}">
                      <a16:colId xmlns:a16="http://schemas.microsoft.com/office/drawing/2014/main" val="3001599915"/>
                    </a:ext>
                  </a:extLst>
                </a:gridCol>
              </a:tblGrid>
              <a:tr h="402239">
                <a:tc>
                  <a:txBody>
                    <a:bodyPr/>
                    <a:lstStyle/>
                    <a:p>
                      <a:pPr algn="ctr" rtl="1"/>
                      <a:r>
                        <a:rPr lang="ar-AE" sz="800" b="1" dirty="0">
                          <a:solidFill>
                            <a:srgbClr val="C00000"/>
                          </a:solidFill>
                        </a:rPr>
                        <a:t>م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b="1" dirty="0">
                          <a:solidFill>
                            <a:srgbClr val="C00000"/>
                          </a:solidFill>
                        </a:rPr>
                        <a:t>المثال</a:t>
                      </a:r>
                      <a:endParaRPr lang="ar-AE" sz="1050" b="1" dirty="0">
                        <a:solidFill>
                          <a:srgbClr val="C00000"/>
                        </a:solidFill>
                      </a:endParaRP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600" b="1" dirty="0">
                          <a:solidFill>
                            <a:srgbClr val="C00000"/>
                          </a:solidFill>
                        </a:rPr>
                        <a:t>نوع الحكم التجويدي</a:t>
                      </a:r>
                    </a:p>
                  </a:txBody>
                  <a:tcPr marL="63305" marR="63305" marT="31652" marB="3165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00742"/>
                  </a:ext>
                </a:extLst>
              </a:tr>
              <a:tr h="429791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1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ar-A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ar-AE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305" marR="63305" marT="31652" marB="31652" anchor="b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……..…………………</a:t>
                      </a:r>
                      <a:r>
                        <a:rPr lang="ar-AE" sz="900" dirty="0"/>
                        <a:t>........</a:t>
                      </a:r>
                    </a:p>
                  </a:txBody>
                  <a:tcPr marL="63305" marR="63305" marT="31652" marB="31652" anchor="b"/>
                </a:tc>
                <a:extLst>
                  <a:ext uri="{0D108BD9-81ED-4DB2-BD59-A6C34878D82A}">
                    <a16:rowId xmlns:a16="http://schemas.microsoft.com/office/drawing/2014/main" val="1692020831"/>
                  </a:ext>
                </a:extLst>
              </a:tr>
              <a:tr h="429791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2</a:t>
                      </a:r>
                      <a:endParaRPr lang="ar-AE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ar-A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ar-AE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305" marR="63305" marT="31652" marB="31652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……..…………………</a:t>
                      </a:r>
                      <a:r>
                        <a:rPr lang="ar-AE" sz="900" dirty="0"/>
                        <a:t>........</a:t>
                      </a:r>
                    </a:p>
                  </a:txBody>
                  <a:tcPr marL="63305" marR="63305" marT="31652" marB="31652" anchor="b"/>
                </a:tc>
                <a:extLst>
                  <a:ext uri="{0D108BD9-81ED-4DB2-BD59-A6C34878D82A}">
                    <a16:rowId xmlns:a16="http://schemas.microsoft.com/office/drawing/2014/main" val="2980604362"/>
                  </a:ext>
                </a:extLst>
              </a:tr>
              <a:tr h="429791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3</a:t>
                      </a:r>
                      <a:endParaRPr lang="ar-AE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ar-A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ar-AE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305" marR="63305" marT="31652" marB="31652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……..…………………</a:t>
                      </a:r>
                      <a:r>
                        <a:rPr lang="ar-AE" sz="900" dirty="0"/>
                        <a:t>........</a:t>
                      </a:r>
                    </a:p>
                  </a:txBody>
                  <a:tcPr marL="63305" marR="63305" marT="31652" marB="31652" anchor="b"/>
                </a:tc>
                <a:extLst>
                  <a:ext uri="{0D108BD9-81ED-4DB2-BD59-A6C34878D82A}">
                    <a16:rowId xmlns:a16="http://schemas.microsoft.com/office/drawing/2014/main" val="649298294"/>
                  </a:ext>
                </a:extLst>
              </a:tr>
              <a:tr h="429791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4</a:t>
                      </a:r>
                      <a:endParaRPr lang="ar-AE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ar-A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ar-AE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305" marR="63305" marT="31652" marB="31652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……..…………………</a:t>
                      </a:r>
                      <a:r>
                        <a:rPr lang="ar-AE" sz="900" dirty="0"/>
                        <a:t>.......</a:t>
                      </a:r>
                    </a:p>
                  </a:txBody>
                  <a:tcPr marL="63305" marR="63305" marT="31652" marB="31652" anchor="b"/>
                </a:tc>
                <a:extLst>
                  <a:ext uri="{0D108BD9-81ED-4DB2-BD59-A6C34878D82A}">
                    <a16:rowId xmlns:a16="http://schemas.microsoft.com/office/drawing/2014/main" val="3637977175"/>
                  </a:ext>
                </a:extLst>
              </a:tr>
              <a:tr h="429791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/>
                        <a:t>5</a:t>
                      </a:r>
                      <a:endParaRPr lang="ar-AE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kumimoji="0" lang="ar-A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ar-AE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305" marR="63305" marT="31652" marB="31652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……..…………………</a:t>
                      </a:r>
                      <a:r>
                        <a:rPr lang="ar-AE" sz="900" dirty="0"/>
                        <a:t>.......</a:t>
                      </a:r>
                    </a:p>
                  </a:txBody>
                  <a:tcPr marL="63305" marR="63305" marT="31652" marB="31652" anchor="b"/>
                </a:tc>
                <a:extLst>
                  <a:ext uri="{0D108BD9-81ED-4DB2-BD59-A6C34878D82A}">
                    <a16:rowId xmlns:a16="http://schemas.microsoft.com/office/drawing/2014/main" val="463146105"/>
                  </a:ext>
                </a:extLst>
              </a:tr>
            </a:tbl>
          </a:graphicData>
        </a:graphic>
      </p:graphicFrame>
      <p:sp>
        <p:nvSpPr>
          <p:cNvPr id="16" name="نجمة: 5 نقاط 15">
            <a:extLst>
              <a:ext uri="{FF2B5EF4-FFF2-40B4-BE49-F238E27FC236}">
                <a16:creationId xmlns:a16="http://schemas.microsoft.com/office/drawing/2014/main" id="{0C46CA98-22AF-4CB1-BDF3-7A928B14EA3B}"/>
              </a:ext>
            </a:extLst>
          </p:cNvPr>
          <p:cNvSpPr/>
          <p:nvPr/>
        </p:nvSpPr>
        <p:spPr>
          <a:xfrm>
            <a:off x="879271" y="3587837"/>
            <a:ext cx="298355" cy="249869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00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83D29497-E89A-476B-99BA-9A9DA2C16768}"/>
              </a:ext>
            </a:extLst>
          </p:cNvPr>
          <p:cNvSpPr txBox="1"/>
          <p:nvPr/>
        </p:nvSpPr>
        <p:spPr>
          <a:xfrm>
            <a:off x="1957462" y="3528331"/>
            <a:ext cx="2688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400" b="1" dirty="0">
                <a:solidFill>
                  <a:srgbClr val="C00000"/>
                </a:solidFill>
              </a:rPr>
              <a:t>استخرجي من الآيات السابقة حكم من أحكام النون الساكنة أو التنوين  وبيني </a:t>
            </a:r>
            <a:r>
              <a:rPr lang="ar-AE" sz="1400" b="1" dirty="0" err="1">
                <a:solidFill>
                  <a:srgbClr val="C00000"/>
                </a:solidFill>
              </a:rPr>
              <a:t>نوعة</a:t>
            </a:r>
            <a:r>
              <a:rPr lang="ar-AE" sz="1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5" name="نجمة: 5 نقاط 24">
            <a:extLst>
              <a:ext uri="{FF2B5EF4-FFF2-40B4-BE49-F238E27FC236}">
                <a16:creationId xmlns:a16="http://schemas.microsoft.com/office/drawing/2014/main" id="{BC50E82F-49BE-4E17-B481-47CA6A61F388}"/>
              </a:ext>
            </a:extLst>
          </p:cNvPr>
          <p:cNvSpPr/>
          <p:nvPr/>
        </p:nvSpPr>
        <p:spPr>
          <a:xfrm>
            <a:off x="1244106" y="3583223"/>
            <a:ext cx="298355" cy="249869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00"/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6F56AAD5-916E-418C-BCC3-D48D1A9FD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65391"/>
              </p:ext>
            </p:extLst>
          </p:nvPr>
        </p:nvGraphicFramePr>
        <p:xfrm>
          <a:off x="319835" y="3451046"/>
          <a:ext cx="436026" cy="5134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36026">
                  <a:extLst>
                    <a:ext uri="{9D8B030D-6E8A-4147-A177-3AD203B41FA5}">
                      <a16:colId xmlns:a16="http://schemas.microsoft.com/office/drawing/2014/main" val="4039671974"/>
                    </a:ext>
                  </a:extLst>
                </a:gridCol>
              </a:tblGrid>
              <a:tr h="256735">
                <a:tc>
                  <a:txBody>
                    <a:bodyPr/>
                    <a:lstStyle/>
                    <a:p>
                      <a:pPr algn="ctr" rtl="1"/>
                      <a:endParaRPr lang="ar-AE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2111612219"/>
                  </a:ext>
                </a:extLst>
              </a:tr>
              <a:tr h="256735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/>
                        <a:t>5</a:t>
                      </a:r>
                      <a:endParaRPr lang="ar-AE" sz="1200" dirty="0"/>
                    </a:p>
                  </a:txBody>
                  <a:tcPr marL="63305" marR="63305" marT="31652" marB="31652"/>
                </a:tc>
                <a:extLst>
                  <a:ext uri="{0D108BD9-81ED-4DB2-BD59-A6C34878D82A}">
                    <a16:rowId xmlns:a16="http://schemas.microsoft.com/office/drawing/2014/main" val="866747946"/>
                  </a:ext>
                </a:extLst>
              </a:tr>
            </a:tbl>
          </a:graphicData>
        </a:graphic>
      </p:graphicFrame>
      <p:sp>
        <p:nvSpPr>
          <p:cNvPr id="27" name="نجمة: 5 نقاط 26">
            <a:extLst>
              <a:ext uri="{FF2B5EF4-FFF2-40B4-BE49-F238E27FC236}">
                <a16:creationId xmlns:a16="http://schemas.microsoft.com/office/drawing/2014/main" id="{68FB2991-24C6-4E5D-AC01-7B0C7C6054EF}"/>
              </a:ext>
            </a:extLst>
          </p:cNvPr>
          <p:cNvSpPr/>
          <p:nvPr/>
        </p:nvSpPr>
        <p:spPr>
          <a:xfrm>
            <a:off x="1636651" y="3578608"/>
            <a:ext cx="298355" cy="249869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sz="120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57886C5-D0B1-4F91-A54E-8EB4010F3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89" t="22867" r="37506" b="48743"/>
          <a:stretch/>
        </p:blipFill>
        <p:spPr>
          <a:xfrm>
            <a:off x="399764" y="462710"/>
            <a:ext cx="3953163" cy="2872511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8C8A9B70-1796-4AB3-99DD-B80CA326215A}"/>
              </a:ext>
            </a:extLst>
          </p:cNvPr>
          <p:cNvCxnSpPr>
            <a:cxnSpLocks/>
          </p:cNvCxnSpPr>
          <p:nvPr/>
        </p:nvCxnSpPr>
        <p:spPr>
          <a:xfrm>
            <a:off x="4914557" y="0"/>
            <a:ext cx="38443" cy="68315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543BF479-9840-46B1-B083-037708B06B9B}"/>
              </a:ext>
            </a:extLst>
          </p:cNvPr>
          <p:cNvCxnSpPr>
            <a:cxnSpLocks/>
          </p:cNvCxnSpPr>
          <p:nvPr/>
        </p:nvCxnSpPr>
        <p:spPr>
          <a:xfrm flipH="1">
            <a:off x="4914557" y="3288145"/>
            <a:ext cx="49914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">
            <a:extLst>
              <a:ext uri="{FF2B5EF4-FFF2-40B4-BE49-F238E27FC236}">
                <a16:creationId xmlns:a16="http://schemas.microsoft.com/office/drawing/2014/main" id="{4A64BA65-D5E8-460F-90A1-000E9C022399}"/>
              </a:ext>
            </a:extLst>
          </p:cNvPr>
          <p:cNvSpPr txBox="1"/>
          <p:nvPr/>
        </p:nvSpPr>
        <p:spPr>
          <a:xfrm>
            <a:off x="6421262" y="3273257"/>
            <a:ext cx="2193474" cy="3481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662" b="1" dirty="0">
                <a:solidFill>
                  <a:srgbClr val="C00000"/>
                </a:solidFill>
              </a:rPr>
              <a:t>نموذج ( ب )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0039062D-F745-4CFD-B938-BC49A6994766}"/>
              </a:ext>
            </a:extLst>
          </p:cNvPr>
          <p:cNvSpPr txBox="1"/>
          <p:nvPr/>
        </p:nvSpPr>
        <p:spPr>
          <a:xfrm>
            <a:off x="1127432" y="76220"/>
            <a:ext cx="2193474" cy="3481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662" b="1" dirty="0">
                <a:solidFill>
                  <a:srgbClr val="C00000"/>
                </a:solidFill>
              </a:rPr>
              <a:t>نموذج (  ج )</a:t>
            </a:r>
          </a:p>
        </p:txBody>
      </p:sp>
    </p:spTree>
    <p:extLst>
      <p:ext uri="{BB962C8B-B14F-4D97-AF65-F5344CB8AC3E}">
        <p14:creationId xmlns:p14="http://schemas.microsoft.com/office/powerpoint/2010/main" val="28889796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365</Words>
  <Application>Microsoft Office PowerPoint</Application>
  <PresentationFormat>A4 Paper (210x297 mm)‎</PresentationFormat>
  <Paragraphs>122</Paragraphs>
  <Slides>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Laila</cp:lastModifiedBy>
  <cp:revision>5</cp:revision>
  <dcterms:created xsi:type="dcterms:W3CDTF">2018-11-11T14:51:55Z</dcterms:created>
  <dcterms:modified xsi:type="dcterms:W3CDTF">2018-11-11T15:35:19Z</dcterms:modified>
</cp:coreProperties>
</file>