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41"/>
  </p:notesMasterIdLst>
  <p:sldIdLst>
    <p:sldId id="256" r:id="rId2"/>
    <p:sldId id="258" r:id="rId3"/>
    <p:sldId id="266" r:id="rId4"/>
    <p:sldId id="274" r:id="rId5"/>
    <p:sldId id="259" r:id="rId6"/>
    <p:sldId id="261" r:id="rId7"/>
    <p:sldId id="267" r:id="rId8"/>
    <p:sldId id="270" r:id="rId9"/>
    <p:sldId id="268" r:id="rId10"/>
    <p:sldId id="271" r:id="rId11"/>
    <p:sldId id="275" r:id="rId12"/>
    <p:sldId id="276" r:id="rId13"/>
    <p:sldId id="277" r:id="rId14"/>
    <p:sldId id="278" r:id="rId15"/>
    <p:sldId id="279" r:id="rId16"/>
    <p:sldId id="280" r:id="rId17"/>
    <p:sldId id="281" r:id="rId18"/>
    <p:sldId id="282" r:id="rId19"/>
    <p:sldId id="283" r:id="rId20"/>
    <p:sldId id="284" r:id="rId21"/>
    <p:sldId id="285" r:id="rId22"/>
    <p:sldId id="286" r:id="rId23"/>
    <p:sldId id="287" r:id="rId24"/>
    <p:sldId id="288" r:id="rId25"/>
    <p:sldId id="289" r:id="rId26"/>
    <p:sldId id="290" r:id="rId27"/>
    <p:sldId id="291" r:id="rId28"/>
    <p:sldId id="292" r:id="rId29"/>
    <p:sldId id="293" r:id="rId30"/>
    <p:sldId id="294" r:id="rId31"/>
    <p:sldId id="295" r:id="rId32"/>
    <p:sldId id="296" r:id="rId33"/>
    <p:sldId id="297" r:id="rId34"/>
    <p:sldId id="298" r:id="rId35"/>
    <p:sldId id="299" r:id="rId36"/>
    <p:sldId id="300" r:id="rId37"/>
    <p:sldId id="301" r:id="rId38"/>
    <p:sldId id="302" r:id="rId39"/>
    <p:sldId id="303" r:id="rId4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88" d="100"/>
          <a:sy n="88" d="100"/>
        </p:scale>
        <p:origin x="494"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D0CC5A-DD92-4877-AA77-B53F8B29ED28}" type="datetimeFigureOut">
              <a:rPr lang="en-US" smtClean="0"/>
              <a:t>9/9/2021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46D42B-07AB-4AA6-BE03-1921A8E1A22F}" type="slidenum">
              <a:rPr lang="en-US" smtClean="0"/>
              <a:t>‹#›</a:t>
            </a:fld>
            <a:endParaRPr lang="en-US"/>
          </a:p>
        </p:txBody>
      </p:sp>
    </p:spTree>
    <p:extLst>
      <p:ext uri="{BB962C8B-B14F-4D97-AF65-F5344CB8AC3E}">
        <p14:creationId xmlns:p14="http://schemas.microsoft.com/office/powerpoint/2010/main" val="22758500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62EB95E-26C1-4CAF-8683-004F2B6AFF5B}" type="slidenum">
              <a:rPr lang="ar-SA" altLang="ar-JO"/>
              <a:pPr/>
              <a:t>14</a:t>
            </a:fld>
            <a:endParaRPr lang="en-US" altLang="ar-JO"/>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ar-AE" altLang="ar-JO" smtClean="0"/>
          </a:p>
        </p:txBody>
      </p:sp>
    </p:spTree>
    <p:extLst>
      <p:ext uri="{BB962C8B-B14F-4D97-AF65-F5344CB8AC3E}">
        <p14:creationId xmlns:p14="http://schemas.microsoft.com/office/powerpoint/2010/main" val="24317872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69405AA-DB5D-4561-BA27-885748248E97}" type="slidenum">
              <a:rPr lang="ar-SA" altLang="ar-JO"/>
              <a:pPr/>
              <a:t>23</a:t>
            </a:fld>
            <a:endParaRPr lang="en-US" altLang="ar-JO"/>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ar-AE" altLang="ar-JO" smtClean="0"/>
          </a:p>
        </p:txBody>
      </p:sp>
    </p:spTree>
    <p:extLst>
      <p:ext uri="{BB962C8B-B14F-4D97-AF65-F5344CB8AC3E}">
        <p14:creationId xmlns:p14="http://schemas.microsoft.com/office/powerpoint/2010/main" val="11578161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a:fld id="{FBB80DA6-CB61-45AD-95E2-0AC7B5F89A79}" type="slidenum">
              <a:rPr lang="ar-SA" altLang="ar-JO">
                <a:solidFill>
                  <a:srgbClr val="000000"/>
                </a:solidFill>
              </a:rPr>
              <a:pPr algn="l"/>
              <a:t>24</a:t>
            </a:fld>
            <a:endParaRPr lang="en-US" altLang="ar-JO">
              <a:solidFill>
                <a:srgbClr val="000000"/>
              </a:solidFill>
            </a:endParaRPr>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ar-AE" altLang="ar-JO" smtClean="0"/>
          </a:p>
        </p:txBody>
      </p:sp>
    </p:spTree>
    <p:extLst>
      <p:ext uri="{BB962C8B-B14F-4D97-AF65-F5344CB8AC3E}">
        <p14:creationId xmlns:p14="http://schemas.microsoft.com/office/powerpoint/2010/main" val="38474115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a:fld id="{840DEC3A-1584-4AFB-9AAD-36D3ED31984E}" type="slidenum">
              <a:rPr lang="ar-SA" altLang="ar-JO">
                <a:solidFill>
                  <a:srgbClr val="000000"/>
                </a:solidFill>
              </a:rPr>
              <a:pPr algn="l"/>
              <a:t>25</a:t>
            </a:fld>
            <a:endParaRPr lang="en-US" altLang="ar-JO">
              <a:solidFill>
                <a:srgbClr val="000000"/>
              </a:solidFill>
            </a:endParaRPr>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ar-AE" altLang="ar-JO" smtClean="0"/>
          </a:p>
        </p:txBody>
      </p:sp>
    </p:spTree>
    <p:extLst>
      <p:ext uri="{BB962C8B-B14F-4D97-AF65-F5344CB8AC3E}">
        <p14:creationId xmlns:p14="http://schemas.microsoft.com/office/powerpoint/2010/main" val="17361670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a:fld id="{993FCFA1-D34F-42EF-9D6C-5A898B117895}" type="slidenum">
              <a:rPr lang="ar-SA" altLang="ar-JO">
                <a:solidFill>
                  <a:srgbClr val="000000"/>
                </a:solidFill>
              </a:rPr>
              <a:pPr algn="l"/>
              <a:t>26</a:t>
            </a:fld>
            <a:endParaRPr lang="en-US" altLang="ar-JO">
              <a:solidFill>
                <a:srgbClr val="000000"/>
              </a:solidFill>
            </a:endParaRPr>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ar-AE" altLang="ar-JO" smtClean="0"/>
          </a:p>
        </p:txBody>
      </p:sp>
    </p:spTree>
    <p:extLst>
      <p:ext uri="{BB962C8B-B14F-4D97-AF65-F5344CB8AC3E}">
        <p14:creationId xmlns:p14="http://schemas.microsoft.com/office/powerpoint/2010/main" val="22617953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a:fld id="{504962D8-00C6-449E-BA78-B895D803D148}" type="slidenum">
              <a:rPr lang="ar-SA" altLang="ar-JO">
                <a:solidFill>
                  <a:srgbClr val="000000"/>
                </a:solidFill>
              </a:rPr>
              <a:pPr algn="l"/>
              <a:t>27</a:t>
            </a:fld>
            <a:endParaRPr lang="en-US" altLang="ar-JO">
              <a:solidFill>
                <a:srgbClr val="000000"/>
              </a:solidFill>
            </a:endParaRPr>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ar-AE" altLang="ar-JO" smtClean="0"/>
          </a:p>
        </p:txBody>
      </p:sp>
    </p:spTree>
    <p:extLst>
      <p:ext uri="{BB962C8B-B14F-4D97-AF65-F5344CB8AC3E}">
        <p14:creationId xmlns:p14="http://schemas.microsoft.com/office/powerpoint/2010/main" val="31566355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a:fld id="{DB4946F8-4CE5-47E4-865B-1B8EEB21C577}" type="slidenum">
              <a:rPr lang="ar-SA" altLang="ar-JO">
                <a:solidFill>
                  <a:srgbClr val="000000"/>
                </a:solidFill>
              </a:rPr>
              <a:pPr algn="l"/>
              <a:t>28</a:t>
            </a:fld>
            <a:endParaRPr lang="en-US" altLang="ar-JO">
              <a:solidFill>
                <a:srgbClr val="000000"/>
              </a:solidFill>
            </a:endParaRPr>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ar-AE" altLang="ar-JO" smtClean="0"/>
          </a:p>
        </p:txBody>
      </p:sp>
    </p:spTree>
    <p:extLst>
      <p:ext uri="{BB962C8B-B14F-4D97-AF65-F5344CB8AC3E}">
        <p14:creationId xmlns:p14="http://schemas.microsoft.com/office/powerpoint/2010/main" val="7745741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a:fld id="{66406DD5-C6C1-4F2C-B959-6F92E9E90393}" type="slidenum">
              <a:rPr lang="ar-SA" altLang="ar-JO">
                <a:solidFill>
                  <a:srgbClr val="000000"/>
                </a:solidFill>
              </a:rPr>
              <a:pPr algn="l"/>
              <a:t>29</a:t>
            </a:fld>
            <a:endParaRPr lang="en-US" altLang="ar-JO">
              <a:solidFill>
                <a:srgbClr val="000000"/>
              </a:solidFill>
            </a:endParaRPr>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ar-AE" altLang="ar-JO" smtClean="0"/>
          </a:p>
        </p:txBody>
      </p:sp>
    </p:spTree>
    <p:extLst>
      <p:ext uri="{BB962C8B-B14F-4D97-AF65-F5344CB8AC3E}">
        <p14:creationId xmlns:p14="http://schemas.microsoft.com/office/powerpoint/2010/main" val="27482911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a:fld id="{9E0BB41F-8D54-4F74-B3EF-49B7DC991F36}" type="slidenum">
              <a:rPr lang="ar-SA" altLang="ar-JO">
                <a:solidFill>
                  <a:srgbClr val="000000"/>
                </a:solidFill>
              </a:rPr>
              <a:pPr algn="l"/>
              <a:t>30</a:t>
            </a:fld>
            <a:endParaRPr lang="en-US" altLang="ar-JO">
              <a:solidFill>
                <a:srgbClr val="000000"/>
              </a:solidFill>
            </a:endParaRPr>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ar-AE" altLang="ar-JO" smtClean="0"/>
          </a:p>
        </p:txBody>
      </p:sp>
    </p:spTree>
    <p:extLst>
      <p:ext uri="{BB962C8B-B14F-4D97-AF65-F5344CB8AC3E}">
        <p14:creationId xmlns:p14="http://schemas.microsoft.com/office/powerpoint/2010/main" val="41284068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89345B35-7CE0-49B8-9445-D35D3F50EAFE}" type="slidenum">
              <a:rPr lang="ar-SA" altLang="ar-JO"/>
              <a:pPr/>
              <a:t>31</a:t>
            </a:fld>
            <a:endParaRPr lang="en-US" altLang="ar-JO"/>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ar-AE" altLang="ar-JO" smtClean="0"/>
          </a:p>
        </p:txBody>
      </p:sp>
    </p:spTree>
    <p:extLst>
      <p:ext uri="{BB962C8B-B14F-4D97-AF65-F5344CB8AC3E}">
        <p14:creationId xmlns:p14="http://schemas.microsoft.com/office/powerpoint/2010/main" val="29474776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B1A3689-3ED3-4B92-B794-3B05AFFC95AD}" type="slidenum">
              <a:rPr lang="ar-SA" altLang="ar-JO"/>
              <a:pPr/>
              <a:t>32</a:t>
            </a:fld>
            <a:endParaRPr lang="en-US" altLang="ar-JO"/>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ar-AE" altLang="ar-JO" smtClean="0"/>
          </a:p>
        </p:txBody>
      </p:sp>
    </p:spTree>
    <p:extLst>
      <p:ext uri="{BB962C8B-B14F-4D97-AF65-F5344CB8AC3E}">
        <p14:creationId xmlns:p14="http://schemas.microsoft.com/office/powerpoint/2010/main" val="19812450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8D913857-CB40-46F6-958F-16E6D9F0711B}" type="slidenum">
              <a:rPr lang="ar-SA" altLang="ar-JO"/>
              <a:pPr/>
              <a:t>15</a:t>
            </a:fld>
            <a:endParaRPr lang="en-US" altLang="ar-JO"/>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ar-AE" altLang="ar-JO" smtClean="0"/>
          </a:p>
        </p:txBody>
      </p:sp>
    </p:spTree>
    <p:extLst>
      <p:ext uri="{BB962C8B-B14F-4D97-AF65-F5344CB8AC3E}">
        <p14:creationId xmlns:p14="http://schemas.microsoft.com/office/powerpoint/2010/main" val="9690406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7E08AD0-58EE-4547-8441-FFADDD1A42DE}" type="slidenum">
              <a:rPr lang="ar-SA" altLang="ar-JO"/>
              <a:pPr/>
              <a:t>33</a:t>
            </a:fld>
            <a:endParaRPr lang="en-US" altLang="ar-JO"/>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ar-AE" altLang="ar-JO" smtClean="0"/>
          </a:p>
        </p:txBody>
      </p:sp>
    </p:spTree>
    <p:extLst>
      <p:ext uri="{BB962C8B-B14F-4D97-AF65-F5344CB8AC3E}">
        <p14:creationId xmlns:p14="http://schemas.microsoft.com/office/powerpoint/2010/main" val="40086713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892CFAF-684B-4437-A520-D64540FE81CA}" type="slidenum">
              <a:rPr lang="ar-SA" altLang="ar-JO"/>
              <a:pPr/>
              <a:t>34</a:t>
            </a:fld>
            <a:endParaRPr lang="en-US" altLang="ar-JO"/>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ar-AE" altLang="ar-JO" smtClean="0"/>
          </a:p>
        </p:txBody>
      </p:sp>
    </p:spTree>
    <p:extLst>
      <p:ext uri="{BB962C8B-B14F-4D97-AF65-F5344CB8AC3E}">
        <p14:creationId xmlns:p14="http://schemas.microsoft.com/office/powerpoint/2010/main" val="15053541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634EBFFC-3CDB-492D-B745-9060BBC29D76}" type="slidenum">
              <a:rPr lang="ar-SA" altLang="ar-JO"/>
              <a:pPr/>
              <a:t>35</a:t>
            </a:fld>
            <a:endParaRPr lang="en-US" altLang="ar-JO"/>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ar-AE" altLang="ar-JO" smtClean="0"/>
          </a:p>
        </p:txBody>
      </p:sp>
    </p:spTree>
    <p:extLst>
      <p:ext uri="{BB962C8B-B14F-4D97-AF65-F5344CB8AC3E}">
        <p14:creationId xmlns:p14="http://schemas.microsoft.com/office/powerpoint/2010/main" val="24023146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9DA9E4D-78F8-4436-BAD3-352C007D36EF}" type="slidenum">
              <a:rPr lang="ar-SA" altLang="ar-JO"/>
              <a:pPr/>
              <a:t>36</a:t>
            </a:fld>
            <a:endParaRPr lang="en-US" altLang="ar-JO"/>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ar-AE" altLang="ar-JO" smtClean="0"/>
          </a:p>
        </p:txBody>
      </p:sp>
    </p:spTree>
    <p:extLst>
      <p:ext uri="{BB962C8B-B14F-4D97-AF65-F5344CB8AC3E}">
        <p14:creationId xmlns:p14="http://schemas.microsoft.com/office/powerpoint/2010/main" val="26682538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عنصر نائب لصورة الشريحة 1"/>
          <p:cNvSpPr>
            <a:spLocks noGrp="1" noRot="1" noChangeAspect="1" noChangeArrowheads="1" noTextEdit="1"/>
          </p:cNvSpPr>
          <p:nvPr>
            <p:ph type="sldImg"/>
          </p:nvPr>
        </p:nvSpPr>
        <p:spPr>
          <a:ln/>
        </p:spPr>
      </p:sp>
      <p:sp>
        <p:nvSpPr>
          <p:cNvPr id="111619" name="عنصر نائب للملاحظات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ar-JO" altLang="ar-JO" smtClean="0"/>
          </a:p>
        </p:txBody>
      </p:sp>
      <p:sp>
        <p:nvSpPr>
          <p:cNvPr id="111620" name="عنصر نائب لرقم الشريحة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87E1D3A-872C-47CB-A4D5-A9CD022C855E}" type="slidenum">
              <a:rPr lang="ar-AE" altLang="ar-JO"/>
              <a:pPr/>
              <a:t>38</a:t>
            </a:fld>
            <a:endParaRPr lang="en-US" altLang="ar-JO"/>
          </a:p>
        </p:txBody>
      </p:sp>
    </p:spTree>
    <p:extLst>
      <p:ext uri="{BB962C8B-B14F-4D97-AF65-F5344CB8AC3E}">
        <p14:creationId xmlns:p14="http://schemas.microsoft.com/office/powerpoint/2010/main" val="36931274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B710C42-5435-4622-A528-5FB5F0E611BC}" type="slidenum">
              <a:rPr lang="ar-SA" altLang="ar-JO"/>
              <a:pPr/>
              <a:t>16</a:t>
            </a:fld>
            <a:endParaRPr lang="en-US" altLang="ar-JO"/>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ar-AE" altLang="ar-JO" smtClean="0"/>
          </a:p>
        </p:txBody>
      </p:sp>
    </p:spTree>
    <p:extLst>
      <p:ext uri="{BB962C8B-B14F-4D97-AF65-F5344CB8AC3E}">
        <p14:creationId xmlns:p14="http://schemas.microsoft.com/office/powerpoint/2010/main" val="1228119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5FD1E86-D273-4722-A2C4-025F65F75A05}" type="slidenum">
              <a:rPr lang="ar-SA" altLang="ar-JO"/>
              <a:pPr/>
              <a:t>17</a:t>
            </a:fld>
            <a:endParaRPr lang="en-US" altLang="ar-JO"/>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ar-AE" altLang="ar-JO" smtClean="0"/>
          </a:p>
        </p:txBody>
      </p:sp>
    </p:spTree>
    <p:extLst>
      <p:ext uri="{BB962C8B-B14F-4D97-AF65-F5344CB8AC3E}">
        <p14:creationId xmlns:p14="http://schemas.microsoft.com/office/powerpoint/2010/main" val="4505403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2B4EC87-52F4-49FC-B2D0-8BF88638D50F}" type="slidenum">
              <a:rPr lang="ar-SA" altLang="ar-JO"/>
              <a:pPr/>
              <a:t>18</a:t>
            </a:fld>
            <a:endParaRPr lang="en-US" altLang="ar-JO"/>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ar-AE" altLang="ar-JO" smtClean="0"/>
          </a:p>
        </p:txBody>
      </p:sp>
    </p:spTree>
    <p:extLst>
      <p:ext uri="{BB962C8B-B14F-4D97-AF65-F5344CB8AC3E}">
        <p14:creationId xmlns:p14="http://schemas.microsoft.com/office/powerpoint/2010/main" val="19029880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1C95468-3D73-4CBA-956A-3F1273181CB9}" type="slidenum">
              <a:rPr lang="ar-SA" altLang="ar-JO"/>
              <a:pPr/>
              <a:t>19</a:t>
            </a:fld>
            <a:endParaRPr lang="en-US" altLang="ar-JO"/>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ar-AE" altLang="ar-JO" smtClean="0"/>
          </a:p>
        </p:txBody>
      </p:sp>
    </p:spTree>
    <p:extLst>
      <p:ext uri="{BB962C8B-B14F-4D97-AF65-F5344CB8AC3E}">
        <p14:creationId xmlns:p14="http://schemas.microsoft.com/office/powerpoint/2010/main" val="26278821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9E2B264-95AC-47C9-9B03-2BCE04136F57}" type="slidenum">
              <a:rPr lang="ar-SA" altLang="ar-JO"/>
              <a:pPr/>
              <a:t>20</a:t>
            </a:fld>
            <a:endParaRPr lang="en-US" altLang="ar-JO"/>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ar-AE" altLang="ar-JO" smtClean="0"/>
          </a:p>
        </p:txBody>
      </p:sp>
    </p:spTree>
    <p:extLst>
      <p:ext uri="{BB962C8B-B14F-4D97-AF65-F5344CB8AC3E}">
        <p14:creationId xmlns:p14="http://schemas.microsoft.com/office/powerpoint/2010/main" val="23685769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901170C-F0BB-49E0-92DB-AF59489442CE}" type="slidenum">
              <a:rPr lang="ar-SA" altLang="ar-JO"/>
              <a:pPr/>
              <a:t>21</a:t>
            </a:fld>
            <a:endParaRPr lang="en-US" altLang="ar-JO"/>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ar-AE" altLang="ar-JO" smtClean="0"/>
          </a:p>
        </p:txBody>
      </p:sp>
    </p:spTree>
    <p:extLst>
      <p:ext uri="{BB962C8B-B14F-4D97-AF65-F5344CB8AC3E}">
        <p14:creationId xmlns:p14="http://schemas.microsoft.com/office/powerpoint/2010/main" val="26543403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2B60117-119A-4D41-ABF2-030B4FCC3D8B}" type="slidenum">
              <a:rPr lang="ar-SA" altLang="ar-JO"/>
              <a:pPr/>
              <a:t>22</a:t>
            </a:fld>
            <a:endParaRPr lang="en-US" altLang="ar-JO"/>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ar-AE" altLang="ar-JO" smtClean="0"/>
          </a:p>
        </p:txBody>
      </p:sp>
    </p:spTree>
    <p:extLst>
      <p:ext uri="{BB962C8B-B14F-4D97-AF65-F5344CB8AC3E}">
        <p14:creationId xmlns:p14="http://schemas.microsoft.com/office/powerpoint/2010/main" val="92585175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48A87A34-81AB-432B-8DAE-1953F412C126}" type="datetimeFigureOut">
              <a:rPr lang="en-US" dirty="0"/>
              <a:t>9/9/2021</a:t>
            </a:fld>
            <a:endParaRPr lang="en-US" dirty="0"/>
          </a:p>
        </p:txBody>
      </p:sp>
      <p:sp>
        <p:nvSpPr>
          <p:cNvPr id="5" name="Footer Placeholder 4"/>
          <p:cNvSpPr>
            <a:spLocks noGrp="1"/>
          </p:cNvSpPr>
          <p:nvPr>
            <p:ph type="ftr" sz="quarter" idx="11"/>
          </p:nvPr>
        </p:nvSpPr>
        <p:spPr>
          <a:xfrm>
            <a:off x="1371600" y="4323845"/>
            <a:ext cx="6400800" cy="365125"/>
          </a:xfrm>
        </p:spPr>
        <p:txBody>
          <a:bodyPr/>
          <a:lstStyle/>
          <a:p>
            <a:endParaRPr lang="en-US" dirty="0"/>
          </a:p>
        </p:txBody>
      </p:sp>
      <p:sp>
        <p:nvSpPr>
          <p:cNvPr id="6" name="Slide Number Placeholder 5"/>
          <p:cNvSpPr>
            <a:spLocks noGrp="1"/>
          </p:cNvSpPr>
          <p:nvPr>
            <p:ph type="sldNum" sz="quarter" idx="12"/>
          </p:nvPr>
        </p:nvSpPr>
        <p:spPr>
          <a:xfrm>
            <a:off x="8077200" y="1430866"/>
            <a:ext cx="2743200"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9/9/2021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9" name="Picture 8"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9/9/2021</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1" name="Picture 10"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9/9/2021</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8" name="Picture 7"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48A87A34-81AB-432B-8DAE-1953F412C126}" type="datetimeFigureOut">
              <a:rPr lang="en-US" dirty="0"/>
              <a:pPr/>
              <a:t>9/9/2021</a:t>
            </a:fld>
            <a:endParaRPr lang="en-US" dirty="0"/>
          </a:p>
        </p:txBody>
      </p:sp>
      <p:sp>
        <p:nvSpPr>
          <p:cNvPr id="6" name="Footer Placeholder 5"/>
          <p:cNvSpPr>
            <a:spLocks noGrp="1"/>
          </p:cNvSpPr>
          <p:nvPr>
            <p:ph type="ftr" sz="quarter" idx="11"/>
          </p:nvPr>
        </p:nvSpPr>
        <p:spPr>
          <a:xfrm>
            <a:off x="685800" y="378883"/>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9/9/2021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9/9/2021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9/9/2021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9" name="Picture 8"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48A87A34-81AB-432B-8DAE-1953F412C126}" type="datetimeFigureOut">
              <a:rPr lang="en-US" dirty="0"/>
              <a:pPr/>
              <a:t>9/9/2021</a:t>
            </a:fld>
            <a:endParaRPr lang="en-US" dirty="0"/>
          </a:p>
        </p:txBody>
      </p:sp>
      <p:sp>
        <p:nvSpPr>
          <p:cNvPr id="5" name="Footer Placeholder 4"/>
          <p:cNvSpPr>
            <a:spLocks noGrp="1"/>
          </p:cNvSpPr>
          <p:nvPr>
            <p:ph type="ftr" sz="quarter" idx="11"/>
          </p:nvPr>
        </p:nvSpPr>
        <p:spPr>
          <a:xfrm>
            <a:off x="685800" y="381000"/>
            <a:ext cx="6991492" cy="36512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فارغ">
    <p:spTree>
      <p:nvGrpSpPr>
        <p:cNvPr id="1" name=""/>
        <p:cNvGrpSpPr/>
        <p:nvPr/>
      </p:nvGrpSpPr>
      <p:grpSpPr>
        <a:xfrm>
          <a:off x="0" y="0"/>
          <a:ext cx="0" cy="0"/>
          <a:chOff x="0" y="0"/>
          <a:chExt cx="0" cy="0"/>
        </a:xfrm>
      </p:grpSpPr>
      <p:sp>
        <p:nvSpPr>
          <p:cNvPr id="65" name="رقم الشريحة"/>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99881705"/>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9/9/2021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8" name="Picture 7"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en-US" smtClean="0"/>
              <a:t>Click to edit Master title style</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9/9/2021</a:t>
            </a:fld>
            <a:endParaRPr lang="en-US" dirty="0"/>
          </a:p>
        </p:txBody>
      </p:sp>
      <p:sp>
        <p:nvSpPr>
          <p:cNvPr id="5" name="Footer Placeholder 4"/>
          <p:cNvSpPr>
            <a:spLocks noGrp="1"/>
          </p:cNvSpPr>
          <p:nvPr>
            <p:ph type="ftr" sz="quarter" idx="11"/>
          </p:nvPr>
        </p:nvSpPr>
        <p:spPr>
          <a:xfrm>
            <a:off x="685800" y="381001"/>
            <a:ext cx="6991492" cy="36406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9/9/2021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85800" y="3132666"/>
            <a:ext cx="5311775" cy="308601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3132666"/>
            <a:ext cx="5334000" cy="308601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9/9/2021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9/9/2021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9/9/2021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en-US" smtClean="0"/>
              <a:t>Click to edit Master title style</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9/9/2021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9/9/2021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C3-HD-TOP.png"/>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dirty="0"/>
              <a:pPr/>
              <a:t>9/9/2021</a:t>
            </a:fld>
            <a:endParaRPr lang="en-US" dirty="0"/>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 id="2147483669" r:id="rId18"/>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18.xml"/><Relationship Id="rId4" Type="http://schemas.openxmlformats.org/officeDocument/2006/relationships/image" Target="../media/image15.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8.xml"/><Relationship Id="rId4" Type="http://schemas.openxmlformats.org/officeDocument/2006/relationships/image" Target="../media/image15.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8.xml"/><Relationship Id="rId4" Type="http://schemas.openxmlformats.org/officeDocument/2006/relationships/image" Target="../media/image15.jpeg"/></Relationships>
</file>

<file path=ppt/slides/_rels/slide2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18.xml"/><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18.xml"/><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6.jp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hyperlink" Target="https://www.youtube.com/watch?v=uH5BeiU6Ayw" TargetMode="External"/><Relationship Id="rId3" Type="http://schemas.openxmlformats.org/officeDocument/2006/relationships/slideLayout" Target="../slideLayouts/slideLayout18.xml"/><Relationship Id="rId7" Type="http://schemas.openxmlformats.org/officeDocument/2006/relationships/image" Target="../media/image9.gif"/><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audio" Target="../media/audio1.wav"/><Relationship Id="rId9" Type="http://schemas.openxmlformats.org/officeDocument/2006/relationships/image" Target="../media/image10.png"/></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ape, rectangle&#10;&#10;Description automatically generated">
            <a:extLst>
              <a:ext uri="{FF2B5EF4-FFF2-40B4-BE49-F238E27FC236}">
                <a16:creationId xmlns:a16="http://schemas.microsoft.com/office/drawing/2014/main" id="{AB947293-8757-4EEF-98E4-2FE571E090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1" y="0"/>
            <a:ext cx="10392228" cy="5483427"/>
          </a:xfrm>
          <a:prstGeom prst="rect">
            <a:avLst/>
          </a:prstGeom>
          <a:ln>
            <a:noFill/>
          </a:ln>
          <a:effectLst>
            <a:softEdge rad="112500"/>
          </a:effectLst>
        </p:spPr>
      </p:pic>
      <p:sp>
        <p:nvSpPr>
          <p:cNvPr id="2" name="Title 1"/>
          <p:cNvSpPr>
            <a:spLocks noGrp="1"/>
          </p:cNvSpPr>
          <p:nvPr>
            <p:ph type="ctrTitle"/>
          </p:nvPr>
        </p:nvSpPr>
        <p:spPr>
          <a:xfrm>
            <a:off x="1197428" y="3240320"/>
            <a:ext cx="9448800" cy="1825096"/>
          </a:xfrm>
        </p:spPr>
        <p:txBody>
          <a:bodyPr>
            <a:noAutofit/>
          </a:bodyPr>
          <a:lstStyle/>
          <a:p>
            <a:pPr algn="ctr"/>
            <a:r>
              <a:rPr lang="ar-EG" sz="31000" b="1" cap="none"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الكِناية</a:t>
            </a:r>
            <a:endParaRPr lang="en-US" sz="8000" b="1" cap="none"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spTree>
    <p:extLst>
      <p:ext uri="{BB962C8B-B14F-4D97-AF65-F5344CB8AC3E}">
        <p14:creationId xmlns:p14="http://schemas.microsoft.com/office/powerpoint/2010/main" val="319859257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2345523668"/>
              </p:ext>
            </p:extLst>
          </p:nvPr>
        </p:nvGraphicFramePr>
        <p:xfrm>
          <a:off x="1" y="1571341"/>
          <a:ext cx="12075886" cy="3840480"/>
        </p:xfrm>
        <a:graphic>
          <a:graphicData uri="http://schemas.openxmlformats.org/drawingml/2006/table">
            <a:tbl>
              <a:tblPr firstRow="1" bandRow="1">
                <a:tableStyleId>{5940675A-B579-460E-94D1-54222C63F5DA}</a:tableStyleId>
              </a:tblPr>
              <a:tblGrid>
                <a:gridCol w="5154867">
                  <a:extLst>
                    <a:ext uri="{9D8B030D-6E8A-4147-A177-3AD203B41FA5}">
                      <a16:colId xmlns:a16="http://schemas.microsoft.com/office/drawing/2014/main" val="3660354909"/>
                    </a:ext>
                  </a:extLst>
                </a:gridCol>
                <a:gridCol w="6921019">
                  <a:extLst>
                    <a:ext uri="{9D8B030D-6E8A-4147-A177-3AD203B41FA5}">
                      <a16:colId xmlns:a16="http://schemas.microsoft.com/office/drawing/2014/main" val="2589440756"/>
                    </a:ext>
                  </a:extLst>
                </a:gridCol>
              </a:tblGrid>
              <a:tr h="370840">
                <a:tc>
                  <a:txBody>
                    <a:bodyPr/>
                    <a:lstStyle/>
                    <a:p>
                      <a:pPr algn="r"/>
                      <a:r>
                        <a:rPr lang="ar-EG" sz="3600" b="1" dirty="0" smtClean="0">
                          <a:solidFill>
                            <a:srgbClr val="FF0000"/>
                          </a:solidFill>
                        </a:rPr>
                        <a:t>تحديد</a:t>
                      </a:r>
                      <a:r>
                        <a:rPr lang="ar-EG" sz="3600" b="1" baseline="0" dirty="0" smtClean="0">
                          <a:solidFill>
                            <a:srgbClr val="FF0000"/>
                          </a:solidFill>
                        </a:rPr>
                        <a:t> الكناية </a:t>
                      </a:r>
                      <a:endParaRPr lang="en-US" sz="3600" b="1" dirty="0">
                        <a:solidFill>
                          <a:srgbClr val="FF0000"/>
                        </a:solidFill>
                      </a:endParaRPr>
                    </a:p>
                  </a:txBody>
                  <a:tcPr/>
                </a:tc>
                <a:tc>
                  <a:txBody>
                    <a:bodyPr/>
                    <a:lstStyle/>
                    <a:p>
                      <a:pPr algn="r"/>
                      <a:r>
                        <a:rPr lang="ar-EG" sz="3600" b="1" dirty="0" smtClean="0">
                          <a:solidFill>
                            <a:srgbClr val="FF0000"/>
                          </a:solidFill>
                        </a:rPr>
                        <a:t>الجملة</a:t>
                      </a:r>
                      <a:r>
                        <a:rPr lang="ar-EG" sz="3600" b="1" baseline="0" dirty="0" smtClean="0">
                          <a:solidFill>
                            <a:srgbClr val="FF0000"/>
                          </a:solidFill>
                        </a:rPr>
                        <a:t> </a:t>
                      </a:r>
                      <a:endParaRPr lang="en-US" sz="3600" b="1" dirty="0">
                        <a:solidFill>
                          <a:srgbClr val="FF0000"/>
                        </a:solidFill>
                      </a:endParaRPr>
                    </a:p>
                  </a:txBody>
                  <a:tcPr/>
                </a:tc>
                <a:extLst>
                  <a:ext uri="{0D108BD9-81ED-4DB2-BD59-A6C34878D82A}">
                    <a16:rowId xmlns:a16="http://schemas.microsoft.com/office/drawing/2014/main" val="442849123"/>
                  </a:ext>
                </a:extLst>
              </a:tr>
              <a:tr h="370840">
                <a:tc>
                  <a:txBody>
                    <a:bodyPr/>
                    <a:lstStyle/>
                    <a:p>
                      <a:pPr algn="r"/>
                      <a:r>
                        <a:rPr lang="ar-EG" sz="3600" b="1" dirty="0" smtClean="0"/>
                        <a:t>كناية عن الكرم </a:t>
                      </a:r>
                      <a:endParaRPr lang="en-US" sz="3600" b="1" dirty="0"/>
                    </a:p>
                  </a:txBody>
                  <a:tcPr/>
                </a:tc>
                <a:tc>
                  <a:txBody>
                    <a:bodyPr/>
                    <a:lstStyle/>
                    <a:p>
                      <a:pPr algn="r"/>
                      <a:r>
                        <a:rPr lang="ar-EG" sz="3600" b="1" dirty="0" smtClean="0"/>
                        <a:t>الكرم بين ثوبيه </a:t>
                      </a:r>
                      <a:endParaRPr lang="en-US" sz="3600" b="1" dirty="0"/>
                    </a:p>
                  </a:txBody>
                  <a:tcPr/>
                </a:tc>
                <a:extLst>
                  <a:ext uri="{0D108BD9-81ED-4DB2-BD59-A6C34878D82A}">
                    <a16:rowId xmlns:a16="http://schemas.microsoft.com/office/drawing/2014/main" val="4181233031"/>
                  </a:ext>
                </a:extLst>
              </a:tr>
              <a:tr h="370840">
                <a:tc>
                  <a:txBody>
                    <a:bodyPr/>
                    <a:lstStyle/>
                    <a:p>
                      <a:pPr algn="r"/>
                      <a:r>
                        <a:rPr lang="ar-EG" sz="3600" b="1" dirty="0" smtClean="0"/>
                        <a:t>كناية عن الكرم</a:t>
                      </a:r>
                      <a:endParaRPr lang="en-US" sz="3600" b="1" dirty="0"/>
                    </a:p>
                  </a:txBody>
                  <a:tcPr/>
                </a:tc>
                <a:tc>
                  <a:txBody>
                    <a:bodyPr/>
                    <a:lstStyle/>
                    <a:p>
                      <a:pPr algn="r"/>
                      <a:r>
                        <a:rPr lang="ar-EG" sz="3600" b="1" dirty="0" smtClean="0"/>
                        <a:t>أبي طليق</a:t>
                      </a:r>
                      <a:r>
                        <a:rPr lang="ar-EG" sz="3600" b="1" baseline="0" dirty="0" smtClean="0"/>
                        <a:t> اليدين على الجميع</a:t>
                      </a:r>
                      <a:endParaRPr lang="en-US" sz="3600" b="1" dirty="0"/>
                    </a:p>
                  </a:txBody>
                  <a:tcPr/>
                </a:tc>
                <a:extLst>
                  <a:ext uri="{0D108BD9-81ED-4DB2-BD59-A6C34878D82A}">
                    <a16:rowId xmlns:a16="http://schemas.microsoft.com/office/drawing/2014/main" val="3181727856"/>
                  </a:ext>
                </a:extLst>
              </a:tr>
              <a:tr h="370840">
                <a:tc>
                  <a:txBody>
                    <a:bodyPr/>
                    <a:lstStyle/>
                    <a:p>
                      <a:pPr algn="r"/>
                      <a:r>
                        <a:rPr lang="ar-EG" sz="3600" b="1" dirty="0" smtClean="0"/>
                        <a:t>كناية عن الطيبة</a:t>
                      </a:r>
                      <a:r>
                        <a:rPr lang="ar-EG" sz="3600" b="1" baseline="0" dirty="0" smtClean="0"/>
                        <a:t> والرحمة </a:t>
                      </a:r>
                      <a:endParaRPr lang="en-US" sz="3600" b="1" dirty="0"/>
                    </a:p>
                  </a:txBody>
                  <a:tcPr/>
                </a:tc>
                <a:tc>
                  <a:txBody>
                    <a:bodyPr/>
                    <a:lstStyle/>
                    <a:p>
                      <a:pPr algn="r"/>
                      <a:r>
                        <a:rPr lang="ar-EG" sz="3600" b="1" dirty="0" smtClean="0"/>
                        <a:t>معلمي واسع قلبه</a:t>
                      </a:r>
                      <a:endParaRPr lang="en-US" sz="3600" b="1" dirty="0"/>
                    </a:p>
                  </a:txBody>
                  <a:tcPr/>
                </a:tc>
                <a:extLst>
                  <a:ext uri="{0D108BD9-81ED-4DB2-BD59-A6C34878D82A}">
                    <a16:rowId xmlns:a16="http://schemas.microsoft.com/office/drawing/2014/main" val="2787943493"/>
                  </a:ext>
                </a:extLst>
              </a:tr>
              <a:tr h="370840">
                <a:tc>
                  <a:txBody>
                    <a:bodyPr/>
                    <a:lstStyle/>
                    <a:p>
                      <a:pPr algn="r"/>
                      <a:r>
                        <a:rPr lang="ar-EG" sz="3600" b="1" dirty="0" smtClean="0"/>
                        <a:t>كناية عن الكرم والمكانة العالية</a:t>
                      </a:r>
                      <a:endParaRPr lang="en-US" sz="3600" b="1" dirty="0"/>
                    </a:p>
                  </a:txBody>
                  <a:tcPr/>
                </a:tc>
                <a:tc>
                  <a:txBody>
                    <a:bodyPr/>
                    <a:lstStyle/>
                    <a:p>
                      <a:pPr algn="r" rtl="1" fontAlgn="base"/>
                      <a:r>
                        <a:rPr lang="ar-EG" sz="3600" b="1" i="0" kern="1200" dirty="0" smtClean="0">
                          <a:solidFill>
                            <a:schemeClr val="tx1"/>
                          </a:solidFill>
                          <a:effectLst/>
                          <a:latin typeface="+mn-lt"/>
                          <a:ea typeface="+mn-ea"/>
                          <a:cs typeface="+mn-cs"/>
                        </a:rPr>
                        <a:t>اليمن يتبع ظله</a:t>
                      </a:r>
                      <a:r>
                        <a:rPr lang="ar-EG" sz="3600" b="1" i="0" kern="1200" baseline="0" dirty="0" smtClean="0">
                          <a:solidFill>
                            <a:schemeClr val="tx1"/>
                          </a:solidFill>
                          <a:effectLst/>
                          <a:latin typeface="+mn-lt"/>
                          <a:ea typeface="+mn-ea"/>
                          <a:cs typeface="+mn-cs"/>
                        </a:rPr>
                        <a:t> </a:t>
                      </a:r>
                      <a:r>
                        <a:rPr lang="ar-EG" sz="3600" b="1" i="0" kern="1200" dirty="0" smtClean="0">
                          <a:solidFill>
                            <a:schemeClr val="tx1"/>
                          </a:solidFill>
                          <a:effectLst/>
                          <a:latin typeface="+mn-lt"/>
                          <a:ea typeface="+mn-ea"/>
                          <a:cs typeface="+mn-cs"/>
                        </a:rPr>
                        <a:t>والمجد يمشي في ركابه</a:t>
                      </a:r>
                    </a:p>
                  </a:txBody>
                  <a:tcPr/>
                </a:tc>
                <a:extLst>
                  <a:ext uri="{0D108BD9-81ED-4DB2-BD59-A6C34878D82A}">
                    <a16:rowId xmlns:a16="http://schemas.microsoft.com/office/drawing/2014/main" val="142124839"/>
                  </a:ext>
                </a:extLst>
              </a:tr>
              <a:tr h="370840">
                <a:tc>
                  <a:txBody>
                    <a:bodyPr/>
                    <a:lstStyle/>
                    <a:p>
                      <a:pPr algn="r"/>
                      <a:r>
                        <a:rPr lang="ar-EG" sz="3600" b="1" dirty="0" smtClean="0"/>
                        <a:t>كناية عن نسبة الشرف لآل</a:t>
                      </a:r>
                      <a:r>
                        <a:rPr lang="ar-EG" sz="3600" b="1" baseline="0" dirty="0" smtClean="0"/>
                        <a:t> طلحة </a:t>
                      </a:r>
                      <a:endParaRPr lang="en-US" sz="3600" b="1" dirty="0"/>
                    </a:p>
                  </a:txBody>
                  <a:tcPr/>
                </a:tc>
                <a:tc>
                  <a:txBody>
                    <a:bodyPr/>
                    <a:lstStyle/>
                    <a:p>
                      <a:pPr algn="r" fontAlgn="base"/>
                      <a:r>
                        <a:rPr lang="ar-EG" sz="2800" b="1" i="0" kern="1200" dirty="0" smtClean="0">
                          <a:solidFill>
                            <a:schemeClr val="tx1"/>
                          </a:solidFill>
                          <a:effectLst/>
                          <a:latin typeface="+mn-lt"/>
                          <a:ea typeface="+mn-ea"/>
                          <a:cs typeface="+mn-cs"/>
                        </a:rPr>
                        <a:t>أَوَما رأيت المجد ألقى رحله</a:t>
                      </a:r>
                      <a:r>
                        <a:rPr lang="ar-EG" sz="2800" b="1" i="0" kern="1200" baseline="0" dirty="0" smtClean="0">
                          <a:solidFill>
                            <a:schemeClr val="tx1"/>
                          </a:solidFill>
                          <a:effectLst/>
                          <a:latin typeface="+mn-lt"/>
                          <a:ea typeface="+mn-ea"/>
                          <a:cs typeface="+mn-cs"/>
                        </a:rPr>
                        <a:t> </a:t>
                      </a:r>
                      <a:r>
                        <a:rPr lang="ar-EG" sz="2800" b="1" i="0" kern="1200" dirty="0" smtClean="0">
                          <a:solidFill>
                            <a:schemeClr val="tx1"/>
                          </a:solidFill>
                          <a:effectLst/>
                          <a:latin typeface="+mn-lt"/>
                          <a:ea typeface="+mn-ea"/>
                          <a:cs typeface="+mn-cs"/>
                        </a:rPr>
                        <a:t> في آل طلحة ثم لم يتحوَّل</a:t>
                      </a:r>
                    </a:p>
                  </a:txBody>
                  <a:tcPr/>
                </a:tc>
                <a:extLst>
                  <a:ext uri="{0D108BD9-81ED-4DB2-BD59-A6C34878D82A}">
                    <a16:rowId xmlns:a16="http://schemas.microsoft.com/office/drawing/2014/main" val="2652849013"/>
                  </a:ext>
                </a:extLst>
              </a:tr>
            </a:tbl>
          </a:graphicData>
        </a:graphic>
      </p:graphicFrame>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53211" y="-457918"/>
            <a:ext cx="6937849" cy="2083518"/>
          </a:xfrm>
          <a:prstGeom prst="rect">
            <a:avLst/>
          </a:prstGeom>
        </p:spPr>
      </p:pic>
      <p:sp>
        <p:nvSpPr>
          <p:cNvPr id="7" name="Rectangle 6"/>
          <p:cNvSpPr/>
          <p:nvPr/>
        </p:nvSpPr>
        <p:spPr>
          <a:xfrm>
            <a:off x="4527913" y="740344"/>
            <a:ext cx="5472973" cy="830997"/>
          </a:xfrm>
          <a:prstGeom prst="rect">
            <a:avLst/>
          </a:prstGeom>
          <a:noFill/>
        </p:spPr>
        <p:txBody>
          <a:bodyPr wrap="none" lIns="91440" tIns="45720" rIns="91440" bIns="45720">
            <a:spAutoFit/>
          </a:bodyPr>
          <a:lstStyle/>
          <a:p>
            <a:pPr algn="ctr"/>
            <a:r>
              <a:rPr lang="ar-EG" sz="4800" b="0" cap="none" spc="0" dirty="0" smtClean="0">
                <a:ln w="0"/>
                <a:solidFill>
                  <a:schemeClr val="bg1"/>
                </a:solidFill>
                <a:effectLst>
                  <a:outerShdw blurRad="38100" dist="19050" dir="2700000" algn="tl" rotWithShape="0">
                    <a:schemeClr val="dk1">
                      <a:alpha val="40000"/>
                    </a:schemeClr>
                  </a:outerShdw>
                </a:effectLst>
              </a:rPr>
              <a:t>أمثلة على الكناية عن نسبة </a:t>
            </a:r>
            <a:endParaRPr lang="en-US" sz="4800" b="0" cap="none" spc="0" dirty="0">
              <a:ln w="0"/>
              <a:solidFill>
                <a:schemeClr val="bg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619848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42964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14"/>
          <p:cNvSpPr>
            <a:spLocks noChangeArrowheads="1"/>
          </p:cNvSpPr>
          <p:nvPr/>
        </p:nvSpPr>
        <p:spPr bwMode="auto">
          <a:xfrm>
            <a:off x="1524000" y="1"/>
            <a:ext cx="9074150" cy="2016125"/>
          </a:xfrm>
          <a:prstGeom prst="flowChartAlternateProcess">
            <a:avLst/>
          </a:prstGeom>
          <a:solidFill>
            <a:srgbClr val="FFFF99"/>
          </a:solidFill>
          <a:ln w="88900" cmpd="thickThin">
            <a:solidFill>
              <a:srgbClr val="FF6600"/>
            </a:solidFill>
            <a:miter lim="800000"/>
            <a:headEnd/>
            <a:tailEnd/>
          </a:ln>
          <a:effectLst/>
        </p:spPr>
        <p:txBody>
          <a:bodyPr wrap="none" anchor="ctr"/>
          <a:lstStyle/>
          <a:p>
            <a:pPr algn="r" rtl="1" eaLnBrk="1" hangingPunct="1">
              <a:defRPr/>
            </a:pPr>
            <a:r>
              <a:rPr lang="ar-AE" sz="4400" b="1" dirty="0">
                <a:solidFill>
                  <a:srgbClr val="FF0000"/>
                </a:solidFill>
                <a:effectLst>
                  <a:outerShdw blurRad="38100" dist="38100" dir="2700000" algn="tl">
                    <a:srgbClr val="000000"/>
                  </a:outerShdw>
                </a:effectLst>
                <a:cs typeface="PT Bold Heading" pitchFamily="2" charset="-78"/>
              </a:rPr>
              <a:t>قارن بين حالك وحال صاحب هذه الصورة . .</a:t>
            </a:r>
          </a:p>
          <a:p>
            <a:pPr algn="r" rtl="1" eaLnBrk="1" hangingPunct="1">
              <a:defRPr/>
            </a:pPr>
            <a:r>
              <a:rPr lang="ar-AE" sz="4000" b="1" dirty="0">
                <a:solidFill>
                  <a:srgbClr val="FF0000"/>
                </a:solidFill>
                <a:effectLst>
                  <a:outerShdw blurRad="38100" dist="38100" dir="2700000" algn="tl">
                    <a:srgbClr val="000000"/>
                  </a:outerShdw>
                </a:effectLst>
                <a:cs typeface="PT Bold Heading" pitchFamily="2" charset="-78"/>
              </a:rPr>
              <a:t>من حيث: المعاناة اليومية، والحرص على التعلم</a:t>
            </a:r>
            <a:endParaRPr lang="ar-SA" sz="4000" b="1" dirty="0">
              <a:solidFill>
                <a:srgbClr val="FF0000"/>
              </a:solidFill>
              <a:effectLst>
                <a:outerShdw blurRad="38100" dist="38100" dir="2700000" algn="tl">
                  <a:srgbClr val="000000"/>
                </a:outerShdw>
              </a:effectLst>
              <a:cs typeface="PT Bold Heading" pitchFamily="2" charset="-78"/>
            </a:endParaRPr>
          </a:p>
        </p:txBody>
      </p:sp>
      <p:pic>
        <p:nvPicPr>
          <p:cNvPr id="60419" name="Picture 3" descr="untitled.bmp"/>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133600"/>
            <a:ext cx="91440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92918978"/>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14"/>
          <p:cNvSpPr>
            <a:spLocks noChangeArrowheads="1"/>
          </p:cNvSpPr>
          <p:nvPr/>
        </p:nvSpPr>
        <p:spPr bwMode="auto">
          <a:xfrm>
            <a:off x="1593850" y="111125"/>
            <a:ext cx="9074150" cy="6858000"/>
          </a:xfrm>
          <a:prstGeom prst="flowChartAlternateProcess">
            <a:avLst/>
          </a:prstGeom>
          <a:solidFill>
            <a:srgbClr val="FFFF99"/>
          </a:solidFill>
          <a:ln w="88900" cmpd="thickThin">
            <a:solidFill>
              <a:srgbClr val="FF6600"/>
            </a:solidFill>
            <a:miter lim="800000"/>
            <a:headEnd/>
            <a:tailEnd/>
          </a:ln>
          <a:effectLst/>
        </p:spPr>
        <p:txBody>
          <a:bodyPr wrap="none" anchor="ctr"/>
          <a:lstStyle/>
          <a:p>
            <a:pPr algn="r" rtl="1" eaLnBrk="1" hangingPunct="1">
              <a:lnSpc>
                <a:spcPct val="150000"/>
              </a:lnSpc>
              <a:defRPr/>
            </a:pPr>
            <a:r>
              <a:rPr lang="ar-AE" sz="4800" dirty="0">
                <a:latin typeface="Arial" charset="0"/>
              </a:rPr>
              <a:t>يُذكر أن ليلى الأخيلية مدحت الحجاج،</a:t>
            </a:r>
          </a:p>
          <a:p>
            <a:pPr algn="r" rtl="1" eaLnBrk="1" hangingPunct="1">
              <a:lnSpc>
                <a:spcPct val="150000"/>
              </a:lnSpc>
              <a:defRPr/>
            </a:pPr>
            <a:r>
              <a:rPr lang="ar-AE" sz="4800" dirty="0">
                <a:latin typeface="Arial" charset="0"/>
              </a:rPr>
              <a:t>فقال لكاتبه:اقطع لسانها.</a:t>
            </a:r>
          </a:p>
          <a:p>
            <a:pPr algn="r" rtl="1" eaLnBrk="1" hangingPunct="1">
              <a:lnSpc>
                <a:spcPct val="150000"/>
              </a:lnSpc>
              <a:defRPr/>
            </a:pPr>
            <a:r>
              <a:rPr lang="ar-AE" sz="4800" dirty="0">
                <a:latin typeface="Arial" charset="0"/>
              </a:rPr>
              <a:t> فطلب موس</a:t>
            </a:r>
            <a:r>
              <a:rPr lang="ar-EG" sz="4800" dirty="0">
                <a:latin typeface="Arial" charset="0"/>
              </a:rPr>
              <a:t>ًا</a:t>
            </a:r>
            <a:r>
              <a:rPr lang="ar-AE" sz="4800" dirty="0">
                <a:latin typeface="Arial" charset="0"/>
              </a:rPr>
              <a:t> يريد قطع لسانها،</a:t>
            </a:r>
          </a:p>
          <a:p>
            <a:pPr algn="r" rtl="1" eaLnBrk="1" hangingPunct="1">
              <a:lnSpc>
                <a:spcPct val="150000"/>
              </a:lnSpc>
              <a:defRPr/>
            </a:pPr>
            <a:r>
              <a:rPr lang="ar-AE" sz="4800" dirty="0">
                <a:latin typeface="Arial" charset="0"/>
              </a:rPr>
              <a:t> فقالت : ثكلتك أمك! </a:t>
            </a:r>
          </a:p>
          <a:p>
            <a:pPr algn="r" rtl="1" eaLnBrk="1" hangingPunct="1">
              <a:lnSpc>
                <a:spcPct val="150000"/>
              </a:lnSpc>
              <a:defRPr/>
            </a:pPr>
            <a:r>
              <a:rPr lang="ar-AE" sz="4800" dirty="0">
                <a:latin typeface="Arial" charset="0"/>
              </a:rPr>
              <a:t>إنما أمرك أن تقطع لساني بالصلة !</a:t>
            </a:r>
            <a:endParaRPr lang="ar-AE" sz="4800" b="1" dirty="0">
              <a:solidFill>
                <a:srgbClr val="FF0000"/>
              </a:solidFill>
              <a:effectLst>
                <a:outerShdw blurRad="38100" dist="38100" dir="2700000" algn="tl">
                  <a:srgbClr val="000000"/>
                </a:outerShdw>
              </a:effectLst>
            </a:endParaRPr>
          </a:p>
        </p:txBody>
      </p:sp>
    </p:spTree>
    <p:extLst>
      <p:ext uri="{BB962C8B-B14F-4D97-AF65-F5344CB8AC3E}">
        <p14:creationId xmlns:p14="http://schemas.microsoft.com/office/powerpoint/2010/main" val="2344349609"/>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descr="لوح خشبي"/>
          <p:cNvSpPr>
            <a:spLocks noChangeArrowheads="1"/>
          </p:cNvSpPr>
          <p:nvPr/>
        </p:nvSpPr>
        <p:spPr bwMode="auto">
          <a:xfrm>
            <a:off x="1774826" y="1125538"/>
            <a:ext cx="8640763" cy="1008062"/>
          </a:xfrm>
          <a:prstGeom prst="rect">
            <a:avLst/>
          </a:prstGeom>
          <a:pattFill prst="shingle">
            <a:fgClr>
              <a:srgbClr val="CCFFFF"/>
            </a:fgClr>
            <a:bgClr>
              <a:schemeClr val="bg1"/>
            </a:bgClr>
          </a:pattFill>
          <a:ln w="9525" algn="ctr">
            <a:noFill/>
            <a:miter lim="800000"/>
            <a:headEnd/>
            <a:tailEnd/>
          </a:ln>
          <a:effectLst/>
        </p:spPr>
        <p:txBody>
          <a:bodyPr anchor="ctr"/>
          <a:lstStyle/>
          <a:p>
            <a:pPr algn="r" rtl="1" eaLnBrk="1" hangingPunct="1">
              <a:defRPr/>
            </a:pPr>
            <a:r>
              <a:rPr lang="ar-AE" sz="6000" b="1">
                <a:effectLst>
                  <a:outerShdw blurRad="38100" dist="38100" dir="2700000" algn="tl">
                    <a:srgbClr val="C0C0C0"/>
                  </a:outerShdw>
                </a:effectLst>
                <a:cs typeface="Traditional Arabic" pitchFamily="2" charset="-78"/>
              </a:rPr>
              <a:t>مثال(1): عليٌّ كالبحرِ في كرمِهِ.</a:t>
            </a:r>
            <a:endParaRPr lang="en-US" sz="6000" b="1">
              <a:effectLst>
                <a:outerShdw blurRad="38100" dist="38100" dir="2700000" algn="tl">
                  <a:srgbClr val="C0C0C0"/>
                </a:outerShdw>
              </a:effectLst>
              <a:cs typeface="Traditional Arabic" pitchFamily="2" charset="-78"/>
            </a:endParaRPr>
          </a:p>
        </p:txBody>
      </p:sp>
      <p:sp>
        <p:nvSpPr>
          <p:cNvPr id="36867" name="AutoShape 3" descr="قصاصات ورق صغيرة"/>
          <p:cNvSpPr>
            <a:spLocks noChangeArrowheads="1"/>
          </p:cNvSpPr>
          <p:nvPr/>
        </p:nvSpPr>
        <p:spPr bwMode="auto">
          <a:xfrm>
            <a:off x="6527800" y="73025"/>
            <a:ext cx="4032250" cy="908050"/>
          </a:xfrm>
          <a:prstGeom prst="verticalScroll">
            <a:avLst>
              <a:gd name="adj" fmla="val 12500"/>
            </a:avLst>
          </a:prstGeom>
          <a:pattFill prst="smConfetti">
            <a:fgClr>
              <a:srgbClr val="996633"/>
            </a:fgClr>
            <a:bgClr>
              <a:schemeClr val="bg1"/>
            </a:bgClr>
          </a:pattFill>
          <a:ln w="9525">
            <a:solidFill>
              <a:schemeClr val="tx1"/>
            </a:solidFill>
            <a:round/>
            <a:headEnd/>
            <a:tailEnd/>
          </a:ln>
          <a:effectLst/>
        </p:spPr>
        <p:txBody>
          <a:bodyPr wrap="none" anchor="ctr"/>
          <a:lstStyle/>
          <a:p>
            <a:pPr algn="ctr" rtl="1" eaLnBrk="1" hangingPunct="1">
              <a:defRPr/>
            </a:pPr>
            <a:r>
              <a:rPr lang="ar-AE" sz="3200" b="1">
                <a:solidFill>
                  <a:schemeClr val="accent2"/>
                </a:solidFill>
                <a:effectLst>
                  <a:outerShdw blurRad="38100" dist="38100" dir="2700000" algn="tl">
                    <a:srgbClr val="C0C0C0"/>
                  </a:outerShdw>
                </a:effectLst>
                <a:cs typeface="PT Bold Heading" pitchFamily="2" charset="-78"/>
              </a:rPr>
              <a:t>تأمل الأمثلة التالية:</a:t>
            </a:r>
            <a:endParaRPr lang="en-US" sz="3200" b="1">
              <a:solidFill>
                <a:schemeClr val="accent2"/>
              </a:solidFill>
              <a:effectLst>
                <a:outerShdw blurRad="38100" dist="38100" dir="2700000" algn="tl">
                  <a:srgbClr val="C0C0C0"/>
                </a:outerShdw>
              </a:effectLst>
              <a:cs typeface="PT Bold Heading" pitchFamily="2" charset="-78"/>
            </a:endParaRPr>
          </a:p>
        </p:txBody>
      </p:sp>
      <p:sp>
        <p:nvSpPr>
          <p:cNvPr id="36876" name="Rectangle 12" descr="لوح خشبي"/>
          <p:cNvSpPr>
            <a:spLocks noChangeArrowheads="1"/>
          </p:cNvSpPr>
          <p:nvPr/>
        </p:nvSpPr>
        <p:spPr bwMode="auto">
          <a:xfrm>
            <a:off x="1776413" y="2276476"/>
            <a:ext cx="8640762" cy="1008063"/>
          </a:xfrm>
          <a:prstGeom prst="rect">
            <a:avLst/>
          </a:prstGeom>
          <a:pattFill prst="shingle">
            <a:fgClr>
              <a:srgbClr val="CCFFFF"/>
            </a:fgClr>
            <a:bgClr>
              <a:schemeClr val="bg1"/>
            </a:bgClr>
          </a:pattFill>
          <a:ln w="9525" algn="ctr">
            <a:noFill/>
            <a:miter lim="800000"/>
            <a:headEnd/>
            <a:tailEnd/>
          </a:ln>
          <a:effectLst/>
        </p:spPr>
        <p:txBody>
          <a:bodyPr anchor="ctr"/>
          <a:lstStyle/>
          <a:p>
            <a:pPr algn="r" rtl="1" eaLnBrk="1" hangingPunct="1">
              <a:defRPr/>
            </a:pPr>
            <a:r>
              <a:rPr lang="ar-AE" sz="6000" b="1">
                <a:effectLst>
                  <a:outerShdw blurRad="38100" dist="38100" dir="2700000" algn="tl">
                    <a:srgbClr val="C0C0C0"/>
                  </a:outerShdw>
                </a:effectLst>
                <a:cs typeface="Traditional Arabic" pitchFamily="2" charset="-78"/>
              </a:rPr>
              <a:t>مثال(2): البحرُ يجلسُ بيننا.</a:t>
            </a:r>
            <a:endParaRPr lang="en-US" sz="6000" b="1">
              <a:effectLst>
                <a:outerShdw blurRad="38100" dist="38100" dir="2700000" algn="tl">
                  <a:srgbClr val="C0C0C0"/>
                </a:outerShdw>
              </a:effectLst>
              <a:cs typeface="Traditional Arabic" pitchFamily="2" charset="-78"/>
            </a:endParaRPr>
          </a:p>
        </p:txBody>
      </p:sp>
      <p:sp>
        <p:nvSpPr>
          <p:cNvPr id="36877" name="Rectangle 13" descr="لوح خشبي"/>
          <p:cNvSpPr>
            <a:spLocks noChangeArrowheads="1"/>
          </p:cNvSpPr>
          <p:nvPr/>
        </p:nvSpPr>
        <p:spPr bwMode="auto">
          <a:xfrm>
            <a:off x="1776413" y="3500438"/>
            <a:ext cx="8640762" cy="1008062"/>
          </a:xfrm>
          <a:prstGeom prst="rect">
            <a:avLst/>
          </a:prstGeom>
          <a:pattFill prst="shingle">
            <a:fgClr>
              <a:srgbClr val="CCFFFF"/>
            </a:fgClr>
            <a:bgClr>
              <a:schemeClr val="bg1"/>
            </a:bgClr>
          </a:pattFill>
          <a:ln w="9525" algn="ctr">
            <a:noFill/>
            <a:miter lim="800000"/>
            <a:headEnd/>
            <a:tailEnd/>
          </a:ln>
          <a:effectLst/>
        </p:spPr>
        <p:txBody>
          <a:bodyPr anchor="ctr"/>
          <a:lstStyle/>
          <a:p>
            <a:pPr algn="r" rtl="1" eaLnBrk="1" hangingPunct="1">
              <a:defRPr/>
            </a:pPr>
            <a:r>
              <a:rPr lang="ar-AE" sz="6000" b="1">
                <a:effectLst>
                  <a:outerShdw blurRad="38100" dist="38100" dir="2700000" algn="tl">
                    <a:srgbClr val="C0C0C0"/>
                  </a:outerShdw>
                </a:effectLst>
                <a:cs typeface="Traditional Arabic" pitchFamily="2" charset="-78"/>
              </a:rPr>
              <a:t>مثال(3): عليٌّ كثيرُ رمادِ القِدْر.</a:t>
            </a:r>
            <a:endParaRPr lang="en-US" sz="6000" b="1">
              <a:effectLst>
                <a:outerShdw blurRad="38100" dist="38100" dir="2700000" algn="tl">
                  <a:srgbClr val="C0C0C0"/>
                </a:outerShdw>
              </a:effectLst>
              <a:cs typeface="Traditional Arabic" pitchFamily="2" charset="-78"/>
            </a:endParaRPr>
          </a:p>
        </p:txBody>
      </p:sp>
      <p:sp>
        <p:nvSpPr>
          <p:cNvPr id="36878" name="AutoShape 14"/>
          <p:cNvSpPr>
            <a:spLocks noChangeArrowheads="1"/>
          </p:cNvSpPr>
          <p:nvPr/>
        </p:nvSpPr>
        <p:spPr bwMode="auto">
          <a:xfrm>
            <a:off x="1558925" y="4652964"/>
            <a:ext cx="9074150" cy="2016125"/>
          </a:xfrm>
          <a:prstGeom prst="flowChartAlternateProcess">
            <a:avLst/>
          </a:prstGeom>
          <a:solidFill>
            <a:srgbClr val="FFFF99"/>
          </a:solidFill>
          <a:ln w="88900" cmpd="thickThin">
            <a:solidFill>
              <a:srgbClr val="FF6600"/>
            </a:solidFill>
            <a:miter lim="800000"/>
            <a:headEnd/>
            <a:tailEnd/>
          </a:ln>
          <a:effectLst/>
        </p:spPr>
        <p:txBody>
          <a:bodyPr wrap="none" anchor="ctr"/>
          <a:lstStyle/>
          <a:p>
            <a:pPr algn="r" rtl="1" eaLnBrk="1" hangingPunct="1">
              <a:defRPr/>
            </a:pPr>
            <a:endParaRPr lang="ar-SA" sz="3200" b="1">
              <a:solidFill>
                <a:srgbClr val="FF0000"/>
              </a:solidFill>
              <a:effectLst>
                <a:outerShdw blurRad="38100" dist="38100" dir="2700000" algn="tl">
                  <a:srgbClr val="000000"/>
                </a:outerShdw>
              </a:effectLst>
              <a:cs typeface="Traditional Arabic" pitchFamily="2" charset="-78"/>
            </a:endParaRPr>
          </a:p>
        </p:txBody>
      </p:sp>
      <p:sp>
        <p:nvSpPr>
          <p:cNvPr id="36879" name="Text Box 15"/>
          <p:cNvSpPr txBox="1">
            <a:spLocks noChangeArrowheads="1"/>
          </p:cNvSpPr>
          <p:nvPr/>
        </p:nvSpPr>
        <p:spPr bwMode="auto">
          <a:xfrm>
            <a:off x="4368801" y="4797425"/>
            <a:ext cx="3311525" cy="641350"/>
          </a:xfrm>
          <a:prstGeom prst="rect">
            <a:avLst/>
          </a:prstGeom>
          <a:noFill/>
          <a:ln w="9525">
            <a:noFill/>
            <a:miter lim="800000"/>
            <a:headEnd/>
            <a:tailEnd/>
          </a:ln>
          <a:effectLst/>
        </p:spPr>
        <p:txBody>
          <a:bodyPr>
            <a:spAutoFit/>
          </a:bodyPr>
          <a:lstStyle/>
          <a:p>
            <a:pPr algn="ctr" rtl="1" eaLnBrk="1" hangingPunct="1">
              <a:defRPr/>
            </a:pPr>
            <a:r>
              <a:rPr lang="ar-SA" sz="3600" b="1">
                <a:solidFill>
                  <a:srgbClr val="FF0000"/>
                </a:solidFill>
                <a:effectLst>
                  <a:outerShdw blurRad="38100" dist="38100" dir="2700000" algn="tl">
                    <a:srgbClr val="C0C0C0"/>
                  </a:outerShdw>
                </a:effectLst>
                <a:cs typeface="AL-Mohanad" pitchFamily="2" charset="-78"/>
              </a:rPr>
              <a:t>تعريفُ الكناية:</a:t>
            </a:r>
            <a:endParaRPr lang="en-US">
              <a:cs typeface="AL-Mohanad" pitchFamily="2" charset="-78"/>
            </a:endParaRPr>
          </a:p>
        </p:txBody>
      </p:sp>
      <p:sp>
        <p:nvSpPr>
          <p:cNvPr id="36880" name="Text Box 16"/>
          <p:cNvSpPr txBox="1">
            <a:spLocks noChangeArrowheads="1"/>
          </p:cNvSpPr>
          <p:nvPr/>
        </p:nvSpPr>
        <p:spPr bwMode="auto">
          <a:xfrm>
            <a:off x="1774825" y="5445125"/>
            <a:ext cx="8642350" cy="1066800"/>
          </a:xfrm>
          <a:prstGeom prst="rect">
            <a:avLst/>
          </a:prstGeom>
          <a:noFill/>
          <a:ln w="9525">
            <a:noFill/>
            <a:miter lim="800000"/>
            <a:headEnd/>
            <a:tailEnd/>
          </a:ln>
          <a:effectLst/>
        </p:spPr>
        <p:txBody>
          <a:bodyPr>
            <a:spAutoFit/>
          </a:bodyPr>
          <a:lstStyle/>
          <a:p>
            <a:pPr algn="r" rtl="1" eaLnBrk="1" hangingPunct="1">
              <a:defRPr/>
            </a:pPr>
            <a:r>
              <a:rPr lang="ar-SA" sz="3200" b="1">
                <a:solidFill>
                  <a:srgbClr val="FF0000"/>
                </a:solidFill>
                <a:effectLst>
                  <a:outerShdw blurRad="38100" dist="38100" dir="2700000" algn="tl">
                    <a:srgbClr val="C0C0C0"/>
                  </a:outerShdw>
                </a:effectLst>
                <a:cs typeface="Traditional Arabic" pitchFamily="2" charset="-78"/>
              </a:rPr>
              <a:t>لغةً:</a:t>
            </a:r>
            <a:r>
              <a:rPr lang="ar-SA" sz="3200" b="1">
                <a:effectLst>
                  <a:outerShdw blurRad="38100" dist="38100" dir="2700000" algn="tl">
                    <a:srgbClr val="C0C0C0"/>
                  </a:outerShdw>
                </a:effectLst>
                <a:cs typeface="Traditional Arabic" pitchFamily="2" charset="-78"/>
              </a:rPr>
              <a:t> هي مصدرُ كَنَيْتُ عن كذا بكذا، أي: أنْ تتكلّمَ بشيء وأنتَ تريدُ غيرَه.</a:t>
            </a:r>
          </a:p>
          <a:p>
            <a:pPr algn="r" rtl="1" eaLnBrk="1" hangingPunct="1">
              <a:defRPr/>
            </a:pPr>
            <a:r>
              <a:rPr lang="ar-SA" sz="3200" b="1">
                <a:solidFill>
                  <a:srgbClr val="FF0000"/>
                </a:solidFill>
                <a:effectLst>
                  <a:outerShdw blurRad="38100" dist="38100" dir="2700000" algn="tl">
                    <a:srgbClr val="C0C0C0"/>
                  </a:outerShdw>
                </a:effectLst>
                <a:cs typeface="Traditional Arabic" pitchFamily="2" charset="-78"/>
              </a:rPr>
              <a:t>اصطلاحًا: </a:t>
            </a:r>
            <a:r>
              <a:rPr lang="ar-SA" sz="3200" b="1">
                <a:effectLst>
                  <a:outerShdw blurRad="38100" dist="38100" dir="2700000" algn="tl">
                    <a:srgbClr val="C0C0C0"/>
                  </a:outerShdw>
                </a:effectLst>
                <a:cs typeface="Traditional Arabic" pitchFamily="2" charset="-78"/>
              </a:rPr>
              <a:t>لفظٌ يتجاوزُ معناهُ الحرفيَّ إلى معنًى آخرَ يقصدُه المتكلم.</a:t>
            </a:r>
            <a:endParaRPr lang="en-US"/>
          </a:p>
        </p:txBody>
      </p:sp>
      <p:sp>
        <p:nvSpPr>
          <p:cNvPr id="36881" name="Text Box 17"/>
          <p:cNvSpPr txBox="1">
            <a:spLocks noChangeArrowheads="1"/>
          </p:cNvSpPr>
          <p:nvPr/>
        </p:nvSpPr>
        <p:spPr bwMode="auto">
          <a:xfrm>
            <a:off x="1774825" y="1196976"/>
            <a:ext cx="1657350" cy="823913"/>
          </a:xfrm>
          <a:prstGeom prst="rect">
            <a:avLst/>
          </a:prstGeom>
          <a:noFill/>
          <a:ln w="9525">
            <a:noFill/>
            <a:miter lim="800000"/>
            <a:headEnd/>
            <a:tailEnd/>
          </a:ln>
          <a:effectLst/>
        </p:spPr>
        <p:txBody>
          <a:bodyPr>
            <a:spAutoFit/>
          </a:bodyPr>
          <a:lstStyle/>
          <a:p>
            <a:pPr algn="ctr" eaLnBrk="1" hangingPunct="1">
              <a:spcBef>
                <a:spcPct val="50000"/>
              </a:spcBef>
              <a:defRPr/>
            </a:pPr>
            <a:r>
              <a:rPr lang="ar-AE" sz="4800" b="1">
                <a:solidFill>
                  <a:srgbClr val="FF0000"/>
                </a:solidFill>
                <a:effectLst>
                  <a:outerShdw blurRad="38100" dist="38100" dir="2700000" algn="tl">
                    <a:srgbClr val="C0C0C0"/>
                  </a:outerShdw>
                </a:effectLst>
                <a:cs typeface="Traditional Arabic" pitchFamily="2" charset="-78"/>
              </a:rPr>
              <a:t>تشبيه تام</a:t>
            </a:r>
            <a:endParaRPr lang="en-US" sz="4800" b="1">
              <a:solidFill>
                <a:srgbClr val="FF0000"/>
              </a:solidFill>
              <a:effectLst>
                <a:outerShdw blurRad="38100" dist="38100" dir="2700000" algn="tl">
                  <a:srgbClr val="C0C0C0"/>
                </a:outerShdw>
              </a:effectLst>
              <a:cs typeface="Traditional Arabic" pitchFamily="2" charset="-78"/>
            </a:endParaRPr>
          </a:p>
        </p:txBody>
      </p:sp>
      <p:sp>
        <p:nvSpPr>
          <p:cNvPr id="36882" name="Text Box 18"/>
          <p:cNvSpPr txBox="1">
            <a:spLocks noChangeArrowheads="1"/>
          </p:cNvSpPr>
          <p:nvPr/>
        </p:nvSpPr>
        <p:spPr bwMode="auto">
          <a:xfrm>
            <a:off x="1919288" y="2420938"/>
            <a:ext cx="2736850" cy="762000"/>
          </a:xfrm>
          <a:prstGeom prst="rect">
            <a:avLst/>
          </a:prstGeom>
          <a:noFill/>
          <a:ln w="9525">
            <a:noFill/>
            <a:miter lim="800000"/>
            <a:headEnd/>
            <a:tailEnd/>
          </a:ln>
          <a:effectLst/>
        </p:spPr>
        <p:txBody>
          <a:bodyPr>
            <a:spAutoFit/>
          </a:bodyPr>
          <a:lstStyle/>
          <a:p>
            <a:pPr algn="ctr" eaLnBrk="1" hangingPunct="1">
              <a:spcBef>
                <a:spcPct val="50000"/>
              </a:spcBef>
              <a:defRPr/>
            </a:pPr>
            <a:r>
              <a:rPr lang="ar-AE" sz="4400" b="1">
                <a:solidFill>
                  <a:srgbClr val="FF0000"/>
                </a:solidFill>
                <a:effectLst>
                  <a:outerShdw blurRad="38100" dist="38100" dir="2700000" algn="tl">
                    <a:srgbClr val="C0C0C0"/>
                  </a:outerShdw>
                </a:effectLst>
                <a:cs typeface="Traditional Arabic" pitchFamily="2" charset="-78"/>
              </a:rPr>
              <a:t>استعارة تصريحية</a:t>
            </a:r>
            <a:endParaRPr lang="en-US" sz="4400" b="1">
              <a:solidFill>
                <a:srgbClr val="FF0000"/>
              </a:solidFill>
              <a:effectLst>
                <a:outerShdw blurRad="38100" dist="38100" dir="2700000" algn="tl">
                  <a:srgbClr val="C0C0C0"/>
                </a:outerShdw>
              </a:effectLst>
              <a:cs typeface="Traditional Arabic" pitchFamily="2" charset="-78"/>
            </a:endParaRPr>
          </a:p>
        </p:txBody>
      </p:sp>
      <p:sp>
        <p:nvSpPr>
          <p:cNvPr id="36883" name="Text Box 19"/>
          <p:cNvSpPr txBox="1">
            <a:spLocks noChangeArrowheads="1"/>
          </p:cNvSpPr>
          <p:nvPr/>
        </p:nvSpPr>
        <p:spPr bwMode="auto">
          <a:xfrm>
            <a:off x="2063750" y="3575051"/>
            <a:ext cx="1657350" cy="1006475"/>
          </a:xfrm>
          <a:prstGeom prst="rect">
            <a:avLst/>
          </a:prstGeom>
          <a:noFill/>
          <a:ln w="9525">
            <a:noFill/>
            <a:miter lim="800000"/>
            <a:headEnd/>
            <a:tailEnd/>
          </a:ln>
          <a:effectLst/>
        </p:spPr>
        <p:txBody>
          <a:bodyPr>
            <a:spAutoFit/>
          </a:bodyPr>
          <a:lstStyle/>
          <a:p>
            <a:pPr algn="ctr" eaLnBrk="1" hangingPunct="1">
              <a:spcBef>
                <a:spcPct val="50000"/>
              </a:spcBef>
              <a:defRPr/>
            </a:pPr>
            <a:r>
              <a:rPr lang="ar-AE" sz="6000" b="1">
                <a:solidFill>
                  <a:srgbClr val="FF0000"/>
                </a:solidFill>
                <a:effectLst>
                  <a:outerShdw blurRad="38100" dist="38100" dir="2700000" algn="tl">
                    <a:srgbClr val="C0C0C0"/>
                  </a:outerShdw>
                </a:effectLst>
                <a:cs typeface="Traditional Arabic" pitchFamily="2" charset="-78"/>
              </a:rPr>
              <a:t>كناية</a:t>
            </a:r>
            <a:endParaRPr lang="en-US" sz="6000" b="1">
              <a:solidFill>
                <a:srgbClr val="FF0000"/>
              </a:solidFill>
              <a:effectLst>
                <a:outerShdw blurRad="38100" dist="38100" dir="2700000" algn="tl">
                  <a:srgbClr val="C0C0C0"/>
                </a:outerShdw>
              </a:effectLst>
              <a:cs typeface="Traditional Arabic" pitchFamily="2" charset="-78"/>
            </a:endParaRPr>
          </a:p>
        </p:txBody>
      </p:sp>
    </p:spTree>
    <p:extLst>
      <p:ext uri="{BB962C8B-B14F-4D97-AF65-F5344CB8AC3E}">
        <p14:creationId xmlns:p14="http://schemas.microsoft.com/office/powerpoint/2010/main" val="757494849"/>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36867"/>
                                        </p:tgtEl>
                                        <p:attrNameLst>
                                          <p:attrName>style.visibility</p:attrName>
                                        </p:attrNameLst>
                                      </p:cBhvr>
                                      <p:to>
                                        <p:strVal val="visible"/>
                                      </p:to>
                                    </p:set>
                                    <p:anim calcmode="lin" valueType="num">
                                      <p:cBhvr>
                                        <p:cTn id="7" dur="1000" fill="hold"/>
                                        <p:tgtEl>
                                          <p:spTgt spid="36867"/>
                                        </p:tgtEl>
                                        <p:attrNameLst>
                                          <p:attrName>ppt_w</p:attrName>
                                        </p:attrNameLst>
                                      </p:cBhvr>
                                      <p:tavLst>
                                        <p:tav tm="0">
                                          <p:val>
                                            <p:fltVal val="0"/>
                                          </p:val>
                                        </p:tav>
                                        <p:tav tm="100000">
                                          <p:val>
                                            <p:strVal val="#ppt_w"/>
                                          </p:val>
                                        </p:tav>
                                      </p:tavLst>
                                    </p:anim>
                                    <p:anim calcmode="lin" valueType="num">
                                      <p:cBhvr>
                                        <p:cTn id="8" dur="1000" fill="hold"/>
                                        <p:tgtEl>
                                          <p:spTgt spid="36867"/>
                                        </p:tgtEl>
                                        <p:attrNameLst>
                                          <p:attrName>ppt_h</p:attrName>
                                        </p:attrNameLst>
                                      </p:cBhvr>
                                      <p:tavLst>
                                        <p:tav tm="0">
                                          <p:val>
                                            <p:fltVal val="0"/>
                                          </p:val>
                                        </p:tav>
                                        <p:tav tm="100000">
                                          <p:val>
                                            <p:strVal val="#ppt_h"/>
                                          </p:val>
                                        </p:tav>
                                      </p:tavLst>
                                    </p:anim>
                                    <p:anim calcmode="lin" valueType="num">
                                      <p:cBhvr>
                                        <p:cTn id="9" dur="1000" fill="hold"/>
                                        <p:tgtEl>
                                          <p:spTgt spid="3686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686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36866"/>
                                        </p:tgtEl>
                                        <p:attrNameLst>
                                          <p:attrName>style.visibility</p:attrName>
                                        </p:attrNameLst>
                                      </p:cBhvr>
                                      <p:to>
                                        <p:strVal val="visible"/>
                                      </p:to>
                                    </p:set>
                                    <p:animEffect transition="in" filter="checkerboard(across)">
                                      <p:cBhvr>
                                        <p:cTn id="15" dur="500"/>
                                        <p:tgtEl>
                                          <p:spTgt spid="36866"/>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36876"/>
                                        </p:tgtEl>
                                        <p:attrNameLst>
                                          <p:attrName>style.visibility</p:attrName>
                                        </p:attrNameLst>
                                      </p:cBhvr>
                                      <p:to>
                                        <p:strVal val="visible"/>
                                      </p:to>
                                    </p:set>
                                    <p:animEffect transition="in" filter="checkerboard(across)">
                                      <p:cBhvr>
                                        <p:cTn id="20" dur="500"/>
                                        <p:tgtEl>
                                          <p:spTgt spid="36876"/>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5" presetClass="entr" presetSubtype="10" fill="hold" grpId="0" nodeType="clickEffect">
                                  <p:stCondLst>
                                    <p:cond delay="0"/>
                                  </p:stCondLst>
                                  <p:childTnLst>
                                    <p:set>
                                      <p:cBhvr>
                                        <p:cTn id="24" dur="1" fill="hold">
                                          <p:stCondLst>
                                            <p:cond delay="0"/>
                                          </p:stCondLst>
                                        </p:cTn>
                                        <p:tgtEl>
                                          <p:spTgt spid="36877"/>
                                        </p:tgtEl>
                                        <p:attrNameLst>
                                          <p:attrName>style.visibility</p:attrName>
                                        </p:attrNameLst>
                                      </p:cBhvr>
                                      <p:to>
                                        <p:strVal val="visible"/>
                                      </p:to>
                                    </p:set>
                                    <p:animEffect transition="in" filter="checkerboard(across)">
                                      <p:cBhvr>
                                        <p:cTn id="25" dur="500"/>
                                        <p:tgtEl>
                                          <p:spTgt spid="36877"/>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41" presetClass="entr" presetSubtype="0" fill="hold" grpId="0" nodeType="clickEffect">
                                  <p:stCondLst>
                                    <p:cond delay="0"/>
                                  </p:stCondLst>
                                  <p:iterate type="lt">
                                    <p:tmPct val="10000"/>
                                  </p:iterate>
                                  <p:childTnLst>
                                    <p:set>
                                      <p:cBhvr>
                                        <p:cTn id="29" dur="1" fill="hold">
                                          <p:stCondLst>
                                            <p:cond delay="0"/>
                                          </p:stCondLst>
                                        </p:cTn>
                                        <p:tgtEl>
                                          <p:spTgt spid="36881"/>
                                        </p:tgtEl>
                                        <p:attrNameLst>
                                          <p:attrName>style.visibility</p:attrName>
                                        </p:attrNameLst>
                                      </p:cBhvr>
                                      <p:to>
                                        <p:strVal val="visible"/>
                                      </p:to>
                                    </p:set>
                                    <p:anim calcmode="lin" valueType="num">
                                      <p:cBhvr>
                                        <p:cTn id="30" dur="500" fill="hold"/>
                                        <p:tgtEl>
                                          <p:spTgt spid="36881"/>
                                        </p:tgtEl>
                                        <p:attrNameLst>
                                          <p:attrName>ppt_x</p:attrName>
                                        </p:attrNameLst>
                                      </p:cBhvr>
                                      <p:tavLst>
                                        <p:tav tm="0">
                                          <p:val>
                                            <p:strVal val="#ppt_x"/>
                                          </p:val>
                                        </p:tav>
                                        <p:tav tm="50000">
                                          <p:val>
                                            <p:strVal val="#ppt_x+.1"/>
                                          </p:val>
                                        </p:tav>
                                        <p:tav tm="100000">
                                          <p:val>
                                            <p:strVal val="#ppt_x"/>
                                          </p:val>
                                        </p:tav>
                                      </p:tavLst>
                                    </p:anim>
                                    <p:anim calcmode="lin" valueType="num">
                                      <p:cBhvr>
                                        <p:cTn id="31" dur="500" fill="hold"/>
                                        <p:tgtEl>
                                          <p:spTgt spid="36881"/>
                                        </p:tgtEl>
                                        <p:attrNameLst>
                                          <p:attrName>ppt_y</p:attrName>
                                        </p:attrNameLst>
                                      </p:cBhvr>
                                      <p:tavLst>
                                        <p:tav tm="0">
                                          <p:val>
                                            <p:strVal val="#ppt_y"/>
                                          </p:val>
                                        </p:tav>
                                        <p:tav tm="100000">
                                          <p:val>
                                            <p:strVal val="#ppt_y"/>
                                          </p:val>
                                        </p:tav>
                                      </p:tavLst>
                                    </p:anim>
                                    <p:anim calcmode="lin" valueType="num">
                                      <p:cBhvr>
                                        <p:cTn id="32" dur="500" fill="hold"/>
                                        <p:tgtEl>
                                          <p:spTgt spid="36881"/>
                                        </p:tgtEl>
                                        <p:attrNameLst>
                                          <p:attrName>ppt_h</p:attrName>
                                        </p:attrNameLst>
                                      </p:cBhvr>
                                      <p:tavLst>
                                        <p:tav tm="0">
                                          <p:val>
                                            <p:strVal val="#ppt_h/10"/>
                                          </p:val>
                                        </p:tav>
                                        <p:tav tm="50000">
                                          <p:val>
                                            <p:strVal val="#ppt_h+.01"/>
                                          </p:val>
                                        </p:tav>
                                        <p:tav tm="100000">
                                          <p:val>
                                            <p:strVal val="#ppt_h"/>
                                          </p:val>
                                        </p:tav>
                                      </p:tavLst>
                                    </p:anim>
                                    <p:anim calcmode="lin" valueType="num">
                                      <p:cBhvr>
                                        <p:cTn id="33" dur="500" fill="hold"/>
                                        <p:tgtEl>
                                          <p:spTgt spid="36881"/>
                                        </p:tgtEl>
                                        <p:attrNameLst>
                                          <p:attrName>ppt_w</p:attrName>
                                        </p:attrNameLst>
                                      </p:cBhvr>
                                      <p:tavLst>
                                        <p:tav tm="0">
                                          <p:val>
                                            <p:strVal val="#ppt_w/10"/>
                                          </p:val>
                                        </p:tav>
                                        <p:tav tm="50000">
                                          <p:val>
                                            <p:strVal val="#ppt_w+.01"/>
                                          </p:val>
                                        </p:tav>
                                        <p:tav tm="100000">
                                          <p:val>
                                            <p:strVal val="#ppt_w"/>
                                          </p:val>
                                        </p:tav>
                                      </p:tavLst>
                                    </p:anim>
                                    <p:animEffect transition="in" filter="fade">
                                      <p:cBhvr>
                                        <p:cTn id="34" dur="500" tmFilter="0,0; .5, 1; 1, 1"/>
                                        <p:tgtEl>
                                          <p:spTgt spid="36881"/>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41" presetClass="entr" presetSubtype="0" fill="hold" grpId="0" nodeType="clickEffect">
                                  <p:stCondLst>
                                    <p:cond delay="0"/>
                                  </p:stCondLst>
                                  <p:iterate type="lt">
                                    <p:tmPct val="10000"/>
                                  </p:iterate>
                                  <p:childTnLst>
                                    <p:set>
                                      <p:cBhvr>
                                        <p:cTn id="38" dur="1" fill="hold">
                                          <p:stCondLst>
                                            <p:cond delay="0"/>
                                          </p:stCondLst>
                                        </p:cTn>
                                        <p:tgtEl>
                                          <p:spTgt spid="36882"/>
                                        </p:tgtEl>
                                        <p:attrNameLst>
                                          <p:attrName>style.visibility</p:attrName>
                                        </p:attrNameLst>
                                      </p:cBhvr>
                                      <p:to>
                                        <p:strVal val="visible"/>
                                      </p:to>
                                    </p:set>
                                    <p:anim calcmode="lin" valueType="num">
                                      <p:cBhvr>
                                        <p:cTn id="39" dur="500" fill="hold"/>
                                        <p:tgtEl>
                                          <p:spTgt spid="36882"/>
                                        </p:tgtEl>
                                        <p:attrNameLst>
                                          <p:attrName>ppt_x</p:attrName>
                                        </p:attrNameLst>
                                      </p:cBhvr>
                                      <p:tavLst>
                                        <p:tav tm="0">
                                          <p:val>
                                            <p:strVal val="#ppt_x"/>
                                          </p:val>
                                        </p:tav>
                                        <p:tav tm="50000">
                                          <p:val>
                                            <p:strVal val="#ppt_x+.1"/>
                                          </p:val>
                                        </p:tav>
                                        <p:tav tm="100000">
                                          <p:val>
                                            <p:strVal val="#ppt_x"/>
                                          </p:val>
                                        </p:tav>
                                      </p:tavLst>
                                    </p:anim>
                                    <p:anim calcmode="lin" valueType="num">
                                      <p:cBhvr>
                                        <p:cTn id="40" dur="500" fill="hold"/>
                                        <p:tgtEl>
                                          <p:spTgt spid="36882"/>
                                        </p:tgtEl>
                                        <p:attrNameLst>
                                          <p:attrName>ppt_y</p:attrName>
                                        </p:attrNameLst>
                                      </p:cBhvr>
                                      <p:tavLst>
                                        <p:tav tm="0">
                                          <p:val>
                                            <p:strVal val="#ppt_y"/>
                                          </p:val>
                                        </p:tav>
                                        <p:tav tm="100000">
                                          <p:val>
                                            <p:strVal val="#ppt_y"/>
                                          </p:val>
                                        </p:tav>
                                      </p:tavLst>
                                    </p:anim>
                                    <p:anim calcmode="lin" valueType="num">
                                      <p:cBhvr>
                                        <p:cTn id="41" dur="500" fill="hold"/>
                                        <p:tgtEl>
                                          <p:spTgt spid="36882"/>
                                        </p:tgtEl>
                                        <p:attrNameLst>
                                          <p:attrName>ppt_h</p:attrName>
                                        </p:attrNameLst>
                                      </p:cBhvr>
                                      <p:tavLst>
                                        <p:tav tm="0">
                                          <p:val>
                                            <p:strVal val="#ppt_h/10"/>
                                          </p:val>
                                        </p:tav>
                                        <p:tav tm="50000">
                                          <p:val>
                                            <p:strVal val="#ppt_h+.01"/>
                                          </p:val>
                                        </p:tav>
                                        <p:tav tm="100000">
                                          <p:val>
                                            <p:strVal val="#ppt_h"/>
                                          </p:val>
                                        </p:tav>
                                      </p:tavLst>
                                    </p:anim>
                                    <p:anim calcmode="lin" valueType="num">
                                      <p:cBhvr>
                                        <p:cTn id="42" dur="500" fill="hold"/>
                                        <p:tgtEl>
                                          <p:spTgt spid="36882"/>
                                        </p:tgtEl>
                                        <p:attrNameLst>
                                          <p:attrName>ppt_w</p:attrName>
                                        </p:attrNameLst>
                                      </p:cBhvr>
                                      <p:tavLst>
                                        <p:tav tm="0">
                                          <p:val>
                                            <p:strVal val="#ppt_w/10"/>
                                          </p:val>
                                        </p:tav>
                                        <p:tav tm="50000">
                                          <p:val>
                                            <p:strVal val="#ppt_w+.01"/>
                                          </p:val>
                                        </p:tav>
                                        <p:tav tm="100000">
                                          <p:val>
                                            <p:strVal val="#ppt_w"/>
                                          </p:val>
                                        </p:tav>
                                      </p:tavLst>
                                    </p:anim>
                                    <p:animEffect transition="in" filter="fade">
                                      <p:cBhvr>
                                        <p:cTn id="43" dur="500" tmFilter="0,0; .5, 1; 1, 1"/>
                                        <p:tgtEl>
                                          <p:spTgt spid="36882"/>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41" presetClass="entr" presetSubtype="0" fill="hold" grpId="0" nodeType="clickEffect">
                                  <p:stCondLst>
                                    <p:cond delay="0"/>
                                  </p:stCondLst>
                                  <p:iterate type="lt">
                                    <p:tmPct val="10000"/>
                                  </p:iterate>
                                  <p:childTnLst>
                                    <p:set>
                                      <p:cBhvr>
                                        <p:cTn id="47" dur="1" fill="hold">
                                          <p:stCondLst>
                                            <p:cond delay="0"/>
                                          </p:stCondLst>
                                        </p:cTn>
                                        <p:tgtEl>
                                          <p:spTgt spid="36883"/>
                                        </p:tgtEl>
                                        <p:attrNameLst>
                                          <p:attrName>style.visibility</p:attrName>
                                        </p:attrNameLst>
                                      </p:cBhvr>
                                      <p:to>
                                        <p:strVal val="visible"/>
                                      </p:to>
                                    </p:set>
                                    <p:anim calcmode="lin" valueType="num">
                                      <p:cBhvr>
                                        <p:cTn id="48" dur="500" fill="hold"/>
                                        <p:tgtEl>
                                          <p:spTgt spid="36883"/>
                                        </p:tgtEl>
                                        <p:attrNameLst>
                                          <p:attrName>ppt_x</p:attrName>
                                        </p:attrNameLst>
                                      </p:cBhvr>
                                      <p:tavLst>
                                        <p:tav tm="0">
                                          <p:val>
                                            <p:strVal val="#ppt_x"/>
                                          </p:val>
                                        </p:tav>
                                        <p:tav tm="50000">
                                          <p:val>
                                            <p:strVal val="#ppt_x+.1"/>
                                          </p:val>
                                        </p:tav>
                                        <p:tav tm="100000">
                                          <p:val>
                                            <p:strVal val="#ppt_x"/>
                                          </p:val>
                                        </p:tav>
                                      </p:tavLst>
                                    </p:anim>
                                    <p:anim calcmode="lin" valueType="num">
                                      <p:cBhvr>
                                        <p:cTn id="49" dur="500" fill="hold"/>
                                        <p:tgtEl>
                                          <p:spTgt spid="36883"/>
                                        </p:tgtEl>
                                        <p:attrNameLst>
                                          <p:attrName>ppt_y</p:attrName>
                                        </p:attrNameLst>
                                      </p:cBhvr>
                                      <p:tavLst>
                                        <p:tav tm="0">
                                          <p:val>
                                            <p:strVal val="#ppt_y"/>
                                          </p:val>
                                        </p:tav>
                                        <p:tav tm="100000">
                                          <p:val>
                                            <p:strVal val="#ppt_y"/>
                                          </p:val>
                                        </p:tav>
                                      </p:tavLst>
                                    </p:anim>
                                    <p:anim calcmode="lin" valueType="num">
                                      <p:cBhvr>
                                        <p:cTn id="50" dur="500" fill="hold"/>
                                        <p:tgtEl>
                                          <p:spTgt spid="36883"/>
                                        </p:tgtEl>
                                        <p:attrNameLst>
                                          <p:attrName>ppt_h</p:attrName>
                                        </p:attrNameLst>
                                      </p:cBhvr>
                                      <p:tavLst>
                                        <p:tav tm="0">
                                          <p:val>
                                            <p:strVal val="#ppt_h/10"/>
                                          </p:val>
                                        </p:tav>
                                        <p:tav tm="50000">
                                          <p:val>
                                            <p:strVal val="#ppt_h+.01"/>
                                          </p:val>
                                        </p:tav>
                                        <p:tav tm="100000">
                                          <p:val>
                                            <p:strVal val="#ppt_h"/>
                                          </p:val>
                                        </p:tav>
                                      </p:tavLst>
                                    </p:anim>
                                    <p:anim calcmode="lin" valueType="num">
                                      <p:cBhvr>
                                        <p:cTn id="51" dur="500" fill="hold"/>
                                        <p:tgtEl>
                                          <p:spTgt spid="36883"/>
                                        </p:tgtEl>
                                        <p:attrNameLst>
                                          <p:attrName>ppt_w</p:attrName>
                                        </p:attrNameLst>
                                      </p:cBhvr>
                                      <p:tavLst>
                                        <p:tav tm="0">
                                          <p:val>
                                            <p:strVal val="#ppt_w/10"/>
                                          </p:val>
                                        </p:tav>
                                        <p:tav tm="50000">
                                          <p:val>
                                            <p:strVal val="#ppt_w+.01"/>
                                          </p:val>
                                        </p:tav>
                                        <p:tav tm="100000">
                                          <p:val>
                                            <p:strVal val="#ppt_w"/>
                                          </p:val>
                                        </p:tav>
                                      </p:tavLst>
                                    </p:anim>
                                    <p:animEffect transition="in" filter="fade">
                                      <p:cBhvr>
                                        <p:cTn id="52" dur="500" tmFilter="0,0; .5, 1; 1, 1"/>
                                        <p:tgtEl>
                                          <p:spTgt spid="36883"/>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3" presetClass="entr" presetSubtype="10" fill="hold" grpId="0" nodeType="clickEffect">
                                  <p:stCondLst>
                                    <p:cond delay="0"/>
                                  </p:stCondLst>
                                  <p:childTnLst>
                                    <p:set>
                                      <p:cBhvr>
                                        <p:cTn id="56" dur="1" fill="hold">
                                          <p:stCondLst>
                                            <p:cond delay="0"/>
                                          </p:stCondLst>
                                        </p:cTn>
                                        <p:tgtEl>
                                          <p:spTgt spid="36878"/>
                                        </p:tgtEl>
                                        <p:attrNameLst>
                                          <p:attrName>style.visibility</p:attrName>
                                        </p:attrNameLst>
                                      </p:cBhvr>
                                      <p:to>
                                        <p:strVal val="visible"/>
                                      </p:to>
                                    </p:set>
                                    <p:animEffect transition="in" filter="blinds(horizontal)">
                                      <p:cBhvr>
                                        <p:cTn id="57" dur="500"/>
                                        <p:tgtEl>
                                          <p:spTgt spid="36878"/>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27" presetClass="entr" presetSubtype="0" fill="hold" grpId="0" nodeType="clickEffect">
                                  <p:stCondLst>
                                    <p:cond delay="0"/>
                                  </p:stCondLst>
                                  <p:iterate type="lt">
                                    <p:tmPct val="50000"/>
                                  </p:iterate>
                                  <p:childTnLst>
                                    <p:set>
                                      <p:cBhvr>
                                        <p:cTn id="61" dur="1" fill="hold">
                                          <p:stCondLst>
                                            <p:cond delay="0"/>
                                          </p:stCondLst>
                                        </p:cTn>
                                        <p:tgtEl>
                                          <p:spTgt spid="36879"/>
                                        </p:tgtEl>
                                        <p:attrNameLst>
                                          <p:attrName>style.visibility</p:attrName>
                                        </p:attrNameLst>
                                      </p:cBhvr>
                                      <p:to>
                                        <p:strVal val="visible"/>
                                      </p:to>
                                    </p:set>
                                    <p:anim calcmode="discrete" valueType="clr">
                                      <p:cBhvr override="childStyle">
                                        <p:cTn id="62" dur="500"/>
                                        <p:tgtEl>
                                          <p:spTgt spid="36879"/>
                                        </p:tgtEl>
                                        <p:attrNameLst>
                                          <p:attrName>style.color</p:attrName>
                                        </p:attrNameLst>
                                      </p:cBhvr>
                                      <p:tavLst>
                                        <p:tav tm="0">
                                          <p:val>
                                            <p:clrVal>
                                              <a:schemeClr val="accent2"/>
                                            </p:clrVal>
                                          </p:val>
                                        </p:tav>
                                        <p:tav tm="50000">
                                          <p:val>
                                            <p:clrVal>
                                              <a:schemeClr val="hlink"/>
                                            </p:clrVal>
                                          </p:val>
                                        </p:tav>
                                      </p:tavLst>
                                    </p:anim>
                                    <p:anim calcmode="discrete" valueType="clr">
                                      <p:cBhvr>
                                        <p:cTn id="63" dur="500"/>
                                        <p:tgtEl>
                                          <p:spTgt spid="36879"/>
                                        </p:tgtEl>
                                        <p:attrNameLst>
                                          <p:attrName>fillcolor</p:attrName>
                                        </p:attrNameLst>
                                      </p:cBhvr>
                                      <p:tavLst>
                                        <p:tav tm="0">
                                          <p:val>
                                            <p:clrVal>
                                              <a:schemeClr val="accent2"/>
                                            </p:clrVal>
                                          </p:val>
                                        </p:tav>
                                        <p:tav tm="50000">
                                          <p:val>
                                            <p:clrVal>
                                              <a:schemeClr val="hlink"/>
                                            </p:clrVal>
                                          </p:val>
                                        </p:tav>
                                      </p:tavLst>
                                    </p:anim>
                                    <p:set>
                                      <p:cBhvr>
                                        <p:cTn id="64" dur="500"/>
                                        <p:tgtEl>
                                          <p:spTgt spid="36879"/>
                                        </p:tgtEl>
                                        <p:attrNameLst>
                                          <p:attrName>fill.type</p:attrName>
                                        </p:attrNameLst>
                                      </p:cBhvr>
                                      <p:to>
                                        <p:strVal val="solid"/>
                                      </p:to>
                                    </p:set>
                                  </p:childTnLst>
                                </p:cTn>
                              </p:par>
                            </p:childTnLst>
                          </p:cTn>
                        </p:par>
                      </p:childTnLst>
                    </p:cTn>
                  </p:par>
                  <p:par>
                    <p:cTn id="65" fill="hold" nodeType="clickPar">
                      <p:stCondLst>
                        <p:cond delay="indefinite"/>
                      </p:stCondLst>
                      <p:childTnLst>
                        <p:par>
                          <p:cTn id="66" fill="hold" nodeType="withGroup">
                            <p:stCondLst>
                              <p:cond delay="0"/>
                            </p:stCondLst>
                            <p:childTnLst>
                              <p:par>
                                <p:cTn id="67" presetID="41" presetClass="entr" presetSubtype="0" fill="hold" grpId="0" nodeType="clickEffect">
                                  <p:stCondLst>
                                    <p:cond delay="0"/>
                                  </p:stCondLst>
                                  <p:iterate type="lt">
                                    <p:tmPct val="10000"/>
                                  </p:iterate>
                                  <p:childTnLst>
                                    <p:set>
                                      <p:cBhvr>
                                        <p:cTn id="68" dur="1" fill="hold">
                                          <p:stCondLst>
                                            <p:cond delay="0"/>
                                          </p:stCondLst>
                                        </p:cTn>
                                        <p:tgtEl>
                                          <p:spTgt spid="36880"/>
                                        </p:tgtEl>
                                        <p:attrNameLst>
                                          <p:attrName>style.visibility</p:attrName>
                                        </p:attrNameLst>
                                      </p:cBhvr>
                                      <p:to>
                                        <p:strVal val="visible"/>
                                      </p:to>
                                    </p:set>
                                    <p:anim calcmode="lin" valueType="num">
                                      <p:cBhvr>
                                        <p:cTn id="69" dur="500" fill="hold"/>
                                        <p:tgtEl>
                                          <p:spTgt spid="36880"/>
                                        </p:tgtEl>
                                        <p:attrNameLst>
                                          <p:attrName>ppt_x</p:attrName>
                                        </p:attrNameLst>
                                      </p:cBhvr>
                                      <p:tavLst>
                                        <p:tav tm="0">
                                          <p:val>
                                            <p:strVal val="#ppt_x"/>
                                          </p:val>
                                        </p:tav>
                                        <p:tav tm="50000">
                                          <p:val>
                                            <p:strVal val="#ppt_x+.1"/>
                                          </p:val>
                                        </p:tav>
                                        <p:tav tm="100000">
                                          <p:val>
                                            <p:strVal val="#ppt_x"/>
                                          </p:val>
                                        </p:tav>
                                      </p:tavLst>
                                    </p:anim>
                                    <p:anim calcmode="lin" valueType="num">
                                      <p:cBhvr>
                                        <p:cTn id="70" dur="500" fill="hold"/>
                                        <p:tgtEl>
                                          <p:spTgt spid="36880"/>
                                        </p:tgtEl>
                                        <p:attrNameLst>
                                          <p:attrName>ppt_y</p:attrName>
                                        </p:attrNameLst>
                                      </p:cBhvr>
                                      <p:tavLst>
                                        <p:tav tm="0">
                                          <p:val>
                                            <p:strVal val="#ppt_y"/>
                                          </p:val>
                                        </p:tav>
                                        <p:tav tm="100000">
                                          <p:val>
                                            <p:strVal val="#ppt_y"/>
                                          </p:val>
                                        </p:tav>
                                      </p:tavLst>
                                    </p:anim>
                                    <p:anim calcmode="lin" valueType="num">
                                      <p:cBhvr>
                                        <p:cTn id="71" dur="500" fill="hold"/>
                                        <p:tgtEl>
                                          <p:spTgt spid="36880"/>
                                        </p:tgtEl>
                                        <p:attrNameLst>
                                          <p:attrName>ppt_h</p:attrName>
                                        </p:attrNameLst>
                                      </p:cBhvr>
                                      <p:tavLst>
                                        <p:tav tm="0">
                                          <p:val>
                                            <p:strVal val="#ppt_h/10"/>
                                          </p:val>
                                        </p:tav>
                                        <p:tav tm="50000">
                                          <p:val>
                                            <p:strVal val="#ppt_h+.01"/>
                                          </p:val>
                                        </p:tav>
                                        <p:tav tm="100000">
                                          <p:val>
                                            <p:strVal val="#ppt_h"/>
                                          </p:val>
                                        </p:tav>
                                      </p:tavLst>
                                    </p:anim>
                                    <p:anim calcmode="lin" valueType="num">
                                      <p:cBhvr>
                                        <p:cTn id="72" dur="500" fill="hold"/>
                                        <p:tgtEl>
                                          <p:spTgt spid="36880"/>
                                        </p:tgtEl>
                                        <p:attrNameLst>
                                          <p:attrName>ppt_w</p:attrName>
                                        </p:attrNameLst>
                                      </p:cBhvr>
                                      <p:tavLst>
                                        <p:tav tm="0">
                                          <p:val>
                                            <p:strVal val="#ppt_w/10"/>
                                          </p:val>
                                        </p:tav>
                                        <p:tav tm="50000">
                                          <p:val>
                                            <p:strVal val="#ppt_w+.01"/>
                                          </p:val>
                                        </p:tav>
                                        <p:tav tm="100000">
                                          <p:val>
                                            <p:strVal val="#ppt_w"/>
                                          </p:val>
                                        </p:tav>
                                      </p:tavLst>
                                    </p:anim>
                                    <p:animEffect transition="in" filter="fade">
                                      <p:cBhvr>
                                        <p:cTn id="73" dur="500" tmFilter="0,0; .5, 1; 1, 1"/>
                                        <p:tgtEl>
                                          <p:spTgt spid="368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6" grpId="0" animBg="1"/>
      <p:bldP spid="36867" grpId="0" animBg="1"/>
      <p:bldP spid="36876" grpId="0" animBg="1"/>
      <p:bldP spid="36877" grpId="0" animBg="1"/>
      <p:bldP spid="36878" grpId="0" animBg="1"/>
      <p:bldP spid="36879" grpId="0"/>
      <p:bldP spid="36880" grpId="0"/>
      <p:bldP spid="36881" grpId="0"/>
      <p:bldP spid="36882" grpId="0"/>
      <p:bldP spid="3688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AutoShape 3" descr="5%"/>
          <p:cNvSpPr>
            <a:spLocks noChangeArrowheads="1"/>
          </p:cNvSpPr>
          <p:nvPr/>
        </p:nvSpPr>
        <p:spPr bwMode="auto">
          <a:xfrm>
            <a:off x="8328025" y="115888"/>
            <a:ext cx="2159000" cy="1008062"/>
          </a:xfrm>
          <a:prstGeom prst="verticalScroll">
            <a:avLst>
              <a:gd name="adj" fmla="val 12500"/>
            </a:avLst>
          </a:prstGeom>
          <a:pattFill prst="pct5">
            <a:fgClr>
              <a:srgbClr val="FF99CC"/>
            </a:fgClr>
            <a:bgClr>
              <a:schemeClr val="bg1"/>
            </a:bgClr>
          </a:pattFill>
          <a:ln w="9525">
            <a:solidFill>
              <a:srgbClr val="FF0000"/>
            </a:solidFill>
            <a:round/>
            <a:headEnd/>
            <a:tailEnd/>
          </a:ln>
          <a:effectLst/>
        </p:spPr>
        <p:txBody>
          <a:bodyPr wrap="none" anchor="ctr"/>
          <a:lstStyle/>
          <a:p>
            <a:pPr algn="ctr" rtl="1" eaLnBrk="1" hangingPunct="1">
              <a:defRPr/>
            </a:pPr>
            <a:r>
              <a:rPr lang="ar-AE" sz="4000" b="1">
                <a:solidFill>
                  <a:srgbClr val="FF0000"/>
                </a:solidFill>
                <a:effectLst>
                  <a:outerShdw blurRad="38100" dist="38100" dir="2700000" algn="tl">
                    <a:srgbClr val="C0C0C0"/>
                  </a:outerShdw>
                </a:effectLst>
                <a:cs typeface="PT Bold Heading" pitchFamily="2" charset="-78"/>
              </a:rPr>
              <a:t>فكِّرْ:</a:t>
            </a:r>
            <a:endParaRPr lang="en-US" sz="4000" b="1">
              <a:solidFill>
                <a:srgbClr val="FF0000"/>
              </a:solidFill>
              <a:effectLst>
                <a:outerShdw blurRad="38100" dist="38100" dir="2700000" algn="tl">
                  <a:srgbClr val="C0C0C0"/>
                </a:outerShdw>
              </a:effectLst>
              <a:cs typeface="PT Bold Heading" pitchFamily="2" charset="-78"/>
            </a:endParaRPr>
          </a:p>
        </p:txBody>
      </p:sp>
      <p:sp>
        <p:nvSpPr>
          <p:cNvPr id="40970" name="Rectangle 10" descr="لوح خشبي"/>
          <p:cNvSpPr>
            <a:spLocks noChangeArrowheads="1"/>
          </p:cNvSpPr>
          <p:nvPr/>
        </p:nvSpPr>
        <p:spPr bwMode="auto">
          <a:xfrm>
            <a:off x="1776413" y="1052514"/>
            <a:ext cx="8640762" cy="1152525"/>
          </a:xfrm>
          <a:prstGeom prst="rect">
            <a:avLst/>
          </a:prstGeom>
          <a:pattFill prst="shingle">
            <a:fgClr>
              <a:srgbClr val="CCFFFF"/>
            </a:fgClr>
            <a:bgClr>
              <a:schemeClr val="bg1"/>
            </a:bgClr>
          </a:pattFill>
          <a:ln w="9525" algn="ctr">
            <a:noFill/>
            <a:miter lim="800000"/>
            <a:headEnd/>
            <a:tailEnd/>
          </a:ln>
          <a:effectLst/>
        </p:spPr>
        <p:txBody>
          <a:bodyPr anchor="ctr"/>
          <a:lstStyle/>
          <a:p>
            <a:pPr algn="r" rtl="1" eaLnBrk="1" hangingPunct="1">
              <a:defRPr/>
            </a:pPr>
            <a:r>
              <a:rPr lang="ar-AE" sz="4800" b="1" dirty="0">
                <a:effectLst>
                  <a:outerShdw blurRad="38100" dist="38100" dir="2700000" algn="tl">
                    <a:srgbClr val="C0C0C0"/>
                  </a:outerShdw>
                </a:effectLst>
                <a:cs typeface="PT Bold Heading" pitchFamily="2" charset="-78"/>
              </a:rPr>
              <a:t>(أ) في المثالِ الثاني: البحرُ يجلسُ بيننا.</a:t>
            </a:r>
            <a:endParaRPr lang="en-US" sz="4800" b="1" dirty="0">
              <a:effectLst>
                <a:outerShdw blurRad="38100" dist="38100" dir="2700000" algn="tl">
                  <a:srgbClr val="C0C0C0"/>
                </a:outerShdw>
              </a:effectLst>
              <a:cs typeface="PT Bold Heading" pitchFamily="2" charset="-78"/>
            </a:endParaRPr>
          </a:p>
        </p:txBody>
      </p:sp>
      <p:sp>
        <p:nvSpPr>
          <p:cNvPr id="40972" name="Rectangle 12"/>
          <p:cNvSpPr>
            <a:spLocks noChangeArrowheads="1"/>
          </p:cNvSpPr>
          <p:nvPr/>
        </p:nvSpPr>
        <p:spPr bwMode="auto">
          <a:xfrm>
            <a:off x="1666876" y="2349500"/>
            <a:ext cx="10324827" cy="4508500"/>
          </a:xfrm>
          <a:prstGeom prst="rect">
            <a:avLst/>
          </a:prstGeom>
          <a:gradFill rotWithShape="1">
            <a:gsLst>
              <a:gs pos="0">
                <a:schemeClr val="bg1"/>
              </a:gs>
              <a:gs pos="100000">
                <a:schemeClr val="accent1"/>
              </a:gs>
            </a:gsLst>
            <a:path path="shape">
              <a:fillToRect l="50000" t="50000" r="50000" b="50000"/>
            </a:path>
          </a:gradFill>
          <a:ln w="57150" cmpd="thickThin">
            <a:solidFill>
              <a:schemeClr val="tx1"/>
            </a:solidFill>
            <a:miter lim="800000"/>
            <a:headEnd/>
            <a:tailEnd/>
          </a:ln>
          <a:effectLst/>
        </p:spPr>
        <p:txBody>
          <a:bodyPr wrap="none" anchor="ctr"/>
          <a:lstStyle/>
          <a:p>
            <a:pPr algn="r" rtl="1" eaLnBrk="1" hangingPunct="1">
              <a:lnSpc>
                <a:spcPct val="150000"/>
              </a:lnSpc>
              <a:defRPr/>
            </a:pPr>
            <a:r>
              <a:rPr lang="ar-AE" sz="4000" b="1" u="sng" dirty="0">
                <a:effectLst>
                  <a:outerShdw blurRad="38100" dist="38100" dir="2700000" algn="tl">
                    <a:srgbClr val="FFFFFF"/>
                  </a:outerShdw>
                </a:effectLst>
                <a:latin typeface="Simplified Arabic" panose="02020603050405020304" pitchFamily="18" charset="-78"/>
                <a:cs typeface="Simplified Arabic" panose="02020603050405020304" pitchFamily="18" charset="-78"/>
              </a:rPr>
              <a:t>لهذا القول معنيان:</a:t>
            </a:r>
          </a:p>
          <a:p>
            <a:pPr algn="r" rtl="1" eaLnBrk="1" hangingPunct="1">
              <a:lnSpc>
                <a:spcPct val="150000"/>
              </a:lnSpc>
              <a:defRPr/>
            </a:pPr>
            <a:r>
              <a:rPr lang="ar-AE" sz="4000" b="1" dirty="0">
                <a:effectLst>
                  <a:outerShdw blurRad="38100" dist="38100" dir="2700000" algn="tl">
                    <a:srgbClr val="FFFFFF"/>
                  </a:outerShdw>
                </a:effectLst>
                <a:latin typeface="Simplified Arabic" panose="02020603050405020304" pitchFamily="18" charset="-78"/>
                <a:cs typeface="Simplified Arabic" panose="02020603050405020304" pitchFamily="18" charset="-78"/>
              </a:rPr>
              <a:t>الأول: </a:t>
            </a:r>
            <a:r>
              <a:rPr lang="ar-AE" sz="4000" b="1" u="sng" dirty="0">
                <a:effectLst>
                  <a:outerShdw blurRad="38100" dist="38100" dir="2700000" algn="tl">
                    <a:srgbClr val="FFFFFF"/>
                  </a:outerShdw>
                </a:effectLst>
                <a:latin typeface="Simplified Arabic" panose="02020603050405020304" pitchFamily="18" charset="-78"/>
                <a:cs typeface="Simplified Arabic" panose="02020603050405020304" pitchFamily="18" charset="-78"/>
              </a:rPr>
              <a:t>المعنى الأصليُّ</a:t>
            </a:r>
            <a:r>
              <a:rPr lang="ar-AE" sz="4000" b="1" dirty="0">
                <a:effectLst>
                  <a:outerShdw blurRad="38100" dist="38100" dir="2700000" algn="tl">
                    <a:srgbClr val="FFFFFF"/>
                  </a:outerShdw>
                </a:effectLst>
                <a:latin typeface="Simplified Arabic" panose="02020603050405020304" pitchFamily="18" charset="-78"/>
                <a:cs typeface="Simplified Arabic" panose="02020603050405020304" pitchFamily="18" charset="-78"/>
              </a:rPr>
              <a:t>، وهو أنَّ البحر (أي المياه الزرقاء) </a:t>
            </a:r>
          </a:p>
          <a:p>
            <a:pPr algn="r" rtl="1" eaLnBrk="1" hangingPunct="1">
              <a:lnSpc>
                <a:spcPct val="150000"/>
              </a:lnSpc>
              <a:defRPr/>
            </a:pPr>
            <a:r>
              <a:rPr lang="ar-AE" sz="4000" b="1" dirty="0">
                <a:effectLst>
                  <a:outerShdw blurRad="38100" dist="38100" dir="2700000" algn="tl">
                    <a:srgbClr val="FFFFFF"/>
                  </a:outerShdw>
                </a:effectLst>
                <a:latin typeface="Simplified Arabic" panose="02020603050405020304" pitchFamily="18" charset="-78"/>
                <a:cs typeface="Simplified Arabic" panose="02020603050405020304" pitchFamily="18" charset="-78"/>
              </a:rPr>
              <a:t>تجلس بيننا.</a:t>
            </a:r>
          </a:p>
          <a:p>
            <a:pPr algn="r" rtl="1" eaLnBrk="1" hangingPunct="1">
              <a:lnSpc>
                <a:spcPct val="150000"/>
              </a:lnSpc>
              <a:defRPr/>
            </a:pPr>
            <a:r>
              <a:rPr lang="ar-AE" sz="4000" b="1" dirty="0">
                <a:effectLst>
                  <a:outerShdw blurRad="38100" dist="38100" dir="2700000" algn="tl">
                    <a:srgbClr val="FFFFFF"/>
                  </a:outerShdw>
                </a:effectLst>
                <a:latin typeface="Simplified Arabic" panose="02020603050405020304" pitchFamily="18" charset="-78"/>
                <a:cs typeface="Simplified Arabic" panose="02020603050405020304" pitchFamily="18" charset="-78"/>
              </a:rPr>
              <a:t>والثاني: </a:t>
            </a:r>
            <a:r>
              <a:rPr lang="ar-AE" sz="4000" b="1" u="sng" dirty="0">
                <a:effectLst>
                  <a:outerShdw blurRad="38100" dist="38100" dir="2700000" algn="tl">
                    <a:srgbClr val="FFFFFF"/>
                  </a:outerShdw>
                </a:effectLst>
                <a:latin typeface="Simplified Arabic" panose="02020603050405020304" pitchFamily="18" charset="-78"/>
                <a:cs typeface="Simplified Arabic" panose="02020603050405020304" pitchFamily="18" charset="-78"/>
              </a:rPr>
              <a:t>المعنى المجازيّ</a:t>
            </a:r>
            <a:r>
              <a:rPr lang="ar-AE" sz="4000" b="1" dirty="0">
                <a:effectLst>
                  <a:outerShdw blurRad="38100" dist="38100" dir="2700000" algn="tl">
                    <a:srgbClr val="FFFFFF"/>
                  </a:outerShdw>
                </a:effectLst>
                <a:latin typeface="Simplified Arabic" panose="02020603050405020304" pitchFamily="18" charset="-78"/>
                <a:cs typeface="Simplified Arabic" panose="02020603050405020304" pitchFamily="18" charset="-78"/>
              </a:rPr>
              <a:t>، وهو أنَّ عليًا يجلس بيننا.</a:t>
            </a:r>
          </a:p>
          <a:p>
            <a:pPr algn="r" rtl="1" eaLnBrk="1" hangingPunct="1">
              <a:lnSpc>
                <a:spcPct val="150000"/>
              </a:lnSpc>
              <a:defRPr/>
            </a:pPr>
            <a:r>
              <a:rPr lang="ar-AE" sz="4000" b="1" dirty="0">
                <a:effectLst>
                  <a:outerShdw blurRad="38100" dist="38100" dir="2700000" algn="tl">
                    <a:srgbClr val="FFFFFF"/>
                  </a:outerShdw>
                </a:effectLst>
                <a:latin typeface="Simplified Arabic" panose="02020603050405020304" pitchFamily="18" charset="-78"/>
                <a:cs typeface="Simplified Arabic" panose="02020603050405020304" pitchFamily="18" charset="-78"/>
              </a:rPr>
              <a:t>(ولكننا استعرنا له لفظةَ البحر، لاشتراكِهِما في صفةِ الكَرَم).</a:t>
            </a:r>
            <a:endParaRPr lang="en-US" sz="4000" b="1" dirty="0">
              <a:effectLst>
                <a:outerShdw blurRad="38100" dist="38100" dir="2700000" algn="tl">
                  <a:srgbClr val="FFFFFF"/>
                </a:outerShdw>
              </a:effectLst>
              <a:latin typeface="Simplified Arabic" panose="02020603050405020304" pitchFamily="18" charset="-78"/>
              <a:cs typeface="Simplified Arabic" panose="02020603050405020304" pitchFamily="18" charset="-78"/>
            </a:endParaRPr>
          </a:p>
        </p:txBody>
      </p:sp>
    </p:spTree>
    <p:extLst>
      <p:ext uri="{BB962C8B-B14F-4D97-AF65-F5344CB8AC3E}">
        <p14:creationId xmlns:p14="http://schemas.microsoft.com/office/powerpoint/2010/main" val="3548383833"/>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96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5" presetClass="entr" presetSubtype="10" fill="hold" grpId="0" nodeType="clickEffect">
                                  <p:stCondLst>
                                    <p:cond delay="0"/>
                                  </p:stCondLst>
                                  <p:childTnLst>
                                    <p:set>
                                      <p:cBhvr>
                                        <p:cTn id="10" dur="1" fill="hold">
                                          <p:stCondLst>
                                            <p:cond delay="0"/>
                                          </p:stCondLst>
                                        </p:cTn>
                                        <p:tgtEl>
                                          <p:spTgt spid="40970"/>
                                        </p:tgtEl>
                                        <p:attrNameLst>
                                          <p:attrName>style.visibility</p:attrName>
                                        </p:attrNameLst>
                                      </p:cBhvr>
                                      <p:to>
                                        <p:strVal val="visible"/>
                                      </p:to>
                                    </p:set>
                                    <p:animEffect transition="in" filter="checkerboard(across)">
                                      <p:cBhvr>
                                        <p:cTn id="11" dur="500"/>
                                        <p:tgtEl>
                                          <p:spTgt spid="40970"/>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5" presetClass="entr" presetSubtype="10" fill="hold" grpId="0" nodeType="clickEffect">
                                  <p:stCondLst>
                                    <p:cond delay="0"/>
                                  </p:stCondLst>
                                  <p:childTnLst>
                                    <p:set>
                                      <p:cBhvr>
                                        <p:cTn id="15" dur="1" fill="hold">
                                          <p:stCondLst>
                                            <p:cond delay="0"/>
                                          </p:stCondLst>
                                        </p:cTn>
                                        <p:tgtEl>
                                          <p:spTgt spid="40972"/>
                                        </p:tgtEl>
                                        <p:attrNameLst>
                                          <p:attrName>style.visibility</p:attrName>
                                        </p:attrNameLst>
                                      </p:cBhvr>
                                      <p:to>
                                        <p:strVal val="visible"/>
                                      </p:to>
                                    </p:set>
                                    <p:animEffect transition="in" filter="checkerboard(across)">
                                      <p:cBhvr>
                                        <p:cTn id="16" dur="500"/>
                                        <p:tgtEl>
                                          <p:spTgt spid="409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3" grpId="0" animBg="1"/>
      <p:bldP spid="40970" grpId="0" animBg="1"/>
      <p:bldP spid="4097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10" descr="Copy (2) of 924_20532957.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09538"/>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AutoShape 3" descr="5%"/>
          <p:cNvSpPr>
            <a:spLocks noChangeArrowheads="1"/>
          </p:cNvSpPr>
          <p:nvPr/>
        </p:nvSpPr>
        <p:spPr bwMode="auto">
          <a:xfrm>
            <a:off x="8328025" y="115888"/>
            <a:ext cx="2159000" cy="1008062"/>
          </a:xfrm>
          <a:prstGeom prst="verticalScroll">
            <a:avLst>
              <a:gd name="adj" fmla="val 12500"/>
            </a:avLst>
          </a:prstGeom>
          <a:pattFill prst="pct5">
            <a:fgClr>
              <a:srgbClr val="FF99CC"/>
            </a:fgClr>
            <a:bgClr>
              <a:schemeClr val="bg1"/>
            </a:bgClr>
          </a:pattFill>
          <a:ln w="9525">
            <a:solidFill>
              <a:srgbClr val="FF0000"/>
            </a:solidFill>
            <a:round/>
            <a:headEnd/>
            <a:tailEnd/>
          </a:ln>
          <a:effectLst/>
        </p:spPr>
        <p:txBody>
          <a:bodyPr wrap="none" anchor="ctr"/>
          <a:lstStyle/>
          <a:p>
            <a:pPr algn="ctr" rtl="1" eaLnBrk="1" hangingPunct="1">
              <a:defRPr/>
            </a:pPr>
            <a:r>
              <a:rPr lang="ar-AE" sz="4000" b="1">
                <a:solidFill>
                  <a:srgbClr val="FF0000"/>
                </a:solidFill>
                <a:effectLst>
                  <a:outerShdw blurRad="38100" dist="38100" dir="2700000" algn="tl">
                    <a:srgbClr val="C0C0C0"/>
                  </a:outerShdw>
                </a:effectLst>
                <a:cs typeface="PT Bold Heading" pitchFamily="2" charset="-78"/>
              </a:rPr>
              <a:t>فكِّرْ:</a:t>
            </a:r>
            <a:endParaRPr lang="en-US" sz="4000" b="1">
              <a:solidFill>
                <a:srgbClr val="FF0000"/>
              </a:solidFill>
              <a:effectLst>
                <a:outerShdw blurRad="38100" dist="38100" dir="2700000" algn="tl">
                  <a:srgbClr val="C0C0C0"/>
                </a:outerShdw>
              </a:effectLst>
              <a:cs typeface="PT Bold Heading" pitchFamily="2" charset="-78"/>
            </a:endParaRPr>
          </a:p>
        </p:txBody>
      </p:sp>
      <p:sp>
        <p:nvSpPr>
          <p:cNvPr id="40970" name="Rectangle 10" descr="لوح خشبي"/>
          <p:cNvSpPr>
            <a:spLocks noChangeArrowheads="1"/>
          </p:cNvSpPr>
          <p:nvPr/>
        </p:nvSpPr>
        <p:spPr bwMode="auto">
          <a:xfrm>
            <a:off x="1776413" y="1196976"/>
            <a:ext cx="8640762" cy="1008063"/>
          </a:xfrm>
          <a:prstGeom prst="rect">
            <a:avLst/>
          </a:prstGeom>
          <a:pattFill prst="shingle">
            <a:fgClr>
              <a:srgbClr val="CCFFFF"/>
            </a:fgClr>
            <a:bgClr>
              <a:schemeClr val="bg1"/>
            </a:bgClr>
          </a:pattFill>
          <a:ln w="9525" algn="ctr">
            <a:noFill/>
            <a:miter lim="800000"/>
            <a:headEnd/>
            <a:tailEnd/>
          </a:ln>
          <a:effectLst/>
        </p:spPr>
        <p:txBody>
          <a:bodyPr anchor="ctr"/>
          <a:lstStyle/>
          <a:p>
            <a:pPr algn="r" rtl="1" eaLnBrk="1" hangingPunct="1">
              <a:defRPr/>
            </a:pPr>
            <a:r>
              <a:rPr lang="ar-AE" sz="4800" b="1" dirty="0">
                <a:effectLst>
                  <a:outerShdw blurRad="38100" dist="38100" dir="2700000" algn="tl">
                    <a:srgbClr val="C0C0C0"/>
                  </a:outerShdw>
                </a:effectLst>
                <a:cs typeface="PT Bold Heading" pitchFamily="2" charset="-78"/>
              </a:rPr>
              <a:t>(أ) في المثالِ الثاني: البحرُ يجلسُ بيننا.</a:t>
            </a:r>
            <a:endParaRPr lang="en-US" sz="4800" b="1" dirty="0">
              <a:effectLst>
                <a:outerShdw blurRad="38100" dist="38100" dir="2700000" algn="tl">
                  <a:srgbClr val="C0C0C0"/>
                </a:outerShdw>
              </a:effectLst>
              <a:cs typeface="PT Bold Heading" pitchFamily="2" charset="-78"/>
            </a:endParaRPr>
          </a:p>
        </p:txBody>
      </p:sp>
      <p:sp>
        <p:nvSpPr>
          <p:cNvPr id="40973" name="Rectangle 13" descr="رخام أبيض"/>
          <p:cNvSpPr>
            <a:spLocks noChangeArrowheads="1"/>
          </p:cNvSpPr>
          <p:nvPr/>
        </p:nvSpPr>
        <p:spPr bwMode="auto">
          <a:xfrm>
            <a:off x="1523999" y="2349501"/>
            <a:ext cx="10506891" cy="2862322"/>
          </a:xfrm>
          <a:prstGeom prst="rect">
            <a:avLst/>
          </a:prstGeom>
          <a:blipFill dpi="0" rotWithShape="0">
            <a:blip r:embed="rId4" cstate="print"/>
            <a:srcRect/>
            <a:tile tx="0" ty="0" sx="100000" sy="100000" flip="none" algn="tl"/>
          </a:blipFill>
          <a:ln w="9525" algn="ctr">
            <a:noFill/>
            <a:miter lim="800000"/>
            <a:headEnd/>
            <a:tailEnd/>
          </a:ln>
          <a:effectLst/>
        </p:spPr>
        <p:txBody>
          <a:bodyPr wrap="square">
            <a:spAutoFit/>
          </a:bodyPr>
          <a:lstStyle/>
          <a:p>
            <a:pPr algn="r" rtl="1" eaLnBrk="1" hangingPunct="1">
              <a:spcBef>
                <a:spcPct val="50000"/>
              </a:spcBef>
              <a:buClr>
                <a:srgbClr val="A50021"/>
              </a:buClr>
              <a:buFontTx/>
              <a:buChar char="•"/>
              <a:defRPr/>
            </a:pPr>
            <a:r>
              <a:rPr lang="ar-AE" sz="5400" b="1" dirty="0">
                <a:effectLst>
                  <a:outerShdw blurRad="38100" dist="38100" dir="2700000" algn="tl">
                    <a:srgbClr val="C0C0C0"/>
                  </a:outerShdw>
                </a:effectLst>
                <a:cs typeface="Traditional Arabic" pitchFamily="2" charset="-78"/>
              </a:rPr>
              <a:t> </a:t>
            </a:r>
            <a:r>
              <a:rPr lang="ar-AE" sz="5400" b="1" dirty="0">
                <a:effectLst>
                  <a:outerShdw blurRad="38100" dist="38100" dir="2700000" algn="tl">
                    <a:srgbClr val="C0C0C0"/>
                  </a:outerShdw>
                </a:effectLst>
                <a:latin typeface="Arial" panose="020B0604020202020204" pitchFamily="34" charset="0"/>
                <a:cs typeface="Arial" panose="020B0604020202020204" pitchFamily="34" charset="0"/>
              </a:rPr>
              <a:t>هل يمكن في هذا المثال أن يكون المعنى الأصلي هو المعنى المقصود عند المتكلم؟</a:t>
            </a:r>
            <a:endParaRPr lang="en-US" sz="5400" b="1" dirty="0">
              <a:effectLst>
                <a:outerShdw blurRad="38100" dist="38100" dir="2700000" algn="tl">
                  <a:srgbClr val="C0C0C0"/>
                </a:outerShdw>
              </a:effectLst>
              <a:latin typeface="Arial" panose="020B0604020202020204" pitchFamily="34" charset="0"/>
              <a:cs typeface="Arial" panose="020B0604020202020204" pitchFamily="34" charset="0"/>
            </a:endParaRPr>
          </a:p>
          <a:p>
            <a:pPr algn="r" rtl="1" eaLnBrk="1" hangingPunct="1">
              <a:spcBef>
                <a:spcPct val="50000"/>
              </a:spcBef>
              <a:buClr>
                <a:srgbClr val="A50021"/>
              </a:buClr>
              <a:buFontTx/>
              <a:buChar char="•"/>
              <a:defRPr/>
            </a:pPr>
            <a:endParaRPr lang="en-US" sz="4800" b="1" dirty="0">
              <a:effectLst>
                <a:outerShdw blurRad="38100" dist="38100" dir="2700000" algn="tl">
                  <a:srgbClr val="C0C0C0"/>
                </a:outerShdw>
              </a:effectLst>
              <a:latin typeface="Arial" panose="020B0604020202020204" pitchFamily="34" charset="0"/>
              <a:cs typeface="Arial" panose="020B0604020202020204" pitchFamily="34" charset="0"/>
            </a:endParaRPr>
          </a:p>
        </p:txBody>
      </p:sp>
      <p:sp>
        <p:nvSpPr>
          <p:cNvPr id="40975" name="Rectangle 15" descr="رخام أبيض"/>
          <p:cNvSpPr>
            <a:spLocks noChangeArrowheads="1"/>
          </p:cNvSpPr>
          <p:nvPr/>
        </p:nvSpPr>
        <p:spPr bwMode="auto">
          <a:xfrm>
            <a:off x="1524000" y="5373689"/>
            <a:ext cx="10506890" cy="922337"/>
          </a:xfrm>
          <a:prstGeom prst="rect">
            <a:avLst/>
          </a:prstGeom>
          <a:blipFill dpi="0" rotWithShape="0">
            <a:blip r:embed="rId4" cstate="print"/>
            <a:srcRect/>
            <a:tile tx="0" ty="0" sx="100000" sy="100000" flip="none" algn="tl"/>
          </a:blipFill>
          <a:ln w="9525" algn="ctr">
            <a:noFill/>
            <a:miter lim="800000"/>
            <a:headEnd/>
            <a:tailEnd/>
          </a:ln>
          <a:effectLst/>
        </p:spPr>
        <p:txBody>
          <a:bodyPr wrap="square">
            <a:spAutoFit/>
          </a:bodyPr>
          <a:lstStyle/>
          <a:p>
            <a:pPr algn="r" rtl="1" eaLnBrk="1" hangingPunct="1">
              <a:spcBef>
                <a:spcPct val="50000"/>
              </a:spcBef>
              <a:buClr>
                <a:srgbClr val="A50021"/>
              </a:buClr>
              <a:buFontTx/>
              <a:buChar char="•"/>
              <a:defRPr/>
            </a:pPr>
            <a:r>
              <a:rPr lang="ar-AE" sz="5400" b="1" dirty="0">
                <a:effectLst>
                  <a:outerShdw blurRad="38100" dist="38100" dir="2700000" algn="tl">
                    <a:srgbClr val="C0C0C0"/>
                  </a:outerShdw>
                </a:effectLst>
                <a:latin typeface="Arial" panose="020B0604020202020204" pitchFamily="34" charset="0"/>
                <a:cs typeface="Arial" panose="020B0604020202020204" pitchFamily="34" charset="0"/>
              </a:rPr>
              <a:t> هل يمتنع هذا المعنى (الأصلي) عقليًا؟</a:t>
            </a:r>
            <a:endParaRPr lang="en-US" sz="5400" b="1" dirty="0">
              <a:effectLst>
                <a:outerShdw blurRad="38100" dist="38100" dir="2700000" algn="tl">
                  <a:srgbClr val="C0C0C0"/>
                </a:outerShdw>
              </a:effectLst>
              <a:latin typeface="Arial" panose="020B0604020202020204" pitchFamily="34" charset="0"/>
              <a:cs typeface="Arial" panose="020B0604020202020204" pitchFamily="34" charset="0"/>
            </a:endParaRPr>
          </a:p>
        </p:txBody>
      </p:sp>
      <p:sp>
        <p:nvSpPr>
          <p:cNvPr id="40976" name="Text Box 16"/>
          <p:cNvSpPr txBox="1">
            <a:spLocks noChangeArrowheads="1"/>
          </p:cNvSpPr>
          <p:nvPr/>
        </p:nvSpPr>
        <p:spPr bwMode="auto">
          <a:xfrm>
            <a:off x="4008439" y="3778251"/>
            <a:ext cx="719137" cy="923925"/>
          </a:xfrm>
          <a:prstGeom prst="rect">
            <a:avLst/>
          </a:prstGeom>
          <a:noFill/>
          <a:ln w="9525">
            <a:noFill/>
            <a:miter lim="800000"/>
            <a:headEnd/>
            <a:tailEnd/>
          </a:ln>
        </p:spPr>
        <p:txBody>
          <a:bodyPr>
            <a:spAutoFit/>
          </a:bodyPr>
          <a:lstStyle/>
          <a:p>
            <a:pPr algn="ctr" eaLnBrk="1" hangingPunct="1">
              <a:spcBef>
                <a:spcPct val="50000"/>
              </a:spcBef>
              <a:defRPr/>
            </a:pPr>
            <a:r>
              <a:rPr lang="ar-AE" sz="5400" b="1" dirty="0">
                <a:solidFill>
                  <a:srgbClr val="FF0000"/>
                </a:solidFill>
                <a:effectLst>
                  <a:outerShdw blurRad="38100" dist="38100" dir="2700000" algn="tl">
                    <a:srgbClr val="C0C0C0"/>
                  </a:outerShdw>
                </a:effectLst>
                <a:cs typeface="SKR HEAD1" pitchFamily="2" charset="-78"/>
              </a:rPr>
              <a:t>لا</a:t>
            </a:r>
            <a:endParaRPr lang="en-US" sz="5400" b="1" dirty="0">
              <a:solidFill>
                <a:srgbClr val="FF0000"/>
              </a:solidFill>
              <a:effectLst>
                <a:outerShdw blurRad="38100" dist="38100" dir="2700000" algn="tl">
                  <a:srgbClr val="C0C0C0"/>
                </a:outerShdw>
              </a:effectLst>
              <a:cs typeface="SKR HEAD1" pitchFamily="2" charset="-78"/>
            </a:endParaRPr>
          </a:p>
        </p:txBody>
      </p:sp>
      <p:sp>
        <p:nvSpPr>
          <p:cNvPr id="40977" name="Text Box 17"/>
          <p:cNvSpPr txBox="1">
            <a:spLocks noChangeArrowheads="1"/>
          </p:cNvSpPr>
          <p:nvPr/>
        </p:nvSpPr>
        <p:spPr bwMode="auto">
          <a:xfrm>
            <a:off x="1933576" y="5854701"/>
            <a:ext cx="1152525" cy="923925"/>
          </a:xfrm>
          <a:prstGeom prst="rect">
            <a:avLst/>
          </a:prstGeom>
          <a:noFill/>
          <a:ln w="9525">
            <a:noFill/>
            <a:miter lim="800000"/>
            <a:headEnd/>
            <a:tailEnd/>
          </a:ln>
        </p:spPr>
        <p:txBody>
          <a:bodyPr>
            <a:spAutoFit/>
          </a:bodyPr>
          <a:lstStyle/>
          <a:p>
            <a:pPr algn="ctr" eaLnBrk="1" hangingPunct="1">
              <a:spcBef>
                <a:spcPct val="50000"/>
              </a:spcBef>
              <a:defRPr/>
            </a:pPr>
            <a:r>
              <a:rPr lang="ar-AE" sz="5400" b="1" dirty="0">
                <a:solidFill>
                  <a:srgbClr val="FF0000"/>
                </a:solidFill>
                <a:effectLst>
                  <a:outerShdw blurRad="38100" dist="38100" dir="2700000" algn="tl">
                    <a:srgbClr val="C0C0C0"/>
                  </a:outerShdw>
                </a:effectLst>
                <a:cs typeface="SKR HEAD1" pitchFamily="2" charset="-78"/>
              </a:rPr>
              <a:t>نعم</a:t>
            </a:r>
            <a:endParaRPr lang="en-US" sz="5400" b="1" dirty="0">
              <a:solidFill>
                <a:srgbClr val="FF0000"/>
              </a:solidFill>
              <a:effectLst>
                <a:outerShdw blurRad="38100" dist="38100" dir="2700000" algn="tl">
                  <a:srgbClr val="C0C0C0"/>
                </a:outerShdw>
              </a:effectLst>
              <a:cs typeface="SKR HEAD1" pitchFamily="2" charset="-78"/>
            </a:endParaRPr>
          </a:p>
        </p:txBody>
      </p:sp>
    </p:spTree>
    <p:extLst>
      <p:ext uri="{BB962C8B-B14F-4D97-AF65-F5344CB8AC3E}">
        <p14:creationId xmlns:p14="http://schemas.microsoft.com/office/powerpoint/2010/main" val="1318573991"/>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96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5" presetClass="entr" presetSubtype="10" fill="hold" grpId="0" nodeType="clickEffect">
                                  <p:stCondLst>
                                    <p:cond delay="0"/>
                                  </p:stCondLst>
                                  <p:childTnLst>
                                    <p:set>
                                      <p:cBhvr>
                                        <p:cTn id="10" dur="1" fill="hold">
                                          <p:stCondLst>
                                            <p:cond delay="0"/>
                                          </p:stCondLst>
                                        </p:cTn>
                                        <p:tgtEl>
                                          <p:spTgt spid="40970"/>
                                        </p:tgtEl>
                                        <p:attrNameLst>
                                          <p:attrName>style.visibility</p:attrName>
                                        </p:attrNameLst>
                                      </p:cBhvr>
                                      <p:to>
                                        <p:strVal val="visible"/>
                                      </p:to>
                                    </p:set>
                                    <p:animEffect transition="in" filter="checkerboard(across)">
                                      <p:cBhvr>
                                        <p:cTn id="11" dur="500"/>
                                        <p:tgtEl>
                                          <p:spTgt spid="40970"/>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41" presetClass="entr" presetSubtype="0" fill="hold" grpId="0" nodeType="clickEffect">
                                  <p:stCondLst>
                                    <p:cond delay="0"/>
                                  </p:stCondLst>
                                  <p:iterate type="lt">
                                    <p:tmPct val="10000"/>
                                  </p:iterate>
                                  <p:childTnLst>
                                    <p:set>
                                      <p:cBhvr>
                                        <p:cTn id="15" dur="1" fill="hold">
                                          <p:stCondLst>
                                            <p:cond delay="0"/>
                                          </p:stCondLst>
                                        </p:cTn>
                                        <p:tgtEl>
                                          <p:spTgt spid="40973"/>
                                        </p:tgtEl>
                                        <p:attrNameLst>
                                          <p:attrName>style.visibility</p:attrName>
                                        </p:attrNameLst>
                                      </p:cBhvr>
                                      <p:to>
                                        <p:strVal val="visible"/>
                                      </p:to>
                                    </p:set>
                                    <p:anim calcmode="lin" valueType="num">
                                      <p:cBhvr>
                                        <p:cTn id="16" dur="500" fill="hold"/>
                                        <p:tgtEl>
                                          <p:spTgt spid="40973"/>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40973"/>
                                        </p:tgtEl>
                                        <p:attrNameLst>
                                          <p:attrName>ppt_y</p:attrName>
                                        </p:attrNameLst>
                                      </p:cBhvr>
                                      <p:tavLst>
                                        <p:tav tm="0">
                                          <p:val>
                                            <p:strVal val="#ppt_y"/>
                                          </p:val>
                                        </p:tav>
                                        <p:tav tm="100000">
                                          <p:val>
                                            <p:strVal val="#ppt_y"/>
                                          </p:val>
                                        </p:tav>
                                      </p:tavLst>
                                    </p:anim>
                                    <p:anim calcmode="lin" valueType="num">
                                      <p:cBhvr>
                                        <p:cTn id="18" dur="500" fill="hold"/>
                                        <p:tgtEl>
                                          <p:spTgt spid="40973"/>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40973"/>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40973"/>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35" presetClass="entr" presetSubtype="0" fill="hold" grpId="0" nodeType="clickEffect">
                                  <p:stCondLst>
                                    <p:cond delay="0"/>
                                  </p:stCondLst>
                                  <p:childTnLst>
                                    <p:set>
                                      <p:cBhvr>
                                        <p:cTn id="24" dur="1" fill="hold">
                                          <p:stCondLst>
                                            <p:cond delay="0"/>
                                          </p:stCondLst>
                                        </p:cTn>
                                        <p:tgtEl>
                                          <p:spTgt spid="40976"/>
                                        </p:tgtEl>
                                        <p:attrNameLst>
                                          <p:attrName>style.visibility</p:attrName>
                                        </p:attrNameLst>
                                      </p:cBhvr>
                                      <p:to>
                                        <p:strVal val="visible"/>
                                      </p:to>
                                    </p:set>
                                    <p:animEffect transition="in" filter="fade">
                                      <p:cBhvr>
                                        <p:cTn id="25" dur="1000"/>
                                        <p:tgtEl>
                                          <p:spTgt spid="40976"/>
                                        </p:tgtEl>
                                      </p:cBhvr>
                                    </p:animEffect>
                                    <p:anim calcmode="lin" valueType="num">
                                      <p:cBhvr>
                                        <p:cTn id="26" dur="1000" fill="hold"/>
                                        <p:tgtEl>
                                          <p:spTgt spid="40976"/>
                                        </p:tgtEl>
                                        <p:attrNameLst>
                                          <p:attrName>style.rotation</p:attrName>
                                        </p:attrNameLst>
                                      </p:cBhvr>
                                      <p:tavLst>
                                        <p:tav tm="0">
                                          <p:val>
                                            <p:fltVal val="720"/>
                                          </p:val>
                                        </p:tav>
                                        <p:tav tm="100000">
                                          <p:val>
                                            <p:fltVal val="0"/>
                                          </p:val>
                                        </p:tav>
                                      </p:tavLst>
                                    </p:anim>
                                    <p:anim calcmode="lin" valueType="num">
                                      <p:cBhvr>
                                        <p:cTn id="27" dur="1000" fill="hold"/>
                                        <p:tgtEl>
                                          <p:spTgt spid="40976"/>
                                        </p:tgtEl>
                                        <p:attrNameLst>
                                          <p:attrName>ppt_h</p:attrName>
                                        </p:attrNameLst>
                                      </p:cBhvr>
                                      <p:tavLst>
                                        <p:tav tm="0">
                                          <p:val>
                                            <p:fltVal val="0"/>
                                          </p:val>
                                        </p:tav>
                                        <p:tav tm="100000">
                                          <p:val>
                                            <p:strVal val="#ppt_h"/>
                                          </p:val>
                                        </p:tav>
                                      </p:tavLst>
                                    </p:anim>
                                    <p:anim calcmode="lin" valueType="num">
                                      <p:cBhvr>
                                        <p:cTn id="28" dur="1000" fill="hold"/>
                                        <p:tgtEl>
                                          <p:spTgt spid="40976"/>
                                        </p:tgtEl>
                                        <p:attrNameLst>
                                          <p:attrName>ppt_w</p:attrName>
                                        </p:attrNameLst>
                                      </p:cBhvr>
                                      <p:tavLst>
                                        <p:tav tm="0">
                                          <p:val>
                                            <p:fltVal val="0"/>
                                          </p:val>
                                        </p:tav>
                                        <p:tav tm="100000">
                                          <p:val>
                                            <p:strVal val="#ppt_w"/>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41" presetClass="entr" presetSubtype="0" fill="hold" grpId="0" nodeType="clickEffect">
                                  <p:stCondLst>
                                    <p:cond delay="0"/>
                                  </p:stCondLst>
                                  <p:iterate type="lt">
                                    <p:tmPct val="10000"/>
                                  </p:iterate>
                                  <p:childTnLst>
                                    <p:set>
                                      <p:cBhvr>
                                        <p:cTn id="32" dur="1" fill="hold">
                                          <p:stCondLst>
                                            <p:cond delay="0"/>
                                          </p:stCondLst>
                                        </p:cTn>
                                        <p:tgtEl>
                                          <p:spTgt spid="40975"/>
                                        </p:tgtEl>
                                        <p:attrNameLst>
                                          <p:attrName>style.visibility</p:attrName>
                                        </p:attrNameLst>
                                      </p:cBhvr>
                                      <p:to>
                                        <p:strVal val="visible"/>
                                      </p:to>
                                    </p:set>
                                    <p:anim calcmode="lin" valueType="num">
                                      <p:cBhvr>
                                        <p:cTn id="33" dur="500" fill="hold"/>
                                        <p:tgtEl>
                                          <p:spTgt spid="40975"/>
                                        </p:tgtEl>
                                        <p:attrNameLst>
                                          <p:attrName>ppt_x</p:attrName>
                                        </p:attrNameLst>
                                      </p:cBhvr>
                                      <p:tavLst>
                                        <p:tav tm="0">
                                          <p:val>
                                            <p:strVal val="#ppt_x"/>
                                          </p:val>
                                        </p:tav>
                                        <p:tav tm="50000">
                                          <p:val>
                                            <p:strVal val="#ppt_x+.1"/>
                                          </p:val>
                                        </p:tav>
                                        <p:tav tm="100000">
                                          <p:val>
                                            <p:strVal val="#ppt_x"/>
                                          </p:val>
                                        </p:tav>
                                      </p:tavLst>
                                    </p:anim>
                                    <p:anim calcmode="lin" valueType="num">
                                      <p:cBhvr>
                                        <p:cTn id="34" dur="500" fill="hold"/>
                                        <p:tgtEl>
                                          <p:spTgt spid="40975"/>
                                        </p:tgtEl>
                                        <p:attrNameLst>
                                          <p:attrName>ppt_y</p:attrName>
                                        </p:attrNameLst>
                                      </p:cBhvr>
                                      <p:tavLst>
                                        <p:tav tm="0">
                                          <p:val>
                                            <p:strVal val="#ppt_y"/>
                                          </p:val>
                                        </p:tav>
                                        <p:tav tm="100000">
                                          <p:val>
                                            <p:strVal val="#ppt_y"/>
                                          </p:val>
                                        </p:tav>
                                      </p:tavLst>
                                    </p:anim>
                                    <p:anim calcmode="lin" valueType="num">
                                      <p:cBhvr>
                                        <p:cTn id="35" dur="500" fill="hold"/>
                                        <p:tgtEl>
                                          <p:spTgt spid="40975"/>
                                        </p:tgtEl>
                                        <p:attrNameLst>
                                          <p:attrName>ppt_h</p:attrName>
                                        </p:attrNameLst>
                                      </p:cBhvr>
                                      <p:tavLst>
                                        <p:tav tm="0">
                                          <p:val>
                                            <p:strVal val="#ppt_h/10"/>
                                          </p:val>
                                        </p:tav>
                                        <p:tav tm="50000">
                                          <p:val>
                                            <p:strVal val="#ppt_h+.01"/>
                                          </p:val>
                                        </p:tav>
                                        <p:tav tm="100000">
                                          <p:val>
                                            <p:strVal val="#ppt_h"/>
                                          </p:val>
                                        </p:tav>
                                      </p:tavLst>
                                    </p:anim>
                                    <p:anim calcmode="lin" valueType="num">
                                      <p:cBhvr>
                                        <p:cTn id="36" dur="500" fill="hold"/>
                                        <p:tgtEl>
                                          <p:spTgt spid="40975"/>
                                        </p:tgtEl>
                                        <p:attrNameLst>
                                          <p:attrName>ppt_w</p:attrName>
                                        </p:attrNameLst>
                                      </p:cBhvr>
                                      <p:tavLst>
                                        <p:tav tm="0">
                                          <p:val>
                                            <p:strVal val="#ppt_w/10"/>
                                          </p:val>
                                        </p:tav>
                                        <p:tav tm="50000">
                                          <p:val>
                                            <p:strVal val="#ppt_w+.01"/>
                                          </p:val>
                                        </p:tav>
                                        <p:tav tm="100000">
                                          <p:val>
                                            <p:strVal val="#ppt_w"/>
                                          </p:val>
                                        </p:tav>
                                      </p:tavLst>
                                    </p:anim>
                                    <p:animEffect transition="in" filter="fade">
                                      <p:cBhvr>
                                        <p:cTn id="37" dur="500" tmFilter="0,0; .5, 1; 1, 1"/>
                                        <p:tgtEl>
                                          <p:spTgt spid="40975"/>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35" presetClass="entr" presetSubtype="0" fill="hold" grpId="0" nodeType="clickEffect">
                                  <p:stCondLst>
                                    <p:cond delay="0"/>
                                  </p:stCondLst>
                                  <p:childTnLst>
                                    <p:set>
                                      <p:cBhvr>
                                        <p:cTn id="41" dur="1" fill="hold">
                                          <p:stCondLst>
                                            <p:cond delay="0"/>
                                          </p:stCondLst>
                                        </p:cTn>
                                        <p:tgtEl>
                                          <p:spTgt spid="40977"/>
                                        </p:tgtEl>
                                        <p:attrNameLst>
                                          <p:attrName>style.visibility</p:attrName>
                                        </p:attrNameLst>
                                      </p:cBhvr>
                                      <p:to>
                                        <p:strVal val="visible"/>
                                      </p:to>
                                    </p:set>
                                    <p:animEffect transition="in" filter="fade">
                                      <p:cBhvr>
                                        <p:cTn id="42" dur="1000"/>
                                        <p:tgtEl>
                                          <p:spTgt spid="40977"/>
                                        </p:tgtEl>
                                      </p:cBhvr>
                                    </p:animEffect>
                                    <p:anim calcmode="lin" valueType="num">
                                      <p:cBhvr>
                                        <p:cTn id="43" dur="1000" fill="hold"/>
                                        <p:tgtEl>
                                          <p:spTgt spid="40977"/>
                                        </p:tgtEl>
                                        <p:attrNameLst>
                                          <p:attrName>style.rotation</p:attrName>
                                        </p:attrNameLst>
                                      </p:cBhvr>
                                      <p:tavLst>
                                        <p:tav tm="0">
                                          <p:val>
                                            <p:fltVal val="720"/>
                                          </p:val>
                                        </p:tav>
                                        <p:tav tm="100000">
                                          <p:val>
                                            <p:fltVal val="0"/>
                                          </p:val>
                                        </p:tav>
                                      </p:tavLst>
                                    </p:anim>
                                    <p:anim calcmode="lin" valueType="num">
                                      <p:cBhvr>
                                        <p:cTn id="44" dur="1000" fill="hold"/>
                                        <p:tgtEl>
                                          <p:spTgt spid="40977"/>
                                        </p:tgtEl>
                                        <p:attrNameLst>
                                          <p:attrName>ppt_h</p:attrName>
                                        </p:attrNameLst>
                                      </p:cBhvr>
                                      <p:tavLst>
                                        <p:tav tm="0">
                                          <p:val>
                                            <p:fltVal val="0"/>
                                          </p:val>
                                        </p:tav>
                                        <p:tav tm="100000">
                                          <p:val>
                                            <p:strVal val="#ppt_h"/>
                                          </p:val>
                                        </p:tav>
                                      </p:tavLst>
                                    </p:anim>
                                    <p:anim calcmode="lin" valueType="num">
                                      <p:cBhvr>
                                        <p:cTn id="45" dur="1000" fill="hold"/>
                                        <p:tgtEl>
                                          <p:spTgt spid="40977"/>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3" grpId="0" animBg="1"/>
      <p:bldP spid="40970" grpId="0" animBg="1"/>
      <p:bldP spid="40973" grpId="0" animBg="1"/>
      <p:bldP spid="40975" grpId="0" animBg="1"/>
      <p:bldP spid="40976" grpId="0"/>
      <p:bldP spid="4097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AutoShape 2" descr="5%"/>
          <p:cNvSpPr>
            <a:spLocks noChangeArrowheads="1"/>
          </p:cNvSpPr>
          <p:nvPr/>
        </p:nvSpPr>
        <p:spPr bwMode="auto">
          <a:xfrm>
            <a:off x="8509000" y="0"/>
            <a:ext cx="2159000" cy="1125538"/>
          </a:xfrm>
          <a:prstGeom prst="verticalScroll">
            <a:avLst>
              <a:gd name="adj" fmla="val 12500"/>
            </a:avLst>
          </a:prstGeom>
          <a:pattFill prst="pct5">
            <a:fgClr>
              <a:srgbClr val="FF99CC"/>
            </a:fgClr>
            <a:bgClr>
              <a:schemeClr val="bg1"/>
            </a:bgClr>
          </a:pattFill>
          <a:ln w="9525">
            <a:solidFill>
              <a:srgbClr val="FF0000"/>
            </a:solidFill>
            <a:round/>
            <a:headEnd/>
            <a:tailEnd/>
          </a:ln>
          <a:effectLst/>
        </p:spPr>
        <p:txBody>
          <a:bodyPr wrap="none" anchor="ctr"/>
          <a:lstStyle/>
          <a:p>
            <a:pPr algn="ctr" rtl="1" eaLnBrk="1" hangingPunct="1">
              <a:defRPr/>
            </a:pPr>
            <a:r>
              <a:rPr lang="ar-AE" sz="4000" b="1">
                <a:solidFill>
                  <a:srgbClr val="FF0000"/>
                </a:solidFill>
                <a:effectLst>
                  <a:outerShdw blurRad="38100" dist="38100" dir="2700000" algn="tl">
                    <a:srgbClr val="C0C0C0"/>
                  </a:outerShdw>
                </a:effectLst>
                <a:cs typeface="PT Bold Heading" pitchFamily="2" charset="-78"/>
              </a:rPr>
              <a:t>فكِّرْ:</a:t>
            </a:r>
            <a:endParaRPr lang="en-US" sz="4000" b="1">
              <a:solidFill>
                <a:srgbClr val="FF0000"/>
              </a:solidFill>
              <a:effectLst>
                <a:outerShdw blurRad="38100" dist="38100" dir="2700000" algn="tl">
                  <a:srgbClr val="C0C0C0"/>
                </a:outerShdw>
              </a:effectLst>
              <a:cs typeface="PT Bold Heading" pitchFamily="2" charset="-78"/>
            </a:endParaRPr>
          </a:p>
        </p:txBody>
      </p:sp>
      <p:sp>
        <p:nvSpPr>
          <p:cNvPr id="57349" name="Rectangle 5" descr="لوح خشبي"/>
          <p:cNvSpPr>
            <a:spLocks noChangeArrowheads="1"/>
          </p:cNvSpPr>
          <p:nvPr/>
        </p:nvSpPr>
        <p:spPr bwMode="auto">
          <a:xfrm>
            <a:off x="1595439" y="1268413"/>
            <a:ext cx="8893175" cy="1223962"/>
          </a:xfrm>
          <a:prstGeom prst="rect">
            <a:avLst/>
          </a:prstGeom>
          <a:pattFill prst="shingle">
            <a:fgClr>
              <a:srgbClr val="CCFFFF"/>
            </a:fgClr>
            <a:bgClr>
              <a:schemeClr val="bg1"/>
            </a:bgClr>
          </a:pattFill>
          <a:ln w="9525" algn="ctr">
            <a:noFill/>
            <a:miter lim="800000"/>
            <a:headEnd/>
            <a:tailEnd/>
          </a:ln>
          <a:effectLst/>
        </p:spPr>
        <p:txBody>
          <a:bodyPr anchor="ctr"/>
          <a:lstStyle/>
          <a:p>
            <a:pPr algn="r" rtl="1" eaLnBrk="1" hangingPunct="1">
              <a:defRPr/>
            </a:pPr>
            <a:r>
              <a:rPr lang="ar-AE" sz="4400" b="1" dirty="0">
                <a:effectLst>
                  <a:outerShdw blurRad="38100" dist="38100" dir="2700000" algn="tl">
                    <a:srgbClr val="C0C0C0"/>
                  </a:outerShdw>
                </a:effectLst>
                <a:cs typeface="PT Bold Heading" pitchFamily="2" charset="-78"/>
              </a:rPr>
              <a:t>(ب) في المثالِ الثالثِ: عليٌّ كثيرُ رمادِ القِدْر.</a:t>
            </a:r>
            <a:endParaRPr lang="en-US" sz="4400" b="1" dirty="0">
              <a:effectLst>
                <a:outerShdw blurRad="38100" dist="38100" dir="2700000" algn="tl">
                  <a:srgbClr val="C0C0C0"/>
                </a:outerShdw>
              </a:effectLst>
              <a:cs typeface="PT Bold Heading" pitchFamily="2" charset="-78"/>
            </a:endParaRPr>
          </a:p>
        </p:txBody>
      </p:sp>
      <p:sp>
        <p:nvSpPr>
          <p:cNvPr id="57351" name="Rectangle 7"/>
          <p:cNvSpPr>
            <a:spLocks noChangeArrowheads="1"/>
          </p:cNvSpPr>
          <p:nvPr/>
        </p:nvSpPr>
        <p:spPr bwMode="auto">
          <a:xfrm>
            <a:off x="1" y="2565400"/>
            <a:ext cx="11965576" cy="4292600"/>
          </a:xfrm>
          <a:prstGeom prst="rect">
            <a:avLst/>
          </a:prstGeom>
          <a:gradFill rotWithShape="1">
            <a:gsLst>
              <a:gs pos="0">
                <a:schemeClr val="bg1"/>
              </a:gs>
              <a:gs pos="100000">
                <a:schemeClr val="accent1"/>
              </a:gs>
            </a:gsLst>
            <a:path path="shape">
              <a:fillToRect l="50000" t="50000" r="50000" b="50000"/>
            </a:path>
          </a:gradFill>
          <a:ln w="57150" cmpd="thickThin">
            <a:solidFill>
              <a:schemeClr val="tx1"/>
            </a:solidFill>
            <a:miter lim="800000"/>
            <a:headEnd/>
            <a:tailEnd/>
          </a:ln>
          <a:effectLst/>
        </p:spPr>
        <p:txBody>
          <a:bodyPr wrap="none" anchor="ctr"/>
          <a:lstStyle/>
          <a:p>
            <a:pPr algn="r" rtl="1" eaLnBrk="1" hangingPunct="1">
              <a:lnSpc>
                <a:spcPct val="150000"/>
              </a:lnSpc>
              <a:defRPr/>
            </a:pPr>
            <a:r>
              <a:rPr lang="ar-AE" sz="4800" b="1" u="sng" dirty="0">
                <a:effectLst>
                  <a:outerShdw blurRad="38100" dist="38100" dir="2700000" algn="tl">
                    <a:srgbClr val="FFFFFF"/>
                  </a:outerShdw>
                </a:effectLst>
                <a:latin typeface="Arial" panose="020B0604020202020204" pitchFamily="34" charset="0"/>
                <a:cs typeface="Arial" panose="020B0604020202020204" pitchFamily="34" charset="0"/>
              </a:rPr>
              <a:t>لهذا القول معنيان:</a:t>
            </a:r>
          </a:p>
          <a:p>
            <a:pPr algn="r" rtl="1" eaLnBrk="1" hangingPunct="1">
              <a:lnSpc>
                <a:spcPct val="150000"/>
              </a:lnSpc>
              <a:defRPr/>
            </a:pPr>
            <a:r>
              <a:rPr lang="ar-AE" sz="4800" b="1" dirty="0">
                <a:effectLst>
                  <a:outerShdw blurRad="38100" dist="38100" dir="2700000" algn="tl">
                    <a:srgbClr val="FFFFFF"/>
                  </a:outerShdw>
                </a:effectLst>
                <a:latin typeface="Arial" panose="020B0604020202020204" pitchFamily="34" charset="0"/>
                <a:cs typeface="Arial" panose="020B0604020202020204" pitchFamily="34" charset="0"/>
              </a:rPr>
              <a:t>الأول: </a:t>
            </a:r>
            <a:r>
              <a:rPr lang="ar-AE" sz="4800" b="1" u="sng" dirty="0">
                <a:effectLst>
                  <a:outerShdw blurRad="38100" dist="38100" dir="2700000" algn="tl">
                    <a:srgbClr val="FFFFFF"/>
                  </a:outerShdw>
                </a:effectLst>
                <a:latin typeface="Arial" panose="020B0604020202020204" pitchFamily="34" charset="0"/>
                <a:cs typeface="Arial" panose="020B0604020202020204" pitchFamily="34" charset="0"/>
              </a:rPr>
              <a:t>المعنى الأصليُّ</a:t>
            </a:r>
            <a:r>
              <a:rPr lang="ar-AE" sz="4800" b="1" dirty="0">
                <a:effectLst>
                  <a:outerShdw blurRad="38100" dist="38100" dir="2700000" algn="tl">
                    <a:srgbClr val="FFFFFF"/>
                  </a:outerShdw>
                </a:effectLst>
                <a:latin typeface="Arial" panose="020B0604020202020204" pitchFamily="34" charset="0"/>
                <a:cs typeface="Arial" panose="020B0604020202020204" pitchFamily="34" charset="0"/>
              </a:rPr>
              <a:t>، وهو أنَّ قِدْرَ عليٍّ تحتَها رمادٌ كثيرٌ.</a:t>
            </a:r>
          </a:p>
          <a:p>
            <a:pPr algn="r" rtl="1" eaLnBrk="1" hangingPunct="1">
              <a:lnSpc>
                <a:spcPct val="150000"/>
              </a:lnSpc>
              <a:defRPr/>
            </a:pPr>
            <a:r>
              <a:rPr lang="ar-AE" sz="4800" b="1" dirty="0">
                <a:effectLst>
                  <a:outerShdw blurRad="38100" dist="38100" dir="2700000" algn="tl">
                    <a:srgbClr val="FFFFFF"/>
                  </a:outerShdw>
                </a:effectLst>
                <a:latin typeface="Arial" panose="020B0604020202020204" pitchFamily="34" charset="0"/>
                <a:cs typeface="Arial" panose="020B0604020202020204" pitchFamily="34" charset="0"/>
              </a:rPr>
              <a:t>والثاني: </a:t>
            </a:r>
            <a:r>
              <a:rPr lang="ar-AE" sz="4800" b="1" u="sng" dirty="0">
                <a:effectLst>
                  <a:outerShdw blurRad="38100" dist="38100" dir="2700000" algn="tl">
                    <a:srgbClr val="FFFFFF"/>
                  </a:outerShdw>
                </a:effectLst>
                <a:latin typeface="Arial" panose="020B0604020202020204" pitchFamily="34" charset="0"/>
                <a:cs typeface="Arial" panose="020B0604020202020204" pitchFamily="34" charset="0"/>
              </a:rPr>
              <a:t>المعنى الكنائيّ</a:t>
            </a:r>
            <a:r>
              <a:rPr lang="ar-AE" sz="4800" b="1" dirty="0">
                <a:effectLst>
                  <a:outerShdw blurRad="38100" dist="38100" dir="2700000" algn="tl">
                    <a:srgbClr val="FFFFFF"/>
                  </a:outerShdw>
                </a:effectLst>
                <a:latin typeface="Arial" panose="020B0604020202020204" pitchFamily="34" charset="0"/>
                <a:cs typeface="Arial" panose="020B0604020202020204" pitchFamily="34" charset="0"/>
              </a:rPr>
              <a:t>، وهو أنَّ عليًا كريمٌ؛</a:t>
            </a:r>
          </a:p>
          <a:p>
            <a:pPr algn="r" rtl="1" eaLnBrk="1" hangingPunct="1">
              <a:lnSpc>
                <a:spcPct val="150000"/>
              </a:lnSpc>
              <a:defRPr/>
            </a:pPr>
            <a:r>
              <a:rPr lang="ar-AE" sz="4800" b="1" dirty="0">
                <a:effectLst>
                  <a:outerShdw blurRad="38100" dist="38100" dir="2700000" algn="tl">
                    <a:srgbClr val="FFFFFF"/>
                  </a:outerShdw>
                </a:effectLst>
                <a:latin typeface="Arial" panose="020B0604020202020204" pitchFamily="34" charset="0"/>
                <a:cs typeface="Arial" panose="020B0604020202020204" pitchFamily="34" charset="0"/>
              </a:rPr>
              <a:t> لأنه يدعو الكثيرينَ إلى طعامِهِ</a:t>
            </a:r>
            <a:r>
              <a:rPr lang="ar-AE" sz="3600" b="1" dirty="0">
                <a:effectLst>
                  <a:outerShdw blurRad="38100" dist="38100" dir="2700000" algn="tl">
                    <a:srgbClr val="FFFFFF"/>
                  </a:outerShdw>
                </a:effectLst>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19814419"/>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734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5" presetClass="entr" presetSubtype="10" fill="hold" grpId="0" nodeType="clickEffect">
                                  <p:stCondLst>
                                    <p:cond delay="0"/>
                                  </p:stCondLst>
                                  <p:childTnLst>
                                    <p:set>
                                      <p:cBhvr>
                                        <p:cTn id="10" dur="1" fill="hold">
                                          <p:stCondLst>
                                            <p:cond delay="0"/>
                                          </p:stCondLst>
                                        </p:cTn>
                                        <p:tgtEl>
                                          <p:spTgt spid="57349"/>
                                        </p:tgtEl>
                                        <p:attrNameLst>
                                          <p:attrName>style.visibility</p:attrName>
                                        </p:attrNameLst>
                                      </p:cBhvr>
                                      <p:to>
                                        <p:strVal val="visible"/>
                                      </p:to>
                                    </p:set>
                                    <p:animEffect transition="in" filter="checkerboard(across)">
                                      <p:cBhvr>
                                        <p:cTn id="11" dur="500"/>
                                        <p:tgtEl>
                                          <p:spTgt spid="57349"/>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5" presetClass="entr" presetSubtype="10" fill="hold" grpId="0" nodeType="clickEffect">
                                  <p:stCondLst>
                                    <p:cond delay="0"/>
                                  </p:stCondLst>
                                  <p:childTnLst>
                                    <p:set>
                                      <p:cBhvr>
                                        <p:cTn id="15" dur="1" fill="hold">
                                          <p:stCondLst>
                                            <p:cond delay="0"/>
                                          </p:stCondLst>
                                        </p:cTn>
                                        <p:tgtEl>
                                          <p:spTgt spid="57351"/>
                                        </p:tgtEl>
                                        <p:attrNameLst>
                                          <p:attrName>style.visibility</p:attrName>
                                        </p:attrNameLst>
                                      </p:cBhvr>
                                      <p:to>
                                        <p:strVal val="visible"/>
                                      </p:to>
                                    </p:set>
                                    <p:animEffect transition="in" filter="checkerboard(across)">
                                      <p:cBhvr>
                                        <p:cTn id="16" dur="500"/>
                                        <p:tgtEl>
                                          <p:spTgt spid="573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6" grpId="0" animBg="1"/>
      <p:bldP spid="57349" grpId="0" animBg="1"/>
      <p:bldP spid="5735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Rectangle 3"/>
          <p:cNvSpPr>
            <a:spLocks noChangeArrowheads="1"/>
          </p:cNvSpPr>
          <p:nvPr/>
        </p:nvSpPr>
        <p:spPr bwMode="auto">
          <a:xfrm>
            <a:off x="7680325" y="476251"/>
            <a:ext cx="2520950" cy="923925"/>
          </a:xfrm>
          <a:prstGeom prst="rect">
            <a:avLst/>
          </a:prstGeom>
          <a:solidFill>
            <a:schemeClr val="accent1"/>
          </a:solidFill>
          <a:ln w="9525" algn="ctr">
            <a:noFill/>
            <a:miter lim="800000"/>
            <a:headEnd/>
            <a:tailEnd/>
          </a:ln>
          <a:effectLst/>
        </p:spPr>
        <p:txBody>
          <a:bodyPr>
            <a:spAutoFit/>
          </a:bodyPr>
          <a:lstStyle/>
          <a:p>
            <a:pPr algn="r" rtl="1" eaLnBrk="1" hangingPunct="1">
              <a:spcBef>
                <a:spcPct val="50000"/>
              </a:spcBef>
              <a:defRPr/>
            </a:pPr>
            <a:r>
              <a:rPr lang="ar-AE" sz="5400" b="1" dirty="0">
                <a:solidFill>
                  <a:srgbClr val="FF0000"/>
                </a:solidFill>
                <a:effectLst>
                  <a:outerShdw blurRad="38100" dist="38100" dir="2700000" algn="tl">
                    <a:srgbClr val="000000"/>
                  </a:outerShdw>
                </a:effectLst>
                <a:cs typeface="PT Bold Heading" pitchFamily="2" charset="-78"/>
              </a:rPr>
              <a:t>نتيجة</a:t>
            </a:r>
            <a:r>
              <a:rPr lang="ar-AE" sz="4400" b="1" dirty="0">
                <a:solidFill>
                  <a:srgbClr val="FF0000"/>
                </a:solidFill>
                <a:effectLst>
                  <a:outerShdw blurRad="38100" dist="38100" dir="2700000" algn="tl">
                    <a:srgbClr val="000000"/>
                  </a:outerShdw>
                </a:effectLst>
                <a:cs typeface="Traditional Arabic" pitchFamily="2" charset="-78"/>
              </a:rPr>
              <a:t>:</a:t>
            </a:r>
            <a:endParaRPr lang="en-US" sz="4400" b="1" dirty="0">
              <a:solidFill>
                <a:srgbClr val="FF0000"/>
              </a:solidFill>
              <a:effectLst>
                <a:outerShdw blurRad="38100" dist="38100" dir="2700000" algn="tl">
                  <a:srgbClr val="000000"/>
                </a:outerShdw>
              </a:effectLst>
              <a:cs typeface="Traditional Arabic" pitchFamily="2" charset="-78"/>
            </a:endParaRPr>
          </a:p>
        </p:txBody>
      </p:sp>
      <p:sp>
        <p:nvSpPr>
          <p:cNvPr id="61444" name="AutoShape 4"/>
          <p:cNvSpPr>
            <a:spLocks noChangeArrowheads="1"/>
          </p:cNvSpPr>
          <p:nvPr/>
        </p:nvSpPr>
        <p:spPr bwMode="auto">
          <a:xfrm>
            <a:off x="4151314" y="1484314"/>
            <a:ext cx="6264275" cy="936625"/>
          </a:xfrm>
          <a:prstGeom prst="foldedCorner">
            <a:avLst>
              <a:gd name="adj" fmla="val 12500"/>
            </a:avLst>
          </a:prstGeom>
          <a:solidFill>
            <a:srgbClr val="FFCCFF"/>
          </a:solidFill>
          <a:ln w="9525">
            <a:solidFill>
              <a:schemeClr val="tx1"/>
            </a:solidFill>
            <a:round/>
            <a:headEnd/>
            <a:tailEnd/>
          </a:ln>
          <a:effectLst/>
        </p:spPr>
        <p:txBody>
          <a:bodyPr wrap="none" anchor="ctr"/>
          <a:lstStyle/>
          <a:p>
            <a:pPr algn="r" rtl="1" eaLnBrk="1" hangingPunct="1">
              <a:defRPr/>
            </a:pPr>
            <a:r>
              <a:rPr lang="ar-AE" sz="4400" b="1" dirty="0">
                <a:effectLst>
                  <a:outerShdw blurRad="38100" dist="38100" dir="2700000" algn="tl">
                    <a:srgbClr val="FFFFFF"/>
                  </a:outerShdw>
                </a:effectLst>
                <a:cs typeface="PT Bold Heading" pitchFamily="2" charset="-78"/>
              </a:rPr>
              <a:t>الفرق بين الكناية والاستعارة:</a:t>
            </a:r>
            <a:endParaRPr lang="en-US" sz="4400" b="1" dirty="0">
              <a:effectLst>
                <a:outerShdw blurRad="38100" dist="38100" dir="2700000" algn="tl">
                  <a:srgbClr val="FFFFFF"/>
                </a:outerShdw>
              </a:effectLst>
              <a:latin typeface="Tahoma" pitchFamily="34" charset="0"/>
              <a:cs typeface="PT Bold Heading" pitchFamily="2" charset="-78"/>
            </a:endParaRPr>
          </a:p>
        </p:txBody>
      </p:sp>
      <p:sp>
        <p:nvSpPr>
          <p:cNvPr id="61448" name="Rectangle 8"/>
          <p:cNvSpPr>
            <a:spLocks noChangeArrowheads="1"/>
          </p:cNvSpPr>
          <p:nvPr/>
        </p:nvSpPr>
        <p:spPr bwMode="auto">
          <a:xfrm>
            <a:off x="1524000" y="2492376"/>
            <a:ext cx="9144000" cy="1800225"/>
          </a:xfrm>
          <a:prstGeom prst="rect">
            <a:avLst/>
          </a:prstGeom>
          <a:gradFill rotWithShape="1">
            <a:gsLst>
              <a:gs pos="0">
                <a:schemeClr val="bg1"/>
              </a:gs>
              <a:gs pos="100000">
                <a:schemeClr val="accent1"/>
              </a:gs>
            </a:gsLst>
            <a:path path="shape">
              <a:fillToRect l="50000" t="50000" r="50000" b="50000"/>
            </a:path>
          </a:gradFill>
          <a:ln w="57150" cmpd="thickThin">
            <a:solidFill>
              <a:schemeClr val="tx1"/>
            </a:solidFill>
            <a:miter lim="800000"/>
            <a:headEnd/>
            <a:tailEnd/>
          </a:ln>
          <a:effectLst/>
        </p:spPr>
        <p:txBody>
          <a:bodyPr wrap="none" anchor="ctr"/>
          <a:lstStyle/>
          <a:p>
            <a:pPr algn="ctr" rtl="1" eaLnBrk="1" hangingPunct="1">
              <a:buClr>
                <a:srgbClr val="A50021"/>
              </a:buClr>
              <a:buFontTx/>
              <a:buChar char="•"/>
              <a:defRPr/>
            </a:pPr>
            <a:r>
              <a:rPr lang="ar-AE" sz="4800" b="1" dirty="0">
                <a:effectLst>
                  <a:outerShdw blurRad="38100" dist="38100" dir="2700000" algn="tl">
                    <a:srgbClr val="FFFFFF"/>
                  </a:outerShdw>
                </a:effectLst>
                <a:cs typeface="SKR HEAD1" pitchFamily="2" charset="-78"/>
              </a:rPr>
              <a:t> في الكناية: يكون المعنى الأصلي مُمكِنًا ومُحتمَلاً </a:t>
            </a:r>
          </a:p>
          <a:p>
            <a:pPr algn="ctr" rtl="1" eaLnBrk="1" hangingPunct="1">
              <a:buClr>
                <a:srgbClr val="A50021"/>
              </a:buClr>
              <a:defRPr/>
            </a:pPr>
            <a:r>
              <a:rPr lang="ar-AE" sz="4800" b="1" dirty="0">
                <a:effectLst>
                  <a:outerShdw blurRad="38100" dist="38100" dir="2700000" algn="tl">
                    <a:srgbClr val="FFFFFF"/>
                  </a:outerShdw>
                </a:effectLst>
                <a:cs typeface="SKR HEAD1" pitchFamily="2" charset="-78"/>
              </a:rPr>
              <a:t>في قصدِ المتكلِّم.</a:t>
            </a:r>
            <a:endParaRPr lang="en-US" sz="4800" b="1" dirty="0">
              <a:effectLst>
                <a:outerShdw blurRad="38100" dist="38100" dir="2700000" algn="tl">
                  <a:srgbClr val="FFFFFF"/>
                </a:outerShdw>
              </a:effectLst>
              <a:cs typeface="SKR HEAD1" pitchFamily="2" charset="-78"/>
            </a:endParaRPr>
          </a:p>
        </p:txBody>
      </p:sp>
      <p:sp>
        <p:nvSpPr>
          <p:cNvPr id="61451" name="Rectangle 11"/>
          <p:cNvSpPr>
            <a:spLocks noChangeArrowheads="1"/>
          </p:cNvSpPr>
          <p:nvPr/>
        </p:nvSpPr>
        <p:spPr bwMode="auto">
          <a:xfrm>
            <a:off x="1524000" y="4392614"/>
            <a:ext cx="9144000" cy="2492375"/>
          </a:xfrm>
          <a:prstGeom prst="rect">
            <a:avLst/>
          </a:prstGeom>
          <a:gradFill rotWithShape="1">
            <a:gsLst>
              <a:gs pos="0">
                <a:schemeClr val="bg1"/>
              </a:gs>
              <a:gs pos="100000">
                <a:schemeClr val="accent1"/>
              </a:gs>
            </a:gsLst>
            <a:path path="shape">
              <a:fillToRect l="50000" t="50000" r="50000" b="50000"/>
            </a:path>
          </a:gradFill>
          <a:ln w="57150" cmpd="thickThin">
            <a:solidFill>
              <a:schemeClr val="tx1"/>
            </a:solidFill>
            <a:miter lim="800000"/>
            <a:headEnd/>
            <a:tailEnd/>
          </a:ln>
          <a:effectLst/>
        </p:spPr>
        <p:txBody>
          <a:bodyPr wrap="none" anchor="ctr"/>
          <a:lstStyle/>
          <a:p>
            <a:pPr algn="r" rtl="1" eaLnBrk="1" hangingPunct="1">
              <a:buClr>
                <a:srgbClr val="A50021"/>
              </a:buClr>
              <a:buFontTx/>
              <a:buChar char="•"/>
              <a:defRPr/>
            </a:pPr>
            <a:r>
              <a:rPr lang="ar-AE" sz="4000" b="1" dirty="0">
                <a:effectLst>
                  <a:outerShdw blurRad="38100" dist="38100" dir="2700000" algn="tl">
                    <a:srgbClr val="FFFFFF"/>
                  </a:outerShdw>
                </a:effectLst>
                <a:cs typeface="Traditional Arabic" pitchFamily="2" charset="-78"/>
              </a:rPr>
              <a:t> </a:t>
            </a:r>
            <a:r>
              <a:rPr lang="ar-AE" sz="4800" b="1" dirty="0">
                <a:effectLst>
                  <a:outerShdw blurRad="38100" dist="38100" dir="2700000" algn="tl">
                    <a:srgbClr val="FFFFFF"/>
                  </a:outerShdw>
                </a:effectLst>
                <a:cs typeface="SKR HEAD1" pitchFamily="2" charset="-78"/>
              </a:rPr>
              <a:t>في الاستعارة: لا يمكن أن يقصدَ المتكلِّمُ المعنى الأصليّ؛</a:t>
            </a:r>
          </a:p>
          <a:p>
            <a:pPr algn="r" rtl="1" eaLnBrk="1" hangingPunct="1">
              <a:buClr>
                <a:srgbClr val="A50021"/>
              </a:buClr>
              <a:defRPr/>
            </a:pPr>
            <a:r>
              <a:rPr lang="ar-AE" sz="4800" b="1" dirty="0">
                <a:effectLst>
                  <a:outerShdw blurRad="38100" dist="38100" dir="2700000" algn="tl">
                    <a:srgbClr val="FFFFFF"/>
                  </a:outerShdw>
                </a:effectLst>
                <a:cs typeface="SKR HEAD1" pitchFamily="2" charset="-78"/>
              </a:rPr>
              <a:t>لأنه يكونُ مستحيلاً (ممتنعًا)، إنما يقصدُ المعنى</a:t>
            </a:r>
          </a:p>
          <a:p>
            <a:pPr algn="r" rtl="1" eaLnBrk="1" hangingPunct="1">
              <a:buClr>
                <a:srgbClr val="A50021"/>
              </a:buClr>
              <a:defRPr/>
            </a:pPr>
            <a:r>
              <a:rPr lang="ar-AE" sz="4800" b="1" dirty="0">
                <a:effectLst>
                  <a:outerShdw blurRad="38100" dist="38100" dir="2700000" algn="tl">
                    <a:srgbClr val="FFFFFF"/>
                  </a:outerShdw>
                </a:effectLst>
                <a:cs typeface="SKR HEAD1" pitchFamily="2" charset="-78"/>
              </a:rPr>
              <a:t> الاستعاريَّ فقط</a:t>
            </a:r>
            <a:r>
              <a:rPr lang="ar-AE" sz="4000" b="1" dirty="0">
                <a:effectLst>
                  <a:outerShdw blurRad="38100" dist="38100" dir="2700000" algn="tl">
                    <a:srgbClr val="FFFFFF"/>
                  </a:outerShdw>
                </a:effectLst>
                <a:cs typeface="Traditional Arabic" pitchFamily="2" charset="-78"/>
              </a:rPr>
              <a:t>.</a:t>
            </a:r>
            <a:endParaRPr lang="en-US" sz="4000" b="1" dirty="0">
              <a:effectLst>
                <a:outerShdw blurRad="38100" dist="38100" dir="2700000" algn="tl">
                  <a:srgbClr val="FFFFFF"/>
                </a:outerShdw>
              </a:effectLst>
              <a:cs typeface="Traditional Arabic" pitchFamily="2" charset="-78"/>
            </a:endParaRPr>
          </a:p>
        </p:txBody>
      </p:sp>
    </p:spTree>
    <p:extLst>
      <p:ext uri="{BB962C8B-B14F-4D97-AF65-F5344CB8AC3E}">
        <p14:creationId xmlns:p14="http://schemas.microsoft.com/office/powerpoint/2010/main" val="32796947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61443"/>
                                        </p:tgtEl>
                                        <p:attrNameLst>
                                          <p:attrName>style.visibility</p:attrName>
                                        </p:attrNameLst>
                                      </p:cBhvr>
                                      <p:to>
                                        <p:strVal val="visible"/>
                                      </p:to>
                                    </p:set>
                                    <p:anim calcmode="lin" valueType="num">
                                      <p:cBhvr>
                                        <p:cTn id="7" dur="500" fill="hold"/>
                                        <p:tgtEl>
                                          <p:spTgt spid="6144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1443"/>
                                        </p:tgtEl>
                                        <p:attrNameLst>
                                          <p:attrName>ppt_y</p:attrName>
                                        </p:attrNameLst>
                                      </p:cBhvr>
                                      <p:tavLst>
                                        <p:tav tm="0">
                                          <p:val>
                                            <p:strVal val="#ppt_y"/>
                                          </p:val>
                                        </p:tav>
                                        <p:tav tm="100000">
                                          <p:val>
                                            <p:strVal val="#ppt_y"/>
                                          </p:val>
                                        </p:tav>
                                      </p:tavLst>
                                    </p:anim>
                                    <p:anim calcmode="lin" valueType="num">
                                      <p:cBhvr>
                                        <p:cTn id="9" dur="500" fill="hold"/>
                                        <p:tgtEl>
                                          <p:spTgt spid="6144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144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1443"/>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55" presetClass="entr" presetSubtype="0" fill="hold" grpId="0" nodeType="clickEffect">
                                  <p:stCondLst>
                                    <p:cond delay="0"/>
                                  </p:stCondLst>
                                  <p:childTnLst>
                                    <p:set>
                                      <p:cBhvr>
                                        <p:cTn id="15" dur="1" fill="hold">
                                          <p:stCondLst>
                                            <p:cond delay="0"/>
                                          </p:stCondLst>
                                        </p:cTn>
                                        <p:tgtEl>
                                          <p:spTgt spid="61444"/>
                                        </p:tgtEl>
                                        <p:attrNameLst>
                                          <p:attrName>style.visibility</p:attrName>
                                        </p:attrNameLst>
                                      </p:cBhvr>
                                      <p:to>
                                        <p:strVal val="visible"/>
                                      </p:to>
                                    </p:set>
                                    <p:anim calcmode="lin" valueType="num">
                                      <p:cBhvr>
                                        <p:cTn id="16" dur="1000" fill="hold"/>
                                        <p:tgtEl>
                                          <p:spTgt spid="61444"/>
                                        </p:tgtEl>
                                        <p:attrNameLst>
                                          <p:attrName>ppt_w</p:attrName>
                                        </p:attrNameLst>
                                      </p:cBhvr>
                                      <p:tavLst>
                                        <p:tav tm="0">
                                          <p:val>
                                            <p:strVal val="#ppt_w*0.70"/>
                                          </p:val>
                                        </p:tav>
                                        <p:tav tm="100000">
                                          <p:val>
                                            <p:strVal val="#ppt_w"/>
                                          </p:val>
                                        </p:tav>
                                      </p:tavLst>
                                    </p:anim>
                                    <p:anim calcmode="lin" valueType="num">
                                      <p:cBhvr>
                                        <p:cTn id="17" dur="1000" fill="hold"/>
                                        <p:tgtEl>
                                          <p:spTgt spid="61444"/>
                                        </p:tgtEl>
                                        <p:attrNameLst>
                                          <p:attrName>ppt_h</p:attrName>
                                        </p:attrNameLst>
                                      </p:cBhvr>
                                      <p:tavLst>
                                        <p:tav tm="0">
                                          <p:val>
                                            <p:strVal val="#ppt_h"/>
                                          </p:val>
                                        </p:tav>
                                        <p:tav tm="100000">
                                          <p:val>
                                            <p:strVal val="#ppt_h"/>
                                          </p:val>
                                        </p:tav>
                                      </p:tavLst>
                                    </p:anim>
                                    <p:animEffect transition="in" filter="fade">
                                      <p:cBhvr>
                                        <p:cTn id="18" dur="1000"/>
                                        <p:tgtEl>
                                          <p:spTgt spid="61444"/>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5" presetClass="entr" presetSubtype="10" fill="hold" grpId="0" nodeType="clickEffect">
                                  <p:stCondLst>
                                    <p:cond delay="0"/>
                                  </p:stCondLst>
                                  <p:childTnLst>
                                    <p:set>
                                      <p:cBhvr>
                                        <p:cTn id="22" dur="1" fill="hold">
                                          <p:stCondLst>
                                            <p:cond delay="0"/>
                                          </p:stCondLst>
                                        </p:cTn>
                                        <p:tgtEl>
                                          <p:spTgt spid="61448"/>
                                        </p:tgtEl>
                                        <p:attrNameLst>
                                          <p:attrName>style.visibility</p:attrName>
                                        </p:attrNameLst>
                                      </p:cBhvr>
                                      <p:to>
                                        <p:strVal val="visible"/>
                                      </p:to>
                                    </p:set>
                                    <p:animEffect transition="in" filter="checkerboard(across)">
                                      <p:cBhvr>
                                        <p:cTn id="23" dur="500"/>
                                        <p:tgtEl>
                                          <p:spTgt spid="61448"/>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 presetClass="entr" presetSubtype="10" fill="hold" grpId="0" nodeType="clickEffect">
                                  <p:stCondLst>
                                    <p:cond delay="0"/>
                                  </p:stCondLst>
                                  <p:childTnLst>
                                    <p:set>
                                      <p:cBhvr>
                                        <p:cTn id="27" dur="1" fill="hold">
                                          <p:stCondLst>
                                            <p:cond delay="0"/>
                                          </p:stCondLst>
                                        </p:cTn>
                                        <p:tgtEl>
                                          <p:spTgt spid="61451"/>
                                        </p:tgtEl>
                                        <p:attrNameLst>
                                          <p:attrName>style.visibility</p:attrName>
                                        </p:attrNameLst>
                                      </p:cBhvr>
                                      <p:to>
                                        <p:strVal val="visible"/>
                                      </p:to>
                                    </p:set>
                                    <p:animEffect transition="in" filter="checkerboard(across)">
                                      <p:cBhvr>
                                        <p:cTn id="28" dur="500"/>
                                        <p:tgtEl>
                                          <p:spTgt spid="614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3" grpId="0" animBg="1"/>
      <p:bldP spid="61444" grpId="0" animBg="1"/>
      <p:bldP spid="61448" grpId="0" animBg="1"/>
      <p:bldP spid="6145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Rectangle 4" descr="لوح خشبي"/>
          <p:cNvSpPr>
            <a:spLocks noChangeArrowheads="1"/>
          </p:cNvSpPr>
          <p:nvPr/>
        </p:nvSpPr>
        <p:spPr bwMode="auto">
          <a:xfrm>
            <a:off x="2027238" y="1268414"/>
            <a:ext cx="8640762" cy="1944687"/>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r" rtl="1" eaLnBrk="1" hangingPunct="1">
              <a:lnSpc>
                <a:spcPct val="155000"/>
              </a:lnSpc>
              <a:spcBef>
                <a:spcPct val="0"/>
              </a:spcBef>
              <a:buFontTx/>
              <a:buNone/>
            </a:pPr>
            <a:r>
              <a:rPr lang="ar-AE" altLang="ar-JO" sz="4800">
                <a:solidFill>
                  <a:srgbClr val="000000"/>
                </a:solidFill>
                <a:ea typeface="Times New Roman" panose="02020603050405020304" pitchFamily="18" charset="0"/>
                <a:cs typeface="PT Bold Heading" pitchFamily="2" charset="0"/>
              </a:rPr>
              <a:t>اقرأِ الجملَ التاليةَ، وحدد موضع الكناية فيها، ثم حدد نوعَ كلٍّ منها:</a:t>
            </a:r>
            <a:endParaRPr lang="en-US" altLang="ar-JO" sz="4800">
              <a:solidFill>
                <a:srgbClr val="000000"/>
              </a:solidFill>
              <a:ea typeface="Times New Roman" panose="02020603050405020304" pitchFamily="18" charset="0"/>
              <a:cs typeface="PT Bold Heading" pitchFamily="2" charset="0"/>
            </a:endParaRPr>
          </a:p>
        </p:txBody>
      </p:sp>
      <p:sp>
        <p:nvSpPr>
          <p:cNvPr id="18449" name="Text Box 17" descr="رخام أبيض"/>
          <p:cNvSpPr txBox="1">
            <a:spLocks noChangeArrowheads="1"/>
          </p:cNvSpPr>
          <p:nvPr/>
        </p:nvSpPr>
        <p:spPr bwMode="auto">
          <a:xfrm>
            <a:off x="2063750" y="3357564"/>
            <a:ext cx="8604250" cy="1754187"/>
          </a:xfrm>
          <a:prstGeom prst="rect">
            <a:avLst/>
          </a:prstGeom>
          <a:blipFill dpi="0" rotWithShape="0">
            <a:blip r:embed="rId4" cstate="print"/>
            <a:srcRect/>
            <a:tile tx="0" ty="0" sx="100000" sy="100000" flip="none" algn="tl"/>
          </a:blipFill>
          <a:ln w="9525" algn="ctr">
            <a:noFill/>
            <a:miter lim="800000"/>
            <a:headEnd/>
            <a:tailEnd/>
          </a:ln>
          <a:effectLst/>
        </p:spPr>
        <p:txBody>
          <a:bodyPr>
            <a:spAutoFit/>
          </a:bodyPr>
          <a:lstStyle/>
          <a:p>
            <a:pPr algn="r" rtl="1" eaLnBrk="1" hangingPunct="1">
              <a:spcBef>
                <a:spcPct val="50000"/>
              </a:spcBef>
              <a:defRPr/>
            </a:pPr>
            <a:r>
              <a:rPr lang="ar-AE" sz="5400" b="1" dirty="0">
                <a:effectLst>
                  <a:outerShdw blurRad="38100" dist="38100" dir="2700000" algn="tl">
                    <a:srgbClr val="C0C0C0"/>
                  </a:outerShdw>
                </a:effectLst>
                <a:ea typeface="Times New Roman" pitchFamily="18" charset="0"/>
                <a:cs typeface="SKR HEAD1" pitchFamily="2" charset="-78"/>
              </a:rPr>
              <a:t>- اجتمع عددٌ من الناطقين بالضاد في المؤتمر اللغوي الذي أقيم في فاس.</a:t>
            </a:r>
            <a:endParaRPr lang="en-US" sz="5400" b="1" dirty="0">
              <a:effectLst>
                <a:outerShdw blurRad="38100" dist="38100" dir="2700000" algn="tl">
                  <a:srgbClr val="C0C0C0"/>
                </a:outerShdw>
              </a:effectLst>
              <a:ea typeface="Times New Roman" pitchFamily="18" charset="0"/>
              <a:cs typeface="SKR HEAD1" pitchFamily="2" charset="-78"/>
            </a:endParaRPr>
          </a:p>
        </p:txBody>
      </p:sp>
      <p:sp>
        <p:nvSpPr>
          <p:cNvPr id="18455" name="AutoShape 23"/>
          <p:cNvSpPr>
            <a:spLocks noChangeArrowheads="1"/>
          </p:cNvSpPr>
          <p:nvPr/>
        </p:nvSpPr>
        <p:spPr bwMode="auto">
          <a:xfrm>
            <a:off x="2027238" y="5157788"/>
            <a:ext cx="8640762" cy="1700212"/>
          </a:xfrm>
          <a:prstGeom prst="foldedCorner">
            <a:avLst>
              <a:gd name="adj" fmla="val 12500"/>
            </a:avLst>
          </a:prstGeom>
          <a:solidFill>
            <a:srgbClr val="FFCCFF"/>
          </a:solidFill>
          <a:ln w="9525">
            <a:solidFill>
              <a:schemeClr val="tx1"/>
            </a:solidFill>
            <a:round/>
            <a:headEnd/>
            <a:tailEnd/>
          </a:ln>
          <a:effectLst/>
        </p:spPr>
        <p:txBody>
          <a:bodyPr wrap="none" anchor="ctr"/>
          <a:lstStyle/>
          <a:p>
            <a:pPr algn="r" rtl="1" eaLnBrk="1" hangingPunct="1">
              <a:defRPr/>
            </a:pPr>
            <a:r>
              <a:rPr lang="ar-SA" sz="5400" b="1" dirty="0">
                <a:solidFill>
                  <a:srgbClr val="FF0000"/>
                </a:solidFill>
                <a:effectLst>
                  <a:outerShdw blurRad="38100" dist="38100" dir="2700000" algn="tl">
                    <a:srgbClr val="000000"/>
                  </a:outerShdw>
                </a:effectLst>
                <a:latin typeface="Tahoma" pitchFamily="34" charset="0"/>
                <a:cs typeface="+mj-cs"/>
              </a:rPr>
              <a:t>الناطقين بالضاد</a:t>
            </a:r>
            <a:r>
              <a:rPr lang="ar-SA" sz="5400" b="1" dirty="0">
                <a:effectLst>
                  <a:outerShdw blurRad="38100" dist="38100" dir="2700000" algn="tl">
                    <a:srgbClr val="FFFFFF"/>
                  </a:outerShdw>
                </a:effectLst>
                <a:latin typeface="Tahoma" pitchFamily="34" charset="0"/>
                <a:cs typeface="+mj-cs"/>
              </a:rPr>
              <a:t>: (كناية عن العرب)، </a:t>
            </a:r>
            <a:endParaRPr lang="ar-AE" sz="5400" b="1" dirty="0">
              <a:effectLst>
                <a:outerShdw blurRad="38100" dist="38100" dir="2700000" algn="tl">
                  <a:srgbClr val="FFFFFF"/>
                </a:outerShdw>
              </a:effectLst>
              <a:latin typeface="Tahoma" pitchFamily="34" charset="0"/>
              <a:cs typeface="+mj-cs"/>
            </a:endParaRPr>
          </a:p>
        </p:txBody>
      </p:sp>
    </p:spTree>
    <p:extLst>
      <p:ext uri="{BB962C8B-B14F-4D97-AF65-F5344CB8AC3E}">
        <p14:creationId xmlns:p14="http://schemas.microsoft.com/office/powerpoint/2010/main" val="772756739"/>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8436"/>
                                        </p:tgtEl>
                                        <p:attrNameLst>
                                          <p:attrName>style.visibility</p:attrName>
                                        </p:attrNameLst>
                                      </p:cBhvr>
                                      <p:to>
                                        <p:strVal val="visible"/>
                                      </p:to>
                                    </p:set>
                                    <p:animEffect transition="in" filter="checkerboard(across)">
                                      <p:cBhvr>
                                        <p:cTn id="7" dur="500"/>
                                        <p:tgtEl>
                                          <p:spTgt spid="1843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1" presetClass="entr" presetSubtype="0" fill="hold" grpId="0" nodeType="clickEffect">
                                  <p:stCondLst>
                                    <p:cond delay="0"/>
                                  </p:stCondLst>
                                  <p:iterate type="lt">
                                    <p:tmPct val="10000"/>
                                  </p:iterate>
                                  <p:childTnLst>
                                    <p:set>
                                      <p:cBhvr>
                                        <p:cTn id="11" dur="1" fill="hold">
                                          <p:stCondLst>
                                            <p:cond delay="0"/>
                                          </p:stCondLst>
                                        </p:cTn>
                                        <p:tgtEl>
                                          <p:spTgt spid="18449"/>
                                        </p:tgtEl>
                                        <p:attrNameLst>
                                          <p:attrName>style.visibility</p:attrName>
                                        </p:attrNameLst>
                                      </p:cBhvr>
                                      <p:to>
                                        <p:strVal val="visible"/>
                                      </p:to>
                                    </p:set>
                                    <p:anim calcmode="lin" valueType="num">
                                      <p:cBhvr>
                                        <p:cTn id="12" dur="500" fill="hold"/>
                                        <p:tgtEl>
                                          <p:spTgt spid="18449"/>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18449"/>
                                        </p:tgtEl>
                                        <p:attrNameLst>
                                          <p:attrName>ppt_y</p:attrName>
                                        </p:attrNameLst>
                                      </p:cBhvr>
                                      <p:tavLst>
                                        <p:tav tm="0">
                                          <p:val>
                                            <p:strVal val="#ppt_y"/>
                                          </p:val>
                                        </p:tav>
                                        <p:tav tm="100000">
                                          <p:val>
                                            <p:strVal val="#ppt_y"/>
                                          </p:val>
                                        </p:tav>
                                      </p:tavLst>
                                    </p:anim>
                                    <p:anim calcmode="lin" valueType="num">
                                      <p:cBhvr>
                                        <p:cTn id="14" dur="500" fill="hold"/>
                                        <p:tgtEl>
                                          <p:spTgt spid="18449"/>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18449"/>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18449"/>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18455"/>
                                        </p:tgtEl>
                                        <p:attrNameLst>
                                          <p:attrName>style.visibility</p:attrName>
                                        </p:attrNameLst>
                                      </p:cBhvr>
                                      <p:to>
                                        <p:strVal val="visible"/>
                                      </p:to>
                                    </p:set>
                                    <p:anim calcmode="lin" valueType="num">
                                      <p:cBhvr>
                                        <p:cTn id="21" dur="1000" fill="hold"/>
                                        <p:tgtEl>
                                          <p:spTgt spid="18455"/>
                                        </p:tgtEl>
                                        <p:attrNameLst>
                                          <p:attrName>ppt_w</p:attrName>
                                        </p:attrNameLst>
                                      </p:cBhvr>
                                      <p:tavLst>
                                        <p:tav tm="0">
                                          <p:val>
                                            <p:strVal val="#ppt_w*0.70"/>
                                          </p:val>
                                        </p:tav>
                                        <p:tav tm="100000">
                                          <p:val>
                                            <p:strVal val="#ppt_w"/>
                                          </p:val>
                                        </p:tav>
                                      </p:tavLst>
                                    </p:anim>
                                    <p:anim calcmode="lin" valueType="num">
                                      <p:cBhvr>
                                        <p:cTn id="22" dur="1000" fill="hold"/>
                                        <p:tgtEl>
                                          <p:spTgt spid="18455"/>
                                        </p:tgtEl>
                                        <p:attrNameLst>
                                          <p:attrName>ppt_h</p:attrName>
                                        </p:attrNameLst>
                                      </p:cBhvr>
                                      <p:tavLst>
                                        <p:tav tm="0">
                                          <p:val>
                                            <p:strVal val="#ppt_h"/>
                                          </p:val>
                                        </p:tav>
                                        <p:tav tm="100000">
                                          <p:val>
                                            <p:strVal val="#ppt_h"/>
                                          </p:val>
                                        </p:tav>
                                      </p:tavLst>
                                    </p:anim>
                                    <p:animEffect transition="in" filter="fade">
                                      <p:cBhvr>
                                        <p:cTn id="23" dur="1000"/>
                                        <p:tgtEl>
                                          <p:spTgt spid="184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6" grpId="0" animBg="1"/>
      <p:bldP spid="18449" grpId="0" animBg="1"/>
      <p:bldP spid="1845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61703" y="444137"/>
            <a:ext cx="10881360" cy="5339734"/>
          </a:xfrm>
        </p:spPr>
        <p:txBody>
          <a:bodyPr>
            <a:noAutofit/>
          </a:bodyPr>
          <a:lstStyle/>
          <a:p>
            <a:pPr algn="r">
              <a:lnSpc>
                <a:spcPct val="150000"/>
              </a:lnSpc>
            </a:pPr>
            <a:r>
              <a:rPr lang="ar-EG" sz="4800" dirty="0" smtClean="0">
                <a:solidFill>
                  <a:srgbClr val="FF0000"/>
                </a:solidFill>
              </a:rPr>
              <a:t>الكناية</a:t>
            </a:r>
            <a:r>
              <a:rPr lang="ar-EG" sz="4800" dirty="0" smtClean="0"/>
              <a:t>: </a:t>
            </a:r>
            <a:r>
              <a:rPr lang="ar-EG" sz="4400" dirty="0" smtClean="0"/>
              <a:t>هي </a:t>
            </a:r>
            <a:r>
              <a:rPr lang="ar-EG" sz="4400" dirty="0"/>
              <a:t>أن تتكلّم بشيء وتُريد به غيره"، </a:t>
            </a:r>
            <a:r>
              <a:rPr lang="ar-EG" sz="4400" dirty="0" smtClean="0"/>
              <a:t>أوأنّها </a:t>
            </a:r>
            <a:r>
              <a:rPr lang="ar-EG" sz="4400" dirty="0"/>
              <a:t>إيراد معنى ما دون ذِكره بلفظه صريحاً، مع التّدليل عليه بمعنى آخر يتشابه معه في نقطة ما</a:t>
            </a:r>
            <a:r>
              <a:rPr lang="ar-EG" sz="4400" dirty="0" smtClean="0"/>
              <a:t>،</a:t>
            </a:r>
            <a:br>
              <a:rPr lang="ar-EG" sz="4400" dirty="0" smtClean="0"/>
            </a:br>
            <a:r>
              <a:rPr lang="ar-EG" sz="4400" dirty="0" smtClean="0"/>
              <a:t> </a:t>
            </a:r>
            <a:r>
              <a:rPr lang="ar-EG" sz="4400" dirty="0"/>
              <a:t>مِثل: (أحمد طويل النّجاد) أي: طويل القامة، والنِّجاد هو بيت السّيف، فمن يملك بيت سيفٍ طويل عليه أن يكون </a:t>
            </a:r>
            <a:r>
              <a:rPr lang="ar-EG" sz="4400" dirty="0" smtClean="0"/>
              <a:t>طويلاً</a:t>
            </a:r>
            <a:endParaRPr lang="en-US" sz="4800" dirty="0"/>
          </a:p>
        </p:txBody>
      </p:sp>
    </p:spTree>
    <p:extLst>
      <p:ext uri="{BB962C8B-B14F-4D97-AF65-F5344CB8AC3E}">
        <p14:creationId xmlns:p14="http://schemas.microsoft.com/office/powerpoint/2010/main" val="365494603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Rectangle 4" descr="لوح خشبي"/>
          <p:cNvSpPr>
            <a:spLocks noChangeArrowheads="1"/>
          </p:cNvSpPr>
          <p:nvPr/>
        </p:nvSpPr>
        <p:spPr bwMode="auto">
          <a:xfrm>
            <a:off x="2027238" y="981076"/>
            <a:ext cx="8640762" cy="1800225"/>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r" rtl="1" eaLnBrk="1" hangingPunct="1">
              <a:lnSpc>
                <a:spcPct val="155000"/>
              </a:lnSpc>
              <a:spcBef>
                <a:spcPct val="0"/>
              </a:spcBef>
              <a:buFontTx/>
              <a:buNone/>
            </a:pPr>
            <a:r>
              <a:rPr lang="ar-SA" altLang="ar-JO" sz="4800">
                <a:solidFill>
                  <a:srgbClr val="000000"/>
                </a:solidFill>
                <a:ea typeface="Times New Roman" panose="02020603050405020304" pitchFamily="18" charset="0"/>
                <a:cs typeface="PT Bold Heading" pitchFamily="2" charset="0"/>
              </a:rPr>
              <a:t>اقرأِ الجملَ التاليةَ، وحدد موضع الكناية فيها، ثم حدد نوعَ كلٍّ منها:</a:t>
            </a:r>
            <a:endParaRPr lang="en-US" altLang="ar-JO" sz="4800">
              <a:solidFill>
                <a:srgbClr val="000000"/>
              </a:solidFill>
              <a:ea typeface="Times New Roman" panose="02020603050405020304" pitchFamily="18" charset="0"/>
              <a:cs typeface="PT Bold Heading" pitchFamily="2" charset="0"/>
            </a:endParaRPr>
          </a:p>
        </p:txBody>
      </p:sp>
      <p:sp>
        <p:nvSpPr>
          <p:cNvPr id="18451" name="Text Box 19" descr="رخام أبيض"/>
          <p:cNvSpPr txBox="1">
            <a:spLocks noChangeArrowheads="1"/>
          </p:cNvSpPr>
          <p:nvPr/>
        </p:nvSpPr>
        <p:spPr bwMode="auto">
          <a:xfrm>
            <a:off x="1992314" y="2987676"/>
            <a:ext cx="8675687" cy="2066925"/>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r" rtl="1" eaLnBrk="1" hangingPunct="1">
              <a:lnSpc>
                <a:spcPct val="120000"/>
              </a:lnSpc>
              <a:spcBef>
                <a:spcPct val="50000"/>
              </a:spcBef>
              <a:buFontTx/>
              <a:buNone/>
            </a:pPr>
            <a:r>
              <a:rPr lang="ar-SA" altLang="ar-JO" sz="5400">
                <a:ea typeface="Times New Roman" panose="02020603050405020304" pitchFamily="18" charset="0"/>
                <a:cs typeface="SKR HEAD1" pitchFamily="2" charset="0"/>
              </a:rPr>
              <a:t>- وقفت امرأةٌ على قيس</a:t>
            </a:r>
            <a:r>
              <a:rPr lang="ar-AE" altLang="ar-JO" sz="5400">
                <a:ea typeface="Times New Roman" panose="02020603050405020304" pitchFamily="18" charset="0"/>
                <a:cs typeface="SKR HEAD1" pitchFamily="2" charset="0"/>
              </a:rPr>
              <a:t>ِ</a:t>
            </a:r>
            <a:r>
              <a:rPr lang="ar-SA" altLang="ar-JO" sz="5400">
                <a:ea typeface="Times New Roman" panose="02020603050405020304" pitchFamily="18" charset="0"/>
                <a:cs typeface="SKR HEAD1" pitchFamily="2" charset="0"/>
              </a:rPr>
              <a:t> بن</a:t>
            </a:r>
            <a:r>
              <a:rPr lang="ar-AE" altLang="ar-JO" sz="5400">
                <a:ea typeface="Times New Roman" panose="02020603050405020304" pitchFamily="18" charset="0"/>
                <a:cs typeface="SKR HEAD1" pitchFamily="2" charset="0"/>
              </a:rPr>
              <a:t>ِ</a:t>
            </a:r>
            <a:r>
              <a:rPr lang="ar-SA" altLang="ar-JO" sz="5400">
                <a:ea typeface="Times New Roman" panose="02020603050405020304" pitchFamily="18" charset="0"/>
                <a:cs typeface="SKR HEAD1" pitchFamily="2" charset="0"/>
              </a:rPr>
              <a:t> ع</a:t>
            </a:r>
            <a:r>
              <a:rPr lang="ar-AE" altLang="ar-JO" sz="5400">
                <a:ea typeface="Times New Roman" panose="02020603050405020304" pitchFamily="18" charset="0"/>
                <a:cs typeface="SKR HEAD1" pitchFamily="2" charset="0"/>
              </a:rPr>
              <a:t>ُ</a:t>
            </a:r>
            <a:r>
              <a:rPr lang="ar-SA" altLang="ar-JO" sz="5400">
                <a:ea typeface="Times New Roman" panose="02020603050405020304" pitchFamily="18" charset="0"/>
                <a:cs typeface="SKR HEAD1" pitchFamily="2" charset="0"/>
              </a:rPr>
              <a:t>بادة</a:t>
            </a:r>
            <a:r>
              <a:rPr lang="ar-AE" altLang="ar-JO" sz="5400">
                <a:ea typeface="Times New Roman" panose="02020603050405020304" pitchFamily="18" charset="0"/>
                <a:cs typeface="SKR HEAD1" pitchFamily="2" charset="0"/>
              </a:rPr>
              <a:t>َ</a:t>
            </a:r>
            <a:r>
              <a:rPr lang="ar-SA" altLang="ar-JO" sz="5400">
                <a:ea typeface="Times New Roman" panose="02020603050405020304" pitchFamily="18" charset="0"/>
                <a:cs typeface="SKR HEAD1" pitchFamily="2" charset="0"/>
              </a:rPr>
              <a:t> فقالت: أشكو إليك قلة الفأر في بيتي.</a:t>
            </a:r>
            <a:endParaRPr lang="en-US" altLang="ar-JO" sz="5400">
              <a:ea typeface="Times New Roman" panose="02020603050405020304" pitchFamily="18" charset="0"/>
              <a:cs typeface="SKR HEAD1" pitchFamily="2" charset="0"/>
            </a:endParaRPr>
          </a:p>
        </p:txBody>
      </p:sp>
      <p:sp>
        <p:nvSpPr>
          <p:cNvPr id="18456" name="AutoShape 24"/>
          <p:cNvSpPr>
            <a:spLocks noChangeArrowheads="1"/>
          </p:cNvSpPr>
          <p:nvPr/>
        </p:nvSpPr>
        <p:spPr bwMode="auto">
          <a:xfrm>
            <a:off x="2027238" y="5084763"/>
            <a:ext cx="8640762" cy="1873250"/>
          </a:xfrm>
          <a:prstGeom prst="foldedCorner">
            <a:avLst>
              <a:gd name="adj" fmla="val 12500"/>
            </a:avLst>
          </a:prstGeom>
          <a:solidFill>
            <a:srgbClr val="FFCCFF"/>
          </a:solidFill>
          <a:ln w="9525">
            <a:solidFill>
              <a:schemeClr val="tx1"/>
            </a:solidFill>
            <a:round/>
            <a:headEnd/>
            <a:tailEnd/>
          </a:ln>
          <a:effectLst/>
        </p:spPr>
        <p:txBody>
          <a:bodyPr wrap="none" anchor="ctr"/>
          <a:lstStyle/>
          <a:p>
            <a:pPr algn="r" rtl="1" eaLnBrk="1" hangingPunct="1">
              <a:defRPr/>
            </a:pPr>
            <a:r>
              <a:rPr lang="ar-SA" sz="5400" b="1" dirty="0">
                <a:solidFill>
                  <a:srgbClr val="FF0000"/>
                </a:solidFill>
                <a:effectLst>
                  <a:outerShdw blurRad="38100" dist="38100" dir="2700000" algn="tl">
                    <a:srgbClr val="000000"/>
                  </a:outerShdw>
                </a:effectLst>
                <a:latin typeface="Tahoma" pitchFamily="34" charset="0"/>
                <a:cs typeface="SKR HEAD1" pitchFamily="2" charset="-78"/>
              </a:rPr>
              <a:t>قلة الفأر</a:t>
            </a:r>
            <a:r>
              <a:rPr lang="ar-SA" sz="5400" b="1" dirty="0">
                <a:effectLst>
                  <a:outerShdw blurRad="38100" dist="38100" dir="2700000" algn="tl">
                    <a:srgbClr val="FFFFFF"/>
                  </a:outerShdw>
                </a:effectLst>
                <a:latin typeface="Tahoma" pitchFamily="34" charset="0"/>
                <a:cs typeface="SKR HEAD1" pitchFamily="2" charset="-78"/>
              </a:rPr>
              <a:t>: (كناية عن الفقر)، ونوعها: </a:t>
            </a:r>
            <a:endParaRPr lang="ar-AE" sz="5400" b="1" dirty="0">
              <a:effectLst>
                <a:outerShdw blurRad="38100" dist="38100" dir="2700000" algn="tl">
                  <a:srgbClr val="FFFFFF"/>
                </a:outerShdw>
              </a:effectLst>
              <a:latin typeface="Tahoma" pitchFamily="34" charset="0"/>
              <a:cs typeface="SKR HEAD1" pitchFamily="2" charset="-78"/>
            </a:endParaRPr>
          </a:p>
        </p:txBody>
      </p:sp>
    </p:spTree>
    <p:extLst>
      <p:ext uri="{BB962C8B-B14F-4D97-AF65-F5344CB8AC3E}">
        <p14:creationId xmlns:p14="http://schemas.microsoft.com/office/powerpoint/2010/main" val="2031836194"/>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8436"/>
                                        </p:tgtEl>
                                        <p:attrNameLst>
                                          <p:attrName>style.visibility</p:attrName>
                                        </p:attrNameLst>
                                      </p:cBhvr>
                                      <p:to>
                                        <p:strVal val="visible"/>
                                      </p:to>
                                    </p:set>
                                    <p:animEffect transition="in" filter="checkerboard(across)">
                                      <p:cBhvr>
                                        <p:cTn id="7" dur="500"/>
                                        <p:tgtEl>
                                          <p:spTgt spid="1843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1" presetClass="entr" presetSubtype="0" fill="hold" grpId="0" nodeType="clickEffect">
                                  <p:stCondLst>
                                    <p:cond delay="0"/>
                                  </p:stCondLst>
                                  <p:iterate type="lt">
                                    <p:tmPct val="10000"/>
                                  </p:iterate>
                                  <p:childTnLst>
                                    <p:set>
                                      <p:cBhvr>
                                        <p:cTn id="11" dur="1" fill="hold">
                                          <p:stCondLst>
                                            <p:cond delay="0"/>
                                          </p:stCondLst>
                                        </p:cTn>
                                        <p:tgtEl>
                                          <p:spTgt spid="18451"/>
                                        </p:tgtEl>
                                        <p:attrNameLst>
                                          <p:attrName>style.visibility</p:attrName>
                                        </p:attrNameLst>
                                      </p:cBhvr>
                                      <p:to>
                                        <p:strVal val="visible"/>
                                      </p:to>
                                    </p:set>
                                    <p:anim calcmode="lin" valueType="num">
                                      <p:cBhvr>
                                        <p:cTn id="12" dur="500" fill="hold"/>
                                        <p:tgtEl>
                                          <p:spTgt spid="18451"/>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18451"/>
                                        </p:tgtEl>
                                        <p:attrNameLst>
                                          <p:attrName>ppt_y</p:attrName>
                                        </p:attrNameLst>
                                      </p:cBhvr>
                                      <p:tavLst>
                                        <p:tav tm="0">
                                          <p:val>
                                            <p:strVal val="#ppt_y"/>
                                          </p:val>
                                        </p:tav>
                                        <p:tav tm="100000">
                                          <p:val>
                                            <p:strVal val="#ppt_y"/>
                                          </p:val>
                                        </p:tav>
                                      </p:tavLst>
                                    </p:anim>
                                    <p:anim calcmode="lin" valueType="num">
                                      <p:cBhvr>
                                        <p:cTn id="14" dur="500" fill="hold"/>
                                        <p:tgtEl>
                                          <p:spTgt spid="18451"/>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18451"/>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18451"/>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18456"/>
                                        </p:tgtEl>
                                        <p:attrNameLst>
                                          <p:attrName>style.visibility</p:attrName>
                                        </p:attrNameLst>
                                      </p:cBhvr>
                                      <p:to>
                                        <p:strVal val="visible"/>
                                      </p:to>
                                    </p:set>
                                    <p:anim calcmode="lin" valueType="num">
                                      <p:cBhvr>
                                        <p:cTn id="21" dur="1000" fill="hold"/>
                                        <p:tgtEl>
                                          <p:spTgt spid="18456"/>
                                        </p:tgtEl>
                                        <p:attrNameLst>
                                          <p:attrName>ppt_w</p:attrName>
                                        </p:attrNameLst>
                                      </p:cBhvr>
                                      <p:tavLst>
                                        <p:tav tm="0">
                                          <p:val>
                                            <p:strVal val="#ppt_w*0.70"/>
                                          </p:val>
                                        </p:tav>
                                        <p:tav tm="100000">
                                          <p:val>
                                            <p:strVal val="#ppt_w"/>
                                          </p:val>
                                        </p:tav>
                                      </p:tavLst>
                                    </p:anim>
                                    <p:anim calcmode="lin" valueType="num">
                                      <p:cBhvr>
                                        <p:cTn id="22" dur="1000" fill="hold"/>
                                        <p:tgtEl>
                                          <p:spTgt spid="18456"/>
                                        </p:tgtEl>
                                        <p:attrNameLst>
                                          <p:attrName>ppt_h</p:attrName>
                                        </p:attrNameLst>
                                      </p:cBhvr>
                                      <p:tavLst>
                                        <p:tav tm="0">
                                          <p:val>
                                            <p:strVal val="#ppt_h"/>
                                          </p:val>
                                        </p:tav>
                                        <p:tav tm="100000">
                                          <p:val>
                                            <p:strVal val="#ppt_h"/>
                                          </p:val>
                                        </p:tav>
                                      </p:tavLst>
                                    </p:anim>
                                    <p:animEffect transition="in" filter="fade">
                                      <p:cBhvr>
                                        <p:cTn id="23" dur="1000"/>
                                        <p:tgtEl>
                                          <p:spTgt spid="184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6" grpId="0" animBg="1"/>
      <p:bldP spid="18451" grpId="0" animBg="1"/>
      <p:bldP spid="1845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52" name="Text Box 20" descr="رخام أبيض"/>
          <p:cNvSpPr txBox="1">
            <a:spLocks noChangeArrowheads="1"/>
          </p:cNvSpPr>
          <p:nvPr/>
        </p:nvSpPr>
        <p:spPr bwMode="auto">
          <a:xfrm>
            <a:off x="1992314" y="3063875"/>
            <a:ext cx="8675687" cy="914400"/>
          </a:xfrm>
          <a:prstGeom prst="rect">
            <a:avLst/>
          </a:prstGeom>
          <a:blipFill dpi="0" rotWithShape="0">
            <a:blip r:embed="rId3" cstate="print"/>
            <a:srcRect/>
            <a:tile tx="0" ty="0" sx="100000" sy="100000" flip="none" algn="tl"/>
          </a:blipFill>
          <a:ln w="9525" algn="ctr">
            <a:noFill/>
            <a:miter lim="800000"/>
            <a:headEnd/>
            <a:tailEnd/>
          </a:ln>
          <a:effectLst/>
        </p:spPr>
        <p:txBody>
          <a:bodyPr>
            <a:spAutoFit/>
          </a:bodyPr>
          <a:lstStyle/>
          <a:p>
            <a:pPr algn="r" rtl="1" eaLnBrk="1" hangingPunct="1">
              <a:spcBef>
                <a:spcPct val="50000"/>
              </a:spcBef>
              <a:defRPr/>
            </a:pPr>
            <a:r>
              <a:rPr lang="ar-SA" sz="5400" b="1" dirty="0">
                <a:effectLst>
                  <a:outerShdw blurRad="38100" dist="38100" dir="2700000" algn="tl">
                    <a:srgbClr val="C0C0C0"/>
                  </a:outerShdw>
                </a:effectLst>
                <a:ea typeface="Times New Roman" pitchFamily="18" charset="0"/>
                <a:cs typeface="SKR HEAD1" pitchFamily="2" charset="-78"/>
              </a:rPr>
              <a:t>- سالم</a:t>
            </a:r>
            <a:r>
              <a:rPr lang="ar-AE" sz="5400" b="1" dirty="0">
                <a:effectLst>
                  <a:outerShdw blurRad="38100" dist="38100" dir="2700000" algn="tl">
                    <a:srgbClr val="C0C0C0"/>
                  </a:outerShdw>
                </a:effectLst>
                <a:ea typeface="Times New Roman" pitchFamily="18" charset="0"/>
                <a:cs typeface="SKR HEAD1" pitchFamily="2" charset="-78"/>
              </a:rPr>
              <a:t>ٌ</a:t>
            </a:r>
            <a:r>
              <a:rPr lang="ar-SA" sz="5400" b="1" dirty="0">
                <a:effectLst>
                  <a:outerShdw blurRad="38100" dist="38100" dir="2700000" algn="tl">
                    <a:srgbClr val="C0C0C0"/>
                  </a:outerShdw>
                </a:effectLst>
                <a:ea typeface="Times New Roman" pitchFamily="18" charset="0"/>
                <a:cs typeface="SKR HEAD1" pitchFamily="2" charset="-78"/>
              </a:rPr>
              <a:t> يكتب عهود</a:t>
            </a:r>
            <a:r>
              <a:rPr lang="ar-AE" sz="5400" b="1" dirty="0">
                <a:effectLst>
                  <a:outerShdw blurRad="38100" dist="38100" dir="2700000" algn="tl">
                    <a:srgbClr val="C0C0C0"/>
                  </a:outerShdw>
                </a:effectLst>
                <a:ea typeface="Times New Roman" pitchFamily="18" charset="0"/>
                <a:cs typeface="SKR HEAD1" pitchFamily="2" charset="-78"/>
              </a:rPr>
              <a:t>َ</a:t>
            </a:r>
            <a:r>
              <a:rPr lang="ar-SA" sz="5400" b="1" dirty="0">
                <a:effectLst>
                  <a:outerShdw blurRad="38100" dist="38100" dir="2700000" algn="tl">
                    <a:srgbClr val="C0C0C0"/>
                  </a:outerShdw>
                </a:effectLst>
                <a:ea typeface="Times New Roman" pitchFamily="18" charset="0"/>
                <a:cs typeface="SKR HEAD1" pitchFamily="2" charset="-78"/>
              </a:rPr>
              <a:t>ه</a:t>
            </a:r>
            <a:r>
              <a:rPr lang="ar-AE" sz="5400" b="1" dirty="0">
                <a:effectLst>
                  <a:outerShdw blurRad="38100" dist="38100" dir="2700000" algn="tl">
                    <a:srgbClr val="C0C0C0"/>
                  </a:outerShdw>
                </a:effectLst>
                <a:ea typeface="Times New Roman" pitchFamily="18" charset="0"/>
                <a:cs typeface="SKR HEAD1" pitchFamily="2" charset="-78"/>
              </a:rPr>
              <a:t>ُ</a:t>
            </a:r>
            <a:r>
              <a:rPr lang="ar-SA" sz="5400" b="1" dirty="0">
                <a:effectLst>
                  <a:outerShdw blurRad="38100" dist="38100" dir="2700000" algn="tl">
                    <a:srgbClr val="C0C0C0"/>
                  </a:outerShdw>
                </a:effectLst>
                <a:ea typeface="Times New Roman" pitchFamily="18" charset="0"/>
                <a:cs typeface="SKR HEAD1" pitchFamily="2" charset="-78"/>
              </a:rPr>
              <a:t> على الماء.</a:t>
            </a:r>
            <a:endParaRPr lang="en-US" sz="5400" b="1" dirty="0">
              <a:effectLst>
                <a:outerShdw blurRad="38100" dist="38100" dir="2700000" algn="tl">
                  <a:srgbClr val="C0C0C0"/>
                </a:outerShdw>
              </a:effectLst>
              <a:ea typeface="Times New Roman" pitchFamily="18" charset="0"/>
              <a:cs typeface="SKR HEAD1" pitchFamily="2" charset="-78"/>
            </a:endParaRPr>
          </a:p>
        </p:txBody>
      </p:sp>
      <p:sp>
        <p:nvSpPr>
          <p:cNvPr id="18457" name="AutoShape 25"/>
          <p:cNvSpPr>
            <a:spLocks noChangeArrowheads="1"/>
          </p:cNvSpPr>
          <p:nvPr/>
        </p:nvSpPr>
        <p:spPr bwMode="auto">
          <a:xfrm>
            <a:off x="104503" y="4221164"/>
            <a:ext cx="12087497" cy="2636837"/>
          </a:xfrm>
          <a:prstGeom prst="foldedCorner">
            <a:avLst>
              <a:gd name="adj" fmla="val 12500"/>
            </a:avLst>
          </a:prstGeom>
          <a:solidFill>
            <a:srgbClr val="FFCCFF"/>
          </a:solidFill>
          <a:ln w="9525">
            <a:solidFill>
              <a:schemeClr val="tx1"/>
            </a:solidFill>
            <a:round/>
            <a:headEnd/>
            <a:tailEnd/>
          </a:ln>
          <a:effectLst/>
        </p:spPr>
        <p:txBody>
          <a:bodyPr wrap="none" anchor="ctr"/>
          <a:lstStyle/>
          <a:p>
            <a:pPr algn="r" eaLnBrk="1" hangingPunct="1">
              <a:defRPr/>
            </a:pPr>
            <a:r>
              <a:rPr lang="ar-AE" sz="4800" b="1" dirty="0">
                <a:solidFill>
                  <a:srgbClr val="FF0000"/>
                </a:solidFill>
                <a:effectLst>
                  <a:outerShdw blurRad="38100" dist="38100" dir="2700000" algn="tl">
                    <a:srgbClr val="000000"/>
                  </a:outerShdw>
                </a:effectLst>
                <a:latin typeface="Tahoma" pitchFamily="34" charset="0"/>
              </a:rPr>
              <a:t>يكتب عهوده على الماء</a:t>
            </a:r>
            <a:r>
              <a:rPr lang="ar-AE" sz="4800" b="1" dirty="0">
                <a:effectLst>
                  <a:outerShdw blurRad="38100" dist="38100" dir="2700000" algn="tl">
                    <a:srgbClr val="FFFFFF"/>
                  </a:outerShdw>
                </a:effectLst>
                <a:latin typeface="Tahoma" pitchFamily="34" charset="0"/>
              </a:rPr>
              <a:t>: (كناية عن عدم </a:t>
            </a:r>
            <a:r>
              <a:rPr lang="ar-AE" sz="4800" b="1" dirty="0" smtClean="0">
                <a:effectLst>
                  <a:outerShdw blurRad="38100" dist="38100" dir="2700000" algn="tl">
                    <a:srgbClr val="FFFFFF"/>
                  </a:outerShdw>
                </a:effectLst>
                <a:latin typeface="Tahoma" pitchFamily="34" charset="0"/>
              </a:rPr>
              <a:t>الالتزام </a:t>
            </a:r>
            <a:r>
              <a:rPr lang="ar-AE" sz="4800" b="1" dirty="0">
                <a:effectLst>
                  <a:outerShdw blurRad="38100" dist="38100" dir="2700000" algn="tl">
                    <a:srgbClr val="FFFFFF"/>
                  </a:outerShdw>
                </a:effectLst>
                <a:latin typeface="Tahoma" pitchFamily="34" charset="0"/>
              </a:rPr>
              <a:t>بالعهود</a:t>
            </a:r>
            <a:r>
              <a:rPr lang="ar-AE" sz="4800" b="1" dirty="0" smtClean="0">
                <a:effectLst>
                  <a:outerShdw blurRad="38100" dist="38100" dir="2700000" algn="tl">
                    <a:srgbClr val="FFFFFF"/>
                  </a:outerShdw>
                </a:effectLst>
                <a:latin typeface="Tahoma" pitchFamily="34" charset="0"/>
              </a:rPr>
              <a:t>)</a:t>
            </a:r>
            <a:endParaRPr lang="ar-AE" sz="4800" b="1" dirty="0">
              <a:effectLst>
                <a:outerShdw blurRad="38100" dist="38100" dir="2700000" algn="tl">
                  <a:srgbClr val="FFFFFF"/>
                </a:outerShdw>
              </a:effectLst>
              <a:latin typeface="Tahoma" pitchFamily="34" charset="0"/>
            </a:endParaRPr>
          </a:p>
        </p:txBody>
      </p:sp>
      <p:sp>
        <p:nvSpPr>
          <p:cNvPr id="18436" name="Rectangle 4" descr="لوح خشبي"/>
          <p:cNvSpPr>
            <a:spLocks noChangeArrowheads="1"/>
          </p:cNvSpPr>
          <p:nvPr/>
        </p:nvSpPr>
        <p:spPr bwMode="auto">
          <a:xfrm>
            <a:off x="2027238" y="981076"/>
            <a:ext cx="8640762" cy="1800225"/>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r" rtl="1" eaLnBrk="1" hangingPunct="1">
              <a:lnSpc>
                <a:spcPct val="155000"/>
              </a:lnSpc>
              <a:spcBef>
                <a:spcPct val="0"/>
              </a:spcBef>
              <a:buFontTx/>
              <a:buNone/>
            </a:pPr>
            <a:r>
              <a:rPr lang="ar-SA" altLang="ar-JO" sz="4800">
                <a:solidFill>
                  <a:srgbClr val="000000"/>
                </a:solidFill>
                <a:ea typeface="Times New Roman" panose="02020603050405020304" pitchFamily="18" charset="0"/>
                <a:cs typeface="PT Bold Heading" pitchFamily="2" charset="0"/>
              </a:rPr>
              <a:t>اقرأِ الجملَ التاليةَ، وحدد موضع الكناية فيها، ثم حدد نوعَ كلٍّ منها:</a:t>
            </a:r>
            <a:endParaRPr lang="en-US" altLang="ar-JO" sz="4800">
              <a:solidFill>
                <a:srgbClr val="000000"/>
              </a:solidFill>
              <a:ea typeface="Times New Roman" panose="02020603050405020304" pitchFamily="18" charset="0"/>
              <a:cs typeface="PT Bold Heading" pitchFamily="2" charset="0"/>
            </a:endParaRPr>
          </a:p>
        </p:txBody>
      </p:sp>
    </p:spTree>
    <p:extLst>
      <p:ext uri="{BB962C8B-B14F-4D97-AF65-F5344CB8AC3E}">
        <p14:creationId xmlns:p14="http://schemas.microsoft.com/office/powerpoint/2010/main" val="1083079003"/>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18452"/>
                                        </p:tgtEl>
                                        <p:attrNameLst>
                                          <p:attrName>style.visibility</p:attrName>
                                        </p:attrNameLst>
                                      </p:cBhvr>
                                      <p:to>
                                        <p:strVal val="visible"/>
                                      </p:to>
                                    </p:set>
                                    <p:anim calcmode="lin" valueType="num">
                                      <p:cBhvr>
                                        <p:cTn id="7" dur="500" fill="hold"/>
                                        <p:tgtEl>
                                          <p:spTgt spid="1845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8452"/>
                                        </p:tgtEl>
                                        <p:attrNameLst>
                                          <p:attrName>ppt_y</p:attrName>
                                        </p:attrNameLst>
                                      </p:cBhvr>
                                      <p:tavLst>
                                        <p:tav tm="0">
                                          <p:val>
                                            <p:strVal val="#ppt_y"/>
                                          </p:val>
                                        </p:tav>
                                        <p:tav tm="100000">
                                          <p:val>
                                            <p:strVal val="#ppt_y"/>
                                          </p:val>
                                        </p:tav>
                                      </p:tavLst>
                                    </p:anim>
                                    <p:anim calcmode="lin" valueType="num">
                                      <p:cBhvr>
                                        <p:cTn id="9" dur="500" fill="hold"/>
                                        <p:tgtEl>
                                          <p:spTgt spid="1845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845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845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55" presetClass="entr" presetSubtype="0" fill="hold" grpId="0" nodeType="clickEffect">
                                  <p:stCondLst>
                                    <p:cond delay="0"/>
                                  </p:stCondLst>
                                  <p:childTnLst>
                                    <p:set>
                                      <p:cBhvr>
                                        <p:cTn id="15" dur="1" fill="hold">
                                          <p:stCondLst>
                                            <p:cond delay="0"/>
                                          </p:stCondLst>
                                        </p:cTn>
                                        <p:tgtEl>
                                          <p:spTgt spid="18457"/>
                                        </p:tgtEl>
                                        <p:attrNameLst>
                                          <p:attrName>style.visibility</p:attrName>
                                        </p:attrNameLst>
                                      </p:cBhvr>
                                      <p:to>
                                        <p:strVal val="visible"/>
                                      </p:to>
                                    </p:set>
                                    <p:anim calcmode="lin" valueType="num">
                                      <p:cBhvr>
                                        <p:cTn id="16" dur="1000" fill="hold"/>
                                        <p:tgtEl>
                                          <p:spTgt spid="18457"/>
                                        </p:tgtEl>
                                        <p:attrNameLst>
                                          <p:attrName>ppt_w</p:attrName>
                                        </p:attrNameLst>
                                      </p:cBhvr>
                                      <p:tavLst>
                                        <p:tav tm="0">
                                          <p:val>
                                            <p:strVal val="#ppt_w*0.70"/>
                                          </p:val>
                                        </p:tav>
                                        <p:tav tm="100000">
                                          <p:val>
                                            <p:strVal val="#ppt_w"/>
                                          </p:val>
                                        </p:tav>
                                      </p:tavLst>
                                    </p:anim>
                                    <p:anim calcmode="lin" valueType="num">
                                      <p:cBhvr>
                                        <p:cTn id="17" dur="1000" fill="hold"/>
                                        <p:tgtEl>
                                          <p:spTgt spid="18457"/>
                                        </p:tgtEl>
                                        <p:attrNameLst>
                                          <p:attrName>ppt_h</p:attrName>
                                        </p:attrNameLst>
                                      </p:cBhvr>
                                      <p:tavLst>
                                        <p:tav tm="0">
                                          <p:val>
                                            <p:strVal val="#ppt_h"/>
                                          </p:val>
                                        </p:tav>
                                        <p:tav tm="100000">
                                          <p:val>
                                            <p:strVal val="#ppt_h"/>
                                          </p:val>
                                        </p:tav>
                                      </p:tavLst>
                                    </p:anim>
                                    <p:animEffect transition="in" filter="fade">
                                      <p:cBhvr>
                                        <p:cTn id="18" dur="1000"/>
                                        <p:tgtEl>
                                          <p:spTgt spid="18457"/>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5" presetClass="entr" presetSubtype="10" fill="hold" grpId="0" nodeType="clickEffect">
                                  <p:stCondLst>
                                    <p:cond delay="0"/>
                                  </p:stCondLst>
                                  <p:childTnLst>
                                    <p:set>
                                      <p:cBhvr>
                                        <p:cTn id="22" dur="1" fill="hold">
                                          <p:stCondLst>
                                            <p:cond delay="0"/>
                                          </p:stCondLst>
                                        </p:cTn>
                                        <p:tgtEl>
                                          <p:spTgt spid="18436"/>
                                        </p:tgtEl>
                                        <p:attrNameLst>
                                          <p:attrName>style.visibility</p:attrName>
                                        </p:attrNameLst>
                                      </p:cBhvr>
                                      <p:to>
                                        <p:strVal val="visible"/>
                                      </p:to>
                                    </p:set>
                                    <p:animEffect transition="in" filter="checkerboard(across)">
                                      <p:cBhvr>
                                        <p:cTn id="23" dur="500"/>
                                        <p:tgtEl>
                                          <p:spTgt spid="184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52" grpId="0" animBg="1"/>
      <p:bldP spid="18457" grpId="0" animBg="1"/>
      <p:bldP spid="1843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44" name="Text Box 8" descr="رخام أبيض"/>
          <p:cNvSpPr txBox="1">
            <a:spLocks noChangeArrowheads="1"/>
          </p:cNvSpPr>
          <p:nvPr/>
        </p:nvSpPr>
        <p:spPr bwMode="auto">
          <a:xfrm>
            <a:off x="1992314" y="3141664"/>
            <a:ext cx="8675687" cy="922337"/>
          </a:xfrm>
          <a:prstGeom prst="rect">
            <a:avLst/>
          </a:prstGeom>
          <a:blipFill dpi="0" rotWithShape="0">
            <a:blip r:embed="rId3" cstate="print"/>
            <a:srcRect/>
            <a:tile tx="0" ty="0" sx="100000" sy="100000" flip="none" algn="tl"/>
          </a:blipFill>
          <a:ln w="9525" algn="ctr">
            <a:noFill/>
            <a:miter lim="800000"/>
            <a:headEnd/>
            <a:tailEnd/>
          </a:ln>
          <a:effectLst/>
        </p:spPr>
        <p:txBody>
          <a:bodyPr>
            <a:spAutoFit/>
          </a:bodyPr>
          <a:lstStyle/>
          <a:p>
            <a:pPr algn="r" rtl="1" eaLnBrk="1" hangingPunct="1">
              <a:spcBef>
                <a:spcPct val="50000"/>
              </a:spcBef>
              <a:defRPr/>
            </a:pPr>
            <a:r>
              <a:rPr lang="ar-SA" sz="5400" b="1" dirty="0">
                <a:effectLst>
                  <a:outerShdw blurRad="38100" dist="38100" dir="2700000" algn="tl">
                    <a:srgbClr val="C0C0C0"/>
                  </a:outerShdw>
                </a:effectLst>
                <a:ea typeface="Times New Roman" pitchFamily="18" charset="0"/>
                <a:cs typeface="SKR HEAD1" pitchFamily="2" charset="-78"/>
              </a:rPr>
              <a:t>- حصة لا يستقر</a:t>
            </a:r>
            <a:r>
              <a:rPr lang="ar-AE" sz="5400" b="1" dirty="0">
                <a:effectLst>
                  <a:outerShdw blurRad="38100" dist="38100" dir="2700000" algn="tl">
                    <a:srgbClr val="C0C0C0"/>
                  </a:outerShdw>
                </a:effectLst>
                <a:ea typeface="Times New Roman" pitchFamily="18" charset="0"/>
                <a:cs typeface="SKR HEAD1" pitchFamily="2" charset="-78"/>
              </a:rPr>
              <a:t>ُّ</a:t>
            </a:r>
            <a:r>
              <a:rPr lang="ar-SA" sz="5400" b="1" dirty="0">
                <a:effectLst>
                  <a:outerShdw blurRad="38100" dist="38100" dir="2700000" algn="tl">
                    <a:srgbClr val="C0C0C0"/>
                  </a:outerShdw>
                </a:effectLst>
                <a:ea typeface="Times New Roman" pitchFamily="18" charset="0"/>
                <a:cs typeface="SKR HEAD1" pitchFamily="2" charset="-78"/>
              </a:rPr>
              <a:t> لسان</a:t>
            </a:r>
            <a:r>
              <a:rPr lang="ar-AE" sz="5400" b="1" dirty="0">
                <a:effectLst>
                  <a:outerShdw blurRad="38100" dist="38100" dir="2700000" algn="tl">
                    <a:srgbClr val="C0C0C0"/>
                  </a:outerShdw>
                </a:effectLst>
                <a:ea typeface="Times New Roman" pitchFamily="18" charset="0"/>
                <a:cs typeface="SKR HEAD1" pitchFamily="2" charset="-78"/>
              </a:rPr>
              <a:t>ُ</a:t>
            </a:r>
            <a:r>
              <a:rPr lang="ar-SA" sz="5400" b="1" dirty="0">
                <a:effectLst>
                  <a:outerShdw blurRad="38100" dist="38100" dir="2700000" algn="tl">
                    <a:srgbClr val="C0C0C0"/>
                  </a:outerShdw>
                </a:effectLst>
                <a:ea typeface="Times New Roman" pitchFamily="18" charset="0"/>
                <a:cs typeface="SKR HEAD1" pitchFamily="2" charset="-78"/>
              </a:rPr>
              <a:t>ها في فمها.</a:t>
            </a:r>
            <a:endParaRPr lang="en-US" sz="5400" b="1" dirty="0">
              <a:effectLst>
                <a:outerShdw blurRad="38100" dist="38100" dir="2700000" algn="tl">
                  <a:srgbClr val="C0C0C0"/>
                </a:outerShdw>
              </a:effectLst>
              <a:ea typeface="Times New Roman" pitchFamily="18" charset="0"/>
              <a:cs typeface="SKR HEAD1" pitchFamily="2" charset="-78"/>
            </a:endParaRPr>
          </a:p>
        </p:txBody>
      </p:sp>
      <p:sp>
        <p:nvSpPr>
          <p:cNvPr id="65546" name="AutoShape 10"/>
          <p:cNvSpPr>
            <a:spLocks noChangeArrowheads="1"/>
          </p:cNvSpPr>
          <p:nvPr/>
        </p:nvSpPr>
        <p:spPr bwMode="auto">
          <a:xfrm>
            <a:off x="587828" y="4149726"/>
            <a:ext cx="11051177" cy="2708275"/>
          </a:xfrm>
          <a:prstGeom prst="foldedCorner">
            <a:avLst>
              <a:gd name="adj" fmla="val 12500"/>
            </a:avLst>
          </a:prstGeom>
          <a:solidFill>
            <a:srgbClr val="FFCCFF"/>
          </a:solidFill>
          <a:ln w="9525">
            <a:solidFill>
              <a:schemeClr val="tx1"/>
            </a:solidFill>
            <a:round/>
            <a:headEnd/>
            <a:tailEnd/>
          </a:ln>
          <a:effectLst/>
        </p:spPr>
        <p:txBody>
          <a:bodyPr wrap="none" anchor="ctr"/>
          <a:lstStyle/>
          <a:p>
            <a:pPr algn="r" rtl="1" eaLnBrk="1" hangingPunct="1">
              <a:defRPr/>
            </a:pPr>
            <a:r>
              <a:rPr lang="ar-SA" sz="4800" b="1" dirty="0">
                <a:solidFill>
                  <a:srgbClr val="FF0000"/>
                </a:solidFill>
                <a:effectLst>
                  <a:outerShdw blurRad="38100" dist="38100" dir="2700000" algn="tl">
                    <a:srgbClr val="000000"/>
                  </a:outerShdw>
                </a:effectLst>
                <a:latin typeface="Segoe UI" panose="020B0502040204020203" pitchFamily="34" charset="0"/>
                <a:cs typeface="Segoe UI" panose="020B0502040204020203" pitchFamily="34" charset="0"/>
              </a:rPr>
              <a:t>لا يستقر لسان</a:t>
            </a:r>
            <a:r>
              <a:rPr lang="ar-AE" sz="4800" b="1" dirty="0">
                <a:solidFill>
                  <a:srgbClr val="FF0000"/>
                </a:solidFill>
                <a:effectLst>
                  <a:outerShdw blurRad="38100" dist="38100" dir="2700000" algn="tl">
                    <a:srgbClr val="000000"/>
                  </a:outerShdw>
                </a:effectLst>
                <a:latin typeface="Segoe UI" panose="020B0502040204020203" pitchFamily="34" charset="0"/>
                <a:cs typeface="Segoe UI" panose="020B0502040204020203" pitchFamily="34" charset="0"/>
              </a:rPr>
              <a:t>ُ</a:t>
            </a:r>
            <a:r>
              <a:rPr lang="ar-SA" sz="4800" b="1" dirty="0">
                <a:solidFill>
                  <a:srgbClr val="FF0000"/>
                </a:solidFill>
                <a:effectLst>
                  <a:outerShdw blurRad="38100" dist="38100" dir="2700000" algn="tl">
                    <a:srgbClr val="000000"/>
                  </a:outerShdw>
                </a:effectLst>
                <a:latin typeface="Segoe UI" panose="020B0502040204020203" pitchFamily="34" charset="0"/>
                <a:cs typeface="Segoe UI" panose="020B0502040204020203" pitchFamily="34" charset="0"/>
              </a:rPr>
              <a:t>ها في فمها</a:t>
            </a:r>
            <a:r>
              <a:rPr lang="ar-SA" sz="4800" b="1" dirty="0">
                <a:effectLst>
                  <a:outerShdw blurRad="38100" dist="38100" dir="2700000" algn="tl">
                    <a:srgbClr val="FFFFFF"/>
                  </a:outerShdw>
                </a:effectLst>
                <a:latin typeface="Segoe UI" panose="020B0502040204020203" pitchFamily="34" charset="0"/>
                <a:cs typeface="Segoe UI" panose="020B0502040204020203" pitchFamily="34" charset="0"/>
              </a:rPr>
              <a:t>: </a:t>
            </a:r>
            <a:endParaRPr lang="ar-EG" sz="4800" b="1" dirty="0" smtClean="0">
              <a:effectLst>
                <a:outerShdw blurRad="38100" dist="38100" dir="2700000" algn="tl">
                  <a:srgbClr val="FFFFFF"/>
                </a:outerShdw>
              </a:effectLst>
              <a:latin typeface="Segoe UI" panose="020B0502040204020203" pitchFamily="34" charset="0"/>
              <a:cs typeface="Segoe UI" panose="020B0502040204020203" pitchFamily="34" charset="0"/>
            </a:endParaRPr>
          </a:p>
          <a:p>
            <a:pPr algn="r" rtl="1" eaLnBrk="1" hangingPunct="1">
              <a:defRPr/>
            </a:pPr>
            <a:r>
              <a:rPr lang="ar-SA" sz="4800" b="1" dirty="0" smtClean="0">
                <a:effectLst>
                  <a:outerShdw blurRad="38100" dist="38100" dir="2700000" algn="tl">
                    <a:srgbClr val="FFFFFF"/>
                  </a:outerShdw>
                </a:effectLst>
                <a:latin typeface="Segoe UI" panose="020B0502040204020203" pitchFamily="34" charset="0"/>
                <a:cs typeface="Segoe UI" panose="020B0502040204020203" pitchFamily="34" charset="0"/>
              </a:rPr>
              <a:t>(</a:t>
            </a:r>
            <a:r>
              <a:rPr lang="ar-SA" sz="4800" b="1" dirty="0">
                <a:effectLst>
                  <a:outerShdw blurRad="38100" dist="38100" dir="2700000" algn="tl">
                    <a:srgbClr val="FFFFFF"/>
                  </a:outerShdw>
                </a:effectLst>
                <a:latin typeface="Segoe UI" panose="020B0502040204020203" pitchFamily="34" charset="0"/>
                <a:cs typeface="Segoe UI" panose="020B0502040204020203" pitchFamily="34" charset="0"/>
              </a:rPr>
              <a:t>كناية عن </a:t>
            </a:r>
            <a:r>
              <a:rPr lang="ar-SA" sz="4800" b="1" dirty="0" smtClean="0">
                <a:effectLst>
                  <a:outerShdw blurRad="38100" dist="38100" dir="2700000" algn="tl">
                    <a:srgbClr val="FFFFFF"/>
                  </a:outerShdw>
                </a:effectLst>
                <a:latin typeface="Segoe UI" panose="020B0502040204020203" pitchFamily="34" charset="0"/>
                <a:cs typeface="Segoe UI" panose="020B0502040204020203" pitchFamily="34" charset="0"/>
              </a:rPr>
              <a:t>الثرثرة</a:t>
            </a:r>
            <a:r>
              <a:rPr lang="ar-EG" sz="4800" b="1" dirty="0">
                <a:effectLst>
                  <a:outerShdw blurRad="38100" dist="38100" dir="2700000" algn="tl">
                    <a:srgbClr val="FFFFFF"/>
                  </a:outerShdw>
                </a:effectLst>
                <a:latin typeface="Segoe UI" panose="020B0502040204020203" pitchFamily="34" charset="0"/>
                <a:cs typeface="Segoe UI" panose="020B0502040204020203" pitchFamily="34" charset="0"/>
              </a:rPr>
              <a:t> </a:t>
            </a:r>
            <a:r>
              <a:rPr lang="ar-SA" sz="4800" b="1" dirty="0" smtClean="0">
                <a:effectLst>
                  <a:outerShdw blurRad="38100" dist="38100" dir="2700000" algn="tl">
                    <a:srgbClr val="FFFFFF"/>
                  </a:outerShdw>
                </a:effectLst>
                <a:latin typeface="Segoe UI" panose="020B0502040204020203" pitchFamily="34" charset="0"/>
                <a:cs typeface="Segoe UI" panose="020B0502040204020203" pitchFamily="34" charset="0"/>
              </a:rPr>
              <a:t>وكثرة </a:t>
            </a:r>
            <a:r>
              <a:rPr lang="ar-SA" sz="4800" b="1" dirty="0">
                <a:effectLst>
                  <a:outerShdw blurRad="38100" dist="38100" dir="2700000" algn="tl">
                    <a:srgbClr val="FFFFFF"/>
                  </a:outerShdw>
                </a:effectLst>
                <a:latin typeface="Segoe UI" panose="020B0502040204020203" pitchFamily="34" charset="0"/>
                <a:cs typeface="Segoe UI" panose="020B0502040204020203" pitchFamily="34" charset="0"/>
              </a:rPr>
              <a:t>الكلام)،</a:t>
            </a:r>
          </a:p>
        </p:txBody>
      </p:sp>
      <p:sp>
        <p:nvSpPr>
          <p:cNvPr id="18436" name="Rectangle 4" descr="لوح خشبي"/>
          <p:cNvSpPr>
            <a:spLocks noChangeArrowheads="1"/>
          </p:cNvSpPr>
          <p:nvPr/>
        </p:nvSpPr>
        <p:spPr bwMode="auto">
          <a:xfrm>
            <a:off x="2027238" y="981076"/>
            <a:ext cx="8640762" cy="2016125"/>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anchor="ct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lnSpc>
                <a:spcPct val="155000"/>
              </a:lnSpc>
              <a:spcBef>
                <a:spcPct val="0"/>
              </a:spcBef>
              <a:buFontTx/>
              <a:buNone/>
            </a:pPr>
            <a:r>
              <a:rPr lang="ar-SA" altLang="ar-JO" sz="4800">
                <a:solidFill>
                  <a:srgbClr val="000000"/>
                </a:solidFill>
                <a:ea typeface="Times New Roman" panose="02020603050405020304" pitchFamily="18" charset="0"/>
                <a:cs typeface="PT Bold Heading" pitchFamily="2" charset="0"/>
              </a:rPr>
              <a:t>اقرأِ الجملَ التاليةَ، وحدد موضع الكناية فيها، ثم حدد نوعَ كلٍّ منها:</a:t>
            </a:r>
            <a:endParaRPr lang="en-US" altLang="ar-JO" sz="4800">
              <a:solidFill>
                <a:srgbClr val="000000"/>
              </a:solidFill>
              <a:ea typeface="Times New Roman" panose="02020603050405020304" pitchFamily="18" charset="0"/>
              <a:cs typeface="PT Bold Heading" pitchFamily="2" charset="0"/>
            </a:endParaRPr>
          </a:p>
        </p:txBody>
      </p:sp>
    </p:spTree>
    <p:extLst>
      <p:ext uri="{BB962C8B-B14F-4D97-AF65-F5344CB8AC3E}">
        <p14:creationId xmlns:p14="http://schemas.microsoft.com/office/powerpoint/2010/main" val="3486022585"/>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65544"/>
                                        </p:tgtEl>
                                        <p:attrNameLst>
                                          <p:attrName>style.visibility</p:attrName>
                                        </p:attrNameLst>
                                      </p:cBhvr>
                                      <p:to>
                                        <p:strVal val="visible"/>
                                      </p:to>
                                    </p:set>
                                    <p:anim calcmode="lin" valueType="num">
                                      <p:cBhvr>
                                        <p:cTn id="7" dur="500" fill="hold"/>
                                        <p:tgtEl>
                                          <p:spTgt spid="6554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5544"/>
                                        </p:tgtEl>
                                        <p:attrNameLst>
                                          <p:attrName>ppt_y</p:attrName>
                                        </p:attrNameLst>
                                      </p:cBhvr>
                                      <p:tavLst>
                                        <p:tav tm="0">
                                          <p:val>
                                            <p:strVal val="#ppt_y"/>
                                          </p:val>
                                        </p:tav>
                                        <p:tav tm="100000">
                                          <p:val>
                                            <p:strVal val="#ppt_y"/>
                                          </p:val>
                                        </p:tav>
                                      </p:tavLst>
                                    </p:anim>
                                    <p:anim calcmode="lin" valueType="num">
                                      <p:cBhvr>
                                        <p:cTn id="9" dur="500" fill="hold"/>
                                        <p:tgtEl>
                                          <p:spTgt spid="6554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554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5544"/>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55" presetClass="entr" presetSubtype="0" fill="hold" grpId="0" nodeType="clickEffect">
                                  <p:stCondLst>
                                    <p:cond delay="0"/>
                                  </p:stCondLst>
                                  <p:childTnLst>
                                    <p:set>
                                      <p:cBhvr>
                                        <p:cTn id="15" dur="1" fill="hold">
                                          <p:stCondLst>
                                            <p:cond delay="0"/>
                                          </p:stCondLst>
                                        </p:cTn>
                                        <p:tgtEl>
                                          <p:spTgt spid="65546"/>
                                        </p:tgtEl>
                                        <p:attrNameLst>
                                          <p:attrName>style.visibility</p:attrName>
                                        </p:attrNameLst>
                                      </p:cBhvr>
                                      <p:to>
                                        <p:strVal val="visible"/>
                                      </p:to>
                                    </p:set>
                                    <p:anim calcmode="lin" valueType="num">
                                      <p:cBhvr>
                                        <p:cTn id="16" dur="1000" fill="hold"/>
                                        <p:tgtEl>
                                          <p:spTgt spid="65546"/>
                                        </p:tgtEl>
                                        <p:attrNameLst>
                                          <p:attrName>ppt_w</p:attrName>
                                        </p:attrNameLst>
                                      </p:cBhvr>
                                      <p:tavLst>
                                        <p:tav tm="0">
                                          <p:val>
                                            <p:strVal val="#ppt_w*0.70"/>
                                          </p:val>
                                        </p:tav>
                                        <p:tav tm="100000">
                                          <p:val>
                                            <p:strVal val="#ppt_w"/>
                                          </p:val>
                                        </p:tav>
                                      </p:tavLst>
                                    </p:anim>
                                    <p:anim calcmode="lin" valueType="num">
                                      <p:cBhvr>
                                        <p:cTn id="17" dur="1000" fill="hold"/>
                                        <p:tgtEl>
                                          <p:spTgt spid="65546"/>
                                        </p:tgtEl>
                                        <p:attrNameLst>
                                          <p:attrName>ppt_h</p:attrName>
                                        </p:attrNameLst>
                                      </p:cBhvr>
                                      <p:tavLst>
                                        <p:tav tm="0">
                                          <p:val>
                                            <p:strVal val="#ppt_h"/>
                                          </p:val>
                                        </p:tav>
                                        <p:tav tm="100000">
                                          <p:val>
                                            <p:strVal val="#ppt_h"/>
                                          </p:val>
                                        </p:tav>
                                      </p:tavLst>
                                    </p:anim>
                                    <p:animEffect transition="in" filter="fade">
                                      <p:cBhvr>
                                        <p:cTn id="18" dur="1000"/>
                                        <p:tgtEl>
                                          <p:spTgt spid="65546"/>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5" presetClass="entr" presetSubtype="10" fill="hold" grpId="0" nodeType="clickEffect">
                                  <p:stCondLst>
                                    <p:cond delay="0"/>
                                  </p:stCondLst>
                                  <p:childTnLst>
                                    <p:set>
                                      <p:cBhvr>
                                        <p:cTn id="22" dur="1" fill="hold">
                                          <p:stCondLst>
                                            <p:cond delay="0"/>
                                          </p:stCondLst>
                                        </p:cTn>
                                        <p:tgtEl>
                                          <p:spTgt spid="18436"/>
                                        </p:tgtEl>
                                        <p:attrNameLst>
                                          <p:attrName>style.visibility</p:attrName>
                                        </p:attrNameLst>
                                      </p:cBhvr>
                                      <p:to>
                                        <p:strVal val="visible"/>
                                      </p:to>
                                    </p:set>
                                    <p:animEffect transition="in" filter="checkerboard(across)">
                                      <p:cBhvr>
                                        <p:cTn id="23" dur="500"/>
                                        <p:tgtEl>
                                          <p:spTgt spid="184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44" grpId="0" animBg="1"/>
      <p:bldP spid="65546" grpId="0" animBg="1"/>
      <p:bldP spid="1843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45" name="Text Box 9" descr="رخام أبيض"/>
          <p:cNvSpPr txBox="1">
            <a:spLocks noChangeArrowheads="1"/>
          </p:cNvSpPr>
          <p:nvPr/>
        </p:nvSpPr>
        <p:spPr bwMode="auto">
          <a:xfrm>
            <a:off x="2063750" y="3357564"/>
            <a:ext cx="8604250" cy="922337"/>
          </a:xfrm>
          <a:prstGeom prst="rect">
            <a:avLst/>
          </a:prstGeom>
          <a:blipFill dpi="0" rotWithShape="0">
            <a:blip r:embed="rId3" cstate="print"/>
            <a:srcRect/>
            <a:tile tx="0" ty="0" sx="100000" sy="100000" flip="none" algn="tl"/>
          </a:blipFill>
          <a:ln w="9525" algn="ctr">
            <a:noFill/>
            <a:miter lim="800000"/>
            <a:headEnd/>
            <a:tailEnd/>
          </a:ln>
          <a:effectLst/>
        </p:spPr>
        <p:txBody>
          <a:bodyPr>
            <a:spAutoFit/>
          </a:bodyPr>
          <a:lstStyle/>
          <a:p>
            <a:pPr algn="r" rtl="1" eaLnBrk="1" hangingPunct="1">
              <a:spcBef>
                <a:spcPct val="50000"/>
              </a:spcBef>
              <a:defRPr/>
            </a:pPr>
            <a:r>
              <a:rPr lang="ar-SA" sz="5400" b="1" dirty="0">
                <a:effectLst>
                  <a:outerShdw blurRad="38100" dist="38100" dir="2700000" algn="tl">
                    <a:srgbClr val="C0C0C0"/>
                  </a:outerShdw>
                </a:effectLst>
                <a:ea typeface="Times New Roman" pitchFamily="18" charset="0"/>
                <a:cs typeface="SKR HEAD1" pitchFamily="2" charset="-78"/>
              </a:rPr>
              <a:t>- الذكاء م</a:t>
            </a:r>
            <a:r>
              <a:rPr lang="ar-AE" sz="5400" b="1" dirty="0">
                <a:effectLst>
                  <a:outerShdw blurRad="38100" dist="38100" dir="2700000" algn="tl">
                    <a:srgbClr val="C0C0C0"/>
                  </a:outerShdw>
                </a:effectLst>
                <a:ea typeface="Times New Roman" pitchFamily="18" charset="0"/>
                <a:cs typeface="SKR HEAD1" pitchFamily="2" charset="-78"/>
              </a:rPr>
              <a:t>ِ</a:t>
            </a:r>
            <a:r>
              <a:rPr lang="ar-SA" sz="5400" b="1" dirty="0">
                <a:effectLst>
                  <a:outerShdw blurRad="38100" dist="38100" dir="2700000" algn="tl">
                    <a:srgbClr val="C0C0C0"/>
                  </a:outerShdw>
                </a:effectLst>
                <a:ea typeface="Times New Roman" pitchFamily="18" charset="0"/>
                <a:cs typeface="SKR HEAD1" pitchFamily="2" charset="-78"/>
              </a:rPr>
              <a:t>ل</a:t>
            </a:r>
            <a:r>
              <a:rPr lang="ar-AE" sz="5400" b="1" dirty="0">
                <a:effectLst>
                  <a:outerShdw blurRad="38100" dist="38100" dir="2700000" algn="tl">
                    <a:srgbClr val="C0C0C0"/>
                  </a:outerShdw>
                </a:effectLst>
                <a:ea typeface="Times New Roman" pitchFamily="18" charset="0"/>
                <a:cs typeface="SKR HEAD1" pitchFamily="2" charset="-78"/>
              </a:rPr>
              <a:t>ْ</a:t>
            </a:r>
            <a:r>
              <a:rPr lang="ar-SA" sz="5400" b="1" dirty="0">
                <a:effectLst>
                  <a:outerShdw blurRad="38100" dist="38100" dir="2700000" algn="tl">
                    <a:srgbClr val="C0C0C0"/>
                  </a:outerShdw>
                </a:effectLst>
                <a:ea typeface="Times New Roman" pitchFamily="18" charset="0"/>
                <a:cs typeface="SKR HEAD1" pitchFamily="2" charset="-78"/>
              </a:rPr>
              <a:t>ء</a:t>
            </a:r>
            <a:r>
              <a:rPr lang="ar-AE" sz="5400" b="1" dirty="0">
                <a:effectLst>
                  <a:outerShdw blurRad="38100" dist="38100" dir="2700000" algn="tl">
                    <a:srgbClr val="C0C0C0"/>
                  </a:outerShdw>
                </a:effectLst>
                <a:ea typeface="Times New Roman" pitchFamily="18" charset="0"/>
                <a:cs typeface="SKR HEAD1" pitchFamily="2" charset="-78"/>
              </a:rPr>
              <a:t>ُ</a:t>
            </a:r>
            <a:r>
              <a:rPr lang="ar-SA" sz="5400" b="1" dirty="0">
                <a:effectLst>
                  <a:outerShdw blurRad="38100" dist="38100" dir="2700000" algn="tl">
                    <a:srgbClr val="C0C0C0"/>
                  </a:outerShdw>
                </a:effectLst>
                <a:ea typeface="Times New Roman" pitchFamily="18" charset="0"/>
                <a:cs typeface="SKR HEAD1" pitchFamily="2" charset="-78"/>
              </a:rPr>
              <a:t> عين</a:t>
            </a:r>
            <a:r>
              <a:rPr lang="ar-AE" sz="5400" b="1" dirty="0">
                <a:effectLst>
                  <a:outerShdw blurRad="38100" dist="38100" dir="2700000" algn="tl">
                    <a:srgbClr val="C0C0C0"/>
                  </a:outerShdw>
                </a:effectLst>
                <a:ea typeface="Times New Roman" pitchFamily="18" charset="0"/>
                <a:cs typeface="SKR HEAD1" pitchFamily="2" charset="-78"/>
              </a:rPr>
              <a:t>َ</a:t>
            </a:r>
            <a:r>
              <a:rPr lang="ar-SA" sz="5400" b="1" dirty="0">
                <a:effectLst>
                  <a:outerShdw blurRad="38100" dist="38100" dir="2700000" algn="tl">
                    <a:srgbClr val="C0C0C0"/>
                  </a:outerShdw>
                </a:effectLst>
                <a:ea typeface="Times New Roman" pitchFamily="18" charset="0"/>
                <a:cs typeface="SKR HEAD1" pitchFamily="2" charset="-78"/>
              </a:rPr>
              <a:t>ي</a:t>
            </a:r>
            <a:r>
              <a:rPr lang="ar-AE" sz="5400" b="1" dirty="0">
                <a:effectLst>
                  <a:outerShdw blurRad="38100" dist="38100" dir="2700000" algn="tl">
                    <a:srgbClr val="C0C0C0"/>
                  </a:outerShdw>
                </a:effectLst>
                <a:ea typeface="Times New Roman" pitchFamily="18" charset="0"/>
                <a:cs typeface="SKR HEAD1" pitchFamily="2" charset="-78"/>
              </a:rPr>
              <a:t>ّ</a:t>
            </a:r>
            <a:r>
              <a:rPr lang="ar-SA" sz="5400" b="1" dirty="0">
                <a:effectLst>
                  <a:outerShdw blurRad="38100" dist="38100" dir="2700000" algn="tl">
                    <a:srgbClr val="C0C0C0"/>
                  </a:outerShdw>
                </a:effectLst>
                <a:ea typeface="Times New Roman" pitchFamily="18" charset="0"/>
                <a:cs typeface="SKR HEAD1" pitchFamily="2" charset="-78"/>
              </a:rPr>
              <a:t> زينب.</a:t>
            </a:r>
            <a:endParaRPr lang="en-US" sz="5400" b="1" dirty="0">
              <a:effectLst>
                <a:outerShdw blurRad="38100" dist="38100" dir="2700000" algn="tl">
                  <a:srgbClr val="C0C0C0"/>
                </a:outerShdw>
              </a:effectLst>
              <a:ea typeface="Times New Roman" pitchFamily="18" charset="0"/>
              <a:cs typeface="SKR HEAD1" pitchFamily="2" charset="-78"/>
            </a:endParaRPr>
          </a:p>
        </p:txBody>
      </p:sp>
      <p:sp>
        <p:nvSpPr>
          <p:cNvPr id="65550" name="AutoShape 14"/>
          <p:cNvSpPr>
            <a:spLocks noChangeArrowheads="1"/>
          </p:cNvSpPr>
          <p:nvPr/>
        </p:nvSpPr>
        <p:spPr bwMode="auto">
          <a:xfrm>
            <a:off x="1992314" y="4508500"/>
            <a:ext cx="9868760" cy="2349500"/>
          </a:xfrm>
          <a:prstGeom prst="foldedCorner">
            <a:avLst>
              <a:gd name="adj" fmla="val 12500"/>
            </a:avLst>
          </a:prstGeom>
          <a:solidFill>
            <a:srgbClr val="FFCCFF"/>
          </a:solidFill>
          <a:ln w="9525">
            <a:solidFill>
              <a:schemeClr val="tx1"/>
            </a:solidFill>
            <a:round/>
            <a:headEnd/>
            <a:tailEnd/>
          </a:ln>
          <a:effectLst/>
        </p:spPr>
        <p:txBody>
          <a:bodyPr wrap="none" anchor="ctr"/>
          <a:lstStyle/>
          <a:p>
            <a:pPr algn="r" rtl="1" eaLnBrk="1" hangingPunct="1">
              <a:defRPr/>
            </a:pPr>
            <a:r>
              <a:rPr lang="ar-SA" sz="4800" b="1" dirty="0">
                <a:effectLst>
                  <a:outerShdw blurRad="38100" dist="38100" dir="2700000" algn="tl">
                    <a:srgbClr val="FFFFFF"/>
                  </a:outerShdw>
                </a:effectLst>
                <a:latin typeface="Arial" panose="020B0604020202020204" pitchFamily="34" charset="0"/>
                <a:cs typeface="Arial" panose="020B0604020202020204" pitchFamily="34" charset="0"/>
              </a:rPr>
              <a:t> </a:t>
            </a:r>
            <a:r>
              <a:rPr lang="ar-SA" sz="5400" b="1" dirty="0">
                <a:solidFill>
                  <a:srgbClr val="FF0000"/>
                </a:solidFill>
                <a:effectLst>
                  <a:outerShdw blurRad="38100" dist="38100" dir="2700000" algn="tl">
                    <a:srgbClr val="000000"/>
                  </a:outerShdw>
                </a:effectLst>
                <a:latin typeface="Arial" panose="020B0604020202020204" pitchFamily="34" charset="0"/>
                <a:cs typeface="Arial" panose="020B0604020202020204" pitchFamily="34" charset="0"/>
              </a:rPr>
              <a:t>ملء عين</a:t>
            </a:r>
            <a:r>
              <a:rPr lang="ar-AE" sz="5400" b="1" dirty="0">
                <a:solidFill>
                  <a:srgbClr val="FF0000"/>
                </a:solidFill>
                <a:effectLst>
                  <a:outerShdw blurRad="38100" dist="38100" dir="2700000" algn="tl">
                    <a:srgbClr val="000000"/>
                  </a:outerShdw>
                </a:effectLst>
                <a:latin typeface="Arial" panose="020B0604020202020204" pitchFamily="34" charset="0"/>
                <a:cs typeface="Arial" panose="020B0604020202020204" pitchFamily="34" charset="0"/>
              </a:rPr>
              <a:t>َ</a:t>
            </a:r>
            <a:r>
              <a:rPr lang="ar-SA" sz="5400" b="1" dirty="0">
                <a:solidFill>
                  <a:srgbClr val="FF0000"/>
                </a:solidFill>
                <a:effectLst>
                  <a:outerShdw blurRad="38100" dist="38100" dir="2700000" algn="tl">
                    <a:srgbClr val="000000"/>
                  </a:outerShdw>
                </a:effectLst>
                <a:latin typeface="Arial" panose="020B0604020202020204" pitchFamily="34" charset="0"/>
                <a:cs typeface="Arial" panose="020B0604020202020204" pitchFamily="34" charset="0"/>
              </a:rPr>
              <a:t>ي</a:t>
            </a:r>
            <a:r>
              <a:rPr lang="ar-AE" sz="5400" b="1" dirty="0">
                <a:solidFill>
                  <a:srgbClr val="FF0000"/>
                </a:solidFill>
                <a:effectLst>
                  <a:outerShdw blurRad="38100" dist="38100" dir="2700000" algn="tl">
                    <a:srgbClr val="000000"/>
                  </a:outerShdw>
                </a:effectLst>
                <a:latin typeface="Arial" panose="020B0604020202020204" pitchFamily="34" charset="0"/>
                <a:cs typeface="Arial" panose="020B0604020202020204" pitchFamily="34" charset="0"/>
              </a:rPr>
              <a:t>ّ..</a:t>
            </a:r>
            <a:r>
              <a:rPr lang="ar-SA" sz="5400" b="1" dirty="0">
                <a:effectLst>
                  <a:outerShdw blurRad="38100" dist="38100" dir="2700000" algn="tl">
                    <a:srgbClr val="FFFFFF"/>
                  </a:outerShdw>
                </a:effectLst>
                <a:latin typeface="Arial" panose="020B0604020202020204" pitchFamily="34" charset="0"/>
                <a:cs typeface="Arial" panose="020B0604020202020204" pitchFamily="34" charset="0"/>
              </a:rPr>
              <a:t>: (كناية عن وضوح الذكاء)،</a:t>
            </a:r>
            <a:endParaRPr lang="ar-AE" sz="5400" b="1" dirty="0">
              <a:effectLst>
                <a:outerShdw blurRad="38100" dist="38100" dir="2700000" algn="tl">
                  <a:srgbClr val="FFFFFF"/>
                </a:outerShdw>
              </a:effectLst>
              <a:latin typeface="Arial" panose="020B0604020202020204" pitchFamily="34" charset="0"/>
              <a:cs typeface="Arial" panose="020B0604020202020204" pitchFamily="34" charset="0"/>
            </a:endParaRPr>
          </a:p>
          <a:p>
            <a:pPr algn="r" rtl="1" eaLnBrk="1" hangingPunct="1">
              <a:defRPr/>
            </a:pPr>
            <a:r>
              <a:rPr lang="ar-SA" sz="5400" b="1" dirty="0">
                <a:effectLst>
                  <a:outerShdw blurRad="38100" dist="38100" dir="2700000" algn="tl">
                    <a:srgbClr val="FFFFFF"/>
                  </a:outerShdw>
                </a:effectLst>
                <a:latin typeface="Arial" panose="020B0604020202020204" pitchFamily="34" charset="0"/>
                <a:cs typeface="Arial" panose="020B0604020202020204" pitchFamily="34" charset="0"/>
              </a:rPr>
              <a:t> ونسبته إلى شيء يعود لزينب</a:t>
            </a:r>
            <a:r>
              <a:rPr lang="ar-SA" sz="4800" b="1" dirty="0">
                <a:effectLst>
                  <a:outerShdw blurRad="38100" dist="38100" dir="2700000" algn="tl">
                    <a:srgbClr val="FFFFFF"/>
                  </a:outerShdw>
                </a:effectLst>
                <a:latin typeface="Arial" panose="020B0604020202020204" pitchFamily="34" charset="0"/>
                <a:cs typeface="Arial" panose="020B0604020202020204" pitchFamily="34" charset="0"/>
              </a:rPr>
              <a:t>.</a:t>
            </a:r>
            <a:endParaRPr lang="en-US" sz="4800" b="1" dirty="0">
              <a:effectLst>
                <a:outerShdw blurRad="38100" dist="38100" dir="2700000" algn="tl">
                  <a:srgbClr val="FFFFFF"/>
                </a:outerShdw>
              </a:effectLst>
              <a:latin typeface="Arial" panose="020B0604020202020204" pitchFamily="34" charset="0"/>
              <a:cs typeface="Arial" panose="020B0604020202020204" pitchFamily="34" charset="0"/>
            </a:endParaRPr>
          </a:p>
        </p:txBody>
      </p:sp>
      <p:sp>
        <p:nvSpPr>
          <p:cNvPr id="9" name="Rectangle 4" descr="لوح خشبي"/>
          <p:cNvSpPr>
            <a:spLocks noChangeArrowheads="1"/>
          </p:cNvSpPr>
          <p:nvPr/>
        </p:nvSpPr>
        <p:spPr bwMode="auto">
          <a:xfrm>
            <a:off x="2027238" y="1196976"/>
            <a:ext cx="8640762" cy="1871663"/>
          </a:xfrm>
          <a:prstGeom prst="rect">
            <a:avLst/>
          </a:prstGeom>
          <a:pattFill prst="shingle">
            <a:fgClr>
              <a:srgbClr val="CCFFFF"/>
            </a:fgClr>
            <a:bgClr>
              <a:schemeClr val="bg1"/>
            </a:bgClr>
          </a:pattFill>
          <a:ln w="9525" algn="ctr">
            <a:noFill/>
            <a:miter lim="800000"/>
            <a:headEnd/>
            <a:tailEnd/>
          </a:ln>
          <a:effectLst/>
        </p:spPr>
        <p:txBody>
          <a:bodyPr anchor="ctr"/>
          <a:lstStyle/>
          <a:p>
            <a:pPr algn="r" rtl="1" eaLnBrk="1" hangingPunct="1">
              <a:defRPr/>
            </a:pPr>
            <a:r>
              <a:rPr lang="ar-AE" sz="4800" b="1" dirty="0">
                <a:solidFill>
                  <a:srgbClr val="000000"/>
                </a:solidFill>
                <a:effectLst>
                  <a:outerShdw blurRad="38100" dist="38100" dir="2700000" algn="tl">
                    <a:srgbClr val="C0C0C0"/>
                  </a:outerShdw>
                </a:effectLst>
                <a:ea typeface="Times New Roman" pitchFamily="18" charset="0"/>
                <a:cs typeface="PT Bold Heading" pitchFamily="2" charset="-78"/>
              </a:rPr>
              <a:t>اقرأِ الجملَ التاليةَ، وحدد موضع الكناية فيها، ثم حدد نوعَ كلٍّ منها:</a:t>
            </a:r>
            <a:endParaRPr lang="en-US" sz="4800" b="1" dirty="0">
              <a:solidFill>
                <a:srgbClr val="000000"/>
              </a:solidFill>
              <a:effectLst>
                <a:outerShdw blurRad="38100" dist="38100" dir="2700000" algn="tl">
                  <a:srgbClr val="C0C0C0"/>
                </a:outerShdw>
              </a:effectLst>
              <a:ea typeface="Times New Roman" pitchFamily="18" charset="0"/>
              <a:cs typeface="PT Bold Heading" pitchFamily="2" charset="-78"/>
            </a:endParaRPr>
          </a:p>
        </p:txBody>
      </p:sp>
    </p:spTree>
    <p:extLst>
      <p:ext uri="{BB962C8B-B14F-4D97-AF65-F5344CB8AC3E}">
        <p14:creationId xmlns:p14="http://schemas.microsoft.com/office/powerpoint/2010/main" val="821244100"/>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heckerboard(across)">
                                      <p:cBhvr>
                                        <p:cTn id="7" dur="500"/>
                                        <p:tgtEl>
                                          <p:spTgt spid="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1" presetClass="entr" presetSubtype="0" fill="hold" grpId="0" nodeType="clickEffect">
                                  <p:stCondLst>
                                    <p:cond delay="0"/>
                                  </p:stCondLst>
                                  <p:iterate type="lt">
                                    <p:tmPct val="10000"/>
                                  </p:iterate>
                                  <p:childTnLst>
                                    <p:set>
                                      <p:cBhvr>
                                        <p:cTn id="11" dur="1" fill="hold">
                                          <p:stCondLst>
                                            <p:cond delay="0"/>
                                          </p:stCondLst>
                                        </p:cTn>
                                        <p:tgtEl>
                                          <p:spTgt spid="65545"/>
                                        </p:tgtEl>
                                        <p:attrNameLst>
                                          <p:attrName>style.visibility</p:attrName>
                                        </p:attrNameLst>
                                      </p:cBhvr>
                                      <p:to>
                                        <p:strVal val="visible"/>
                                      </p:to>
                                    </p:set>
                                    <p:anim calcmode="lin" valueType="num">
                                      <p:cBhvr>
                                        <p:cTn id="12" dur="500" fill="hold"/>
                                        <p:tgtEl>
                                          <p:spTgt spid="65545"/>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65545"/>
                                        </p:tgtEl>
                                        <p:attrNameLst>
                                          <p:attrName>ppt_y</p:attrName>
                                        </p:attrNameLst>
                                      </p:cBhvr>
                                      <p:tavLst>
                                        <p:tav tm="0">
                                          <p:val>
                                            <p:strVal val="#ppt_y"/>
                                          </p:val>
                                        </p:tav>
                                        <p:tav tm="100000">
                                          <p:val>
                                            <p:strVal val="#ppt_y"/>
                                          </p:val>
                                        </p:tav>
                                      </p:tavLst>
                                    </p:anim>
                                    <p:anim calcmode="lin" valueType="num">
                                      <p:cBhvr>
                                        <p:cTn id="14" dur="500" fill="hold"/>
                                        <p:tgtEl>
                                          <p:spTgt spid="65545"/>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65545"/>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65545"/>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65550"/>
                                        </p:tgtEl>
                                        <p:attrNameLst>
                                          <p:attrName>style.visibility</p:attrName>
                                        </p:attrNameLst>
                                      </p:cBhvr>
                                      <p:to>
                                        <p:strVal val="visible"/>
                                      </p:to>
                                    </p:set>
                                    <p:anim calcmode="lin" valueType="num">
                                      <p:cBhvr>
                                        <p:cTn id="21" dur="1000" fill="hold"/>
                                        <p:tgtEl>
                                          <p:spTgt spid="65550"/>
                                        </p:tgtEl>
                                        <p:attrNameLst>
                                          <p:attrName>ppt_w</p:attrName>
                                        </p:attrNameLst>
                                      </p:cBhvr>
                                      <p:tavLst>
                                        <p:tav tm="0">
                                          <p:val>
                                            <p:strVal val="#ppt_w*0.70"/>
                                          </p:val>
                                        </p:tav>
                                        <p:tav tm="100000">
                                          <p:val>
                                            <p:strVal val="#ppt_w"/>
                                          </p:val>
                                        </p:tav>
                                      </p:tavLst>
                                    </p:anim>
                                    <p:anim calcmode="lin" valueType="num">
                                      <p:cBhvr>
                                        <p:cTn id="22" dur="1000" fill="hold"/>
                                        <p:tgtEl>
                                          <p:spTgt spid="65550"/>
                                        </p:tgtEl>
                                        <p:attrNameLst>
                                          <p:attrName>ppt_h</p:attrName>
                                        </p:attrNameLst>
                                      </p:cBhvr>
                                      <p:tavLst>
                                        <p:tav tm="0">
                                          <p:val>
                                            <p:strVal val="#ppt_h"/>
                                          </p:val>
                                        </p:tav>
                                        <p:tav tm="100000">
                                          <p:val>
                                            <p:strVal val="#ppt_h"/>
                                          </p:val>
                                        </p:tav>
                                      </p:tavLst>
                                    </p:anim>
                                    <p:animEffect transition="in" filter="fade">
                                      <p:cBhvr>
                                        <p:cTn id="23" dur="1000"/>
                                        <p:tgtEl>
                                          <p:spTgt spid="655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45" grpId="0" animBg="1"/>
      <p:bldP spid="65550" grpId="0" animBg="1"/>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9" name="AutoShape 3"/>
          <p:cNvSpPr>
            <a:spLocks noChangeArrowheads="1"/>
          </p:cNvSpPr>
          <p:nvPr/>
        </p:nvSpPr>
        <p:spPr bwMode="auto">
          <a:xfrm>
            <a:off x="5268914" y="260351"/>
            <a:ext cx="5399087" cy="1008063"/>
          </a:xfrm>
          <a:prstGeom prst="foldedCorner">
            <a:avLst>
              <a:gd name="adj" fmla="val 12500"/>
            </a:avLst>
          </a:prstGeom>
          <a:solidFill>
            <a:srgbClr val="FFCCFF"/>
          </a:solidFill>
          <a:ln w="9525">
            <a:solidFill>
              <a:schemeClr val="tx1"/>
            </a:solidFill>
            <a:round/>
            <a:headEnd/>
            <a:tailEnd/>
          </a:ln>
          <a:effectLst/>
        </p:spPr>
        <p:txBody>
          <a:bodyPr wrap="none" anchor="ctr"/>
          <a:lstStyle/>
          <a:p>
            <a:pPr algn="r" rtl="1" eaLnBrk="1" hangingPunct="1">
              <a:defRPr/>
            </a:pPr>
            <a:r>
              <a:rPr lang="ar-AE" sz="4400" b="1" dirty="0">
                <a:solidFill>
                  <a:srgbClr val="333399"/>
                </a:solidFill>
                <a:effectLst>
                  <a:outerShdw blurRad="38100" dist="38100" dir="2700000" algn="tl">
                    <a:srgbClr val="000000"/>
                  </a:outerShdw>
                </a:effectLst>
                <a:cs typeface="PT Bold Heading" pitchFamily="2" charset="-78"/>
              </a:rPr>
              <a:t>كناياتٌ من القرآن الكريم:</a:t>
            </a:r>
            <a:endParaRPr lang="en-US" sz="4400" b="1" dirty="0">
              <a:solidFill>
                <a:srgbClr val="333399"/>
              </a:solidFill>
              <a:effectLst>
                <a:outerShdw blurRad="38100" dist="38100" dir="2700000" algn="tl">
                  <a:srgbClr val="000000"/>
                </a:outerShdw>
              </a:effectLst>
              <a:latin typeface="Tahoma" pitchFamily="34" charset="0"/>
              <a:cs typeface="PT Bold Heading" pitchFamily="2" charset="-78"/>
            </a:endParaRPr>
          </a:p>
        </p:txBody>
      </p:sp>
      <p:sp>
        <p:nvSpPr>
          <p:cNvPr id="80904" name="Rectangle 8"/>
          <p:cNvSpPr>
            <a:spLocks noChangeArrowheads="1"/>
          </p:cNvSpPr>
          <p:nvPr/>
        </p:nvSpPr>
        <p:spPr bwMode="auto">
          <a:xfrm>
            <a:off x="1524000" y="1557338"/>
            <a:ext cx="9144000" cy="4679950"/>
          </a:xfrm>
          <a:prstGeom prst="rect">
            <a:avLst/>
          </a:prstGeom>
          <a:gradFill rotWithShape="1">
            <a:gsLst>
              <a:gs pos="0">
                <a:schemeClr val="bg1"/>
              </a:gs>
              <a:gs pos="100000">
                <a:schemeClr val="accent1"/>
              </a:gs>
            </a:gsLst>
            <a:path path="shape">
              <a:fillToRect l="50000" t="50000" r="50000" b="50000"/>
            </a:path>
          </a:gradFill>
          <a:ln w="57150" cmpd="thickThin">
            <a:solidFill>
              <a:schemeClr val="tx1"/>
            </a:solidFill>
            <a:miter lim="800000"/>
            <a:headEnd/>
            <a:tailEnd/>
          </a:ln>
          <a:effectLst/>
        </p:spPr>
        <p:txBody>
          <a:bodyPr wrap="none" anchor="ctr"/>
          <a:lstStyle/>
          <a:p>
            <a:pPr algn="r" rtl="1" eaLnBrk="1" hangingPunct="1">
              <a:lnSpc>
                <a:spcPct val="150000"/>
              </a:lnSpc>
              <a:buClr>
                <a:srgbClr val="A50021"/>
              </a:buClr>
              <a:buFontTx/>
              <a:buChar char="•"/>
              <a:defRPr/>
            </a:pPr>
            <a:r>
              <a:rPr lang="ar-AE" sz="4000" b="1" u="sng" dirty="0">
                <a:solidFill>
                  <a:srgbClr val="000000"/>
                </a:solidFill>
                <a:effectLst>
                  <a:outerShdw blurRad="38100" dist="38100" dir="2700000" algn="tl">
                    <a:srgbClr val="FFFFFF"/>
                  </a:outerShdw>
                </a:effectLst>
                <a:cs typeface="Traditional Arabic" pitchFamily="2" charset="-78"/>
              </a:rPr>
              <a:t> </a:t>
            </a:r>
            <a:r>
              <a:rPr lang="ar-AE" sz="4000" b="1" u="sng"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rPr>
              <a:t>قال تعالى:</a:t>
            </a:r>
          </a:p>
          <a:p>
            <a:pPr algn="r" rtl="1" eaLnBrk="1" hangingPunct="1">
              <a:lnSpc>
                <a:spcPct val="150000"/>
              </a:lnSpc>
              <a:buClr>
                <a:srgbClr val="A50021"/>
              </a:buClr>
              <a:defRPr/>
            </a:pPr>
            <a:r>
              <a:rPr lang="ar-SA" sz="4000" b="1" dirty="0">
                <a:solidFill>
                  <a:srgbClr val="000000"/>
                </a:solidFill>
                <a:effectLst>
                  <a:outerShdw blurRad="38100" dist="38100" dir="2700000" algn="tl">
                    <a:srgbClr val="FFFFFF"/>
                  </a:outerShdw>
                </a:effectLst>
                <a:latin typeface="Arial" panose="020B0604020202020204" pitchFamily="34" charset="0"/>
                <a:ea typeface="Times New Roman" pitchFamily="18" charset="0"/>
                <a:cs typeface="Arial" panose="020B0604020202020204" pitchFamily="34" charset="0"/>
              </a:rPr>
              <a:t>[</a:t>
            </a:r>
            <a:r>
              <a:rPr lang="ar-SA" sz="4400" b="1" dirty="0">
                <a:solidFill>
                  <a:srgbClr val="000000"/>
                </a:solidFill>
                <a:effectLst>
                  <a:outerShdw blurRad="38100" dist="38100" dir="2700000" algn="tl">
                    <a:srgbClr val="FFFFFF"/>
                  </a:outerShdw>
                </a:effectLst>
                <a:latin typeface="Arial" panose="020B0604020202020204" pitchFamily="34" charset="0"/>
                <a:ea typeface="Times New Roman" pitchFamily="18" charset="0"/>
                <a:cs typeface="Arial" panose="020B0604020202020204" pitchFamily="34" charset="0"/>
              </a:rPr>
              <a:t>وَيَوْمَ </a:t>
            </a:r>
            <a:r>
              <a:rPr lang="ar-SA" sz="4400" b="1" dirty="0">
                <a:solidFill>
                  <a:srgbClr val="FF0000"/>
                </a:solidFill>
                <a:effectLst>
                  <a:outerShdw blurRad="38100" dist="38100" dir="2700000" algn="tl">
                    <a:srgbClr val="000000"/>
                  </a:outerShdw>
                </a:effectLst>
                <a:latin typeface="Arial" panose="020B0604020202020204" pitchFamily="34" charset="0"/>
                <a:ea typeface="Times New Roman" pitchFamily="18" charset="0"/>
                <a:cs typeface="Arial" panose="020B0604020202020204" pitchFamily="34" charset="0"/>
              </a:rPr>
              <a:t>يَعَضُّ الظَّالِمُ عَلَى يَدَيْهِ</a:t>
            </a:r>
            <a:r>
              <a:rPr lang="ar-SA" sz="4400" b="1" dirty="0">
                <a:solidFill>
                  <a:srgbClr val="000000"/>
                </a:solidFill>
                <a:effectLst>
                  <a:outerShdw blurRad="38100" dist="38100" dir="2700000" algn="tl">
                    <a:srgbClr val="FFFFFF"/>
                  </a:outerShdw>
                </a:effectLst>
                <a:latin typeface="Arial" panose="020B0604020202020204" pitchFamily="34" charset="0"/>
                <a:ea typeface="Times New Roman" pitchFamily="18" charset="0"/>
                <a:cs typeface="Arial" panose="020B0604020202020204" pitchFamily="34" charset="0"/>
              </a:rPr>
              <a:t> يَقُولُ يَا لَيْتَنِي </a:t>
            </a:r>
            <a:endParaRPr lang="ar-AE" sz="4400" b="1" dirty="0">
              <a:solidFill>
                <a:srgbClr val="000000"/>
              </a:solidFill>
              <a:effectLst>
                <a:outerShdw blurRad="38100" dist="38100" dir="2700000" algn="tl">
                  <a:srgbClr val="FFFFFF"/>
                </a:outerShdw>
              </a:effectLst>
              <a:latin typeface="Arial" panose="020B0604020202020204" pitchFamily="34" charset="0"/>
              <a:ea typeface="Times New Roman" pitchFamily="18" charset="0"/>
              <a:cs typeface="Arial" panose="020B0604020202020204" pitchFamily="34" charset="0"/>
            </a:endParaRPr>
          </a:p>
          <a:p>
            <a:pPr algn="r" rtl="1" eaLnBrk="1" hangingPunct="1">
              <a:lnSpc>
                <a:spcPct val="150000"/>
              </a:lnSpc>
              <a:buClr>
                <a:srgbClr val="A50021"/>
              </a:buClr>
              <a:defRPr/>
            </a:pPr>
            <a:r>
              <a:rPr lang="ar-SA" sz="4400" b="1" dirty="0">
                <a:solidFill>
                  <a:srgbClr val="000000"/>
                </a:solidFill>
                <a:effectLst>
                  <a:outerShdw blurRad="38100" dist="38100" dir="2700000" algn="tl">
                    <a:srgbClr val="FFFFFF"/>
                  </a:outerShdw>
                </a:effectLst>
                <a:latin typeface="Arial" panose="020B0604020202020204" pitchFamily="34" charset="0"/>
                <a:ea typeface="Times New Roman" pitchFamily="18" charset="0"/>
                <a:cs typeface="Arial" panose="020B0604020202020204" pitchFamily="34" charset="0"/>
              </a:rPr>
              <a:t>اتَّخَذْتُ مَعَ الرَّسُولِ سَبِيلًا]{</a:t>
            </a:r>
            <a:r>
              <a:rPr lang="ar-SA" sz="4400"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rPr>
              <a:t>الفرقان}</a:t>
            </a:r>
            <a:r>
              <a:rPr lang="ar-AE" sz="4400"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rPr>
              <a:t>.</a:t>
            </a:r>
          </a:p>
          <a:p>
            <a:pPr algn="r" rtl="1" eaLnBrk="1" hangingPunct="1">
              <a:lnSpc>
                <a:spcPct val="150000"/>
              </a:lnSpc>
              <a:buClr>
                <a:srgbClr val="A50021"/>
              </a:buClr>
              <a:defRPr/>
            </a:pPr>
            <a:r>
              <a:rPr lang="ar-AE" sz="4400" b="1" dirty="0">
                <a:solidFill>
                  <a:schemeClr val="bg1"/>
                </a:solidFill>
                <a:effectLst>
                  <a:outerShdw blurRad="38100" dist="38100" dir="2700000" algn="tl">
                    <a:srgbClr val="FFFFFF"/>
                  </a:outerShdw>
                </a:effectLst>
                <a:latin typeface="Arial" panose="020B0604020202020204" pitchFamily="34" charset="0"/>
                <a:cs typeface="Arial" panose="020B0604020202020204" pitchFamily="34" charset="0"/>
              </a:rPr>
              <a:t>(كنايةٌ عن الندم).</a:t>
            </a:r>
            <a:endParaRPr lang="en-US" sz="4400" b="1" dirty="0">
              <a:solidFill>
                <a:schemeClr val="bg1"/>
              </a:solidFill>
              <a:effectLst>
                <a:outerShdw blurRad="38100" dist="38100" dir="2700000" algn="tl">
                  <a:srgbClr val="FFFFFF"/>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103133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80899"/>
                                        </p:tgtEl>
                                        <p:attrNameLst>
                                          <p:attrName>style.visibility</p:attrName>
                                        </p:attrNameLst>
                                      </p:cBhvr>
                                      <p:to>
                                        <p:strVal val="visible"/>
                                      </p:to>
                                    </p:set>
                                    <p:anim calcmode="lin" valueType="num">
                                      <p:cBhvr>
                                        <p:cTn id="7" dur="1000" fill="hold"/>
                                        <p:tgtEl>
                                          <p:spTgt spid="80899"/>
                                        </p:tgtEl>
                                        <p:attrNameLst>
                                          <p:attrName>ppt_w</p:attrName>
                                        </p:attrNameLst>
                                      </p:cBhvr>
                                      <p:tavLst>
                                        <p:tav tm="0">
                                          <p:val>
                                            <p:strVal val="#ppt_w*0.70"/>
                                          </p:val>
                                        </p:tav>
                                        <p:tav tm="100000">
                                          <p:val>
                                            <p:strVal val="#ppt_w"/>
                                          </p:val>
                                        </p:tav>
                                      </p:tavLst>
                                    </p:anim>
                                    <p:anim calcmode="lin" valueType="num">
                                      <p:cBhvr>
                                        <p:cTn id="8" dur="1000" fill="hold"/>
                                        <p:tgtEl>
                                          <p:spTgt spid="80899"/>
                                        </p:tgtEl>
                                        <p:attrNameLst>
                                          <p:attrName>ppt_h</p:attrName>
                                        </p:attrNameLst>
                                      </p:cBhvr>
                                      <p:tavLst>
                                        <p:tav tm="0">
                                          <p:val>
                                            <p:strVal val="#ppt_h"/>
                                          </p:val>
                                        </p:tav>
                                        <p:tav tm="100000">
                                          <p:val>
                                            <p:strVal val="#ppt_h"/>
                                          </p:val>
                                        </p:tav>
                                      </p:tavLst>
                                    </p:anim>
                                    <p:animEffect transition="in" filter="fade">
                                      <p:cBhvr>
                                        <p:cTn id="9" dur="1000"/>
                                        <p:tgtEl>
                                          <p:spTgt spid="80899"/>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 presetClass="entr" presetSubtype="10" fill="hold" grpId="0" nodeType="clickEffect">
                                  <p:stCondLst>
                                    <p:cond delay="0"/>
                                  </p:stCondLst>
                                  <p:childTnLst>
                                    <p:set>
                                      <p:cBhvr>
                                        <p:cTn id="13" dur="1" fill="hold">
                                          <p:stCondLst>
                                            <p:cond delay="0"/>
                                          </p:stCondLst>
                                        </p:cTn>
                                        <p:tgtEl>
                                          <p:spTgt spid="80904"/>
                                        </p:tgtEl>
                                        <p:attrNameLst>
                                          <p:attrName>style.visibility</p:attrName>
                                        </p:attrNameLst>
                                      </p:cBhvr>
                                      <p:to>
                                        <p:strVal val="visible"/>
                                      </p:to>
                                    </p:set>
                                    <p:animEffect transition="in" filter="checkerboard(across)">
                                      <p:cBhvr>
                                        <p:cTn id="14" dur="500"/>
                                        <p:tgtEl>
                                          <p:spTgt spid="809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899" grpId="0" animBg="1"/>
      <p:bldP spid="8090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9" name="AutoShape 3"/>
          <p:cNvSpPr>
            <a:spLocks noChangeArrowheads="1"/>
          </p:cNvSpPr>
          <p:nvPr/>
        </p:nvSpPr>
        <p:spPr bwMode="auto">
          <a:xfrm>
            <a:off x="5268914" y="260351"/>
            <a:ext cx="5399087" cy="1008063"/>
          </a:xfrm>
          <a:prstGeom prst="foldedCorner">
            <a:avLst>
              <a:gd name="adj" fmla="val 12500"/>
            </a:avLst>
          </a:prstGeom>
          <a:solidFill>
            <a:srgbClr val="FFCCFF"/>
          </a:solidFill>
          <a:ln w="9525">
            <a:solidFill>
              <a:schemeClr val="tx1"/>
            </a:solidFill>
            <a:round/>
            <a:headEnd/>
            <a:tailEnd/>
          </a:ln>
          <a:effectLst/>
        </p:spPr>
        <p:txBody>
          <a:bodyPr wrap="none" anchor="ctr"/>
          <a:lstStyle/>
          <a:p>
            <a:pPr algn="r" rtl="1" eaLnBrk="1" hangingPunct="1">
              <a:defRPr/>
            </a:pPr>
            <a:r>
              <a:rPr lang="ar-AE" sz="4400" b="1" dirty="0">
                <a:solidFill>
                  <a:srgbClr val="333399"/>
                </a:solidFill>
                <a:effectLst>
                  <a:outerShdw blurRad="38100" dist="38100" dir="2700000" algn="tl">
                    <a:srgbClr val="000000"/>
                  </a:outerShdw>
                </a:effectLst>
                <a:cs typeface="PT Bold Heading" pitchFamily="2" charset="-78"/>
              </a:rPr>
              <a:t>كناياتٌ من القرآن الكريم:</a:t>
            </a:r>
            <a:endParaRPr lang="en-US" sz="4400" b="1" dirty="0">
              <a:solidFill>
                <a:srgbClr val="333399"/>
              </a:solidFill>
              <a:effectLst>
                <a:outerShdw blurRad="38100" dist="38100" dir="2700000" algn="tl">
                  <a:srgbClr val="000000"/>
                </a:outerShdw>
              </a:effectLst>
              <a:latin typeface="Tahoma" pitchFamily="34" charset="0"/>
              <a:cs typeface="PT Bold Heading" pitchFamily="2" charset="-78"/>
            </a:endParaRPr>
          </a:p>
        </p:txBody>
      </p:sp>
      <p:sp>
        <p:nvSpPr>
          <p:cNvPr id="80905" name="Rectangle 9"/>
          <p:cNvSpPr>
            <a:spLocks noChangeArrowheads="1"/>
          </p:cNvSpPr>
          <p:nvPr/>
        </p:nvSpPr>
        <p:spPr bwMode="auto">
          <a:xfrm>
            <a:off x="352697" y="2133600"/>
            <a:ext cx="11390811" cy="4248150"/>
          </a:xfrm>
          <a:prstGeom prst="rect">
            <a:avLst/>
          </a:prstGeom>
          <a:gradFill rotWithShape="1">
            <a:gsLst>
              <a:gs pos="0">
                <a:schemeClr val="bg1"/>
              </a:gs>
              <a:gs pos="100000">
                <a:schemeClr val="accent1"/>
              </a:gs>
            </a:gsLst>
            <a:path path="shape">
              <a:fillToRect l="50000" t="50000" r="50000" b="50000"/>
            </a:path>
          </a:gradFill>
          <a:ln w="57150" cmpd="thickThin">
            <a:solidFill>
              <a:schemeClr val="tx1"/>
            </a:solidFill>
            <a:miter lim="800000"/>
            <a:headEnd/>
            <a:tailEnd/>
          </a:ln>
          <a:effectLst/>
        </p:spPr>
        <p:txBody>
          <a:bodyPr wrap="none" anchor="ctr"/>
          <a:lstStyle/>
          <a:p>
            <a:pPr algn="r" rtl="1" eaLnBrk="1" hangingPunct="1">
              <a:lnSpc>
                <a:spcPct val="150000"/>
              </a:lnSpc>
              <a:buClr>
                <a:srgbClr val="A50021"/>
              </a:buClr>
              <a:buFontTx/>
              <a:buChar char="•"/>
              <a:defRPr/>
            </a:pPr>
            <a:r>
              <a:rPr lang="ar-AE" sz="4400" b="1" u="sng" dirty="0">
                <a:solidFill>
                  <a:srgbClr val="000000"/>
                </a:solidFill>
                <a:effectLst>
                  <a:outerShdw blurRad="38100" dist="38100" dir="2700000" algn="tl">
                    <a:srgbClr val="FFFFFF"/>
                  </a:outerShdw>
                </a:effectLst>
                <a:cs typeface="PT Bold Heading" pitchFamily="2" charset="-78"/>
              </a:rPr>
              <a:t> </a:t>
            </a:r>
            <a:r>
              <a:rPr lang="ar-AE" sz="4400" b="1" u="sng" dirty="0">
                <a:solidFill>
                  <a:srgbClr val="000000"/>
                </a:solidFill>
                <a:effectLst>
                  <a:outerShdw blurRad="38100" dist="38100" dir="2700000" algn="tl">
                    <a:srgbClr val="FFFFFF"/>
                  </a:outerShdw>
                </a:effectLst>
              </a:rPr>
              <a:t>قال تعالى:</a:t>
            </a:r>
          </a:p>
          <a:p>
            <a:pPr algn="r" rtl="1" eaLnBrk="1" hangingPunct="1">
              <a:lnSpc>
                <a:spcPct val="150000"/>
              </a:lnSpc>
              <a:buClr>
                <a:srgbClr val="A50021"/>
              </a:buClr>
              <a:defRPr/>
            </a:pPr>
            <a:r>
              <a:rPr lang="ar-SA" sz="4400" b="1" dirty="0">
                <a:solidFill>
                  <a:srgbClr val="000000"/>
                </a:solidFill>
                <a:effectLst>
                  <a:outerShdw blurRad="38100" dist="38100" dir="2700000" algn="tl">
                    <a:srgbClr val="FFFFFF"/>
                  </a:outerShdw>
                </a:effectLst>
                <a:latin typeface="Al-QuranAlKareem" pitchFamily="2" charset="-78"/>
                <a:ea typeface="Times New Roman" pitchFamily="18" charset="0"/>
              </a:rPr>
              <a:t>[وَأُحِيطَ بِثَمَرِهِ فَأَصْبَحَ </a:t>
            </a:r>
            <a:r>
              <a:rPr lang="ar-SA" sz="4400" b="1" dirty="0">
                <a:solidFill>
                  <a:srgbClr val="FF0000"/>
                </a:solidFill>
                <a:effectLst>
                  <a:outerShdw blurRad="38100" dist="38100" dir="2700000" algn="tl">
                    <a:srgbClr val="000000"/>
                  </a:outerShdw>
                </a:effectLst>
                <a:latin typeface="Al-QuranAlKareem" pitchFamily="2" charset="-78"/>
                <a:ea typeface="Times New Roman" pitchFamily="18" charset="0"/>
              </a:rPr>
              <a:t>يُقَلِّبُ كَفَّيْهِ</a:t>
            </a:r>
            <a:r>
              <a:rPr lang="ar-SA" sz="4400" b="1" dirty="0">
                <a:solidFill>
                  <a:srgbClr val="000000"/>
                </a:solidFill>
                <a:effectLst>
                  <a:outerShdw blurRad="38100" dist="38100" dir="2700000" algn="tl">
                    <a:srgbClr val="FFFFFF"/>
                  </a:outerShdw>
                </a:effectLst>
                <a:latin typeface="Al-QuranAlKareem" pitchFamily="2" charset="-78"/>
                <a:ea typeface="Times New Roman" pitchFamily="18" charset="0"/>
              </a:rPr>
              <a:t> عَلَى </a:t>
            </a:r>
            <a:r>
              <a:rPr lang="ar-SA" sz="4400" b="1" dirty="0" smtClean="0">
                <a:solidFill>
                  <a:srgbClr val="000000"/>
                </a:solidFill>
                <a:effectLst>
                  <a:outerShdw blurRad="38100" dist="38100" dir="2700000" algn="tl">
                    <a:srgbClr val="FFFFFF"/>
                  </a:outerShdw>
                </a:effectLst>
                <a:latin typeface="Al-QuranAlKareem" pitchFamily="2" charset="-78"/>
                <a:ea typeface="Times New Roman" pitchFamily="18" charset="0"/>
              </a:rPr>
              <a:t>مَا </a:t>
            </a:r>
            <a:r>
              <a:rPr lang="ar-SA" sz="4400" b="1" dirty="0">
                <a:solidFill>
                  <a:srgbClr val="000000"/>
                </a:solidFill>
                <a:effectLst>
                  <a:outerShdw blurRad="38100" dist="38100" dir="2700000" algn="tl">
                    <a:srgbClr val="FFFFFF"/>
                  </a:outerShdw>
                </a:effectLst>
                <a:latin typeface="Al-QuranAlKareem" pitchFamily="2" charset="-78"/>
                <a:ea typeface="Times New Roman" pitchFamily="18" charset="0"/>
              </a:rPr>
              <a:t>أَنفَقَ فِيهَا] {</a:t>
            </a:r>
            <a:r>
              <a:rPr lang="ar-SA" sz="4400" b="1" dirty="0">
                <a:solidFill>
                  <a:srgbClr val="000000"/>
                </a:solidFill>
                <a:effectLst>
                  <a:outerShdw blurRad="38100" dist="38100" dir="2700000" algn="tl">
                    <a:srgbClr val="FFFFFF"/>
                  </a:outerShdw>
                </a:effectLst>
              </a:rPr>
              <a:t>الكهف</a:t>
            </a:r>
            <a:r>
              <a:rPr lang="ar-SA" sz="4400" b="1" dirty="0">
                <a:solidFill>
                  <a:srgbClr val="000000"/>
                </a:solidFill>
                <a:effectLst>
                  <a:outerShdw blurRad="38100" dist="38100" dir="2700000" algn="tl">
                    <a:srgbClr val="FFFFFF"/>
                  </a:outerShdw>
                </a:effectLst>
                <a:latin typeface="Al-QuranAlKareem" pitchFamily="2" charset="-78"/>
              </a:rPr>
              <a:t>}</a:t>
            </a:r>
            <a:r>
              <a:rPr lang="ar-SA" sz="4400" b="1" dirty="0">
                <a:solidFill>
                  <a:srgbClr val="000000"/>
                </a:solidFill>
                <a:effectLst>
                  <a:outerShdw blurRad="38100" dist="38100" dir="2700000" algn="tl">
                    <a:srgbClr val="FFFFFF"/>
                  </a:outerShdw>
                </a:effectLst>
              </a:rPr>
              <a:t>.</a:t>
            </a:r>
            <a:endParaRPr lang="ar-AE" sz="4400" b="1" dirty="0">
              <a:solidFill>
                <a:srgbClr val="000000"/>
              </a:solidFill>
              <a:effectLst>
                <a:outerShdw blurRad="38100" dist="38100" dir="2700000" algn="tl">
                  <a:srgbClr val="FFFFFF"/>
                </a:outerShdw>
              </a:effectLst>
            </a:endParaRPr>
          </a:p>
          <a:p>
            <a:pPr algn="r" rtl="1" eaLnBrk="1" hangingPunct="1">
              <a:lnSpc>
                <a:spcPct val="150000"/>
              </a:lnSpc>
              <a:buClr>
                <a:srgbClr val="A50021"/>
              </a:buClr>
              <a:defRPr/>
            </a:pPr>
            <a:r>
              <a:rPr lang="ar-AE" sz="4400" b="1" dirty="0">
                <a:solidFill>
                  <a:srgbClr val="000000"/>
                </a:solidFill>
                <a:effectLst>
                  <a:outerShdw blurRad="38100" dist="38100" dir="2700000" algn="tl">
                    <a:srgbClr val="FFFFFF"/>
                  </a:outerShdw>
                </a:effectLst>
              </a:rPr>
              <a:t>(</a:t>
            </a:r>
            <a:r>
              <a:rPr lang="ar-SA" sz="4400" b="1" dirty="0">
                <a:solidFill>
                  <a:srgbClr val="000000"/>
                </a:solidFill>
                <a:effectLst>
                  <a:outerShdw blurRad="38100" dist="38100" dir="2700000" algn="tl">
                    <a:srgbClr val="FFFFFF"/>
                  </a:outerShdw>
                </a:effectLst>
              </a:rPr>
              <a:t>كنايةٌ عن الندم</a:t>
            </a:r>
            <a:r>
              <a:rPr lang="ar-AE" sz="4400" b="1" dirty="0">
                <a:solidFill>
                  <a:srgbClr val="000000"/>
                </a:solidFill>
                <a:effectLst>
                  <a:outerShdw blurRad="38100" dist="38100" dir="2700000" algn="tl">
                    <a:srgbClr val="FFFFFF"/>
                  </a:outerShdw>
                </a:effectLst>
              </a:rPr>
              <a:t> والحيرة</a:t>
            </a:r>
            <a:r>
              <a:rPr lang="ar-SA" sz="4400" b="1" dirty="0">
                <a:solidFill>
                  <a:srgbClr val="000000"/>
                </a:solidFill>
                <a:effectLst>
                  <a:outerShdw blurRad="38100" dist="38100" dir="2700000" algn="tl">
                    <a:srgbClr val="FFFFFF"/>
                  </a:outerShdw>
                </a:effectLst>
              </a:rPr>
              <a:t>).</a:t>
            </a:r>
            <a:endParaRPr lang="en-US" sz="4400" b="1" dirty="0">
              <a:solidFill>
                <a:srgbClr val="000000"/>
              </a:solidFill>
              <a:effectLst>
                <a:outerShdw blurRad="38100" dist="38100" dir="2700000" algn="tl">
                  <a:srgbClr val="FFFFFF"/>
                </a:outerShdw>
              </a:effectLst>
            </a:endParaRPr>
          </a:p>
        </p:txBody>
      </p:sp>
    </p:spTree>
    <p:extLst>
      <p:ext uri="{BB962C8B-B14F-4D97-AF65-F5344CB8AC3E}">
        <p14:creationId xmlns:p14="http://schemas.microsoft.com/office/powerpoint/2010/main" val="41210593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80899"/>
                                        </p:tgtEl>
                                        <p:attrNameLst>
                                          <p:attrName>style.visibility</p:attrName>
                                        </p:attrNameLst>
                                      </p:cBhvr>
                                      <p:to>
                                        <p:strVal val="visible"/>
                                      </p:to>
                                    </p:set>
                                    <p:anim calcmode="lin" valueType="num">
                                      <p:cBhvr>
                                        <p:cTn id="7" dur="1000" fill="hold"/>
                                        <p:tgtEl>
                                          <p:spTgt spid="80899"/>
                                        </p:tgtEl>
                                        <p:attrNameLst>
                                          <p:attrName>ppt_w</p:attrName>
                                        </p:attrNameLst>
                                      </p:cBhvr>
                                      <p:tavLst>
                                        <p:tav tm="0">
                                          <p:val>
                                            <p:strVal val="#ppt_w*0.70"/>
                                          </p:val>
                                        </p:tav>
                                        <p:tav tm="100000">
                                          <p:val>
                                            <p:strVal val="#ppt_w"/>
                                          </p:val>
                                        </p:tav>
                                      </p:tavLst>
                                    </p:anim>
                                    <p:anim calcmode="lin" valueType="num">
                                      <p:cBhvr>
                                        <p:cTn id="8" dur="1000" fill="hold"/>
                                        <p:tgtEl>
                                          <p:spTgt spid="80899"/>
                                        </p:tgtEl>
                                        <p:attrNameLst>
                                          <p:attrName>ppt_h</p:attrName>
                                        </p:attrNameLst>
                                      </p:cBhvr>
                                      <p:tavLst>
                                        <p:tav tm="0">
                                          <p:val>
                                            <p:strVal val="#ppt_h"/>
                                          </p:val>
                                        </p:tav>
                                        <p:tav tm="100000">
                                          <p:val>
                                            <p:strVal val="#ppt_h"/>
                                          </p:val>
                                        </p:tav>
                                      </p:tavLst>
                                    </p:anim>
                                    <p:animEffect transition="in" filter="fade">
                                      <p:cBhvr>
                                        <p:cTn id="9" dur="1000"/>
                                        <p:tgtEl>
                                          <p:spTgt spid="80899"/>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 presetClass="entr" presetSubtype="10" fill="hold" grpId="0" nodeType="clickEffect">
                                  <p:stCondLst>
                                    <p:cond delay="0"/>
                                  </p:stCondLst>
                                  <p:childTnLst>
                                    <p:set>
                                      <p:cBhvr>
                                        <p:cTn id="13" dur="1" fill="hold">
                                          <p:stCondLst>
                                            <p:cond delay="0"/>
                                          </p:stCondLst>
                                        </p:cTn>
                                        <p:tgtEl>
                                          <p:spTgt spid="80905"/>
                                        </p:tgtEl>
                                        <p:attrNameLst>
                                          <p:attrName>style.visibility</p:attrName>
                                        </p:attrNameLst>
                                      </p:cBhvr>
                                      <p:to>
                                        <p:strVal val="visible"/>
                                      </p:to>
                                    </p:set>
                                    <p:animEffect transition="in" filter="checkerboard(across)">
                                      <p:cBhvr>
                                        <p:cTn id="14" dur="500"/>
                                        <p:tgtEl>
                                          <p:spTgt spid="809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899" grpId="0" animBg="1"/>
      <p:bldP spid="8090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AutoShape 2"/>
          <p:cNvSpPr>
            <a:spLocks noChangeArrowheads="1"/>
          </p:cNvSpPr>
          <p:nvPr/>
        </p:nvSpPr>
        <p:spPr bwMode="auto">
          <a:xfrm>
            <a:off x="3595688" y="1"/>
            <a:ext cx="7072312" cy="1700213"/>
          </a:xfrm>
          <a:prstGeom prst="foldedCorner">
            <a:avLst>
              <a:gd name="adj" fmla="val 12500"/>
            </a:avLst>
          </a:prstGeom>
          <a:solidFill>
            <a:srgbClr val="FFCCFF"/>
          </a:solidFill>
          <a:ln w="9525">
            <a:solidFill>
              <a:schemeClr val="tx1"/>
            </a:solidFill>
            <a:round/>
            <a:headEnd/>
            <a:tailEnd/>
          </a:ln>
          <a:effectLst/>
        </p:spPr>
        <p:txBody>
          <a:bodyPr wrap="none" anchor="ctr"/>
          <a:lstStyle/>
          <a:p>
            <a:pPr algn="r" rtl="1" eaLnBrk="1" hangingPunct="1">
              <a:defRPr/>
            </a:pPr>
            <a:r>
              <a:rPr lang="ar-AE" sz="4400" b="1" dirty="0">
                <a:solidFill>
                  <a:srgbClr val="333399"/>
                </a:solidFill>
                <a:effectLst>
                  <a:outerShdw blurRad="38100" dist="38100" dir="2700000" algn="tl">
                    <a:srgbClr val="000000"/>
                  </a:outerShdw>
                </a:effectLst>
                <a:cs typeface="PT Bold Heading" pitchFamily="2" charset="-78"/>
              </a:rPr>
              <a:t>كناياتٌ عن صفاتٍ استخدمها</a:t>
            </a:r>
          </a:p>
          <a:p>
            <a:pPr algn="r" rtl="1" eaLnBrk="1" hangingPunct="1">
              <a:defRPr/>
            </a:pPr>
            <a:r>
              <a:rPr lang="ar-AE" sz="4400" b="1" dirty="0">
                <a:solidFill>
                  <a:srgbClr val="333399"/>
                </a:solidFill>
                <a:effectLst>
                  <a:outerShdw blurRad="38100" dist="38100" dir="2700000" algn="tl">
                    <a:srgbClr val="000000"/>
                  </a:outerShdw>
                </a:effectLst>
                <a:cs typeface="PT Bold Heading" pitchFamily="2" charset="-78"/>
              </a:rPr>
              <a:t> العرب قديمًا:</a:t>
            </a:r>
            <a:endParaRPr lang="en-US" sz="4400" b="1" dirty="0">
              <a:solidFill>
                <a:srgbClr val="333399"/>
              </a:solidFill>
              <a:effectLst>
                <a:outerShdw blurRad="38100" dist="38100" dir="2700000" algn="tl">
                  <a:srgbClr val="000000"/>
                </a:outerShdw>
              </a:effectLst>
              <a:latin typeface="Tahoma" pitchFamily="34" charset="0"/>
              <a:cs typeface="PT Bold Heading" pitchFamily="2" charset="-78"/>
            </a:endParaRPr>
          </a:p>
        </p:txBody>
      </p:sp>
      <p:sp>
        <p:nvSpPr>
          <p:cNvPr id="84996" name="Rectangle 4"/>
          <p:cNvSpPr>
            <a:spLocks noChangeArrowheads="1"/>
          </p:cNvSpPr>
          <p:nvPr/>
        </p:nvSpPr>
        <p:spPr bwMode="auto">
          <a:xfrm>
            <a:off x="1524000" y="1844675"/>
            <a:ext cx="9144000" cy="4248150"/>
          </a:xfrm>
          <a:prstGeom prst="rect">
            <a:avLst/>
          </a:prstGeom>
          <a:gradFill rotWithShape="1">
            <a:gsLst>
              <a:gs pos="0">
                <a:schemeClr val="bg1"/>
              </a:gs>
              <a:gs pos="100000">
                <a:schemeClr val="accent1"/>
              </a:gs>
            </a:gsLst>
            <a:path path="shape">
              <a:fillToRect l="50000" t="50000" r="50000" b="50000"/>
            </a:path>
          </a:gradFill>
          <a:ln w="57150" cmpd="thickThin">
            <a:solidFill>
              <a:schemeClr val="tx1"/>
            </a:solidFill>
            <a:miter lim="800000"/>
            <a:headEnd/>
            <a:tailEnd/>
          </a:ln>
          <a:effectLst/>
        </p:spPr>
        <p:txBody>
          <a:bodyPr wrap="none" anchor="ctr"/>
          <a:lstStyle/>
          <a:p>
            <a:pPr algn="r" rtl="1" eaLnBrk="1" hangingPunct="1">
              <a:lnSpc>
                <a:spcPct val="150000"/>
              </a:lnSpc>
              <a:buClr>
                <a:srgbClr val="A50021"/>
              </a:buClr>
              <a:buFontTx/>
              <a:buChar char="•"/>
              <a:defRPr/>
            </a:pPr>
            <a:r>
              <a:rPr lang="ar-AE" sz="4000" b="1" dirty="0">
                <a:solidFill>
                  <a:srgbClr val="FF0000"/>
                </a:solidFill>
                <a:effectLst>
                  <a:outerShdw blurRad="38100" dist="38100" dir="2700000" algn="tl">
                    <a:srgbClr val="000000"/>
                  </a:outerShdw>
                </a:effectLst>
                <a:cs typeface="Traditional Arabic" pitchFamily="2" charset="-78"/>
              </a:rPr>
              <a:t> </a:t>
            </a:r>
            <a:r>
              <a:rPr lang="ar-AE" sz="5400" b="1" dirty="0">
                <a:solidFill>
                  <a:srgbClr val="A50021"/>
                </a:solidFill>
                <a:effectLst>
                  <a:outerShdw blurRad="38100" dist="38100" dir="2700000" algn="tl">
                    <a:srgbClr val="000000"/>
                  </a:outerShdw>
                </a:effectLst>
                <a:cs typeface="SKR HEAD1" pitchFamily="2" charset="-78"/>
              </a:rPr>
              <a:t>قول الخنساء في وصف أخيها صخر:</a:t>
            </a:r>
          </a:p>
          <a:p>
            <a:pPr algn="r" rtl="1" eaLnBrk="1" hangingPunct="1">
              <a:lnSpc>
                <a:spcPct val="150000"/>
              </a:lnSpc>
              <a:buClr>
                <a:srgbClr val="A50021"/>
              </a:buClr>
              <a:defRPr/>
            </a:pPr>
            <a:r>
              <a:rPr lang="ar-AE" sz="5400" b="1" dirty="0">
                <a:solidFill>
                  <a:srgbClr val="FF0000"/>
                </a:solidFill>
                <a:effectLst>
                  <a:outerShdw blurRad="38100" dist="38100" dir="2700000" algn="tl">
                    <a:srgbClr val="000000"/>
                  </a:outerShdw>
                </a:effectLst>
                <a:cs typeface="SKR HEAD1" pitchFamily="2" charset="-78"/>
              </a:rPr>
              <a:t>طويلُ النِّجادِ</a:t>
            </a:r>
            <a:r>
              <a:rPr lang="ar-AE" sz="5400" b="1" dirty="0">
                <a:solidFill>
                  <a:srgbClr val="000000"/>
                </a:solidFill>
                <a:effectLst>
                  <a:outerShdw blurRad="38100" dist="38100" dir="2700000" algn="tl">
                    <a:srgbClr val="FFFFFF"/>
                  </a:outerShdw>
                </a:effectLst>
                <a:cs typeface="SKR HEAD1" pitchFamily="2" charset="-78"/>
              </a:rPr>
              <a:t>: (كنايةٌ عن طول القامة).</a:t>
            </a:r>
          </a:p>
          <a:p>
            <a:pPr algn="r" rtl="1" eaLnBrk="1" hangingPunct="1">
              <a:lnSpc>
                <a:spcPct val="150000"/>
              </a:lnSpc>
              <a:buClr>
                <a:srgbClr val="A50021"/>
              </a:buClr>
              <a:defRPr/>
            </a:pPr>
            <a:r>
              <a:rPr lang="ar-AE" sz="5400" b="1" dirty="0">
                <a:solidFill>
                  <a:srgbClr val="FF0000"/>
                </a:solidFill>
                <a:effectLst>
                  <a:outerShdw blurRad="38100" dist="38100" dir="2700000" algn="tl">
                    <a:srgbClr val="000000"/>
                  </a:outerShdw>
                </a:effectLst>
                <a:cs typeface="SKR HEAD1" pitchFamily="2" charset="-78"/>
              </a:rPr>
              <a:t>رفيعُ العِمادِ</a:t>
            </a:r>
            <a:r>
              <a:rPr lang="ar-AE" sz="5400" b="1" dirty="0">
                <a:solidFill>
                  <a:srgbClr val="000000"/>
                </a:solidFill>
                <a:effectLst>
                  <a:outerShdw blurRad="38100" dist="38100" dir="2700000" algn="tl">
                    <a:srgbClr val="FFFFFF"/>
                  </a:outerShdw>
                </a:effectLst>
                <a:cs typeface="SKR HEAD1" pitchFamily="2" charset="-78"/>
              </a:rPr>
              <a:t>: (كناية عن علوِّ منزلته في العشيرة).</a:t>
            </a:r>
            <a:endParaRPr lang="en-US" sz="5400" b="1" dirty="0">
              <a:solidFill>
                <a:srgbClr val="000000"/>
              </a:solidFill>
              <a:effectLst>
                <a:outerShdw blurRad="38100" dist="38100" dir="2700000" algn="tl">
                  <a:srgbClr val="FFFFFF"/>
                </a:outerShdw>
              </a:effectLst>
              <a:cs typeface="SKR HEAD1" pitchFamily="2" charset="-78"/>
            </a:endParaRPr>
          </a:p>
        </p:txBody>
      </p:sp>
    </p:spTree>
    <p:extLst>
      <p:ext uri="{BB962C8B-B14F-4D97-AF65-F5344CB8AC3E}">
        <p14:creationId xmlns:p14="http://schemas.microsoft.com/office/powerpoint/2010/main" val="39537644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84994"/>
                                        </p:tgtEl>
                                        <p:attrNameLst>
                                          <p:attrName>style.visibility</p:attrName>
                                        </p:attrNameLst>
                                      </p:cBhvr>
                                      <p:to>
                                        <p:strVal val="visible"/>
                                      </p:to>
                                    </p:set>
                                    <p:anim calcmode="lin" valueType="num">
                                      <p:cBhvr>
                                        <p:cTn id="7" dur="1000" fill="hold"/>
                                        <p:tgtEl>
                                          <p:spTgt spid="84994"/>
                                        </p:tgtEl>
                                        <p:attrNameLst>
                                          <p:attrName>ppt_w</p:attrName>
                                        </p:attrNameLst>
                                      </p:cBhvr>
                                      <p:tavLst>
                                        <p:tav tm="0">
                                          <p:val>
                                            <p:strVal val="#ppt_w*0.70"/>
                                          </p:val>
                                        </p:tav>
                                        <p:tav tm="100000">
                                          <p:val>
                                            <p:strVal val="#ppt_w"/>
                                          </p:val>
                                        </p:tav>
                                      </p:tavLst>
                                    </p:anim>
                                    <p:anim calcmode="lin" valueType="num">
                                      <p:cBhvr>
                                        <p:cTn id="8" dur="1000" fill="hold"/>
                                        <p:tgtEl>
                                          <p:spTgt spid="84994"/>
                                        </p:tgtEl>
                                        <p:attrNameLst>
                                          <p:attrName>ppt_h</p:attrName>
                                        </p:attrNameLst>
                                      </p:cBhvr>
                                      <p:tavLst>
                                        <p:tav tm="0">
                                          <p:val>
                                            <p:strVal val="#ppt_h"/>
                                          </p:val>
                                        </p:tav>
                                        <p:tav tm="100000">
                                          <p:val>
                                            <p:strVal val="#ppt_h"/>
                                          </p:val>
                                        </p:tav>
                                      </p:tavLst>
                                    </p:anim>
                                    <p:animEffect transition="in" filter="fade">
                                      <p:cBhvr>
                                        <p:cTn id="9" dur="1000"/>
                                        <p:tgtEl>
                                          <p:spTgt spid="84994"/>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 presetClass="entr" presetSubtype="10" fill="hold" grpId="0" nodeType="clickEffect">
                                  <p:stCondLst>
                                    <p:cond delay="0"/>
                                  </p:stCondLst>
                                  <p:childTnLst>
                                    <p:set>
                                      <p:cBhvr>
                                        <p:cTn id="13" dur="1" fill="hold">
                                          <p:stCondLst>
                                            <p:cond delay="0"/>
                                          </p:stCondLst>
                                        </p:cTn>
                                        <p:tgtEl>
                                          <p:spTgt spid="84996"/>
                                        </p:tgtEl>
                                        <p:attrNameLst>
                                          <p:attrName>style.visibility</p:attrName>
                                        </p:attrNameLst>
                                      </p:cBhvr>
                                      <p:to>
                                        <p:strVal val="visible"/>
                                      </p:to>
                                    </p:set>
                                    <p:animEffect transition="in" filter="checkerboard(across)">
                                      <p:cBhvr>
                                        <p:cTn id="14" dur="500"/>
                                        <p:tgtEl>
                                          <p:spTgt spid="849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4" grpId="0" animBg="1"/>
      <p:bldP spid="8499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AutoShape 2"/>
          <p:cNvSpPr>
            <a:spLocks noChangeArrowheads="1"/>
          </p:cNvSpPr>
          <p:nvPr/>
        </p:nvSpPr>
        <p:spPr bwMode="auto">
          <a:xfrm>
            <a:off x="3595688" y="1"/>
            <a:ext cx="7072312" cy="1700213"/>
          </a:xfrm>
          <a:prstGeom prst="foldedCorner">
            <a:avLst>
              <a:gd name="adj" fmla="val 12500"/>
            </a:avLst>
          </a:prstGeom>
          <a:solidFill>
            <a:srgbClr val="FFCCFF"/>
          </a:solidFill>
          <a:ln w="9525">
            <a:solidFill>
              <a:schemeClr val="tx1"/>
            </a:solidFill>
            <a:round/>
            <a:headEnd/>
            <a:tailEnd/>
          </a:ln>
          <a:effectLst/>
        </p:spPr>
        <p:txBody>
          <a:bodyPr wrap="none" anchor="ctr"/>
          <a:lstStyle/>
          <a:p>
            <a:pPr algn="r" rtl="1" eaLnBrk="1" hangingPunct="1">
              <a:defRPr/>
            </a:pPr>
            <a:r>
              <a:rPr lang="ar-AE" sz="4400" b="1" dirty="0">
                <a:solidFill>
                  <a:srgbClr val="333399"/>
                </a:solidFill>
                <a:effectLst>
                  <a:outerShdw blurRad="38100" dist="38100" dir="2700000" algn="tl">
                    <a:srgbClr val="000000"/>
                  </a:outerShdw>
                </a:effectLst>
                <a:cs typeface="PT Bold Heading" pitchFamily="2" charset="-78"/>
              </a:rPr>
              <a:t>كناياتٌ عن صفاتٍ استخدمها</a:t>
            </a:r>
          </a:p>
          <a:p>
            <a:pPr algn="r" rtl="1" eaLnBrk="1" hangingPunct="1">
              <a:defRPr/>
            </a:pPr>
            <a:r>
              <a:rPr lang="ar-AE" sz="4400" b="1" dirty="0">
                <a:solidFill>
                  <a:srgbClr val="333399"/>
                </a:solidFill>
                <a:effectLst>
                  <a:outerShdw blurRad="38100" dist="38100" dir="2700000" algn="tl">
                    <a:srgbClr val="000000"/>
                  </a:outerShdw>
                </a:effectLst>
                <a:cs typeface="PT Bold Heading" pitchFamily="2" charset="-78"/>
              </a:rPr>
              <a:t> العرب قديمًا:</a:t>
            </a:r>
            <a:endParaRPr lang="en-US" sz="4400" b="1" dirty="0">
              <a:solidFill>
                <a:srgbClr val="333399"/>
              </a:solidFill>
              <a:effectLst>
                <a:outerShdw blurRad="38100" dist="38100" dir="2700000" algn="tl">
                  <a:srgbClr val="000000"/>
                </a:outerShdw>
              </a:effectLst>
              <a:latin typeface="Tahoma" pitchFamily="34" charset="0"/>
              <a:cs typeface="PT Bold Heading" pitchFamily="2" charset="-78"/>
            </a:endParaRPr>
          </a:p>
        </p:txBody>
      </p:sp>
      <p:sp>
        <p:nvSpPr>
          <p:cNvPr id="84996" name="Rectangle 4"/>
          <p:cNvSpPr>
            <a:spLocks noChangeArrowheads="1"/>
          </p:cNvSpPr>
          <p:nvPr/>
        </p:nvSpPr>
        <p:spPr bwMode="auto">
          <a:xfrm>
            <a:off x="1523999" y="1844675"/>
            <a:ext cx="10402389" cy="4248150"/>
          </a:xfrm>
          <a:prstGeom prst="rect">
            <a:avLst/>
          </a:prstGeom>
          <a:gradFill rotWithShape="1">
            <a:gsLst>
              <a:gs pos="0">
                <a:schemeClr val="bg1"/>
              </a:gs>
              <a:gs pos="100000">
                <a:schemeClr val="accent1"/>
              </a:gs>
            </a:gsLst>
            <a:path path="shape">
              <a:fillToRect l="50000" t="50000" r="50000" b="50000"/>
            </a:path>
          </a:gradFill>
          <a:ln w="57150" cmpd="thickThin">
            <a:solidFill>
              <a:schemeClr val="tx1"/>
            </a:solidFill>
            <a:miter lim="800000"/>
            <a:headEnd/>
            <a:tailEnd/>
          </a:ln>
          <a:effectLst/>
        </p:spPr>
        <p:txBody>
          <a:bodyPr wrap="none" anchor="ctr"/>
          <a:lstStyle/>
          <a:p>
            <a:pPr algn="r" rtl="1" eaLnBrk="1" hangingPunct="1">
              <a:lnSpc>
                <a:spcPct val="150000"/>
              </a:lnSpc>
              <a:buClr>
                <a:srgbClr val="A50021"/>
              </a:buClr>
              <a:buFontTx/>
              <a:buChar char="•"/>
              <a:defRPr/>
            </a:pPr>
            <a:r>
              <a:rPr lang="ar-AE" sz="4000" b="1" dirty="0">
                <a:solidFill>
                  <a:srgbClr val="FF0000"/>
                </a:solidFill>
                <a:effectLst>
                  <a:outerShdw blurRad="38100" dist="38100" dir="2700000" algn="tl">
                    <a:srgbClr val="000000"/>
                  </a:outerShdw>
                </a:effectLst>
                <a:cs typeface="Traditional Arabic" pitchFamily="2" charset="-78"/>
              </a:rPr>
              <a:t> </a:t>
            </a:r>
            <a:r>
              <a:rPr lang="ar-AE" sz="5400" b="1" dirty="0">
                <a:solidFill>
                  <a:srgbClr val="A50021"/>
                </a:solidFill>
                <a:effectLst>
                  <a:outerShdw blurRad="38100" dist="38100" dir="2700000" algn="tl">
                    <a:srgbClr val="000000"/>
                  </a:outerShdw>
                </a:effectLst>
                <a:latin typeface="Arial" panose="020B0604020202020204" pitchFamily="34" charset="0"/>
                <a:cs typeface="Arial" panose="020B0604020202020204" pitchFamily="34" charset="0"/>
              </a:rPr>
              <a:t>قول امرئ القيس:</a:t>
            </a:r>
          </a:p>
          <a:p>
            <a:pPr algn="r" rtl="1" eaLnBrk="1" hangingPunct="1">
              <a:lnSpc>
                <a:spcPct val="150000"/>
              </a:lnSpc>
              <a:buClr>
                <a:srgbClr val="A50021"/>
              </a:buClr>
              <a:defRPr/>
            </a:pPr>
            <a:r>
              <a:rPr lang="ar-AE" sz="5400" b="1" dirty="0">
                <a:solidFill>
                  <a:srgbClr val="FF0000"/>
                </a:solidFill>
                <a:effectLst>
                  <a:outerShdw blurRad="38100" dist="38100" dir="2700000" algn="tl">
                    <a:srgbClr val="000000"/>
                  </a:outerShdw>
                </a:effectLst>
                <a:latin typeface="Arial" panose="020B0604020202020204" pitchFamily="34" charset="0"/>
                <a:cs typeface="Arial" panose="020B0604020202020204" pitchFamily="34" charset="0"/>
              </a:rPr>
              <a:t>- بعيدة مهوى القُرط</a:t>
            </a:r>
            <a:r>
              <a:rPr lang="ar-AE" sz="5400"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rPr>
              <a:t>: (كنايةٌ عن طول الرقبة).</a:t>
            </a:r>
          </a:p>
          <a:p>
            <a:pPr algn="r" rtl="1" eaLnBrk="1" hangingPunct="1">
              <a:lnSpc>
                <a:spcPct val="150000"/>
              </a:lnSpc>
              <a:buClr>
                <a:srgbClr val="A50021"/>
              </a:buClr>
              <a:defRPr/>
            </a:pPr>
            <a:r>
              <a:rPr lang="ar-AE" sz="5400" b="1" dirty="0">
                <a:solidFill>
                  <a:srgbClr val="FF0000"/>
                </a:solidFill>
                <a:effectLst>
                  <a:outerShdw blurRad="38100" dist="38100" dir="2700000" algn="tl">
                    <a:srgbClr val="000000"/>
                  </a:outerShdw>
                </a:effectLst>
                <a:latin typeface="Arial" panose="020B0604020202020204" pitchFamily="34" charset="0"/>
                <a:cs typeface="Arial" panose="020B0604020202020204" pitchFamily="34" charset="0"/>
              </a:rPr>
              <a:t>- نؤوم الضحى</a:t>
            </a:r>
            <a:r>
              <a:rPr lang="ar-AE" sz="5400"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rPr>
              <a:t>: (كناية عن الغنى </a:t>
            </a:r>
            <a:r>
              <a:rPr lang="ar-AE" sz="5400" b="1" dirty="0" smtClean="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rPr>
              <a:t>والرفاه</a:t>
            </a:r>
            <a:r>
              <a:rPr lang="ar-EG" sz="5400" b="1" dirty="0" smtClean="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rPr>
              <a:t>ية</a:t>
            </a:r>
            <a:r>
              <a:rPr lang="ar-AE" sz="5400" b="1" dirty="0" smtClean="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rPr>
              <a:t>).</a:t>
            </a:r>
            <a:endParaRPr lang="en-US" sz="5400"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239180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84994"/>
                                        </p:tgtEl>
                                        <p:attrNameLst>
                                          <p:attrName>style.visibility</p:attrName>
                                        </p:attrNameLst>
                                      </p:cBhvr>
                                      <p:to>
                                        <p:strVal val="visible"/>
                                      </p:to>
                                    </p:set>
                                    <p:anim calcmode="lin" valueType="num">
                                      <p:cBhvr>
                                        <p:cTn id="7" dur="1000" fill="hold"/>
                                        <p:tgtEl>
                                          <p:spTgt spid="84994"/>
                                        </p:tgtEl>
                                        <p:attrNameLst>
                                          <p:attrName>ppt_w</p:attrName>
                                        </p:attrNameLst>
                                      </p:cBhvr>
                                      <p:tavLst>
                                        <p:tav tm="0">
                                          <p:val>
                                            <p:strVal val="#ppt_w*0.70"/>
                                          </p:val>
                                        </p:tav>
                                        <p:tav tm="100000">
                                          <p:val>
                                            <p:strVal val="#ppt_w"/>
                                          </p:val>
                                        </p:tav>
                                      </p:tavLst>
                                    </p:anim>
                                    <p:anim calcmode="lin" valueType="num">
                                      <p:cBhvr>
                                        <p:cTn id="8" dur="1000" fill="hold"/>
                                        <p:tgtEl>
                                          <p:spTgt spid="84994"/>
                                        </p:tgtEl>
                                        <p:attrNameLst>
                                          <p:attrName>ppt_h</p:attrName>
                                        </p:attrNameLst>
                                      </p:cBhvr>
                                      <p:tavLst>
                                        <p:tav tm="0">
                                          <p:val>
                                            <p:strVal val="#ppt_h"/>
                                          </p:val>
                                        </p:tav>
                                        <p:tav tm="100000">
                                          <p:val>
                                            <p:strVal val="#ppt_h"/>
                                          </p:val>
                                        </p:tav>
                                      </p:tavLst>
                                    </p:anim>
                                    <p:animEffect transition="in" filter="fade">
                                      <p:cBhvr>
                                        <p:cTn id="9" dur="1000"/>
                                        <p:tgtEl>
                                          <p:spTgt spid="84994"/>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 presetClass="entr" presetSubtype="10" fill="hold" grpId="0" nodeType="clickEffect">
                                  <p:stCondLst>
                                    <p:cond delay="0"/>
                                  </p:stCondLst>
                                  <p:childTnLst>
                                    <p:set>
                                      <p:cBhvr>
                                        <p:cTn id="13" dur="1" fill="hold">
                                          <p:stCondLst>
                                            <p:cond delay="0"/>
                                          </p:stCondLst>
                                        </p:cTn>
                                        <p:tgtEl>
                                          <p:spTgt spid="84996"/>
                                        </p:tgtEl>
                                        <p:attrNameLst>
                                          <p:attrName>style.visibility</p:attrName>
                                        </p:attrNameLst>
                                      </p:cBhvr>
                                      <p:to>
                                        <p:strVal val="visible"/>
                                      </p:to>
                                    </p:set>
                                    <p:animEffect transition="in" filter="checkerboard(across)">
                                      <p:cBhvr>
                                        <p:cTn id="14" dur="500"/>
                                        <p:tgtEl>
                                          <p:spTgt spid="849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4" grpId="0" animBg="1"/>
      <p:bldP spid="8499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AutoShape 2"/>
          <p:cNvSpPr>
            <a:spLocks noChangeArrowheads="1"/>
          </p:cNvSpPr>
          <p:nvPr/>
        </p:nvSpPr>
        <p:spPr bwMode="auto">
          <a:xfrm>
            <a:off x="3595687" y="1"/>
            <a:ext cx="7995421" cy="1700213"/>
          </a:xfrm>
          <a:prstGeom prst="foldedCorner">
            <a:avLst>
              <a:gd name="adj" fmla="val 12500"/>
            </a:avLst>
          </a:prstGeom>
          <a:ln>
            <a:headEnd/>
            <a:tailEnd/>
          </a:ln>
        </p:spPr>
        <p:style>
          <a:lnRef idx="1">
            <a:schemeClr val="accent3"/>
          </a:lnRef>
          <a:fillRef idx="2">
            <a:schemeClr val="accent3"/>
          </a:fillRef>
          <a:effectRef idx="1">
            <a:schemeClr val="accent3"/>
          </a:effectRef>
          <a:fontRef idx="minor">
            <a:schemeClr val="dk1"/>
          </a:fontRef>
        </p:style>
        <p:txBody>
          <a:bodyPr wrap="none" anchor="ctr"/>
          <a:lstStyle/>
          <a:p>
            <a:pPr algn="r" rtl="1" eaLnBrk="1" hangingPunct="1">
              <a:defRPr/>
            </a:pPr>
            <a:r>
              <a:rPr lang="ar-AE" sz="4400" b="1" dirty="0">
                <a:solidFill>
                  <a:srgbClr val="333399"/>
                </a:solidFill>
                <a:effectLst>
                  <a:outerShdw blurRad="38100" dist="38100" dir="2700000" algn="tl">
                    <a:srgbClr val="000000"/>
                  </a:outerShdw>
                </a:effectLst>
              </a:rPr>
              <a:t>كناياتٌ عن صفاتٍ </a:t>
            </a:r>
            <a:r>
              <a:rPr lang="ar-AE" sz="4400" b="1" dirty="0" smtClean="0">
                <a:solidFill>
                  <a:srgbClr val="333399"/>
                </a:solidFill>
                <a:effectLst>
                  <a:outerShdw blurRad="38100" dist="38100" dir="2700000" algn="tl">
                    <a:srgbClr val="000000"/>
                  </a:outerShdw>
                </a:effectLst>
              </a:rPr>
              <a:t>استخدمها</a:t>
            </a:r>
            <a:r>
              <a:rPr lang="ar-EG" sz="4400" b="1" dirty="0" smtClean="0">
                <a:solidFill>
                  <a:srgbClr val="333399"/>
                </a:solidFill>
                <a:effectLst>
                  <a:outerShdw blurRad="38100" dist="38100" dir="2700000" algn="tl">
                    <a:srgbClr val="000000"/>
                  </a:outerShdw>
                </a:effectLst>
              </a:rPr>
              <a:t> </a:t>
            </a:r>
            <a:r>
              <a:rPr lang="ar-AE" sz="4400" b="1" dirty="0" smtClean="0">
                <a:solidFill>
                  <a:srgbClr val="333399"/>
                </a:solidFill>
                <a:effectLst>
                  <a:outerShdw blurRad="38100" dist="38100" dir="2700000" algn="tl">
                    <a:srgbClr val="000000"/>
                  </a:outerShdw>
                </a:effectLst>
              </a:rPr>
              <a:t>العرب </a:t>
            </a:r>
            <a:r>
              <a:rPr lang="ar-AE" sz="4400" b="1" dirty="0">
                <a:solidFill>
                  <a:srgbClr val="333399"/>
                </a:solidFill>
                <a:effectLst>
                  <a:outerShdw blurRad="38100" dist="38100" dir="2700000" algn="tl">
                    <a:srgbClr val="000000"/>
                  </a:outerShdw>
                </a:effectLst>
              </a:rPr>
              <a:t>قديمًا:</a:t>
            </a:r>
            <a:endParaRPr lang="en-US" sz="4400" b="1" dirty="0">
              <a:solidFill>
                <a:srgbClr val="333399"/>
              </a:solidFill>
              <a:effectLst>
                <a:outerShdw blurRad="38100" dist="38100" dir="2700000" algn="tl">
                  <a:srgbClr val="000000"/>
                </a:outerShdw>
              </a:effectLst>
              <a:latin typeface="Tahoma" pitchFamily="34" charset="0"/>
            </a:endParaRPr>
          </a:p>
        </p:txBody>
      </p:sp>
      <p:sp>
        <p:nvSpPr>
          <p:cNvPr id="84998" name="Rectangle 6"/>
          <p:cNvSpPr>
            <a:spLocks noChangeArrowheads="1"/>
          </p:cNvSpPr>
          <p:nvPr/>
        </p:nvSpPr>
        <p:spPr bwMode="auto">
          <a:xfrm>
            <a:off x="1173935" y="1831613"/>
            <a:ext cx="10417174" cy="4752975"/>
          </a:xfrm>
          <a:prstGeom prst="rect">
            <a:avLst/>
          </a:prstGeom>
          <a:gradFill rotWithShape="1">
            <a:gsLst>
              <a:gs pos="0">
                <a:schemeClr val="bg1"/>
              </a:gs>
              <a:gs pos="100000">
                <a:schemeClr val="accent1"/>
              </a:gs>
            </a:gsLst>
            <a:path path="shape">
              <a:fillToRect l="50000" t="50000" r="50000" b="50000"/>
            </a:path>
          </a:gradFill>
          <a:ln w="57150" cmpd="thickThin">
            <a:solidFill>
              <a:schemeClr val="tx1"/>
            </a:solidFill>
            <a:miter lim="800000"/>
            <a:headEnd/>
            <a:tailEnd/>
          </a:ln>
          <a:effectLst/>
        </p:spPr>
        <p:txBody>
          <a:bodyPr wrap="none" anchor="ctr"/>
          <a:lstStyle/>
          <a:p>
            <a:pPr algn="r" rtl="1" eaLnBrk="1" hangingPunct="1">
              <a:lnSpc>
                <a:spcPct val="150000"/>
              </a:lnSpc>
              <a:buClr>
                <a:srgbClr val="A50021"/>
              </a:buClr>
              <a:buFontTx/>
              <a:buChar char="•"/>
              <a:defRPr/>
            </a:pPr>
            <a:r>
              <a:rPr lang="ar-AE" sz="5400" b="1" dirty="0">
                <a:solidFill>
                  <a:srgbClr val="FF0000"/>
                </a:solidFill>
                <a:effectLst>
                  <a:outerShdw blurRad="38100" dist="38100" dir="2700000" algn="tl">
                    <a:srgbClr val="000000"/>
                  </a:outerShdw>
                </a:effectLst>
                <a:cs typeface="SKR HEAD1" pitchFamily="2" charset="-78"/>
              </a:rPr>
              <a:t> </a:t>
            </a:r>
            <a:r>
              <a:rPr lang="ar-AE" sz="5400" b="1" dirty="0">
                <a:solidFill>
                  <a:srgbClr val="A50021"/>
                </a:solidFill>
                <a:effectLst>
                  <a:outerShdw blurRad="38100" dist="38100" dir="2700000" algn="tl">
                    <a:srgbClr val="000000"/>
                  </a:outerShdw>
                </a:effectLst>
              </a:rPr>
              <a:t>قول المتنبي يصف ما فعله سيفُ الدولةِ </a:t>
            </a:r>
          </a:p>
          <a:p>
            <a:pPr algn="r" rtl="1" eaLnBrk="1" hangingPunct="1">
              <a:lnSpc>
                <a:spcPct val="150000"/>
              </a:lnSpc>
              <a:buClr>
                <a:srgbClr val="A50021"/>
              </a:buClr>
              <a:defRPr/>
            </a:pPr>
            <a:r>
              <a:rPr lang="ar-AE" sz="5400" b="1" dirty="0">
                <a:solidFill>
                  <a:srgbClr val="A50021"/>
                </a:solidFill>
                <a:effectLst>
                  <a:outerShdw blurRad="38100" dist="38100" dir="2700000" algn="tl">
                    <a:srgbClr val="000000"/>
                  </a:outerShdw>
                </a:effectLst>
              </a:rPr>
              <a:t>الحَمْدانيُّ بالروم:</a:t>
            </a:r>
          </a:p>
          <a:p>
            <a:pPr algn="r" rtl="1" eaLnBrk="1" hangingPunct="1">
              <a:lnSpc>
                <a:spcPct val="150000"/>
              </a:lnSpc>
              <a:buClr>
                <a:srgbClr val="A50021"/>
              </a:buClr>
              <a:defRPr/>
            </a:pPr>
            <a:r>
              <a:rPr lang="ar-SA" sz="5400" b="1" dirty="0">
                <a:solidFill>
                  <a:srgbClr val="FF0000"/>
                </a:solidFill>
                <a:effectLst>
                  <a:outerShdw blurRad="38100" dist="38100" dir="2700000" algn="tl">
                    <a:srgbClr val="000000"/>
                  </a:outerShdw>
                </a:effectLst>
              </a:rPr>
              <a:t>فمس</a:t>
            </a:r>
            <a:r>
              <a:rPr lang="ar-AE" sz="5400" b="1" dirty="0">
                <a:solidFill>
                  <a:srgbClr val="FF0000"/>
                </a:solidFill>
                <a:effectLst>
                  <a:outerShdw blurRad="38100" dist="38100" dir="2700000" algn="tl">
                    <a:srgbClr val="000000"/>
                  </a:outerShdw>
                </a:effectLst>
              </a:rPr>
              <a:t>ّ</a:t>
            </a:r>
            <a:r>
              <a:rPr lang="ar-SA" sz="5400" b="1" dirty="0" err="1">
                <a:solidFill>
                  <a:srgbClr val="FF0000"/>
                </a:solidFill>
                <a:effectLst>
                  <a:outerShdw blurRad="38100" dist="38100" dir="2700000" algn="tl">
                    <a:srgbClr val="000000"/>
                  </a:outerShdw>
                </a:effectLst>
              </a:rPr>
              <a:t>اهم</a:t>
            </a:r>
            <a:r>
              <a:rPr lang="ar-AE" sz="5400" b="1" dirty="0">
                <a:solidFill>
                  <a:srgbClr val="FF0000"/>
                </a:solidFill>
                <a:effectLst>
                  <a:outerShdw blurRad="38100" dist="38100" dir="2700000" algn="tl">
                    <a:srgbClr val="000000"/>
                  </a:outerShdw>
                </a:effectLst>
              </a:rPr>
              <a:t>ْ</a:t>
            </a:r>
            <a:r>
              <a:rPr lang="ar-SA" sz="5400" b="1" dirty="0">
                <a:solidFill>
                  <a:srgbClr val="FF0000"/>
                </a:solidFill>
                <a:effectLst>
                  <a:outerShdw blurRad="38100" dist="38100" dir="2700000" algn="tl">
                    <a:srgbClr val="000000"/>
                  </a:outerShdw>
                </a:effectLst>
              </a:rPr>
              <a:t> </a:t>
            </a:r>
            <a:r>
              <a:rPr lang="ar-SA" sz="5400" b="1" dirty="0" err="1">
                <a:solidFill>
                  <a:srgbClr val="FF0000"/>
                </a:solidFill>
                <a:effectLst>
                  <a:outerShdw blurRad="38100" dist="38100" dir="2700000" algn="tl">
                    <a:srgbClr val="000000"/>
                  </a:outerShdw>
                </a:effectLst>
              </a:rPr>
              <a:t>وب</a:t>
            </a:r>
            <a:r>
              <a:rPr lang="ar-AE" sz="5400" b="1" dirty="0">
                <a:solidFill>
                  <a:srgbClr val="FF0000"/>
                </a:solidFill>
                <a:effectLst>
                  <a:outerShdw blurRad="38100" dist="38100" dir="2700000" algn="tl">
                    <a:srgbClr val="000000"/>
                  </a:outerShdw>
                </a:effectLst>
              </a:rPr>
              <a:t>ُ</a:t>
            </a:r>
            <a:r>
              <a:rPr lang="ar-SA" sz="5400" b="1" dirty="0">
                <a:solidFill>
                  <a:srgbClr val="FF0000"/>
                </a:solidFill>
                <a:effectLst>
                  <a:outerShdw blurRad="38100" dist="38100" dir="2700000" algn="tl">
                    <a:srgbClr val="000000"/>
                  </a:outerShdw>
                </a:effectLst>
              </a:rPr>
              <a:t>س</a:t>
            </a:r>
            <a:r>
              <a:rPr lang="ar-AE" sz="5400" b="1" dirty="0">
                <a:solidFill>
                  <a:srgbClr val="FF0000"/>
                </a:solidFill>
                <a:effectLst>
                  <a:outerShdw blurRad="38100" dist="38100" dir="2700000" algn="tl">
                    <a:srgbClr val="000000"/>
                  </a:outerShdw>
                </a:effectLst>
              </a:rPr>
              <a:t>ْ</a:t>
            </a:r>
            <a:r>
              <a:rPr lang="ar-SA" sz="5400" b="1" dirty="0">
                <a:solidFill>
                  <a:srgbClr val="FF0000"/>
                </a:solidFill>
                <a:effectLst>
                  <a:outerShdw blurRad="38100" dist="38100" dir="2700000" algn="tl">
                    <a:srgbClr val="000000"/>
                  </a:outerShdw>
                </a:effectLst>
              </a:rPr>
              <a:t>ط</a:t>
            </a:r>
            <a:r>
              <a:rPr lang="ar-AE" sz="5400" b="1" dirty="0">
                <a:solidFill>
                  <a:srgbClr val="FF0000"/>
                </a:solidFill>
                <a:effectLst>
                  <a:outerShdw blurRad="38100" dist="38100" dir="2700000" algn="tl">
                    <a:srgbClr val="000000"/>
                  </a:outerShdw>
                </a:effectLst>
              </a:rPr>
              <a:t>ُ</a:t>
            </a:r>
            <a:r>
              <a:rPr lang="ar-SA" sz="5400" b="1" dirty="0">
                <a:solidFill>
                  <a:srgbClr val="FF0000"/>
                </a:solidFill>
                <a:effectLst>
                  <a:outerShdw blurRad="38100" dist="38100" dir="2700000" algn="tl">
                    <a:srgbClr val="000000"/>
                  </a:outerShdw>
                </a:effectLst>
              </a:rPr>
              <a:t>ه</a:t>
            </a:r>
            <a:r>
              <a:rPr lang="ar-AE" sz="5400" b="1" dirty="0">
                <a:solidFill>
                  <a:srgbClr val="FF0000"/>
                </a:solidFill>
                <a:effectLst>
                  <a:outerShdw blurRad="38100" dist="38100" dir="2700000" algn="tl">
                    <a:srgbClr val="000000"/>
                  </a:outerShdw>
                </a:effectLst>
              </a:rPr>
              <a:t>ُ</a:t>
            </a:r>
            <a:r>
              <a:rPr lang="ar-SA" sz="5400" b="1" dirty="0">
                <a:solidFill>
                  <a:srgbClr val="FF0000"/>
                </a:solidFill>
                <a:effectLst>
                  <a:outerShdw blurRad="38100" dist="38100" dir="2700000" algn="tl">
                    <a:srgbClr val="000000"/>
                  </a:outerShdw>
                </a:effectLst>
              </a:rPr>
              <a:t>م حرير</a:t>
            </a:r>
            <a:r>
              <a:rPr lang="ar-AE" sz="5400" b="1" dirty="0">
                <a:solidFill>
                  <a:srgbClr val="FF0000"/>
                </a:solidFill>
                <a:effectLst>
                  <a:outerShdw blurRad="38100" dist="38100" dir="2700000" algn="tl">
                    <a:srgbClr val="000000"/>
                  </a:outerShdw>
                </a:effectLst>
              </a:rPr>
              <a:t>ٌ</a:t>
            </a:r>
            <a:r>
              <a:rPr lang="ar-AE" sz="5400" b="1" dirty="0">
                <a:solidFill>
                  <a:srgbClr val="000000"/>
                </a:solidFill>
                <a:effectLst>
                  <a:outerShdw blurRad="38100" dist="38100" dir="2700000" algn="tl">
                    <a:srgbClr val="FFFFFF"/>
                  </a:outerShdw>
                </a:effectLst>
              </a:rPr>
              <a:t>: (</a:t>
            </a:r>
            <a:r>
              <a:rPr lang="ar-SA" sz="5400" b="1" dirty="0">
                <a:solidFill>
                  <a:srgbClr val="000000"/>
                </a:solidFill>
                <a:effectLst>
                  <a:outerShdw blurRad="38100" dist="38100" dir="2700000" algn="tl">
                    <a:srgbClr val="FFFFFF"/>
                  </a:outerShdw>
                </a:effectLst>
              </a:rPr>
              <a:t>كنايةٌ عن </a:t>
            </a:r>
            <a:r>
              <a:rPr lang="ar-AE" sz="5400" b="1" dirty="0">
                <a:solidFill>
                  <a:srgbClr val="000000"/>
                </a:solidFill>
                <a:effectLst>
                  <a:outerShdw blurRad="38100" dist="38100" dir="2700000" algn="tl">
                    <a:srgbClr val="FFFFFF"/>
                  </a:outerShdw>
                </a:effectLst>
              </a:rPr>
              <a:t>العزّ</a:t>
            </a:r>
            <a:r>
              <a:rPr lang="ar-SA" sz="5400" b="1" dirty="0">
                <a:solidFill>
                  <a:srgbClr val="000000"/>
                </a:solidFill>
                <a:effectLst>
                  <a:outerShdw blurRad="38100" dist="38100" dir="2700000" algn="tl">
                    <a:srgbClr val="FFFFFF"/>
                  </a:outerShdw>
                </a:effectLst>
              </a:rPr>
              <a:t>).</a:t>
            </a:r>
            <a:endParaRPr lang="ar-AE" sz="5400" b="1" dirty="0">
              <a:solidFill>
                <a:srgbClr val="000000"/>
              </a:solidFill>
              <a:effectLst>
                <a:outerShdw blurRad="38100" dist="38100" dir="2700000" algn="tl">
                  <a:srgbClr val="FFFFFF"/>
                </a:outerShdw>
              </a:effectLst>
            </a:endParaRPr>
          </a:p>
          <a:p>
            <a:pPr algn="r" rtl="1" eaLnBrk="1" hangingPunct="1">
              <a:lnSpc>
                <a:spcPct val="150000"/>
              </a:lnSpc>
              <a:buClr>
                <a:srgbClr val="A50021"/>
              </a:buClr>
              <a:defRPr/>
            </a:pPr>
            <a:r>
              <a:rPr lang="ar-SA" sz="5400" b="1" dirty="0">
                <a:solidFill>
                  <a:srgbClr val="FF0000"/>
                </a:solidFill>
                <a:effectLst>
                  <a:outerShdw blurRad="38100" dist="38100" dir="2700000" algn="tl">
                    <a:srgbClr val="000000"/>
                  </a:outerShdw>
                </a:effectLst>
              </a:rPr>
              <a:t>وصب</a:t>
            </a:r>
            <a:r>
              <a:rPr lang="ar-AE" sz="5400" b="1" dirty="0">
                <a:solidFill>
                  <a:srgbClr val="FF0000"/>
                </a:solidFill>
                <a:effectLst>
                  <a:outerShdw blurRad="38100" dist="38100" dir="2700000" algn="tl">
                    <a:srgbClr val="000000"/>
                  </a:outerShdw>
                </a:effectLst>
              </a:rPr>
              <a:t>ّ</a:t>
            </a:r>
            <a:r>
              <a:rPr lang="ar-SA" sz="5400" b="1" dirty="0" err="1">
                <a:solidFill>
                  <a:srgbClr val="FF0000"/>
                </a:solidFill>
                <a:effectLst>
                  <a:outerShdw blurRad="38100" dist="38100" dir="2700000" algn="tl">
                    <a:srgbClr val="000000"/>
                  </a:outerShdw>
                </a:effectLst>
              </a:rPr>
              <a:t>حهم</a:t>
            </a:r>
            <a:r>
              <a:rPr lang="ar-AE" sz="5400" b="1" dirty="0">
                <a:solidFill>
                  <a:srgbClr val="FF0000"/>
                </a:solidFill>
                <a:effectLst>
                  <a:outerShdw blurRad="38100" dist="38100" dir="2700000" algn="tl">
                    <a:srgbClr val="000000"/>
                  </a:outerShdw>
                </a:effectLst>
              </a:rPr>
              <a:t>ْ</a:t>
            </a:r>
            <a:r>
              <a:rPr lang="ar-SA" sz="5400" b="1" dirty="0">
                <a:solidFill>
                  <a:srgbClr val="FF0000"/>
                </a:solidFill>
                <a:effectLst>
                  <a:outerShdw blurRad="38100" dist="38100" dir="2700000" algn="tl">
                    <a:srgbClr val="000000"/>
                  </a:outerShdw>
                </a:effectLst>
              </a:rPr>
              <a:t> وبسطهم تراب</a:t>
            </a:r>
            <a:r>
              <a:rPr lang="ar-AE" sz="5400" b="1" dirty="0">
                <a:solidFill>
                  <a:srgbClr val="FF0000"/>
                </a:solidFill>
                <a:effectLst>
                  <a:outerShdw blurRad="38100" dist="38100" dir="2700000" algn="tl">
                    <a:srgbClr val="000000"/>
                  </a:outerShdw>
                </a:effectLst>
              </a:rPr>
              <a:t>ُ</a:t>
            </a:r>
            <a:r>
              <a:rPr lang="ar-AE" sz="5400" b="1" dirty="0">
                <a:solidFill>
                  <a:srgbClr val="000000"/>
                </a:solidFill>
                <a:effectLst>
                  <a:outerShdw blurRad="38100" dist="38100" dir="2700000" algn="tl">
                    <a:srgbClr val="FFFFFF"/>
                  </a:outerShdw>
                </a:effectLst>
              </a:rPr>
              <a:t>: (كناية عن الذّل).</a:t>
            </a:r>
            <a:endParaRPr lang="en-US" sz="5400" b="1" dirty="0">
              <a:solidFill>
                <a:srgbClr val="000000"/>
              </a:solidFill>
              <a:effectLst>
                <a:outerShdw blurRad="38100" dist="38100" dir="2700000" algn="tl">
                  <a:srgbClr val="FFFFFF"/>
                </a:outerShdw>
              </a:effectLst>
            </a:endParaRPr>
          </a:p>
        </p:txBody>
      </p:sp>
    </p:spTree>
    <p:extLst>
      <p:ext uri="{BB962C8B-B14F-4D97-AF65-F5344CB8AC3E}">
        <p14:creationId xmlns:p14="http://schemas.microsoft.com/office/powerpoint/2010/main" val="30297113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84994"/>
                                        </p:tgtEl>
                                        <p:attrNameLst>
                                          <p:attrName>style.visibility</p:attrName>
                                        </p:attrNameLst>
                                      </p:cBhvr>
                                      <p:to>
                                        <p:strVal val="visible"/>
                                      </p:to>
                                    </p:set>
                                    <p:anim calcmode="lin" valueType="num">
                                      <p:cBhvr>
                                        <p:cTn id="7" dur="1000" fill="hold"/>
                                        <p:tgtEl>
                                          <p:spTgt spid="84994"/>
                                        </p:tgtEl>
                                        <p:attrNameLst>
                                          <p:attrName>ppt_w</p:attrName>
                                        </p:attrNameLst>
                                      </p:cBhvr>
                                      <p:tavLst>
                                        <p:tav tm="0">
                                          <p:val>
                                            <p:strVal val="#ppt_w*0.70"/>
                                          </p:val>
                                        </p:tav>
                                        <p:tav tm="100000">
                                          <p:val>
                                            <p:strVal val="#ppt_w"/>
                                          </p:val>
                                        </p:tav>
                                      </p:tavLst>
                                    </p:anim>
                                    <p:anim calcmode="lin" valueType="num">
                                      <p:cBhvr>
                                        <p:cTn id="8" dur="1000" fill="hold"/>
                                        <p:tgtEl>
                                          <p:spTgt spid="84994"/>
                                        </p:tgtEl>
                                        <p:attrNameLst>
                                          <p:attrName>ppt_h</p:attrName>
                                        </p:attrNameLst>
                                      </p:cBhvr>
                                      <p:tavLst>
                                        <p:tav tm="0">
                                          <p:val>
                                            <p:strVal val="#ppt_h"/>
                                          </p:val>
                                        </p:tav>
                                        <p:tav tm="100000">
                                          <p:val>
                                            <p:strVal val="#ppt_h"/>
                                          </p:val>
                                        </p:tav>
                                      </p:tavLst>
                                    </p:anim>
                                    <p:animEffect transition="in" filter="fade">
                                      <p:cBhvr>
                                        <p:cTn id="9" dur="1000"/>
                                        <p:tgtEl>
                                          <p:spTgt spid="84994"/>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 presetClass="entr" presetSubtype="10" fill="hold" grpId="0" nodeType="clickEffect">
                                  <p:stCondLst>
                                    <p:cond delay="0"/>
                                  </p:stCondLst>
                                  <p:childTnLst>
                                    <p:set>
                                      <p:cBhvr>
                                        <p:cTn id="13" dur="1" fill="hold">
                                          <p:stCondLst>
                                            <p:cond delay="0"/>
                                          </p:stCondLst>
                                        </p:cTn>
                                        <p:tgtEl>
                                          <p:spTgt spid="84998"/>
                                        </p:tgtEl>
                                        <p:attrNameLst>
                                          <p:attrName>style.visibility</p:attrName>
                                        </p:attrNameLst>
                                      </p:cBhvr>
                                      <p:to>
                                        <p:strVal val="visible"/>
                                      </p:to>
                                    </p:set>
                                    <p:animEffect transition="in" filter="checkerboard(across)">
                                      <p:cBhvr>
                                        <p:cTn id="14" dur="500"/>
                                        <p:tgtEl>
                                          <p:spTgt spid="849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4" grpId="0" animBg="1"/>
      <p:bldP spid="8499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AutoShape 2"/>
          <p:cNvSpPr>
            <a:spLocks noChangeArrowheads="1"/>
          </p:cNvSpPr>
          <p:nvPr/>
        </p:nvSpPr>
        <p:spPr bwMode="auto">
          <a:xfrm>
            <a:off x="5700714" y="1"/>
            <a:ext cx="4967287" cy="1008063"/>
          </a:xfrm>
          <a:prstGeom prst="foldedCorner">
            <a:avLst>
              <a:gd name="adj" fmla="val 12500"/>
            </a:avLst>
          </a:prstGeom>
          <a:solidFill>
            <a:srgbClr val="FFCCFF"/>
          </a:solidFill>
          <a:ln w="9525">
            <a:solidFill>
              <a:schemeClr val="tx1"/>
            </a:solidFill>
            <a:round/>
            <a:headEnd/>
            <a:tailEnd/>
          </a:ln>
          <a:effectLst/>
        </p:spPr>
        <p:txBody>
          <a:bodyPr wrap="none" anchor="ctr"/>
          <a:lstStyle/>
          <a:p>
            <a:pPr algn="r" rtl="1" eaLnBrk="1" hangingPunct="1">
              <a:defRPr/>
            </a:pPr>
            <a:r>
              <a:rPr lang="ar-AE" sz="4400" b="1" dirty="0">
                <a:solidFill>
                  <a:srgbClr val="333399"/>
                </a:solidFill>
                <a:effectLst>
                  <a:outerShdw blurRad="38100" dist="38100" dir="2700000" algn="tl">
                    <a:srgbClr val="000000"/>
                  </a:outerShdw>
                </a:effectLst>
                <a:cs typeface="PT Bold Heading" pitchFamily="2" charset="-78"/>
              </a:rPr>
              <a:t>ومن الكناياتِ المعاصرة:</a:t>
            </a:r>
            <a:endParaRPr lang="en-US" sz="4400" b="1" dirty="0">
              <a:solidFill>
                <a:srgbClr val="333399"/>
              </a:solidFill>
              <a:effectLst>
                <a:outerShdw blurRad="38100" dist="38100" dir="2700000" algn="tl">
                  <a:srgbClr val="000000"/>
                </a:outerShdw>
              </a:effectLst>
              <a:latin typeface="Tahoma" pitchFamily="34" charset="0"/>
              <a:cs typeface="PT Bold Heading" pitchFamily="2" charset="-78"/>
            </a:endParaRPr>
          </a:p>
        </p:txBody>
      </p:sp>
      <p:sp>
        <p:nvSpPr>
          <p:cNvPr id="89092" name="Rectangle 4"/>
          <p:cNvSpPr>
            <a:spLocks noChangeArrowheads="1"/>
          </p:cNvSpPr>
          <p:nvPr/>
        </p:nvSpPr>
        <p:spPr bwMode="auto">
          <a:xfrm>
            <a:off x="1666876" y="1557338"/>
            <a:ext cx="8893175" cy="4679950"/>
          </a:xfrm>
          <a:prstGeom prst="rect">
            <a:avLst/>
          </a:prstGeom>
          <a:gradFill rotWithShape="1">
            <a:gsLst>
              <a:gs pos="0">
                <a:schemeClr val="bg1"/>
              </a:gs>
              <a:gs pos="100000">
                <a:schemeClr val="accent1"/>
              </a:gs>
            </a:gsLst>
            <a:path path="shape">
              <a:fillToRect l="50000" t="50000" r="50000" b="50000"/>
            </a:path>
          </a:gradFill>
          <a:ln w="57150" cmpd="thickThin">
            <a:solidFill>
              <a:schemeClr val="tx1"/>
            </a:solidFill>
            <a:miter lim="800000"/>
            <a:headEnd/>
            <a:tailEnd/>
          </a:ln>
          <a:effectLst/>
        </p:spPr>
        <p:txBody>
          <a:bodyPr wrap="none" anchor="ctr"/>
          <a:lstStyle/>
          <a:p>
            <a:pPr marL="342900" indent="-342900" algn="r" rtl="1">
              <a:lnSpc>
                <a:spcPct val="150000"/>
              </a:lnSpc>
              <a:buClr>
                <a:srgbClr val="009999"/>
              </a:buClr>
              <a:buFontTx/>
              <a:buChar char="•"/>
              <a:defRPr/>
            </a:pPr>
            <a:r>
              <a:rPr lang="ar-AE" sz="5400" b="1" dirty="0">
                <a:solidFill>
                  <a:srgbClr val="FF0000"/>
                </a:solidFill>
                <a:effectLst>
                  <a:outerShdw blurRad="38100" dist="38100" dir="2700000" algn="tl">
                    <a:srgbClr val="000000"/>
                  </a:outerShdw>
                </a:effectLst>
              </a:rPr>
              <a:t>قطّب جبينه</a:t>
            </a:r>
            <a:r>
              <a:rPr lang="ar-AE" sz="5400" b="1" dirty="0">
                <a:solidFill>
                  <a:srgbClr val="000000"/>
                </a:solidFill>
                <a:effectLst>
                  <a:outerShdw blurRad="38100" dist="38100" dir="2700000" algn="tl">
                    <a:srgbClr val="FFFFFF"/>
                  </a:outerShdw>
                </a:effectLst>
              </a:rPr>
              <a:t>: (كنايةٌ عن العبوس).</a:t>
            </a:r>
          </a:p>
          <a:p>
            <a:pPr marL="342900" indent="-342900" algn="r" rtl="1">
              <a:lnSpc>
                <a:spcPct val="150000"/>
              </a:lnSpc>
              <a:spcBef>
                <a:spcPct val="20000"/>
              </a:spcBef>
              <a:buClr>
                <a:srgbClr val="009999"/>
              </a:buClr>
              <a:buFontTx/>
              <a:buChar char="•"/>
              <a:defRPr/>
            </a:pPr>
            <a:r>
              <a:rPr lang="ar-AE" sz="5400" b="1" dirty="0">
                <a:solidFill>
                  <a:srgbClr val="FF0000"/>
                </a:solidFill>
                <a:effectLst>
                  <a:outerShdw blurRad="38100" dist="38100" dir="2700000" algn="tl">
                    <a:srgbClr val="000000"/>
                  </a:outerShdw>
                </a:effectLst>
              </a:rPr>
              <a:t>عض أصابعه</a:t>
            </a:r>
            <a:r>
              <a:rPr lang="ar-AE" sz="5400" b="1" dirty="0">
                <a:solidFill>
                  <a:srgbClr val="000000"/>
                </a:solidFill>
                <a:effectLst>
                  <a:outerShdw blurRad="38100" dist="38100" dir="2700000" algn="tl">
                    <a:srgbClr val="FFFFFF"/>
                  </a:outerShdw>
                </a:effectLst>
              </a:rPr>
              <a:t>: (كناية عن </a:t>
            </a:r>
            <a:r>
              <a:rPr lang="ar-SA" sz="5400" b="1" dirty="0">
                <a:solidFill>
                  <a:srgbClr val="000000"/>
                </a:solidFill>
                <a:effectLst>
                  <a:outerShdw blurRad="38100" dist="38100" dir="2700000" algn="tl">
                    <a:srgbClr val="FFFFFF"/>
                  </a:outerShdw>
                </a:effectLst>
              </a:rPr>
              <a:t>ال</a:t>
            </a:r>
            <a:r>
              <a:rPr lang="ar-AE" sz="5400" b="1" dirty="0">
                <a:solidFill>
                  <a:srgbClr val="000000"/>
                </a:solidFill>
                <a:effectLst>
                  <a:outerShdw blurRad="38100" dist="38100" dir="2700000" algn="tl">
                    <a:srgbClr val="FFFFFF"/>
                  </a:outerShdw>
                </a:effectLst>
              </a:rPr>
              <a:t>ندم).</a:t>
            </a:r>
            <a:endParaRPr lang="en-US" sz="5400" b="1" dirty="0">
              <a:solidFill>
                <a:srgbClr val="000000"/>
              </a:solidFill>
              <a:effectLst>
                <a:outerShdw blurRad="38100" dist="38100" dir="2700000" algn="tl">
                  <a:srgbClr val="FFFFFF"/>
                </a:outerShdw>
              </a:effectLst>
            </a:endParaRPr>
          </a:p>
        </p:txBody>
      </p:sp>
    </p:spTree>
    <p:extLst>
      <p:ext uri="{BB962C8B-B14F-4D97-AF65-F5344CB8AC3E}">
        <p14:creationId xmlns:p14="http://schemas.microsoft.com/office/powerpoint/2010/main" val="40611902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89090"/>
                                        </p:tgtEl>
                                        <p:attrNameLst>
                                          <p:attrName>style.visibility</p:attrName>
                                        </p:attrNameLst>
                                      </p:cBhvr>
                                      <p:to>
                                        <p:strVal val="visible"/>
                                      </p:to>
                                    </p:set>
                                    <p:anim calcmode="lin" valueType="num">
                                      <p:cBhvr>
                                        <p:cTn id="7" dur="1000" fill="hold"/>
                                        <p:tgtEl>
                                          <p:spTgt spid="89090"/>
                                        </p:tgtEl>
                                        <p:attrNameLst>
                                          <p:attrName>ppt_w</p:attrName>
                                        </p:attrNameLst>
                                      </p:cBhvr>
                                      <p:tavLst>
                                        <p:tav tm="0">
                                          <p:val>
                                            <p:strVal val="#ppt_w*0.70"/>
                                          </p:val>
                                        </p:tav>
                                        <p:tav tm="100000">
                                          <p:val>
                                            <p:strVal val="#ppt_w"/>
                                          </p:val>
                                        </p:tav>
                                      </p:tavLst>
                                    </p:anim>
                                    <p:anim calcmode="lin" valueType="num">
                                      <p:cBhvr>
                                        <p:cTn id="8" dur="1000" fill="hold"/>
                                        <p:tgtEl>
                                          <p:spTgt spid="89090"/>
                                        </p:tgtEl>
                                        <p:attrNameLst>
                                          <p:attrName>ppt_h</p:attrName>
                                        </p:attrNameLst>
                                      </p:cBhvr>
                                      <p:tavLst>
                                        <p:tav tm="0">
                                          <p:val>
                                            <p:strVal val="#ppt_h"/>
                                          </p:val>
                                        </p:tav>
                                        <p:tav tm="100000">
                                          <p:val>
                                            <p:strVal val="#ppt_h"/>
                                          </p:val>
                                        </p:tav>
                                      </p:tavLst>
                                    </p:anim>
                                    <p:animEffect transition="in" filter="fade">
                                      <p:cBhvr>
                                        <p:cTn id="9" dur="1000"/>
                                        <p:tgtEl>
                                          <p:spTgt spid="89090"/>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 presetClass="entr" presetSubtype="10" fill="hold" grpId="0" nodeType="clickEffect">
                                  <p:stCondLst>
                                    <p:cond delay="0"/>
                                  </p:stCondLst>
                                  <p:childTnLst>
                                    <p:set>
                                      <p:cBhvr>
                                        <p:cTn id="13" dur="1" fill="hold">
                                          <p:stCondLst>
                                            <p:cond delay="0"/>
                                          </p:stCondLst>
                                        </p:cTn>
                                        <p:tgtEl>
                                          <p:spTgt spid="89092"/>
                                        </p:tgtEl>
                                        <p:attrNameLst>
                                          <p:attrName>style.visibility</p:attrName>
                                        </p:attrNameLst>
                                      </p:cBhvr>
                                      <p:to>
                                        <p:strVal val="visible"/>
                                      </p:to>
                                    </p:set>
                                    <p:animEffect transition="in" filter="checkerboard(across)">
                                      <p:cBhvr>
                                        <p:cTn id="14" dur="500"/>
                                        <p:tgtEl>
                                          <p:spTgt spid="890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0" grpId="0" animBg="1"/>
      <p:bldP spid="8909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1480717" y="804500"/>
            <a:ext cx="9492083" cy="3497894"/>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37468" y="2313373"/>
            <a:ext cx="4237608" cy="4237608"/>
          </a:xfrm>
          <a:prstGeom prst="rect">
            <a:avLst/>
          </a:prstGeom>
        </p:spPr>
      </p:pic>
      <p:pic>
        <p:nvPicPr>
          <p:cNvPr id="8" name="Picture 7"/>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63936" y="2841064"/>
            <a:ext cx="3794794" cy="3794794"/>
          </a:xfrm>
          <a:prstGeom prst="rect">
            <a:avLst/>
          </a:prstGeom>
        </p:spPr>
      </p:pic>
      <p:sp>
        <p:nvSpPr>
          <p:cNvPr id="9" name="TextBox 8"/>
          <p:cNvSpPr txBox="1"/>
          <p:nvPr/>
        </p:nvSpPr>
        <p:spPr>
          <a:xfrm rot="292013">
            <a:off x="7661430" y="2787138"/>
            <a:ext cx="1916504" cy="523220"/>
          </a:xfrm>
          <a:prstGeom prst="rect">
            <a:avLst/>
          </a:prstGeom>
          <a:noFill/>
        </p:spPr>
        <p:txBody>
          <a:bodyPr wrap="square" rtlCol="0">
            <a:spAutoFit/>
          </a:bodyPr>
          <a:lstStyle/>
          <a:p>
            <a:pPr algn="ctr"/>
            <a:r>
              <a:rPr lang="ar-EG" sz="2800" b="1" dirty="0" smtClean="0"/>
              <a:t>كناية عن صفة</a:t>
            </a:r>
            <a:endParaRPr lang="en-GB" sz="2800" b="1" dirty="0"/>
          </a:p>
        </p:txBody>
      </p:sp>
      <p:sp>
        <p:nvSpPr>
          <p:cNvPr id="10" name="TextBox 9"/>
          <p:cNvSpPr txBox="1"/>
          <p:nvPr/>
        </p:nvSpPr>
        <p:spPr>
          <a:xfrm rot="21215713">
            <a:off x="5162700" y="2460791"/>
            <a:ext cx="2116982" cy="1323439"/>
          </a:xfrm>
          <a:prstGeom prst="rect">
            <a:avLst/>
          </a:prstGeom>
          <a:noFill/>
        </p:spPr>
        <p:txBody>
          <a:bodyPr wrap="square" rtlCol="0">
            <a:spAutoFit/>
          </a:bodyPr>
          <a:lstStyle/>
          <a:p>
            <a:pPr algn="ctr"/>
            <a:endParaRPr lang="ar-SA" sz="2400" dirty="0" smtClean="0"/>
          </a:p>
          <a:p>
            <a:pPr algn="ctr"/>
            <a:r>
              <a:rPr lang="ar-SA" sz="2400" dirty="0" smtClean="0"/>
              <a:t> </a:t>
            </a:r>
            <a:r>
              <a:rPr lang="ar-EG" sz="2800" b="1" dirty="0" smtClean="0"/>
              <a:t>كناية عن موصوف</a:t>
            </a:r>
            <a:endParaRPr lang="en-GB" sz="2800" b="1" dirty="0"/>
          </a:p>
        </p:txBody>
      </p:sp>
      <p:sp>
        <p:nvSpPr>
          <p:cNvPr id="11" name="TextBox 10"/>
          <p:cNvSpPr txBox="1"/>
          <p:nvPr/>
        </p:nvSpPr>
        <p:spPr>
          <a:xfrm rot="1020043">
            <a:off x="2319309" y="2631445"/>
            <a:ext cx="2253914" cy="523220"/>
          </a:xfrm>
          <a:prstGeom prst="rect">
            <a:avLst/>
          </a:prstGeom>
          <a:noFill/>
        </p:spPr>
        <p:txBody>
          <a:bodyPr wrap="square" rtlCol="0">
            <a:spAutoFit/>
          </a:bodyPr>
          <a:lstStyle/>
          <a:p>
            <a:pPr algn="ctr"/>
            <a:r>
              <a:rPr lang="ar-EG" sz="2800" b="1" dirty="0" smtClean="0"/>
              <a:t>كناية عن نسبة </a:t>
            </a:r>
            <a:endParaRPr lang="en-GB" sz="2800" b="1" dirty="0"/>
          </a:p>
        </p:txBody>
      </p:sp>
      <p:sp>
        <p:nvSpPr>
          <p:cNvPr id="3" name="Rounded Rectangle 2"/>
          <p:cNvSpPr/>
          <p:nvPr/>
        </p:nvSpPr>
        <p:spPr>
          <a:xfrm>
            <a:off x="4364600" y="588316"/>
            <a:ext cx="5172892" cy="101890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EG" sz="6600" b="1" dirty="0" smtClean="0"/>
              <a:t>أنواع الكناية </a:t>
            </a:r>
            <a:endParaRPr lang="en-US" sz="6600" b="1" dirty="0"/>
          </a:p>
        </p:txBody>
      </p:sp>
    </p:spTree>
    <p:extLst>
      <p:ext uri="{BB962C8B-B14F-4D97-AF65-F5344CB8AC3E}">
        <p14:creationId xmlns:p14="http://schemas.microsoft.com/office/powerpoint/2010/main" val="196772190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31" presetClass="entr" presetSubtype="0"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1000" fill="hold"/>
                                        <p:tgtEl>
                                          <p:spTgt spid="9"/>
                                        </p:tgtEl>
                                        <p:attrNameLst>
                                          <p:attrName>ppt_w</p:attrName>
                                        </p:attrNameLst>
                                      </p:cBhvr>
                                      <p:tavLst>
                                        <p:tav tm="0">
                                          <p:val>
                                            <p:fltVal val="0"/>
                                          </p:val>
                                        </p:tav>
                                        <p:tav tm="100000">
                                          <p:val>
                                            <p:strVal val="#ppt_w"/>
                                          </p:val>
                                        </p:tav>
                                      </p:tavLst>
                                    </p:anim>
                                    <p:anim calcmode="lin" valueType="num">
                                      <p:cBhvr>
                                        <p:cTn id="26" dur="1000" fill="hold"/>
                                        <p:tgtEl>
                                          <p:spTgt spid="9"/>
                                        </p:tgtEl>
                                        <p:attrNameLst>
                                          <p:attrName>ppt_h</p:attrName>
                                        </p:attrNameLst>
                                      </p:cBhvr>
                                      <p:tavLst>
                                        <p:tav tm="0">
                                          <p:val>
                                            <p:fltVal val="0"/>
                                          </p:val>
                                        </p:tav>
                                        <p:tav tm="100000">
                                          <p:val>
                                            <p:strVal val="#ppt_h"/>
                                          </p:val>
                                        </p:tav>
                                      </p:tavLst>
                                    </p:anim>
                                    <p:anim calcmode="lin" valueType="num">
                                      <p:cBhvr>
                                        <p:cTn id="27" dur="1000" fill="hold"/>
                                        <p:tgtEl>
                                          <p:spTgt spid="9"/>
                                        </p:tgtEl>
                                        <p:attrNameLst>
                                          <p:attrName>style.rotation</p:attrName>
                                        </p:attrNameLst>
                                      </p:cBhvr>
                                      <p:tavLst>
                                        <p:tav tm="0">
                                          <p:val>
                                            <p:fltVal val="90"/>
                                          </p:val>
                                        </p:tav>
                                        <p:tav tm="100000">
                                          <p:val>
                                            <p:fltVal val="0"/>
                                          </p:val>
                                        </p:tav>
                                      </p:tavLst>
                                    </p:anim>
                                    <p:animEffect transition="in" filter="fade">
                                      <p:cBhvr>
                                        <p:cTn id="28" dur="1000"/>
                                        <p:tgtEl>
                                          <p:spTgt spid="9"/>
                                        </p:tgtEl>
                                      </p:cBhvr>
                                    </p:animEffect>
                                  </p:childTnLst>
                                </p:cTn>
                              </p:par>
                            </p:childTnLst>
                          </p:cTn>
                        </p:par>
                        <p:par>
                          <p:cTn id="29" fill="hold">
                            <p:stCondLst>
                              <p:cond delay="4000"/>
                            </p:stCondLst>
                            <p:childTnLst>
                              <p:par>
                                <p:cTn id="30" presetID="31" presetClass="entr" presetSubtype="0" fill="hold" grpId="0" nodeType="after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1000" fill="hold"/>
                                        <p:tgtEl>
                                          <p:spTgt spid="10"/>
                                        </p:tgtEl>
                                        <p:attrNameLst>
                                          <p:attrName>ppt_w</p:attrName>
                                        </p:attrNameLst>
                                      </p:cBhvr>
                                      <p:tavLst>
                                        <p:tav tm="0">
                                          <p:val>
                                            <p:fltVal val="0"/>
                                          </p:val>
                                        </p:tav>
                                        <p:tav tm="100000">
                                          <p:val>
                                            <p:strVal val="#ppt_w"/>
                                          </p:val>
                                        </p:tav>
                                      </p:tavLst>
                                    </p:anim>
                                    <p:anim calcmode="lin" valueType="num">
                                      <p:cBhvr>
                                        <p:cTn id="33" dur="1000" fill="hold"/>
                                        <p:tgtEl>
                                          <p:spTgt spid="10"/>
                                        </p:tgtEl>
                                        <p:attrNameLst>
                                          <p:attrName>ppt_h</p:attrName>
                                        </p:attrNameLst>
                                      </p:cBhvr>
                                      <p:tavLst>
                                        <p:tav tm="0">
                                          <p:val>
                                            <p:fltVal val="0"/>
                                          </p:val>
                                        </p:tav>
                                        <p:tav tm="100000">
                                          <p:val>
                                            <p:strVal val="#ppt_h"/>
                                          </p:val>
                                        </p:tav>
                                      </p:tavLst>
                                    </p:anim>
                                    <p:anim calcmode="lin" valueType="num">
                                      <p:cBhvr>
                                        <p:cTn id="34" dur="1000" fill="hold"/>
                                        <p:tgtEl>
                                          <p:spTgt spid="10"/>
                                        </p:tgtEl>
                                        <p:attrNameLst>
                                          <p:attrName>style.rotation</p:attrName>
                                        </p:attrNameLst>
                                      </p:cBhvr>
                                      <p:tavLst>
                                        <p:tav tm="0">
                                          <p:val>
                                            <p:fltVal val="90"/>
                                          </p:val>
                                        </p:tav>
                                        <p:tav tm="100000">
                                          <p:val>
                                            <p:fltVal val="0"/>
                                          </p:val>
                                        </p:tav>
                                      </p:tavLst>
                                    </p:anim>
                                    <p:animEffect transition="in" filter="fade">
                                      <p:cBhvr>
                                        <p:cTn id="35" dur="1000"/>
                                        <p:tgtEl>
                                          <p:spTgt spid="10"/>
                                        </p:tgtEl>
                                      </p:cBhvr>
                                    </p:animEffect>
                                  </p:childTnLst>
                                </p:cTn>
                              </p:par>
                            </p:childTnLst>
                          </p:cTn>
                        </p:par>
                        <p:par>
                          <p:cTn id="36" fill="hold">
                            <p:stCondLst>
                              <p:cond delay="5000"/>
                            </p:stCondLst>
                            <p:childTnLst>
                              <p:par>
                                <p:cTn id="37" presetID="31" presetClass="entr" presetSubtype="0" fill="hold" grpId="0" nodeType="after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p:cTn id="39" dur="1000" fill="hold"/>
                                        <p:tgtEl>
                                          <p:spTgt spid="11"/>
                                        </p:tgtEl>
                                        <p:attrNameLst>
                                          <p:attrName>ppt_w</p:attrName>
                                        </p:attrNameLst>
                                      </p:cBhvr>
                                      <p:tavLst>
                                        <p:tav tm="0">
                                          <p:val>
                                            <p:fltVal val="0"/>
                                          </p:val>
                                        </p:tav>
                                        <p:tav tm="100000">
                                          <p:val>
                                            <p:strVal val="#ppt_w"/>
                                          </p:val>
                                        </p:tav>
                                      </p:tavLst>
                                    </p:anim>
                                    <p:anim calcmode="lin" valueType="num">
                                      <p:cBhvr>
                                        <p:cTn id="40" dur="1000" fill="hold"/>
                                        <p:tgtEl>
                                          <p:spTgt spid="11"/>
                                        </p:tgtEl>
                                        <p:attrNameLst>
                                          <p:attrName>ppt_h</p:attrName>
                                        </p:attrNameLst>
                                      </p:cBhvr>
                                      <p:tavLst>
                                        <p:tav tm="0">
                                          <p:val>
                                            <p:fltVal val="0"/>
                                          </p:val>
                                        </p:tav>
                                        <p:tav tm="100000">
                                          <p:val>
                                            <p:strVal val="#ppt_h"/>
                                          </p:val>
                                        </p:tav>
                                      </p:tavLst>
                                    </p:anim>
                                    <p:anim calcmode="lin" valueType="num">
                                      <p:cBhvr>
                                        <p:cTn id="41" dur="1000" fill="hold"/>
                                        <p:tgtEl>
                                          <p:spTgt spid="11"/>
                                        </p:tgtEl>
                                        <p:attrNameLst>
                                          <p:attrName>style.rotation</p:attrName>
                                        </p:attrNameLst>
                                      </p:cBhvr>
                                      <p:tavLst>
                                        <p:tav tm="0">
                                          <p:val>
                                            <p:fltVal val="90"/>
                                          </p:val>
                                        </p:tav>
                                        <p:tav tm="100000">
                                          <p:val>
                                            <p:fltVal val="0"/>
                                          </p:val>
                                        </p:tav>
                                      </p:tavLst>
                                    </p:anim>
                                    <p:animEffect transition="in" filter="fade">
                                      <p:cBhvr>
                                        <p:cTn id="42"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AutoShape 2"/>
          <p:cNvSpPr>
            <a:spLocks noChangeArrowheads="1"/>
          </p:cNvSpPr>
          <p:nvPr/>
        </p:nvSpPr>
        <p:spPr bwMode="auto">
          <a:xfrm>
            <a:off x="5375276" y="1"/>
            <a:ext cx="5292725" cy="1008063"/>
          </a:xfrm>
          <a:prstGeom prst="foldedCorner">
            <a:avLst>
              <a:gd name="adj" fmla="val 12500"/>
            </a:avLst>
          </a:prstGeom>
          <a:solidFill>
            <a:srgbClr val="FFCCFF"/>
          </a:solidFill>
          <a:ln w="9525">
            <a:solidFill>
              <a:schemeClr val="tx1"/>
            </a:solidFill>
            <a:round/>
            <a:headEnd/>
            <a:tailEnd/>
          </a:ln>
          <a:effectLst/>
        </p:spPr>
        <p:txBody>
          <a:bodyPr wrap="none" anchor="ctr"/>
          <a:lstStyle/>
          <a:p>
            <a:pPr algn="r" rtl="1" eaLnBrk="1" hangingPunct="1">
              <a:defRPr/>
            </a:pPr>
            <a:r>
              <a:rPr lang="ar-AE" sz="4400" b="1" dirty="0">
                <a:solidFill>
                  <a:srgbClr val="333399"/>
                </a:solidFill>
                <a:effectLst>
                  <a:outerShdw blurRad="38100" dist="38100" dir="2700000" algn="tl">
                    <a:srgbClr val="000000"/>
                  </a:outerShdw>
                </a:effectLst>
                <a:cs typeface="PT Bold Heading" pitchFamily="2" charset="-78"/>
              </a:rPr>
              <a:t>وتكثر الكناية في الأمثال:</a:t>
            </a:r>
            <a:endParaRPr lang="en-US" sz="4400" b="1" dirty="0">
              <a:solidFill>
                <a:srgbClr val="333399"/>
              </a:solidFill>
              <a:effectLst>
                <a:outerShdw blurRad="38100" dist="38100" dir="2700000" algn="tl">
                  <a:srgbClr val="000000"/>
                </a:outerShdw>
              </a:effectLst>
              <a:latin typeface="Tahoma" pitchFamily="34" charset="0"/>
              <a:cs typeface="PT Bold Heading" pitchFamily="2" charset="-78"/>
            </a:endParaRPr>
          </a:p>
        </p:txBody>
      </p:sp>
      <p:sp>
        <p:nvSpPr>
          <p:cNvPr id="89093" name="Rectangle 5"/>
          <p:cNvSpPr>
            <a:spLocks noChangeArrowheads="1"/>
          </p:cNvSpPr>
          <p:nvPr/>
        </p:nvSpPr>
        <p:spPr bwMode="auto">
          <a:xfrm>
            <a:off x="0" y="1268415"/>
            <a:ext cx="11991702" cy="4766626"/>
          </a:xfrm>
          <a:prstGeom prst="rect">
            <a:avLst/>
          </a:prstGeom>
          <a:gradFill rotWithShape="1">
            <a:gsLst>
              <a:gs pos="0">
                <a:schemeClr val="bg1"/>
              </a:gs>
              <a:gs pos="100000">
                <a:schemeClr val="accent1"/>
              </a:gs>
            </a:gsLst>
            <a:path path="shape">
              <a:fillToRect l="50000" t="50000" r="50000" b="50000"/>
            </a:path>
          </a:gradFill>
          <a:ln w="57150" cmpd="thickThin">
            <a:solidFill>
              <a:schemeClr val="tx1"/>
            </a:solidFill>
            <a:miter lim="800000"/>
            <a:headEnd/>
            <a:tailEnd/>
          </a:ln>
          <a:effectLst/>
        </p:spPr>
        <p:txBody>
          <a:bodyPr wrap="none" anchor="ctr"/>
          <a:lstStyle/>
          <a:p>
            <a:pPr algn="r" rtl="1" eaLnBrk="1" hangingPunct="1">
              <a:lnSpc>
                <a:spcPct val="150000"/>
              </a:lnSpc>
              <a:buClr>
                <a:srgbClr val="009999"/>
              </a:buClr>
              <a:buFontTx/>
              <a:buChar char="•"/>
              <a:defRPr/>
            </a:pPr>
            <a:r>
              <a:rPr lang="ar-AE" sz="5400" b="1" dirty="0">
                <a:solidFill>
                  <a:srgbClr val="000000"/>
                </a:solidFill>
                <a:effectLst>
                  <a:outerShdw blurRad="38100" dist="38100" dir="2700000" algn="tl">
                    <a:srgbClr val="FFFFFF"/>
                  </a:outerShdw>
                </a:effectLst>
              </a:rPr>
              <a:t> </a:t>
            </a:r>
            <a:r>
              <a:rPr lang="ar-AE" sz="5400" b="1" dirty="0">
                <a:solidFill>
                  <a:srgbClr val="FF0000"/>
                </a:solidFill>
                <a:effectLst>
                  <a:outerShdw blurRad="38100" dist="38100" dir="2700000" algn="tl">
                    <a:srgbClr val="000000"/>
                  </a:outerShdw>
                </a:effectLst>
              </a:rPr>
              <a:t>العين بصيرة واليد قصيرة</a:t>
            </a:r>
            <a:r>
              <a:rPr lang="ar-AE" sz="5400" b="1" dirty="0">
                <a:solidFill>
                  <a:srgbClr val="000000"/>
                </a:solidFill>
                <a:effectLst>
                  <a:outerShdw blurRad="38100" dist="38100" dir="2700000" algn="tl">
                    <a:srgbClr val="FFFFFF"/>
                  </a:outerShdw>
                </a:effectLst>
              </a:rPr>
              <a:t>: (كنايةٌ عن قلة </a:t>
            </a:r>
            <a:r>
              <a:rPr lang="ar-EG" sz="5400" b="1" dirty="0" smtClean="0">
                <a:solidFill>
                  <a:srgbClr val="000000"/>
                </a:solidFill>
                <a:effectLst>
                  <a:outerShdw blurRad="38100" dist="38100" dir="2700000" algn="tl">
                    <a:srgbClr val="FFFFFF"/>
                  </a:outerShdw>
                </a:effectLst>
              </a:rPr>
              <a:t>ا</a:t>
            </a:r>
            <a:r>
              <a:rPr lang="ar-AE" sz="5400" b="1" dirty="0" smtClean="0">
                <a:solidFill>
                  <a:srgbClr val="000000"/>
                </a:solidFill>
                <a:effectLst>
                  <a:outerShdw blurRad="38100" dist="38100" dir="2700000" algn="tl">
                    <a:srgbClr val="FFFFFF"/>
                  </a:outerShdw>
                </a:effectLst>
              </a:rPr>
              <a:t>لحيلة</a:t>
            </a:r>
            <a:r>
              <a:rPr lang="ar-AE" sz="5400" b="1" dirty="0">
                <a:solidFill>
                  <a:srgbClr val="000000"/>
                </a:solidFill>
                <a:effectLst>
                  <a:outerShdw blurRad="38100" dist="38100" dir="2700000" algn="tl">
                    <a:srgbClr val="FFFFFF"/>
                  </a:outerShdw>
                </a:effectLst>
              </a:rPr>
              <a:t>).</a:t>
            </a:r>
          </a:p>
          <a:p>
            <a:pPr algn="r" rtl="1" eaLnBrk="1" hangingPunct="1">
              <a:lnSpc>
                <a:spcPct val="150000"/>
              </a:lnSpc>
              <a:buClr>
                <a:srgbClr val="009999"/>
              </a:buClr>
              <a:buFontTx/>
              <a:buChar char="•"/>
              <a:defRPr/>
            </a:pPr>
            <a:r>
              <a:rPr lang="ar-AE" sz="5400" b="1" dirty="0">
                <a:solidFill>
                  <a:srgbClr val="000000"/>
                </a:solidFill>
                <a:effectLst>
                  <a:outerShdw blurRad="38100" dist="38100" dir="2700000" algn="tl">
                    <a:srgbClr val="FFFFFF"/>
                  </a:outerShdw>
                </a:effectLst>
              </a:rPr>
              <a:t> </a:t>
            </a:r>
            <a:r>
              <a:rPr lang="ar-AE" sz="5400" b="1" dirty="0">
                <a:solidFill>
                  <a:srgbClr val="FF0000"/>
                </a:solidFill>
                <a:effectLst>
                  <a:outerShdw blurRad="38100" dist="38100" dir="2700000" algn="tl">
                    <a:srgbClr val="000000"/>
                  </a:outerShdw>
                </a:effectLst>
              </a:rPr>
              <a:t>طارت الطيور بأرزاقها</a:t>
            </a:r>
            <a:r>
              <a:rPr lang="ar-AE" sz="5400" b="1" dirty="0">
                <a:solidFill>
                  <a:srgbClr val="000000"/>
                </a:solidFill>
                <a:effectLst>
                  <a:outerShdw blurRad="38100" dist="38100" dir="2700000" algn="tl">
                    <a:srgbClr val="FFFFFF"/>
                  </a:outerShdw>
                </a:effectLst>
              </a:rPr>
              <a:t>: (كنايةٌ عن فوات الوقت)</a:t>
            </a:r>
          </a:p>
          <a:p>
            <a:pPr algn="r" rtl="1" eaLnBrk="1" hangingPunct="1">
              <a:lnSpc>
                <a:spcPct val="150000"/>
              </a:lnSpc>
              <a:buClr>
                <a:srgbClr val="009999"/>
              </a:buClr>
              <a:buFontTx/>
              <a:buChar char="•"/>
              <a:defRPr/>
            </a:pPr>
            <a:r>
              <a:rPr lang="ar-AE" sz="5400" b="1" dirty="0">
                <a:solidFill>
                  <a:srgbClr val="000000"/>
                </a:solidFill>
                <a:effectLst>
                  <a:outerShdw blurRad="38100" dist="38100" dir="2700000" algn="tl">
                    <a:srgbClr val="FFFFFF"/>
                  </a:outerShdw>
                </a:effectLst>
              </a:rPr>
              <a:t> </a:t>
            </a:r>
            <a:r>
              <a:rPr lang="ar-AE" sz="5400" b="1" dirty="0">
                <a:solidFill>
                  <a:srgbClr val="FF0000"/>
                </a:solidFill>
                <a:effectLst>
                  <a:outerShdw blurRad="38100" dist="38100" dir="2700000" algn="tl">
                    <a:srgbClr val="000000"/>
                  </a:outerShdw>
                </a:effectLst>
              </a:rPr>
              <a:t>ضرب كفًا بكف</a:t>
            </a:r>
            <a:r>
              <a:rPr lang="ar-AE" sz="5400" b="1" dirty="0">
                <a:solidFill>
                  <a:srgbClr val="000000"/>
                </a:solidFill>
                <a:effectLst>
                  <a:outerShdw blurRad="38100" dist="38100" dir="2700000" algn="tl">
                    <a:srgbClr val="FFFFFF"/>
                  </a:outerShdw>
                </a:effectLst>
              </a:rPr>
              <a:t>: (كنايةٌ عن الحسرة والندم</a:t>
            </a:r>
            <a:r>
              <a:rPr lang="ar-AE" sz="5400" b="1" dirty="0" smtClean="0">
                <a:solidFill>
                  <a:srgbClr val="000000"/>
                </a:solidFill>
                <a:effectLst>
                  <a:outerShdw blurRad="38100" dist="38100" dir="2700000" algn="tl">
                    <a:srgbClr val="FFFFFF"/>
                  </a:outerShdw>
                </a:effectLst>
              </a:rPr>
              <a:t>).</a:t>
            </a:r>
            <a:endParaRPr lang="en-US" sz="5400" b="1" dirty="0">
              <a:solidFill>
                <a:srgbClr val="000000"/>
              </a:solidFill>
              <a:effectLst>
                <a:outerShdw blurRad="38100" dist="38100" dir="2700000" algn="tl">
                  <a:srgbClr val="FFFFFF"/>
                </a:outerShdw>
              </a:effectLst>
            </a:endParaRPr>
          </a:p>
        </p:txBody>
      </p:sp>
    </p:spTree>
    <p:extLst>
      <p:ext uri="{BB962C8B-B14F-4D97-AF65-F5344CB8AC3E}">
        <p14:creationId xmlns:p14="http://schemas.microsoft.com/office/powerpoint/2010/main" val="20058351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89090"/>
                                        </p:tgtEl>
                                        <p:attrNameLst>
                                          <p:attrName>style.visibility</p:attrName>
                                        </p:attrNameLst>
                                      </p:cBhvr>
                                      <p:to>
                                        <p:strVal val="visible"/>
                                      </p:to>
                                    </p:set>
                                    <p:anim calcmode="lin" valueType="num">
                                      <p:cBhvr>
                                        <p:cTn id="7" dur="1000" fill="hold"/>
                                        <p:tgtEl>
                                          <p:spTgt spid="89090"/>
                                        </p:tgtEl>
                                        <p:attrNameLst>
                                          <p:attrName>ppt_w</p:attrName>
                                        </p:attrNameLst>
                                      </p:cBhvr>
                                      <p:tavLst>
                                        <p:tav tm="0">
                                          <p:val>
                                            <p:strVal val="#ppt_w*0.70"/>
                                          </p:val>
                                        </p:tav>
                                        <p:tav tm="100000">
                                          <p:val>
                                            <p:strVal val="#ppt_w"/>
                                          </p:val>
                                        </p:tav>
                                      </p:tavLst>
                                    </p:anim>
                                    <p:anim calcmode="lin" valueType="num">
                                      <p:cBhvr>
                                        <p:cTn id="8" dur="1000" fill="hold"/>
                                        <p:tgtEl>
                                          <p:spTgt spid="89090"/>
                                        </p:tgtEl>
                                        <p:attrNameLst>
                                          <p:attrName>ppt_h</p:attrName>
                                        </p:attrNameLst>
                                      </p:cBhvr>
                                      <p:tavLst>
                                        <p:tav tm="0">
                                          <p:val>
                                            <p:strVal val="#ppt_h"/>
                                          </p:val>
                                        </p:tav>
                                        <p:tav tm="100000">
                                          <p:val>
                                            <p:strVal val="#ppt_h"/>
                                          </p:val>
                                        </p:tav>
                                      </p:tavLst>
                                    </p:anim>
                                    <p:animEffect transition="in" filter="fade">
                                      <p:cBhvr>
                                        <p:cTn id="9" dur="1000"/>
                                        <p:tgtEl>
                                          <p:spTgt spid="89090"/>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 presetClass="entr" presetSubtype="10" fill="hold" grpId="0" nodeType="clickEffect">
                                  <p:stCondLst>
                                    <p:cond delay="0"/>
                                  </p:stCondLst>
                                  <p:childTnLst>
                                    <p:set>
                                      <p:cBhvr>
                                        <p:cTn id="13" dur="1" fill="hold">
                                          <p:stCondLst>
                                            <p:cond delay="0"/>
                                          </p:stCondLst>
                                        </p:cTn>
                                        <p:tgtEl>
                                          <p:spTgt spid="89093"/>
                                        </p:tgtEl>
                                        <p:attrNameLst>
                                          <p:attrName>style.visibility</p:attrName>
                                        </p:attrNameLst>
                                      </p:cBhvr>
                                      <p:to>
                                        <p:strVal val="visible"/>
                                      </p:to>
                                    </p:set>
                                    <p:animEffect transition="in" filter="checkerboard(across)">
                                      <p:cBhvr>
                                        <p:cTn id="14" dur="500"/>
                                        <p:tgtEl>
                                          <p:spTgt spid="890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0" grpId="0" animBg="1"/>
      <p:bldP spid="8909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42" name="Rectangle 10" descr="لوح خشبي"/>
          <p:cNvSpPr>
            <a:spLocks noChangeArrowheads="1"/>
          </p:cNvSpPr>
          <p:nvPr/>
        </p:nvSpPr>
        <p:spPr bwMode="auto">
          <a:xfrm>
            <a:off x="1631950" y="1052514"/>
            <a:ext cx="8929688" cy="1368425"/>
          </a:xfrm>
          <a:prstGeom prst="rect">
            <a:avLst/>
          </a:prstGeom>
          <a:pattFill prst="shingle">
            <a:fgClr>
              <a:srgbClr val="CCFFFF"/>
            </a:fgClr>
            <a:bgClr>
              <a:schemeClr val="bg1"/>
            </a:bgClr>
          </a:pattFill>
          <a:ln w="9525" algn="ctr">
            <a:noFill/>
            <a:miter lim="800000"/>
            <a:headEnd/>
            <a:tailEnd/>
          </a:ln>
          <a:effectLst/>
        </p:spPr>
        <p:txBody>
          <a:bodyPr anchor="ctr"/>
          <a:lstStyle/>
          <a:p>
            <a:pPr algn="r" rtl="1" eaLnBrk="1" hangingPunct="1">
              <a:defRPr/>
            </a:pPr>
            <a:r>
              <a:rPr lang="ar-AE" sz="3600" b="1" dirty="0">
                <a:solidFill>
                  <a:srgbClr val="000000"/>
                </a:solidFill>
                <a:effectLst>
                  <a:outerShdw blurRad="38100" dist="38100" dir="2700000" algn="tl">
                    <a:srgbClr val="C0C0C0"/>
                  </a:outerShdw>
                </a:effectLst>
                <a:ea typeface="Times New Roman" pitchFamily="18" charset="0"/>
                <a:cs typeface="SKR HEAD1" pitchFamily="2" charset="-78"/>
              </a:rPr>
              <a:t>اقرأِ الأمثالَ التالية، وكَنِّ عنِ الصفةِ المتضمنةِ في كلٍّ منها بكنايةٍ مناسبة:</a:t>
            </a:r>
            <a:endParaRPr lang="en-US" sz="3600" b="1" dirty="0">
              <a:solidFill>
                <a:srgbClr val="000000"/>
              </a:solidFill>
              <a:effectLst>
                <a:outerShdw blurRad="38100" dist="38100" dir="2700000" algn="tl">
                  <a:srgbClr val="C0C0C0"/>
                </a:outerShdw>
              </a:effectLst>
              <a:ea typeface="Times New Roman" pitchFamily="18" charset="0"/>
              <a:cs typeface="SKR HEAD1" pitchFamily="2" charset="-78"/>
            </a:endParaRPr>
          </a:p>
        </p:txBody>
      </p:sp>
      <p:graphicFrame>
        <p:nvGraphicFramePr>
          <p:cNvPr id="69754" name="Group 122"/>
          <p:cNvGraphicFramePr>
            <a:graphicFrameLocks noGrp="1"/>
          </p:cNvGraphicFramePr>
          <p:nvPr>
            <p:extLst>
              <p:ext uri="{D42A27DB-BD31-4B8C-83A1-F6EECF244321}">
                <p14:modId xmlns:p14="http://schemas.microsoft.com/office/powerpoint/2010/main" val="4019252505"/>
              </p:ext>
            </p:extLst>
          </p:nvPr>
        </p:nvGraphicFramePr>
        <p:xfrm>
          <a:off x="261257" y="2186781"/>
          <a:ext cx="11678194" cy="4365625"/>
        </p:xfrm>
        <a:graphic>
          <a:graphicData uri="http://schemas.openxmlformats.org/drawingml/2006/table">
            <a:tbl>
              <a:tblPr rtl="1"/>
              <a:tblGrid>
                <a:gridCol w="7602582">
                  <a:extLst>
                    <a:ext uri="{9D8B030D-6E8A-4147-A177-3AD203B41FA5}">
                      <a16:colId xmlns:a16="http://schemas.microsoft.com/office/drawing/2014/main" val="20000"/>
                    </a:ext>
                  </a:extLst>
                </a:gridCol>
                <a:gridCol w="4075612">
                  <a:extLst>
                    <a:ext uri="{9D8B030D-6E8A-4147-A177-3AD203B41FA5}">
                      <a16:colId xmlns:a16="http://schemas.microsoft.com/office/drawing/2014/main" val="20001"/>
                    </a:ext>
                  </a:extLst>
                </a:gridCol>
              </a:tblGrid>
              <a:tr h="788291">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AE" sz="3500" b="1" i="0" u="none" strike="noStrike" cap="none" normalizeH="0" baseline="0" dirty="0">
                          <a:ln>
                            <a:noFill/>
                          </a:ln>
                          <a:solidFill>
                            <a:srgbClr val="FF0000"/>
                          </a:solidFill>
                          <a:effectLst/>
                          <a:latin typeface="Segoe UI" panose="020B0502040204020203" pitchFamily="34" charset="0"/>
                          <a:ea typeface="Times New Roman" pitchFamily="18" charset="0"/>
                          <a:cs typeface="Segoe UI" panose="020B0502040204020203" pitchFamily="34" charset="0"/>
                        </a:rPr>
                        <a:t>الجملةُ</a:t>
                      </a:r>
                    </a:p>
                  </a:txBody>
                  <a:tcPr marL="90000" marR="90000" marT="37181" marB="3718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0EA00"/>
                    </a:soli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AE" sz="3500" b="1" i="0" u="none" strike="noStrike" cap="none" normalizeH="0" baseline="0" dirty="0">
                          <a:ln>
                            <a:noFill/>
                          </a:ln>
                          <a:solidFill>
                            <a:srgbClr val="FF0000"/>
                          </a:solidFill>
                          <a:effectLst/>
                          <a:latin typeface="Segoe UI" panose="020B0502040204020203" pitchFamily="34" charset="0"/>
                          <a:ea typeface="Times New Roman" pitchFamily="18" charset="0"/>
                          <a:cs typeface="Segoe UI" panose="020B0502040204020203" pitchFamily="34" charset="0"/>
                        </a:rPr>
                        <a:t>الصفةُ المُكَنَّى عنها</a:t>
                      </a:r>
                    </a:p>
                  </a:txBody>
                  <a:tcPr marL="90000" marR="90000" marT="37181" marB="3718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0EA00"/>
                    </a:solidFill>
                  </a:tcPr>
                </a:tc>
                <a:extLst>
                  <a:ext uri="{0D108BD9-81ED-4DB2-BD59-A6C34878D82A}">
                    <a16:rowId xmlns:a16="http://schemas.microsoft.com/office/drawing/2014/main" val="10000"/>
                  </a:ext>
                </a:extLst>
              </a:tr>
              <a:tr h="1297680">
                <a:tc>
                  <a:txBody>
                    <a:bodyPr/>
                    <a:lstStyle/>
                    <a:p>
                      <a:pPr marL="0" marR="0" lvl="0" indent="0" algn="r" defTabSz="914400" rtl="1" eaLnBrk="1" fontAlgn="base" latinLnBrk="0" hangingPunct="1">
                        <a:lnSpc>
                          <a:spcPct val="100000"/>
                        </a:lnSpc>
                        <a:spcBef>
                          <a:spcPct val="0"/>
                        </a:spcBef>
                        <a:spcAft>
                          <a:spcPct val="0"/>
                        </a:spcAft>
                        <a:buClrTx/>
                        <a:buSzTx/>
                        <a:buFontTx/>
                        <a:buNone/>
                        <a:tabLst/>
                      </a:pPr>
                      <a:r>
                        <a:rPr kumimoji="0" lang="ar-AE" sz="3500" b="1" i="0" u="none" strike="noStrike" cap="none" normalizeH="0" baseline="0" dirty="0">
                          <a:ln>
                            <a:noFill/>
                          </a:ln>
                          <a:solidFill>
                            <a:schemeClr val="tx1"/>
                          </a:solidFill>
                          <a:effectLst/>
                          <a:latin typeface="Segoe UI" panose="020B0502040204020203" pitchFamily="34" charset="0"/>
                          <a:ea typeface="Times New Roman" pitchFamily="18" charset="0"/>
                          <a:cs typeface="Segoe UI" panose="020B0502040204020203" pitchFamily="34" charset="0"/>
                        </a:rPr>
                        <a:t>1- تموتُ الدجاجةُ وعينُها </a:t>
                      </a:r>
                      <a:r>
                        <a:rPr kumimoji="0" lang="ar-AE" sz="3500" b="1" i="0" u="none" strike="noStrike" cap="none" normalizeH="0" baseline="0" dirty="0" smtClean="0">
                          <a:ln>
                            <a:noFill/>
                          </a:ln>
                          <a:solidFill>
                            <a:schemeClr val="tx1"/>
                          </a:solidFill>
                          <a:effectLst/>
                          <a:latin typeface="Segoe UI" panose="020B0502040204020203" pitchFamily="34" charset="0"/>
                          <a:ea typeface="Times New Roman" pitchFamily="18" charset="0"/>
                          <a:cs typeface="Segoe UI" panose="020B0502040204020203" pitchFamily="34" charset="0"/>
                        </a:rPr>
                        <a:t>عل</a:t>
                      </a:r>
                      <a:r>
                        <a:rPr kumimoji="0" lang="ar-EG" sz="3500" b="1" i="0" u="none" strike="noStrike" cap="none" normalizeH="0" baseline="0" dirty="0" smtClean="0">
                          <a:ln>
                            <a:noFill/>
                          </a:ln>
                          <a:solidFill>
                            <a:schemeClr val="tx1"/>
                          </a:solidFill>
                          <a:effectLst/>
                          <a:latin typeface="Segoe UI" panose="020B0502040204020203" pitchFamily="34" charset="0"/>
                          <a:ea typeface="Times New Roman" pitchFamily="18" charset="0"/>
                          <a:cs typeface="Segoe UI" panose="020B0502040204020203" pitchFamily="34" charset="0"/>
                        </a:rPr>
                        <a:t>ى</a:t>
                      </a:r>
                      <a:r>
                        <a:rPr kumimoji="0" lang="ar-AE" sz="3500" b="1" i="0" u="none" strike="noStrike" cap="none" normalizeH="0" baseline="0" dirty="0" smtClean="0">
                          <a:ln>
                            <a:noFill/>
                          </a:ln>
                          <a:solidFill>
                            <a:schemeClr val="tx1"/>
                          </a:solidFill>
                          <a:effectLst/>
                          <a:latin typeface="Segoe UI" panose="020B0502040204020203" pitchFamily="34" charset="0"/>
                          <a:ea typeface="Times New Roman" pitchFamily="18" charset="0"/>
                          <a:cs typeface="Segoe UI" panose="020B0502040204020203" pitchFamily="34" charset="0"/>
                        </a:rPr>
                        <a:t>(السبوس</a:t>
                      </a:r>
                      <a:r>
                        <a:rPr kumimoji="0" lang="ar-AE" sz="3500" b="1" i="0" u="none" strike="noStrike" cap="none" normalizeH="0" baseline="0" dirty="0">
                          <a:ln>
                            <a:noFill/>
                          </a:ln>
                          <a:solidFill>
                            <a:schemeClr val="tx1"/>
                          </a:solidFill>
                          <a:effectLst/>
                          <a:latin typeface="Segoe UI" panose="020B0502040204020203" pitchFamily="34" charset="0"/>
                          <a:ea typeface="Times New Roman" pitchFamily="18" charset="0"/>
                          <a:cs typeface="Segoe UI" panose="020B0502040204020203" pitchFamily="34" charset="0"/>
                        </a:rPr>
                        <a:t>).</a:t>
                      </a:r>
                      <a:endParaRPr kumimoji="0" lang="ar-AE" sz="3500" b="0" i="0" u="none" strike="noStrike" cap="none" normalizeH="0" baseline="0" dirty="0">
                        <a:ln>
                          <a:noFill/>
                        </a:ln>
                        <a:solidFill>
                          <a:schemeClr val="tx1"/>
                        </a:solidFill>
                        <a:effectLst/>
                        <a:latin typeface="Segoe UI" panose="020B0502040204020203" pitchFamily="34" charset="0"/>
                        <a:ea typeface="Times New Roman" pitchFamily="18" charset="0"/>
                        <a:cs typeface="Segoe UI" panose="020B0502040204020203" pitchFamily="34" charset="0"/>
                      </a:endParaRPr>
                    </a:p>
                  </a:txBody>
                  <a:tcPr marL="90000" marR="90000" marT="37181" marB="3718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r" defTabSz="914400" rtl="1" eaLnBrk="1" fontAlgn="base" latinLnBrk="0" hangingPunct="1">
                        <a:lnSpc>
                          <a:spcPct val="100000"/>
                        </a:lnSpc>
                        <a:spcBef>
                          <a:spcPct val="0"/>
                        </a:spcBef>
                        <a:spcAft>
                          <a:spcPct val="0"/>
                        </a:spcAft>
                        <a:buClrTx/>
                        <a:buSzTx/>
                        <a:buFontTx/>
                        <a:buNone/>
                        <a:tabLst/>
                      </a:pPr>
                      <a:endParaRPr kumimoji="0" lang="ar-AE" sz="3500" b="0" i="0" u="none" strike="noStrike" cap="none" normalizeH="0" baseline="0" dirty="0">
                        <a:ln>
                          <a:noFill/>
                        </a:ln>
                        <a:solidFill>
                          <a:schemeClr val="tx1"/>
                        </a:solidFill>
                        <a:effectLst/>
                        <a:latin typeface="Segoe UI" panose="020B0502040204020203" pitchFamily="34" charset="0"/>
                        <a:cs typeface="Segoe UI" panose="020B0502040204020203" pitchFamily="34" charset="0"/>
                      </a:endParaRPr>
                    </a:p>
                  </a:txBody>
                  <a:tcPr marL="90000" marR="90000" marT="37181" marB="3718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1"/>
                  </a:ext>
                </a:extLst>
              </a:tr>
              <a:tr h="1139827">
                <a:tc>
                  <a:txBody>
                    <a:bodyPr/>
                    <a:lstStyle/>
                    <a:p>
                      <a:pPr marL="0" marR="0" lvl="0" indent="0" algn="r" defTabSz="914400" rtl="1" eaLnBrk="1" fontAlgn="base" latinLnBrk="0" hangingPunct="1">
                        <a:lnSpc>
                          <a:spcPct val="100000"/>
                        </a:lnSpc>
                        <a:spcBef>
                          <a:spcPct val="0"/>
                        </a:spcBef>
                        <a:spcAft>
                          <a:spcPct val="0"/>
                        </a:spcAft>
                        <a:buClrTx/>
                        <a:buSzTx/>
                        <a:buFontTx/>
                        <a:buNone/>
                        <a:tabLst/>
                      </a:pPr>
                      <a:r>
                        <a:rPr kumimoji="0" lang="ar-AE" sz="3500" b="1" i="0" u="none" strike="noStrike" cap="none" normalizeH="0" baseline="0" dirty="0">
                          <a:ln>
                            <a:noFill/>
                          </a:ln>
                          <a:solidFill>
                            <a:schemeClr val="tx1"/>
                          </a:solidFill>
                          <a:effectLst/>
                          <a:latin typeface="Segoe UI" panose="020B0502040204020203" pitchFamily="34" charset="0"/>
                          <a:ea typeface="Times New Roman" pitchFamily="18" charset="0"/>
                          <a:cs typeface="Segoe UI" panose="020B0502040204020203" pitchFamily="34" charset="0"/>
                        </a:rPr>
                        <a:t>2- العينُ لا تعلو على الحاجبِ.</a:t>
                      </a:r>
                      <a:endParaRPr kumimoji="0" lang="ar-AE" sz="3500" b="0" i="0" u="none" strike="noStrike" cap="none" normalizeH="0" baseline="0" dirty="0">
                        <a:ln>
                          <a:noFill/>
                        </a:ln>
                        <a:solidFill>
                          <a:schemeClr val="tx1"/>
                        </a:solidFill>
                        <a:effectLst/>
                        <a:latin typeface="Segoe UI" panose="020B0502040204020203" pitchFamily="34" charset="0"/>
                        <a:ea typeface="Times New Roman" pitchFamily="18" charset="0"/>
                        <a:cs typeface="Segoe UI" panose="020B0502040204020203" pitchFamily="34" charset="0"/>
                      </a:endParaRPr>
                    </a:p>
                  </a:txBody>
                  <a:tcPr marL="90000" marR="90000" marT="37181" marB="3718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r" defTabSz="914400" rtl="1" eaLnBrk="1" fontAlgn="base" latinLnBrk="0" hangingPunct="1">
                        <a:lnSpc>
                          <a:spcPct val="100000"/>
                        </a:lnSpc>
                        <a:spcBef>
                          <a:spcPct val="0"/>
                        </a:spcBef>
                        <a:spcAft>
                          <a:spcPct val="0"/>
                        </a:spcAft>
                        <a:buClrTx/>
                        <a:buSzTx/>
                        <a:buFontTx/>
                        <a:buNone/>
                        <a:tabLst/>
                      </a:pPr>
                      <a:endParaRPr kumimoji="0" lang="ar-AE" sz="3500" b="0" i="0" u="none" strike="noStrike" cap="none" normalizeH="0" baseline="0" dirty="0">
                        <a:ln>
                          <a:noFill/>
                        </a:ln>
                        <a:solidFill>
                          <a:schemeClr val="tx1"/>
                        </a:solidFill>
                        <a:effectLst/>
                        <a:latin typeface="Segoe UI" panose="020B0502040204020203" pitchFamily="34" charset="0"/>
                        <a:cs typeface="Segoe UI" panose="020B0502040204020203" pitchFamily="34" charset="0"/>
                      </a:endParaRPr>
                    </a:p>
                  </a:txBody>
                  <a:tcPr marL="90000" marR="90000" marT="37181" marB="3718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2"/>
                  </a:ext>
                </a:extLst>
              </a:tr>
              <a:tr h="1139827">
                <a:tc>
                  <a:txBody>
                    <a:bodyPr/>
                    <a:lstStyle/>
                    <a:p>
                      <a:pPr marL="0" marR="0" lvl="0" indent="0" algn="r" defTabSz="914400" rtl="1" eaLnBrk="1" fontAlgn="base" latinLnBrk="0" hangingPunct="1">
                        <a:lnSpc>
                          <a:spcPct val="100000"/>
                        </a:lnSpc>
                        <a:spcBef>
                          <a:spcPct val="0"/>
                        </a:spcBef>
                        <a:spcAft>
                          <a:spcPct val="0"/>
                        </a:spcAft>
                        <a:buClrTx/>
                        <a:buSzTx/>
                        <a:buFontTx/>
                        <a:buNone/>
                        <a:tabLst/>
                      </a:pPr>
                      <a:r>
                        <a:rPr kumimoji="0" lang="ar-AE" sz="3500" b="1" i="0" u="none" strike="noStrike" cap="none" normalizeH="0" baseline="0">
                          <a:ln>
                            <a:noFill/>
                          </a:ln>
                          <a:solidFill>
                            <a:schemeClr val="tx1"/>
                          </a:solidFill>
                          <a:effectLst/>
                          <a:latin typeface="Segoe UI" panose="020B0502040204020203" pitchFamily="34" charset="0"/>
                          <a:ea typeface="Times New Roman" pitchFamily="18" charset="0"/>
                          <a:cs typeface="Segoe UI" panose="020B0502040204020203" pitchFamily="34" charset="0"/>
                        </a:rPr>
                        <a:t>3- لا يعرفُ كُوعَهُ مِنْ بُوعِهِ.</a:t>
                      </a:r>
                      <a:endParaRPr kumimoji="0" lang="ar-AE" sz="3500" b="0" i="0" u="none" strike="noStrike" cap="none" normalizeH="0" baseline="0">
                        <a:ln>
                          <a:noFill/>
                        </a:ln>
                        <a:solidFill>
                          <a:schemeClr val="tx1"/>
                        </a:solidFill>
                        <a:effectLst/>
                        <a:latin typeface="Segoe UI" panose="020B0502040204020203" pitchFamily="34" charset="0"/>
                        <a:ea typeface="Times New Roman" pitchFamily="18" charset="0"/>
                        <a:cs typeface="Segoe UI" panose="020B0502040204020203" pitchFamily="34" charset="0"/>
                      </a:endParaRPr>
                    </a:p>
                  </a:txBody>
                  <a:tcPr marL="90000" marR="90000" marT="37181" marB="3718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r" defTabSz="914400" rtl="1" eaLnBrk="1" fontAlgn="base" latinLnBrk="0" hangingPunct="1">
                        <a:lnSpc>
                          <a:spcPct val="100000"/>
                        </a:lnSpc>
                        <a:spcBef>
                          <a:spcPct val="0"/>
                        </a:spcBef>
                        <a:spcAft>
                          <a:spcPct val="0"/>
                        </a:spcAft>
                        <a:buClrTx/>
                        <a:buSzTx/>
                        <a:buFontTx/>
                        <a:buNone/>
                        <a:tabLst/>
                      </a:pPr>
                      <a:endParaRPr kumimoji="0" lang="ar-AE" sz="3500" b="0" i="0" u="none" strike="noStrike" cap="none" normalizeH="0" baseline="0" dirty="0">
                        <a:ln>
                          <a:noFill/>
                        </a:ln>
                        <a:solidFill>
                          <a:schemeClr val="tx1"/>
                        </a:solidFill>
                        <a:effectLst/>
                        <a:latin typeface="Segoe UI" panose="020B0502040204020203" pitchFamily="34" charset="0"/>
                        <a:cs typeface="Segoe UI" panose="020B0502040204020203" pitchFamily="34" charset="0"/>
                      </a:endParaRPr>
                    </a:p>
                  </a:txBody>
                  <a:tcPr marL="90000" marR="90000" marT="37181" marB="3718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3"/>
                  </a:ext>
                </a:extLst>
              </a:tr>
            </a:tbl>
          </a:graphicData>
        </a:graphic>
      </p:graphicFrame>
      <p:sp>
        <p:nvSpPr>
          <p:cNvPr id="69751" name="Text Box 119"/>
          <p:cNvSpPr txBox="1">
            <a:spLocks noChangeArrowheads="1"/>
          </p:cNvSpPr>
          <p:nvPr/>
        </p:nvSpPr>
        <p:spPr bwMode="auto">
          <a:xfrm>
            <a:off x="627017" y="3507582"/>
            <a:ext cx="2508341" cy="706438"/>
          </a:xfrm>
          <a:prstGeom prst="rect">
            <a:avLst/>
          </a:prstGeom>
          <a:noFill/>
          <a:ln w="9525" algn="ctr">
            <a:noFill/>
            <a:miter lim="800000"/>
            <a:headEnd/>
            <a:tailEnd/>
          </a:ln>
          <a:effectLst/>
        </p:spPr>
        <p:txBody>
          <a:bodyPr wrap="square">
            <a:spAutoFit/>
          </a:bodyPr>
          <a:lstStyle/>
          <a:p>
            <a:pPr algn="r" rtl="1" eaLnBrk="1" hangingPunct="1">
              <a:defRPr/>
            </a:pPr>
            <a:r>
              <a:rPr lang="ar-AE" sz="4000" b="1" dirty="0">
                <a:solidFill>
                  <a:srgbClr val="FF0000"/>
                </a:solidFill>
                <a:effectLst>
                  <a:outerShdw blurRad="38100" dist="38100" dir="2700000" algn="tl">
                    <a:srgbClr val="C0C0C0"/>
                  </a:outerShdw>
                </a:effectLst>
                <a:latin typeface="Times New Roman" pitchFamily="18" charset="0"/>
                <a:ea typeface="Times New Roman" pitchFamily="18" charset="0"/>
                <a:cs typeface="Traditional Arabic" pitchFamily="2" charset="-78"/>
              </a:rPr>
              <a:t>كناية (الحرص).</a:t>
            </a:r>
            <a:endParaRPr lang="en-US" sz="4000" b="1" dirty="0">
              <a:solidFill>
                <a:srgbClr val="FF0000"/>
              </a:solidFill>
              <a:effectLst>
                <a:outerShdw blurRad="38100" dist="38100" dir="2700000" algn="tl">
                  <a:srgbClr val="C0C0C0"/>
                </a:outerShdw>
              </a:effectLst>
              <a:latin typeface="Times New Roman" pitchFamily="18" charset="0"/>
              <a:ea typeface="Times New Roman" pitchFamily="18" charset="0"/>
              <a:cs typeface="Traditional Arabic" pitchFamily="2" charset="-78"/>
            </a:endParaRPr>
          </a:p>
        </p:txBody>
      </p:sp>
      <p:sp>
        <p:nvSpPr>
          <p:cNvPr id="69752" name="Text Box 120"/>
          <p:cNvSpPr txBox="1">
            <a:spLocks noChangeArrowheads="1"/>
          </p:cNvSpPr>
          <p:nvPr/>
        </p:nvSpPr>
        <p:spPr bwMode="auto">
          <a:xfrm>
            <a:off x="1084217" y="4675188"/>
            <a:ext cx="3030856" cy="708025"/>
          </a:xfrm>
          <a:prstGeom prst="rect">
            <a:avLst/>
          </a:prstGeom>
          <a:noFill/>
          <a:ln w="9525" algn="ctr">
            <a:noFill/>
            <a:miter lim="800000"/>
            <a:headEnd/>
            <a:tailEnd/>
          </a:ln>
          <a:effectLst/>
        </p:spPr>
        <p:txBody>
          <a:bodyPr wrap="square">
            <a:spAutoFit/>
          </a:bodyPr>
          <a:lstStyle/>
          <a:p>
            <a:pPr algn="r" rtl="1" eaLnBrk="1" hangingPunct="1">
              <a:defRPr/>
            </a:pPr>
            <a:r>
              <a:rPr lang="ar-AE" sz="4000" b="1" dirty="0">
                <a:solidFill>
                  <a:srgbClr val="FF0000"/>
                </a:solidFill>
                <a:effectLst>
                  <a:outerShdw blurRad="38100" dist="38100" dir="2700000" algn="tl">
                    <a:srgbClr val="C0C0C0"/>
                  </a:outerShdw>
                </a:effectLst>
                <a:latin typeface="Times New Roman" pitchFamily="18" charset="0"/>
                <a:ea typeface="Times New Roman" pitchFamily="18" charset="0"/>
                <a:cs typeface="Traditional Arabic" pitchFamily="2" charset="-78"/>
              </a:rPr>
              <a:t>كناية عن (التواضع).</a:t>
            </a:r>
            <a:endParaRPr lang="en-US" sz="4000" b="1" dirty="0">
              <a:solidFill>
                <a:srgbClr val="FF0000"/>
              </a:solidFill>
              <a:effectLst>
                <a:outerShdw blurRad="38100" dist="38100" dir="2700000" algn="tl">
                  <a:srgbClr val="C0C0C0"/>
                </a:outerShdw>
              </a:effectLst>
              <a:latin typeface="Times New Roman" pitchFamily="18" charset="0"/>
              <a:ea typeface="Times New Roman" pitchFamily="18" charset="0"/>
              <a:cs typeface="Traditional Arabic" pitchFamily="2" charset="-78"/>
            </a:endParaRPr>
          </a:p>
        </p:txBody>
      </p:sp>
      <p:sp>
        <p:nvSpPr>
          <p:cNvPr id="69753" name="Text Box 121"/>
          <p:cNvSpPr txBox="1">
            <a:spLocks noChangeArrowheads="1"/>
          </p:cNvSpPr>
          <p:nvPr/>
        </p:nvSpPr>
        <p:spPr bwMode="auto">
          <a:xfrm>
            <a:off x="378822" y="5844381"/>
            <a:ext cx="2756536" cy="708025"/>
          </a:xfrm>
          <a:prstGeom prst="rect">
            <a:avLst/>
          </a:prstGeom>
          <a:noFill/>
          <a:ln w="9525" algn="ctr">
            <a:noFill/>
            <a:miter lim="800000"/>
            <a:headEnd/>
            <a:tailEnd/>
          </a:ln>
          <a:effectLst/>
        </p:spPr>
        <p:txBody>
          <a:bodyPr wrap="square">
            <a:spAutoFit/>
          </a:bodyPr>
          <a:lstStyle/>
          <a:p>
            <a:pPr algn="r" rtl="1" eaLnBrk="1" hangingPunct="1">
              <a:defRPr/>
            </a:pPr>
            <a:r>
              <a:rPr lang="ar-AE" sz="4000" b="1" dirty="0">
                <a:solidFill>
                  <a:srgbClr val="FF0000"/>
                </a:solidFill>
                <a:effectLst>
                  <a:outerShdw blurRad="38100" dist="38100" dir="2700000" algn="tl">
                    <a:srgbClr val="C0C0C0"/>
                  </a:outerShdw>
                </a:effectLst>
                <a:latin typeface="Times New Roman" pitchFamily="18" charset="0"/>
                <a:ea typeface="Times New Roman" pitchFamily="18" charset="0"/>
                <a:cs typeface="Traditional Arabic" pitchFamily="2" charset="-78"/>
              </a:rPr>
              <a:t>كناية عن (الجهل).</a:t>
            </a:r>
            <a:endParaRPr lang="en-US" sz="4000" b="1" dirty="0">
              <a:solidFill>
                <a:srgbClr val="FF0000"/>
              </a:solidFill>
              <a:effectLst>
                <a:outerShdw blurRad="38100" dist="38100" dir="2700000" algn="tl">
                  <a:srgbClr val="C0C0C0"/>
                </a:outerShdw>
              </a:effectLst>
              <a:latin typeface="Times New Roman" pitchFamily="18" charset="0"/>
              <a:ea typeface="Times New Roman" pitchFamily="18" charset="0"/>
              <a:cs typeface="Traditional Arabic" pitchFamily="2" charset="-78"/>
            </a:endParaRPr>
          </a:p>
        </p:txBody>
      </p:sp>
    </p:spTree>
    <p:extLst>
      <p:ext uri="{BB962C8B-B14F-4D97-AF65-F5344CB8AC3E}">
        <p14:creationId xmlns:p14="http://schemas.microsoft.com/office/powerpoint/2010/main" val="33061576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9642"/>
                                        </p:tgtEl>
                                        <p:attrNameLst>
                                          <p:attrName>style.visibility</p:attrName>
                                        </p:attrNameLst>
                                      </p:cBhvr>
                                      <p:to>
                                        <p:strVal val="visible"/>
                                      </p:to>
                                    </p:set>
                                    <p:animEffect transition="in" filter="checkerboard(across)">
                                      <p:cBhvr>
                                        <p:cTn id="7" dur="500"/>
                                        <p:tgtEl>
                                          <p:spTgt spid="6964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69754"/>
                                        </p:tgtEl>
                                        <p:attrNameLst>
                                          <p:attrName>style.visibility</p:attrName>
                                        </p:attrNameLst>
                                      </p:cBhvr>
                                      <p:to>
                                        <p:strVal val="visible"/>
                                      </p:to>
                                    </p:set>
                                    <p:animEffect transition="in" filter="blinds(horizontal)">
                                      <p:cBhvr>
                                        <p:cTn id="12" dur="500"/>
                                        <p:tgtEl>
                                          <p:spTgt spid="6975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69751"/>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499"/>
                                          </p:stCondLst>
                                        </p:cTn>
                                        <p:tgtEl>
                                          <p:spTgt spid="69752"/>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4" presetClass="entr" presetSubtype="16" fill="hold" grpId="0" nodeType="clickEffect">
                                  <p:stCondLst>
                                    <p:cond delay="0"/>
                                  </p:stCondLst>
                                  <p:childTnLst>
                                    <p:set>
                                      <p:cBhvr>
                                        <p:cTn id="24" dur="1" fill="hold">
                                          <p:stCondLst>
                                            <p:cond delay="0"/>
                                          </p:stCondLst>
                                        </p:cTn>
                                        <p:tgtEl>
                                          <p:spTgt spid="69753"/>
                                        </p:tgtEl>
                                        <p:attrNameLst>
                                          <p:attrName>style.visibility</p:attrName>
                                        </p:attrNameLst>
                                      </p:cBhvr>
                                      <p:to>
                                        <p:strVal val="visible"/>
                                      </p:to>
                                    </p:set>
                                    <p:animEffect transition="in" filter="box(in)">
                                      <p:cBhvr>
                                        <p:cTn id="25" dur="500"/>
                                        <p:tgtEl>
                                          <p:spTgt spid="697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42" grpId="0" animBg="1" autoUpdateAnimBg="0"/>
      <p:bldP spid="69751" grpId="0" autoUpdateAnimBg="0"/>
      <p:bldP spid="69752" grpId="0" autoUpdateAnimBg="0"/>
      <p:bldP spid="69753" grpId="0"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descr="لوح خشبي"/>
          <p:cNvSpPr>
            <a:spLocks noChangeArrowheads="1"/>
          </p:cNvSpPr>
          <p:nvPr/>
        </p:nvSpPr>
        <p:spPr bwMode="auto">
          <a:xfrm>
            <a:off x="5003074" y="602979"/>
            <a:ext cx="6091783" cy="792163"/>
          </a:xfrm>
          <a:prstGeom prst="rect">
            <a:avLst/>
          </a:prstGeom>
          <a:pattFill prst="shingle">
            <a:fgClr>
              <a:srgbClr val="CCFFFF"/>
            </a:fgClr>
            <a:bgClr>
              <a:schemeClr val="bg1"/>
            </a:bgClr>
          </a:pattFill>
          <a:ln w="9525" algn="ctr">
            <a:noFill/>
            <a:miter lim="800000"/>
            <a:headEnd/>
            <a:tailEnd/>
          </a:ln>
          <a:effectLst/>
        </p:spPr>
        <p:txBody>
          <a:bodyPr anchor="ctr"/>
          <a:lstStyle/>
          <a:p>
            <a:pPr algn="r" rtl="1" eaLnBrk="1" hangingPunct="1">
              <a:defRPr/>
            </a:pPr>
            <a:r>
              <a:rPr lang="ar-AE" sz="3600" b="1" dirty="0">
                <a:solidFill>
                  <a:srgbClr val="000000"/>
                </a:solidFill>
                <a:effectLst>
                  <a:outerShdw blurRad="38100" dist="38100" dir="2700000" algn="tl">
                    <a:srgbClr val="C0C0C0"/>
                  </a:outerShdw>
                </a:effectLst>
                <a:ea typeface="Times New Roman" pitchFamily="18" charset="0"/>
                <a:cs typeface="SKR HEAD1" pitchFamily="2" charset="-78"/>
              </a:rPr>
              <a:t>استخرجْ موضعَ الكنايةِ في النصّ التالي، وحدِّدْ نوعَها:</a:t>
            </a:r>
            <a:endParaRPr lang="en-US" sz="3600" b="1" dirty="0">
              <a:solidFill>
                <a:srgbClr val="000000"/>
              </a:solidFill>
              <a:effectLst>
                <a:outerShdw blurRad="38100" dist="38100" dir="2700000" algn="tl">
                  <a:srgbClr val="C0C0C0"/>
                </a:outerShdw>
              </a:effectLst>
              <a:ea typeface="Times New Roman" pitchFamily="18" charset="0"/>
              <a:cs typeface="SKR HEAD1" pitchFamily="2" charset="-78"/>
            </a:endParaRPr>
          </a:p>
        </p:txBody>
      </p:sp>
      <p:sp>
        <p:nvSpPr>
          <p:cNvPr id="45062" name="AutoShape 6"/>
          <p:cNvSpPr>
            <a:spLocks noChangeArrowheads="1"/>
          </p:cNvSpPr>
          <p:nvPr/>
        </p:nvSpPr>
        <p:spPr bwMode="auto">
          <a:xfrm>
            <a:off x="509452" y="1663293"/>
            <a:ext cx="11403874" cy="2376487"/>
          </a:xfrm>
          <a:prstGeom prst="flowChartAlternateProcess">
            <a:avLst/>
          </a:prstGeom>
          <a:solidFill>
            <a:srgbClr val="FFFF99"/>
          </a:solidFill>
          <a:ln w="88900" cmpd="thickThin">
            <a:solidFill>
              <a:srgbClr val="FF6600"/>
            </a:solidFill>
            <a:miter lim="800000"/>
            <a:headEnd/>
            <a:tailEnd/>
          </a:ln>
          <a:effectLst/>
        </p:spPr>
        <p:txBody>
          <a:bodyPr wrap="none" anchor="ctr"/>
          <a:lstStyle/>
          <a:p>
            <a:pPr algn="ctr" rtl="1" eaLnBrk="1" hangingPunct="1">
              <a:lnSpc>
                <a:spcPct val="150000"/>
              </a:lnSpc>
              <a:defRPr/>
            </a:pPr>
            <a:r>
              <a:rPr lang="ar-AE" sz="3600" b="1" dirty="0">
                <a:solidFill>
                  <a:srgbClr val="000000"/>
                </a:solidFill>
                <a:effectLst>
                  <a:outerShdw blurRad="38100" dist="38100" dir="2700000" algn="tl">
                    <a:srgbClr val="FFFFFF"/>
                  </a:outerShdw>
                </a:effectLst>
                <a:latin typeface="Times New Roman" pitchFamily="18" charset="0"/>
                <a:ea typeface="Times New Roman" pitchFamily="18" charset="0"/>
                <a:cs typeface="SKR HEAD1" pitchFamily="2" charset="-78"/>
              </a:rPr>
              <a:t>" </a:t>
            </a:r>
            <a:r>
              <a:rPr lang="ar-AE" sz="3600" b="1" dirty="0">
                <a:effectLst>
                  <a:outerShdw blurRad="38100" dist="38100" dir="2700000" algn="tl">
                    <a:srgbClr val="FFFFFF"/>
                  </a:outerShdw>
                </a:effectLst>
                <a:latin typeface="Times New Roman" pitchFamily="18" charset="0"/>
                <a:ea typeface="Times New Roman" pitchFamily="18" charset="0"/>
              </a:rPr>
              <a:t>وكان الشابُّ يُحَدِّقُ في البابِ وقد كستْ وجهَه نظرةٌ عجيبةٌ، ونهض</a:t>
            </a:r>
          </a:p>
          <a:p>
            <a:pPr algn="ctr" rtl="1" eaLnBrk="1" hangingPunct="1">
              <a:lnSpc>
                <a:spcPct val="150000"/>
              </a:lnSpc>
              <a:defRPr/>
            </a:pPr>
            <a:r>
              <a:rPr lang="ar-AE" sz="3600" b="1" dirty="0">
                <a:effectLst>
                  <a:outerShdw blurRad="38100" dist="38100" dir="2700000" algn="tl">
                    <a:srgbClr val="FFFFFF"/>
                  </a:outerShdw>
                </a:effectLst>
                <a:latin typeface="Times New Roman" pitchFamily="18" charset="0"/>
                <a:ea typeface="Times New Roman" pitchFamily="18" charset="0"/>
              </a:rPr>
              <a:t>متباطئًا من مقعده, ودَلَفَتْ (أنَّا) إلى القاعةِ وهيَ مرفوعةُ الرأس،</a:t>
            </a:r>
          </a:p>
          <a:p>
            <a:pPr algn="ctr" rtl="1" eaLnBrk="1" hangingPunct="1">
              <a:lnSpc>
                <a:spcPct val="150000"/>
              </a:lnSpc>
              <a:defRPr/>
            </a:pPr>
            <a:r>
              <a:rPr lang="ar-AE" sz="3600" b="1" dirty="0">
                <a:effectLst>
                  <a:outerShdw blurRad="38100" dist="38100" dir="2700000" algn="tl">
                    <a:srgbClr val="FFFFFF"/>
                  </a:outerShdw>
                </a:effectLst>
                <a:latin typeface="Times New Roman" pitchFamily="18" charset="0"/>
                <a:ea typeface="Times New Roman" pitchFamily="18" charset="0"/>
              </a:rPr>
              <a:t> منتصبةُ القامة، تمشي خفيفًا، لا تلتفتُ، ولا تطرِفُ لها عينٌ."</a:t>
            </a:r>
            <a:r>
              <a:rPr lang="en-US" sz="3600" b="1" dirty="0">
                <a:effectLst>
                  <a:outerShdw blurRad="38100" dist="38100" dir="2700000" algn="tl">
                    <a:srgbClr val="FFFFFF"/>
                  </a:outerShdw>
                </a:effectLst>
                <a:ea typeface="Times New Roman" pitchFamily="18" charset="0"/>
              </a:rPr>
              <a:t> </a:t>
            </a:r>
          </a:p>
        </p:txBody>
      </p:sp>
      <p:sp>
        <p:nvSpPr>
          <p:cNvPr id="45065" name="Text Box 9"/>
          <p:cNvSpPr txBox="1">
            <a:spLocks noChangeArrowheads="1"/>
          </p:cNvSpPr>
          <p:nvPr/>
        </p:nvSpPr>
        <p:spPr bwMode="auto">
          <a:xfrm>
            <a:off x="404949" y="4307931"/>
            <a:ext cx="10903131" cy="1916112"/>
          </a:xfrm>
          <a:prstGeom prst="rect">
            <a:avLst/>
          </a:prstGeom>
          <a:gradFill rotWithShape="1">
            <a:gsLst>
              <a:gs pos="0">
                <a:schemeClr val="bg1"/>
              </a:gs>
              <a:gs pos="100000">
                <a:schemeClr val="accent1"/>
              </a:gs>
            </a:gsLst>
            <a:path path="shape">
              <a:fillToRect l="50000" t="50000" r="50000" b="50000"/>
            </a:path>
          </a:gradFill>
          <a:ln w="57150" cmpd="thickThin" algn="ctr">
            <a:solidFill>
              <a:schemeClr val="tx1"/>
            </a:solidFill>
            <a:miter lim="800000"/>
            <a:headEnd/>
            <a:tailEnd/>
          </a:ln>
          <a:effectLst/>
        </p:spPr>
        <p:txBody>
          <a:bodyPr wrap="none" anchor="ctr"/>
          <a:lstStyle/>
          <a:p>
            <a:pPr algn="ctr" rtl="1" eaLnBrk="1" hangingPunct="1">
              <a:lnSpc>
                <a:spcPct val="150000"/>
              </a:lnSpc>
              <a:defRPr/>
            </a:pPr>
            <a:r>
              <a:rPr lang="ar-AE" sz="4000" b="1" dirty="0">
                <a:solidFill>
                  <a:srgbClr val="FF0000"/>
                </a:solidFill>
                <a:effectLst>
                  <a:outerShdw blurRad="38100" dist="38100" dir="2700000" algn="tl">
                    <a:srgbClr val="000000"/>
                  </a:outerShdw>
                </a:effectLst>
                <a:latin typeface="Times New Roman" pitchFamily="18" charset="0"/>
                <a:ea typeface="Times New Roman" pitchFamily="18" charset="0"/>
                <a:cs typeface="SKR HEAD1" pitchFamily="2" charset="-78"/>
              </a:rPr>
              <a:t>(</a:t>
            </a:r>
            <a:r>
              <a:rPr lang="ar-AE" sz="4000" b="1" dirty="0">
                <a:solidFill>
                  <a:srgbClr val="FF0000"/>
                </a:solidFill>
                <a:effectLst>
                  <a:outerShdw blurRad="38100" dist="38100" dir="2700000" algn="tl">
                    <a:srgbClr val="000000"/>
                  </a:outerShdw>
                </a:effectLst>
                <a:latin typeface="Arial" panose="020B0604020202020204" pitchFamily="34" charset="0"/>
                <a:ea typeface="Times New Roman" pitchFamily="18" charset="0"/>
                <a:cs typeface="Arial" panose="020B0604020202020204" pitchFamily="34" charset="0"/>
              </a:rPr>
              <a:t>مرفوعةُ الرأس</a:t>
            </a:r>
            <a:r>
              <a:rPr lang="ar-AE" sz="4000" b="1" dirty="0">
                <a:solidFill>
                  <a:srgbClr val="000000"/>
                </a:solidFill>
                <a:effectLst>
                  <a:outerShdw blurRad="38100" dist="38100" dir="2700000" algn="tl">
                    <a:srgbClr val="FFFFFF"/>
                  </a:outerShdw>
                </a:effectLst>
                <a:latin typeface="Arial" panose="020B0604020202020204" pitchFamily="34" charset="0"/>
                <a:ea typeface="Times New Roman" pitchFamily="18" charset="0"/>
                <a:cs typeface="Arial" panose="020B0604020202020204" pitchFamily="34" charset="0"/>
              </a:rPr>
              <a:t>، </a:t>
            </a:r>
            <a:r>
              <a:rPr lang="ar-AE" sz="4000" b="1" dirty="0">
                <a:solidFill>
                  <a:srgbClr val="FF0000"/>
                </a:solidFill>
                <a:effectLst>
                  <a:outerShdw blurRad="38100" dist="38100" dir="2700000" algn="tl">
                    <a:srgbClr val="000000"/>
                  </a:outerShdw>
                </a:effectLst>
                <a:latin typeface="Arial" panose="020B0604020202020204" pitchFamily="34" charset="0"/>
                <a:ea typeface="Times New Roman" pitchFamily="18" charset="0"/>
                <a:cs typeface="Arial" panose="020B0604020202020204" pitchFamily="34" charset="0"/>
              </a:rPr>
              <a:t>منتصبةُ القامة</a:t>
            </a:r>
            <a:r>
              <a:rPr lang="ar-AE" sz="4000" b="1" dirty="0">
                <a:solidFill>
                  <a:srgbClr val="000000"/>
                </a:solidFill>
                <a:effectLst>
                  <a:outerShdw blurRad="38100" dist="38100" dir="2700000" algn="tl">
                    <a:srgbClr val="FFFFFF"/>
                  </a:outerShdw>
                </a:effectLst>
                <a:latin typeface="Arial" panose="020B0604020202020204" pitchFamily="34" charset="0"/>
                <a:ea typeface="Times New Roman" pitchFamily="18" charset="0"/>
                <a:cs typeface="Arial" panose="020B0604020202020204" pitchFamily="34" charset="0"/>
              </a:rPr>
              <a:t>، </a:t>
            </a:r>
            <a:r>
              <a:rPr lang="ar-AE" sz="4000" b="1" dirty="0">
                <a:solidFill>
                  <a:srgbClr val="FF0000"/>
                </a:solidFill>
                <a:effectLst>
                  <a:outerShdw blurRad="38100" dist="38100" dir="2700000" algn="tl">
                    <a:srgbClr val="000000"/>
                  </a:outerShdw>
                </a:effectLst>
                <a:latin typeface="Arial" panose="020B0604020202020204" pitchFamily="34" charset="0"/>
                <a:ea typeface="Times New Roman" pitchFamily="18" charset="0"/>
                <a:cs typeface="Arial" panose="020B0604020202020204" pitchFamily="34" charset="0"/>
              </a:rPr>
              <a:t>لا تلتفتُ</a:t>
            </a:r>
            <a:r>
              <a:rPr lang="ar-AE" sz="4000" b="1" dirty="0">
                <a:solidFill>
                  <a:srgbClr val="000000"/>
                </a:solidFill>
                <a:effectLst>
                  <a:outerShdw blurRad="38100" dist="38100" dir="2700000" algn="tl">
                    <a:srgbClr val="FFFFFF"/>
                  </a:outerShdw>
                </a:effectLst>
                <a:latin typeface="Arial" panose="020B0604020202020204" pitchFamily="34" charset="0"/>
                <a:ea typeface="Times New Roman" pitchFamily="18" charset="0"/>
                <a:cs typeface="Arial" panose="020B0604020202020204" pitchFamily="34" charset="0"/>
              </a:rPr>
              <a:t>،</a:t>
            </a:r>
            <a:r>
              <a:rPr lang="ar-AE" sz="4000" b="1" dirty="0">
                <a:solidFill>
                  <a:srgbClr val="FF0000"/>
                </a:solidFill>
                <a:effectLst>
                  <a:outerShdw blurRad="38100" dist="38100" dir="2700000" algn="tl">
                    <a:srgbClr val="000000"/>
                  </a:outerShdw>
                </a:effectLst>
                <a:latin typeface="Arial" panose="020B0604020202020204" pitchFamily="34" charset="0"/>
                <a:ea typeface="Times New Roman" pitchFamily="18" charset="0"/>
                <a:cs typeface="Arial" panose="020B0604020202020204" pitchFamily="34" charset="0"/>
              </a:rPr>
              <a:t> ولا تطرِفُ لها عين):</a:t>
            </a:r>
          </a:p>
          <a:p>
            <a:pPr algn="ctr" rtl="1" eaLnBrk="1" hangingPunct="1">
              <a:lnSpc>
                <a:spcPct val="150000"/>
              </a:lnSpc>
              <a:defRPr/>
            </a:pPr>
            <a:r>
              <a:rPr lang="ar-AE" sz="4000" b="1" dirty="0">
                <a:effectLst>
                  <a:outerShdw blurRad="38100" dist="38100" dir="2700000" algn="tl">
                    <a:srgbClr val="FFFFFF"/>
                  </a:outerShdw>
                </a:effectLst>
                <a:latin typeface="Arial" panose="020B0604020202020204" pitchFamily="34" charset="0"/>
                <a:ea typeface="Times New Roman" pitchFamily="18" charset="0"/>
                <a:cs typeface="Arial" panose="020B0604020202020204" pitchFamily="34" charset="0"/>
              </a:rPr>
              <a:t>(كناية عن الثقة والاعتزاز بالنفس)، وهي كناية عن صفة.</a:t>
            </a:r>
            <a:endParaRPr lang="en-US" sz="4000" b="1" dirty="0">
              <a:effectLst>
                <a:outerShdw blurRad="38100" dist="38100" dir="2700000" algn="tl">
                  <a:srgbClr val="FFFFFF"/>
                </a:outerShdw>
              </a:effectLst>
              <a:latin typeface="Arial" panose="020B0604020202020204" pitchFamily="34" charset="0"/>
              <a:ea typeface="Times New Roman" pitchFamily="18" charset="0"/>
              <a:cs typeface="Arial" panose="020B0604020202020204" pitchFamily="34" charset="0"/>
            </a:endParaRPr>
          </a:p>
        </p:txBody>
      </p:sp>
      <p:sp>
        <p:nvSpPr>
          <p:cNvPr id="99333" name="عنصر نائب للتذييل 1"/>
          <p:cNvSpPr>
            <a:spLocks noGrp="1"/>
          </p:cNvSpPr>
          <p:nvPr>
            <p:ph type="ftr" sz="quarter" idx="429496729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ar-EG" altLang="ar-JO" sz="1400" dirty="0" smtClean="0"/>
              <a:t>\\</a:t>
            </a:r>
            <a:endParaRPr lang="en-US" altLang="ar-JO" sz="1400" dirty="0"/>
          </a:p>
        </p:txBody>
      </p:sp>
    </p:spTree>
    <p:extLst>
      <p:ext uri="{BB962C8B-B14F-4D97-AF65-F5344CB8AC3E}">
        <p14:creationId xmlns:p14="http://schemas.microsoft.com/office/powerpoint/2010/main" val="377390645"/>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5058"/>
                                        </p:tgtEl>
                                        <p:attrNameLst>
                                          <p:attrName>style.visibility</p:attrName>
                                        </p:attrNameLst>
                                      </p:cBhvr>
                                      <p:to>
                                        <p:strVal val="visible"/>
                                      </p:to>
                                    </p:set>
                                    <p:animEffect transition="in" filter="checkerboard(across)">
                                      <p:cBhvr>
                                        <p:cTn id="7" dur="500"/>
                                        <p:tgtEl>
                                          <p:spTgt spid="4505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5062"/>
                                        </p:tgtEl>
                                        <p:attrNameLst>
                                          <p:attrName>style.visibility</p:attrName>
                                        </p:attrNameLst>
                                      </p:cBhvr>
                                      <p:to>
                                        <p:strVal val="visible"/>
                                      </p:to>
                                    </p:set>
                                    <p:animEffect transition="in" filter="blinds(horizontal)">
                                      <p:cBhvr>
                                        <p:cTn id="12" dur="500"/>
                                        <p:tgtEl>
                                          <p:spTgt spid="4506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5065"/>
                                        </p:tgtEl>
                                        <p:attrNameLst>
                                          <p:attrName>style.visibility</p:attrName>
                                        </p:attrNameLst>
                                      </p:cBhvr>
                                      <p:to>
                                        <p:strVal val="visible"/>
                                      </p:to>
                                    </p:set>
                                    <p:animEffect transition="in" filter="blinds(horizontal)">
                                      <p:cBhvr>
                                        <p:cTn id="17" dur="500"/>
                                        <p:tgtEl>
                                          <p:spTgt spid="450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8" grpId="0" animBg="1"/>
      <p:bldP spid="45062" grpId="0" animBg="1"/>
      <p:bldP spid="4506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8" name="AutoShape 18"/>
          <p:cNvSpPr>
            <a:spLocks noChangeArrowheads="1"/>
          </p:cNvSpPr>
          <p:nvPr/>
        </p:nvSpPr>
        <p:spPr bwMode="auto">
          <a:xfrm>
            <a:off x="2711450" y="2708275"/>
            <a:ext cx="7956550" cy="1944688"/>
          </a:xfrm>
          <a:prstGeom prst="flowChartAlternateProcess">
            <a:avLst/>
          </a:prstGeom>
          <a:solidFill>
            <a:srgbClr val="FFFF99"/>
          </a:solidFill>
          <a:ln w="88900" cmpd="thickThin">
            <a:solidFill>
              <a:srgbClr val="FF6600"/>
            </a:solidFill>
            <a:miter lim="800000"/>
            <a:headEnd/>
            <a:tailEnd/>
          </a:ln>
          <a:effectLst/>
        </p:spPr>
        <p:txBody>
          <a:bodyPr wrap="none" anchor="ctr"/>
          <a:lstStyle/>
          <a:p>
            <a:pPr algn="r" rtl="1" eaLnBrk="1" hangingPunct="1">
              <a:defRPr/>
            </a:pPr>
            <a:r>
              <a:rPr lang="ar-SA" sz="4000" b="1" dirty="0">
                <a:effectLst>
                  <a:outerShdw blurRad="38100" dist="38100" dir="2700000" algn="tl">
                    <a:srgbClr val="FFFFFF"/>
                  </a:outerShdw>
                </a:effectLst>
                <a:cs typeface="SKR HEAD1" pitchFamily="2" charset="-78"/>
              </a:rPr>
              <a:t>أ</a:t>
            </a:r>
            <a:r>
              <a:rPr lang="ar-SA" sz="4000" b="1" dirty="0">
                <a:effectLst>
                  <a:outerShdw blurRad="38100" dist="38100" dir="2700000" algn="tl">
                    <a:srgbClr val="FFFFFF"/>
                  </a:outerShdw>
                </a:effectLst>
                <a:latin typeface="Arial" panose="020B0604020202020204" pitchFamily="34" charset="0"/>
                <a:cs typeface="Arial" panose="020B0604020202020204" pitchFamily="34" charset="0"/>
              </a:rPr>
              <a:t>. يقول الشاعر محمد بنّيس:</a:t>
            </a:r>
          </a:p>
          <a:p>
            <a:pPr algn="r" rtl="1" eaLnBrk="1" hangingPunct="1">
              <a:defRPr/>
            </a:pPr>
            <a:r>
              <a:rPr lang="ar-SA" sz="4000" b="1" dirty="0">
                <a:effectLst>
                  <a:outerShdw blurRad="38100" dist="38100" dir="2700000" algn="tl">
                    <a:srgbClr val="FFFFFF"/>
                  </a:outerShdw>
                </a:effectLst>
                <a:latin typeface="Arial" panose="020B0604020202020204" pitchFamily="34" charset="0"/>
                <a:cs typeface="Arial" panose="020B0604020202020204" pitchFamily="34" charset="0"/>
              </a:rPr>
              <a:t>تقفون الآنْ في قافلة تمتد من الآلام إلى الآلامْ</a:t>
            </a:r>
          </a:p>
          <a:p>
            <a:pPr algn="r" rtl="1" eaLnBrk="1" hangingPunct="1">
              <a:defRPr/>
            </a:pPr>
            <a:r>
              <a:rPr lang="ar-SA" sz="4000" b="1" dirty="0">
                <a:effectLst>
                  <a:outerShdw blurRad="38100" dist="38100" dir="2700000" algn="tl">
                    <a:srgbClr val="FFFFFF"/>
                  </a:outerShdw>
                </a:effectLst>
                <a:latin typeface="Arial" panose="020B0604020202020204" pitchFamily="34" charset="0"/>
                <a:cs typeface="Arial" panose="020B0604020202020204" pitchFamily="34" charset="0"/>
              </a:rPr>
              <a:t>تمشون خفافًا كالغيمة تنحل</a:t>
            </a:r>
            <a:r>
              <a:rPr lang="ar-AE" sz="4000" b="1" dirty="0">
                <a:effectLst>
                  <a:outerShdw blurRad="38100" dist="38100" dir="2700000" algn="tl">
                    <a:srgbClr val="FFFFFF"/>
                  </a:outerShdw>
                </a:effectLst>
                <a:latin typeface="Arial" panose="020B0604020202020204" pitchFamily="34" charset="0"/>
                <a:cs typeface="Arial" panose="020B0604020202020204" pitchFamily="34" charset="0"/>
              </a:rPr>
              <a:t>ُّ</a:t>
            </a:r>
            <a:r>
              <a:rPr lang="ar-SA" sz="4000" b="1" dirty="0">
                <a:effectLst>
                  <a:outerShdw blurRad="38100" dist="38100" dir="2700000" algn="tl">
                    <a:srgbClr val="FFFFFF"/>
                  </a:outerShdw>
                </a:effectLst>
                <a:latin typeface="Arial" panose="020B0604020202020204" pitchFamily="34" charset="0"/>
                <a:cs typeface="Arial" panose="020B0604020202020204" pitchFamily="34" charset="0"/>
              </a:rPr>
              <a:t> على أجزاء تلالْ</a:t>
            </a:r>
            <a:endParaRPr lang="en-US" sz="4000" b="1" dirty="0">
              <a:effectLst>
                <a:outerShdw blurRad="38100" dist="38100" dir="2700000" algn="tl">
                  <a:srgbClr val="FFFFFF"/>
                </a:outerShdw>
              </a:effectLst>
              <a:latin typeface="Arial" panose="020B0604020202020204" pitchFamily="34" charset="0"/>
              <a:cs typeface="Arial" panose="020B0604020202020204" pitchFamily="34" charset="0"/>
            </a:endParaRPr>
          </a:p>
        </p:txBody>
      </p:sp>
      <p:sp>
        <p:nvSpPr>
          <p:cNvPr id="5145" name="Rectangle 25" descr="لوح خشبي"/>
          <p:cNvSpPr>
            <a:spLocks noChangeArrowheads="1"/>
          </p:cNvSpPr>
          <p:nvPr/>
        </p:nvSpPr>
        <p:spPr bwMode="auto">
          <a:xfrm>
            <a:off x="1524000" y="981076"/>
            <a:ext cx="9144000" cy="1655763"/>
          </a:xfrm>
          <a:prstGeom prst="rect">
            <a:avLst/>
          </a:prstGeom>
          <a:pattFill prst="shingle">
            <a:fgClr>
              <a:srgbClr val="CCFFFF"/>
            </a:fgClr>
            <a:bgClr>
              <a:schemeClr val="bg1"/>
            </a:bgClr>
          </a:pattFill>
          <a:ln w="9525" algn="ctr">
            <a:noFill/>
            <a:miter lim="800000"/>
            <a:headEnd/>
            <a:tailEnd/>
          </a:ln>
          <a:effectLst/>
        </p:spPr>
        <p:txBody>
          <a:bodyPr anchor="ctr"/>
          <a:lstStyle/>
          <a:p>
            <a:pPr algn="r" rtl="1" eaLnBrk="1" hangingPunct="1">
              <a:defRPr/>
            </a:pPr>
            <a:r>
              <a:rPr lang="ar-AE" sz="3600" b="1" dirty="0">
                <a:solidFill>
                  <a:srgbClr val="000000"/>
                </a:solidFill>
                <a:effectLst>
                  <a:outerShdw blurRad="38100" dist="38100" dir="2700000" algn="tl">
                    <a:srgbClr val="C0C0C0"/>
                  </a:outerShdw>
                </a:effectLst>
                <a:ea typeface="Times New Roman" pitchFamily="18" charset="0"/>
                <a:cs typeface="SKR HEAD1" pitchFamily="2" charset="-78"/>
              </a:rPr>
              <a:t>يتضمن النصان التاليان صورًا بيانية مختلفة (التشبيه، الاستعارة، الكناية)،</a:t>
            </a:r>
            <a:br>
              <a:rPr lang="ar-AE" sz="3600" b="1" dirty="0">
                <a:solidFill>
                  <a:srgbClr val="000000"/>
                </a:solidFill>
                <a:effectLst>
                  <a:outerShdw blurRad="38100" dist="38100" dir="2700000" algn="tl">
                    <a:srgbClr val="C0C0C0"/>
                  </a:outerShdw>
                </a:effectLst>
                <a:ea typeface="Times New Roman" pitchFamily="18" charset="0"/>
                <a:cs typeface="SKR HEAD1" pitchFamily="2" charset="-78"/>
              </a:rPr>
            </a:br>
            <a:r>
              <a:rPr lang="ar-AE" sz="3600" b="1" dirty="0">
                <a:solidFill>
                  <a:srgbClr val="000000"/>
                </a:solidFill>
                <a:effectLst>
                  <a:outerShdw blurRad="38100" dist="38100" dir="2700000" algn="tl">
                    <a:srgbClr val="C0C0C0"/>
                  </a:outerShdw>
                </a:effectLst>
                <a:ea typeface="Times New Roman" pitchFamily="18" charset="0"/>
                <a:cs typeface="SKR HEAD1" pitchFamily="2" charset="-78"/>
              </a:rPr>
              <a:t>استخرج مثالاً واحدًا على كل صورة منها:</a:t>
            </a:r>
            <a:endParaRPr lang="en-US" sz="3600" b="1" dirty="0">
              <a:solidFill>
                <a:srgbClr val="000000"/>
              </a:solidFill>
              <a:effectLst>
                <a:outerShdw blurRad="38100" dist="38100" dir="2700000" algn="tl">
                  <a:srgbClr val="C0C0C0"/>
                </a:outerShdw>
              </a:effectLst>
              <a:ea typeface="Times New Roman" pitchFamily="18" charset="0"/>
              <a:cs typeface="SKR HEAD1" pitchFamily="2" charset="-78"/>
            </a:endParaRPr>
          </a:p>
        </p:txBody>
      </p:sp>
      <p:sp>
        <p:nvSpPr>
          <p:cNvPr id="5146" name="AutoShape 26"/>
          <p:cNvSpPr>
            <a:spLocks noChangeArrowheads="1"/>
          </p:cNvSpPr>
          <p:nvPr/>
        </p:nvSpPr>
        <p:spPr bwMode="auto">
          <a:xfrm>
            <a:off x="1524000" y="4652964"/>
            <a:ext cx="9144000" cy="2205037"/>
          </a:xfrm>
          <a:prstGeom prst="flowChartAlternateProcess">
            <a:avLst/>
          </a:prstGeom>
          <a:solidFill>
            <a:srgbClr val="FFFF99"/>
          </a:solidFill>
          <a:ln w="88900" cmpd="thickThin" algn="ctr">
            <a:solidFill>
              <a:srgbClr val="FF6600"/>
            </a:solidFill>
            <a:miter lim="800000"/>
            <a:headEnd/>
            <a:tailEnd/>
          </a:ln>
          <a:effectLst/>
        </p:spPr>
        <p:txBody>
          <a:bodyPr wrap="none" anchor="ctr"/>
          <a:lstStyle/>
          <a:p>
            <a:pPr algn="r" rtl="1" eaLnBrk="1" hangingPunct="1">
              <a:lnSpc>
                <a:spcPct val="150000"/>
              </a:lnSpc>
              <a:defRPr/>
            </a:pPr>
            <a:r>
              <a:rPr lang="ar-SA" sz="4000" b="1" dirty="0">
                <a:effectLst>
                  <a:outerShdw blurRad="38100" dist="38100" dir="2700000" algn="tl">
                    <a:srgbClr val="FFFFFF"/>
                  </a:outerShdw>
                </a:effectLst>
              </a:rPr>
              <a:t>ب. يقول الشاعر الأخطل الصغير:</a:t>
            </a:r>
          </a:p>
          <a:p>
            <a:pPr algn="r" rtl="1" eaLnBrk="1" hangingPunct="1">
              <a:defRPr/>
            </a:pPr>
            <a:r>
              <a:rPr lang="ar-SA" sz="4000" b="1" dirty="0">
                <a:effectLst>
                  <a:outerShdw blurRad="38100" dist="38100" dir="2700000" algn="tl">
                    <a:srgbClr val="FFFFFF"/>
                  </a:outerShdw>
                </a:effectLst>
              </a:rPr>
              <a:t>يا عاقـد</a:t>
            </a:r>
            <a:r>
              <a:rPr lang="ar-AE" sz="4000" b="1" dirty="0">
                <a:effectLst>
                  <a:outerShdw blurRad="38100" dist="38100" dir="2700000" algn="tl">
                    <a:srgbClr val="FFFFFF"/>
                  </a:outerShdw>
                </a:effectLst>
              </a:rPr>
              <a:t>َ</a:t>
            </a:r>
            <a:r>
              <a:rPr lang="ar-SA" sz="4000" b="1" dirty="0">
                <a:effectLst>
                  <a:outerShdw blurRad="38100" dist="38100" dir="2700000" algn="tl">
                    <a:srgbClr val="FFFFFF"/>
                  </a:outerShdw>
                </a:effectLst>
              </a:rPr>
              <a:t> الحـاجبي</a:t>
            </a:r>
            <a:r>
              <a:rPr lang="ar-AE" sz="4000" b="1" dirty="0">
                <a:effectLst>
                  <a:outerShdw blurRad="38100" dist="38100" dir="2700000" algn="tl">
                    <a:srgbClr val="FFFFFF"/>
                  </a:outerShdw>
                </a:effectLst>
              </a:rPr>
              <a:t>ــــــ</a:t>
            </a:r>
            <a:r>
              <a:rPr lang="ar-SA" sz="4000" b="1" dirty="0">
                <a:effectLst>
                  <a:outerShdw blurRad="38100" dist="38100" dir="2700000" algn="tl">
                    <a:srgbClr val="FFFFFF"/>
                  </a:outerShdw>
                </a:effectLst>
              </a:rPr>
              <a:t>ن         على الجبين الل</a:t>
            </a:r>
            <a:r>
              <a:rPr lang="ar-AE" sz="4000" b="1" dirty="0">
                <a:effectLst>
                  <a:outerShdw blurRad="38100" dist="38100" dir="2700000" algn="tl">
                    <a:srgbClr val="FFFFFF"/>
                  </a:outerShdw>
                </a:effectLst>
              </a:rPr>
              <a:t>ُّ</a:t>
            </a:r>
            <a:r>
              <a:rPr lang="ar-SA" sz="4000" b="1" dirty="0">
                <a:effectLst>
                  <a:outerShdw blurRad="38100" dist="38100" dir="2700000" algn="tl">
                    <a:srgbClr val="FFFFFF"/>
                  </a:outerShdw>
                </a:effectLst>
              </a:rPr>
              <a:t>ج</a:t>
            </a:r>
            <a:r>
              <a:rPr lang="ar-AE" sz="4000" b="1" dirty="0">
                <a:effectLst>
                  <a:outerShdw blurRad="38100" dist="38100" dir="2700000" algn="tl">
                    <a:srgbClr val="FFFFFF"/>
                  </a:outerShdw>
                </a:effectLst>
              </a:rPr>
              <a:t>َ</a:t>
            </a:r>
            <a:r>
              <a:rPr lang="ar-SA" sz="4000" b="1" dirty="0">
                <a:effectLst>
                  <a:outerShdw blurRad="38100" dist="38100" dir="2700000" algn="tl">
                    <a:srgbClr val="FFFFFF"/>
                  </a:outerShdw>
                </a:effectLst>
              </a:rPr>
              <a:t>ينِ</a:t>
            </a:r>
            <a:endParaRPr lang="ar-AE" sz="4000" b="1" dirty="0">
              <a:effectLst>
                <a:outerShdw blurRad="38100" dist="38100" dir="2700000" algn="tl">
                  <a:srgbClr val="FFFFFF"/>
                </a:outerShdw>
              </a:effectLst>
            </a:endParaRPr>
          </a:p>
          <a:p>
            <a:pPr algn="r" rtl="1" eaLnBrk="1" hangingPunct="1">
              <a:defRPr/>
            </a:pPr>
            <a:r>
              <a:rPr lang="ar-SA" sz="4000" b="1" dirty="0">
                <a:effectLst>
                  <a:outerShdw blurRad="38100" dist="38100" dir="2700000" algn="tl">
                    <a:srgbClr val="FFFFFF"/>
                  </a:outerShdw>
                </a:effectLst>
              </a:rPr>
              <a:t>إنْ كنتَ تقصد قتلي         قت</a:t>
            </a:r>
            <a:r>
              <a:rPr lang="ar-AE" sz="4000" b="1" dirty="0">
                <a:effectLst>
                  <a:outerShdw blurRad="38100" dist="38100" dir="2700000" algn="tl">
                    <a:srgbClr val="FFFFFF"/>
                  </a:outerShdw>
                </a:effectLst>
              </a:rPr>
              <a:t>ـ</a:t>
            </a:r>
            <a:r>
              <a:rPr lang="ar-SA" sz="4000" b="1" dirty="0">
                <a:effectLst>
                  <a:outerShdw blurRad="38100" dist="38100" dir="2700000" algn="tl">
                    <a:srgbClr val="FFFFFF"/>
                  </a:outerShdw>
                </a:effectLst>
              </a:rPr>
              <a:t>لتن</a:t>
            </a:r>
            <a:r>
              <a:rPr lang="ar-AE" sz="4000" b="1" dirty="0">
                <a:effectLst>
                  <a:outerShdw blurRad="38100" dist="38100" dir="2700000" algn="tl">
                    <a:srgbClr val="FFFFFF"/>
                  </a:outerShdw>
                </a:effectLst>
              </a:rPr>
              <a:t>ــــ</a:t>
            </a:r>
            <a:r>
              <a:rPr lang="ar-SA" sz="4000" b="1" dirty="0">
                <a:effectLst>
                  <a:outerShdw blurRad="38100" dist="38100" dir="2700000" algn="tl">
                    <a:srgbClr val="FFFFFF"/>
                  </a:outerShdw>
                </a:effectLst>
              </a:rPr>
              <a:t>ي مـر</a:t>
            </a:r>
            <a:r>
              <a:rPr lang="ar-AE" sz="4000" b="1" dirty="0">
                <a:effectLst>
                  <a:outerShdw blurRad="38100" dist="38100" dir="2700000" algn="tl">
                    <a:srgbClr val="FFFFFF"/>
                  </a:outerShdw>
                </a:effectLst>
              </a:rPr>
              <a:t>ّ</a:t>
            </a:r>
            <a:r>
              <a:rPr lang="ar-SA" sz="4000" b="1" dirty="0">
                <a:effectLst>
                  <a:outerShdw blurRad="38100" dist="38100" dir="2700000" algn="tl">
                    <a:srgbClr val="FFFFFF"/>
                  </a:outerShdw>
                </a:effectLst>
              </a:rPr>
              <a:t>ت</a:t>
            </a:r>
            <a:r>
              <a:rPr lang="ar-AE" sz="4000" b="1" dirty="0">
                <a:effectLst>
                  <a:outerShdw blurRad="38100" dist="38100" dir="2700000" algn="tl">
                    <a:srgbClr val="FFFFFF"/>
                  </a:outerShdw>
                </a:effectLst>
              </a:rPr>
              <a:t>ـــــــ</a:t>
            </a:r>
            <a:r>
              <a:rPr lang="ar-SA" sz="4000" b="1" dirty="0">
                <a:effectLst>
                  <a:outerShdw blurRad="38100" dist="38100" dir="2700000" algn="tl">
                    <a:srgbClr val="FFFFFF"/>
                  </a:outerShdw>
                </a:effectLst>
              </a:rPr>
              <a:t>ـي</a:t>
            </a:r>
            <a:r>
              <a:rPr lang="ar-AE" sz="4000" b="1" dirty="0">
                <a:effectLst>
                  <a:outerShdw blurRad="38100" dist="38100" dir="2700000" algn="tl">
                    <a:srgbClr val="FFFFFF"/>
                  </a:outerShdw>
                </a:effectLst>
              </a:rPr>
              <a:t>ـ</a:t>
            </a:r>
            <a:r>
              <a:rPr lang="ar-SA" sz="4000" b="1" dirty="0">
                <a:effectLst>
                  <a:outerShdw blurRad="38100" dist="38100" dir="2700000" algn="tl">
                    <a:srgbClr val="FFFFFF"/>
                  </a:outerShdw>
                </a:effectLst>
              </a:rPr>
              <a:t>نِ</a:t>
            </a:r>
            <a:endParaRPr lang="en-US" sz="4000" b="1" dirty="0">
              <a:effectLst>
                <a:outerShdw blurRad="38100" dist="38100" dir="2700000" algn="tl">
                  <a:srgbClr val="FFFFFF"/>
                </a:outerShdw>
              </a:effectLst>
            </a:endParaRPr>
          </a:p>
        </p:txBody>
      </p:sp>
    </p:spTree>
    <p:extLst>
      <p:ext uri="{BB962C8B-B14F-4D97-AF65-F5344CB8AC3E}">
        <p14:creationId xmlns:p14="http://schemas.microsoft.com/office/powerpoint/2010/main" val="42430499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145"/>
                                        </p:tgtEl>
                                        <p:attrNameLst>
                                          <p:attrName>style.visibility</p:attrName>
                                        </p:attrNameLst>
                                      </p:cBhvr>
                                      <p:to>
                                        <p:strVal val="visible"/>
                                      </p:to>
                                    </p:set>
                                    <p:animEffect transition="in" filter="checkerboard(across)">
                                      <p:cBhvr>
                                        <p:cTn id="7" dur="500"/>
                                        <p:tgtEl>
                                          <p:spTgt spid="514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138"/>
                                        </p:tgtEl>
                                        <p:attrNameLst>
                                          <p:attrName>style.visibility</p:attrName>
                                        </p:attrNameLst>
                                      </p:cBhvr>
                                      <p:to>
                                        <p:strVal val="visible"/>
                                      </p:to>
                                    </p:set>
                                    <p:animEffect transition="in" filter="blinds(horizontal)">
                                      <p:cBhvr>
                                        <p:cTn id="12" dur="500"/>
                                        <p:tgtEl>
                                          <p:spTgt spid="513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146"/>
                                        </p:tgtEl>
                                        <p:attrNameLst>
                                          <p:attrName>style.visibility</p:attrName>
                                        </p:attrNameLst>
                                      </p:cBhvr>
                                      <p:to>
                                        <p:strVal val="visible"/>
                                      </p:to>
                                    </p:set>
                                    <p:animEffect transition="in" filter="blinds(horizontal)">
                                      <p:cBhvr>
                                        <p:cTn id="17" dur="500"/>
                                        <p:tgtEl>
                                          <p:spTgt spid="5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38" grpId="0" animBg="1"/>
      <p:bldP spid="5145" grpId="0" animBg="1"/>
      <p:bldP spid="514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2" name="Rectangle 22"/>
          <p:cNvSpPr>
            <a:spLocks noChangeArrowheads="1"/>
          </p:cNvSpPr>
          <p:nvPr/>
        </p:nvSpPr>
        <p:spPr bwMode="auto">
          <a:xfrm>
            <a:off x="2351088" y="2781301"/>
            <a:ext cx="7848600" cy="3743325"/>
          </a:xfrm>
          <a:prstGeom prst="rect">
            <a:avLst/>
          </a:prstGeom>
          <a:gradFill rotWithShape="1">
            <a:gsLst>
              <a:gs pos="0">
                <a:schemeClr val="bg1"/>
              </a:gs>
              <a:gs pos="100000">
                <a:schemeClr val="accent1"/>
              </a:gs>
            </a:gsLst>
            <a:path path="shape">
              <a:fillToRect l="50000" t="50000" r="50000" b="50000"/>
            </a:path>
          </a:gradFill>
          <a:ln w="57150" cmpd="thickThin">
            <a:solidFill>
              <a:schemeClr val="tx1"/>
            </a:solidFill>
            <a:miter lim="800000"/>
            <a:headEnd/>
            <a:tailEnd/>
          </a:ln>
          <a:effectLst/>
        </p:spPr>
        <p:txBody>
          <a:bodyPr wrap="none" anchor="ctr"/>
          <a:lstStyle/>
          <a:p>
            <a:pPr marL="342900" indent="-342900" algn="r">
              <a:spcBef>
                <a:spcPct val="50000"/>
              </a:spcBef>
              <a:defRPr/>
            </a:pPr>
            <a:endParaRPr lang="ar-AE" sz="4000" b="1" dirty="0">
              <a:solidFill>
                <a:srgbClr val="FF0000"/>
              </a:solidFill>
              <a:effectLst>
                <a:outerShdw blurRad="38100" dist="38100" dir="2700000" algn="tl">
                  <a:srgbClr val="C0C0C0"/>
                </a:outerShdw>
              </a:effectLst>
              <a:ea typeface="Times New Roman" pitchFamily="18" charset="0"/>
              <a:cs typeface="SKR HEAD1" pitchFamily="2" charset="-78"/>
            </a:endParaRPr>
          </a:p>
          <a:p>
            <a:pPr marL="342900" indent="-342900" algn="r">
              <a:spcBef>
                <a:spcPct val="50000"/>
              </a:spcBef>
              <a:defRPr/>
            </a:pPr>
            <a:r>
              <a:rPr lang="ar-AE" sz="4000" b="1" dirty="0">
                <a:solidFill>
                  <a:srgbClr val="FF0000"/>
                </a:solidFill>
                <a:effectLst>
                  <a:outerShdw blurRad="38100" dist="38100" dir="2700000" algn="tl">
                    <a:srgbClr val="C0C0C0"/>
                  </a:outerShdw>
                </a:effectLst>
                <a:ea typeface="Times New Roman" pitchFamily="18" charset="0"/>
                <a:cs typeface="SKR HEAD1" pitchFamily="2" charset="-78"/>
              </a:rPr>
              <a:t>- </a:t>
            </a:r>
            <a:r>
              <a:rPr lang="ar-AE" sz="4000" b="1" dirty="0">
                <a:effectLst>
                  <a:outerShdw blurRad="38100" dist="38100" dir="2700000" algn="tl">
                    <a:srgbClr val="C0C0C0"/>
                  </a:outerShdw>
                </a:effectLst>
                <a:ea typeface="Times New Roman" pitchFamily="18" charset="0"/>
              </a:rPr>
              <a:t>في قافلة تمتد من الآلام إلى الآلام (استعارة).</a:t>
            </a:r>
          </a:p>
          <a:p>
            <a:pPr marL="342900" indent="-342900" algn="r">
              <a:spcBef>
                <a:spcPct val="50000"/>
              </a:spcBef>
              <a:defRPr/>
            </a:pPr>
            <a:r>
              <a:rPr lang="ar-AE" sz="4000" b="1" dirty="0">
                <a:effectLst>
                  <a:outerShdw blurRad="38100" dist="38100" dir="2700000" algn="tl">
                    <a:srgbClr val="C0C0C0"/>
                  </a:outerShdw>
                </a:effectLst>
                <a:ea typeface="Times New Roman" pitchFamily="18" charset="0"/>
              </a:rPr>
              <a:t>- عاقد الحاجبين (كناية عن العبوس).</a:t>
            </a:r>
            <a:endParaRPr lang="en-US" sz="4000" b="1" dirty="0">
              <a:effectLst>
                <a:outerShdw blurRad="38100" dist="38100" dir="2700000" algn="tl">
                  <a:srgbClr val="C0C0C0"/>
                </a:outerShdw>
              </a:effectLst>
              <a:ea typeface="Times New Roman" pitchFamily="18" charset="0"/>
            </a:endParaRPr>
          </a:p>
          <a:p>
            <a:pPr marL="342900" indent="-342900" algn="r">
              <a:spcBef>
                <a:spcPct val="50000"/>
              </a:spcBef>
              <a:defRPr/>
            </a:pPr>
            <a:r>
              <a:rPr lang="ar-AE" sz="4000" b="1" dirty="0">
                <a:effectLst>
                  <a:outerShdw blurRad="38100" dist="38100" dir="2700000" algn="tl">
                    <a:srgbClr val="C0C0C0"/>
                  </a:outerShdw>
                </a:effectLst>
                <a:ea typeface="Times New Roman" pitchFamily="18" charset="0"/>
              </a:rPr>
              <a:t>- تمشون خفافًا كالغيمة (تشبيه تام)</a:t>
            </a:r>
            <a:r>
              <a:rPr lang="ar-AE" sz="4000" b="1" dirty="0">
                <a:solidFill>
                  <a:srgbClr val="FF0000"/>
                </a:solidFill>
                <a:effectLst>
                  <a:outerShdw blurRad="38100" dist="38100" dir="2700000" algn="tl">
                    <a:srgbClr val="C0C0C0"/>
                  </a:outerShdw>
                </a:effectLst>
                <a:ea typeface="Times New Roman" pitchFamily="18" charset="0"/>
                <a:cs typeface="SKR HEAD1" pitchFamily="2" charset="-78"/>
              </a:rPr>
              <a:t>.</a:t>
            </a:r>
            <a:endParaRPr lang="en-US" sz="4000" b="1" dirty="0">
              <a:solidFill>
                <a:srgbClr val="FF0000"/>
              </a:solidFill>
              <a:effectLst>
                <a:outerShdw blurRad="38100" dist="38100" dir="2700000" algn="tl">
                  <a:srgbClr val="C0C0C0"/>
                </a:outerShdw>
              </a:effectLst>
              <a:ea typeface="Times New Roman" pitchFamily="18" charset="0"/>
              <a:cs typeface="SKR HEAD1" pitchFamily="2" charset="-78"/>
            </a:endParaRPr>
          </a:p>
        </p:txBody>
      </p:sp>
      <p:sp>
        <p:nvSpPr>
          <p:cNvPr id="5145" name="Rectangle 25" descr="لوح خشبي"/>
          <p:cNvSpPr>
            <a:spLocks noChangeArrowheads="1"/>
          </p:cNvSpPr>
          <p:nvPr/>
        </p:nvSpPr>
        <p:spPr bwMode="auto">
          <a:xfrm>
            <a:off x="1524000" y="981076"/>
            <a:ext cx="9144000" cy="1008063"/>
          </a:xfrm>
          <a:prstGeom prst="rect">
            <a:avLst/>
          </a:prstGeom>
          <a:pattFill prst="shingle">
            <a:fgClr>
              <a:srgbClr val="CCFFFF"/>
            </a:fgClr>
            <a:bgClr>
              <a:schemeClr val="bg1"/>
            </a:bgClr>
          </a:pattFill>
          <a:ln w="9525" algn="ctr">
            <a:noFill/>
            <a:miter lim="800000"/>
            <a:headEnd/>
            <a:tailEnd/>
          </a:ln>
          <a:effectLst/>
        </p:spPr>
        <p:txBody>
          <a:bodyPr anchor="ctr"/>
          <a:lstStyle/>
          <a:p>
            <a:pPr algn="r" rtl="1" eaLnBrk="1" hangingPunct="1">
              <a:defRPr/>
            </a:pPr>
            <a:r>
              <a:rPr lang="ar-AE" sz="3600" b="1">
                <a:solidFill>
                  <a:srgbClr val="000000"/>
                </a:solidFill>
                <a:effectLst>
                  <a:outerShdw blurRad="38100" dist="38100" dir="2700000" algn="tl">
                    <a:srgbClr val="C0C0C0"/>
                  </a:outerShdw>
                </a:effectLst>
                <a:ea typeface="Times New Roman" pitchFamily="18" charset="0"/>
                <a:cs typeface="Traditional Arabic" pitchFamily="2" charset="-78"/>
              </a:rPr>
              <a:t>يتضمن النصان التاليان صورًا بيانية مختلفة (التشبيه، الاستعارة، الكناية)،</a:t>
            </a:r>
            <a:br>
              <a:rPr lang="ar-AE" sz="3600" b="1">
                <a:solidFill>
                  <a:srgbClr val="000000"/>
                </a:solidFill>
                <a:effectLst>
                  <a:outerShdw blurRad="38100" dist="38100" dir="2700000" algn="tl">
                    <a:srgbClr val="C0C0C0"/>
                  </a:outerShdw>
                </a:effectLst>
                <a:ea typeface="Times New Roman" pitchFamily="18" charset="0"/>
                <a:cs typeface="Traditional Arabic" pitchFamily="2" charset="-78"/>
              </a:rPr>
            </a:br>
            <a:r>
              <a:rPr lang="ar-AE" sz="3600" b="1">
                <a:solidFill>
                  <a:srgbClr val="000000"/>
                </a:solidFill>
                <a:effectLst>
                  <a:outerShdw blurRad="38100" dist="38100" dir="2700000" algn="tl">
                    <a:srgbClr val="C0C0C0"/>
                  </a:outerShdw>
                </a:effectLst>
                <a:ea typeface="Times New Roman" pitchFamily="18" charset="0"/>
                <a:cs typeface="Traditional Arabic" pitchFamily="2" charset="-78"/>
              </a:rPr>
              <a:t>استخرج مثالاً واحدًا على كل صورة منها:</a:t>
            </a:r>
            <a:endParaRPr lang="en-US" sz="3600" b="1">
              <a:solidFill>
                <a:srgbClr val="000000"/>
              </a:solidFill>
              <a:effectLst>
                <a:outerShdw blurRad="38100" dist="38100" dir="2700000" algn="tl">
                  <a:srgbClr val="C0C0C0"/>
                </a:outerShdw>
              </a:effectLst>
              <a:ea typeface="Times New Roman" pitchFamily="18" charset="0"/>
              <a:cs typeface="Traditional Arabic" pitchFamily="2" charset="-78"/>
            </a:endParaRPr>
          </a:p>
        </p:txBody>
      </p:sp>
    </p:spTree>
    <p:extLst>
      <p:ext uri="{BB962C8B-B14F-4D97-AF65-F5344CB8AC3E}">
        <p14:creationId xmlns:p14="http://schemas.microsoft.com/office/powerpoint/2010/main" val="40138505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145"/>
                                        </p:tgtEl>
                                        <p:attrNameLst>
                                          <p:attrName>style.visibility</p:attrName>
                                        </p:attrNameLst>
                                      </p:cBhvr>
                                      <p:to>
                                        <p:strVal val="visible"/>
                                      </p:to>
                                    </p:set>
                                    <p:animEffect transition="in" filter="checkerboard(across)">
                                      <p:cBhvr>
                                        <p:cTn id="7" dur="500"/>
                                        <p:tgtEl>
                                          <p:spTgt spid="514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142"/>
                                        </p:tgtEl>
                                        <p:attrNameLst>
                                          <p:attrName>style.visibility</p:attrName>
                                        </p:attrNameLst>
                                      </p:cBhvr>
                                      <p:to>
                                        <p:strVal val="visible"/>
                                      </p:to>
                                    </p:set>
                                    <p:animEffect transition="in" filter="checkerboard(across)">
                                      <p:cBhvr>
                                        <p:cTn id="12" dur="500"/>
                                        <p:tgtEl>
                                          <p:spTgt spid="51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42" grpId="0" animBg="1"/>
      <p:bldP spid="514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60" name="Rectangle 8"/>
          <p:cNvSpPr>
            <a:spLocks noChangeArrowheads="1"/>
          </p:cNvSpPr>
          <p:nvPr/>
        </p:nvSpPr>
        <p:spPr bwMode="auto">
          <a:xfrm>
            <a:off x="1631951" y="2565400"/>
            <a:ext cx="8893175" cy="3600450"/>
          </a:xfrm>
          <a:prstGeom prst="rect">
            <a:avLst/>
          </a:prstGeom>
          <a:gradFill rotWithShape="1">
            <a:gsLst>
              <a:gs pos="0">
                <a:schemeClr val="bg1"/>
              </a:gs>
              <a:gs pos="100000">
                <a:schemeClr val="accent1"/>
              </a:gs>
            </a:gsLst>
            <a:path path="shape">
              <a:fillToRect l="50000" t="50000" r="50000" b="50000"/>
            </a:path>
          </a:gradFill>
          <a:ln w="57150" cmpd="thickThin">
            <a:solidFill>
              <a:schemeClr val="tx1"/>
            </a:solidFill>
            <a:miter lim="800000"/>
            <a:headEnd/>
            <a:tailEnd/>
          </a:ln>
          <a:effectLst/>
        </p:spPr>
        <p:txBody>
          <a:bodyPr wrap="none" anchor="ctr"/>
          <a:lstStyle/>
          <a:p>
            <a:pPr marL="342900" indent="-342900" algn="ctr" rtl="1">
              <a:defRPr/>
            </a:pPr>
            <a:endParaRPr lang="ar-AE" sz="3200" b="1" dirty="0">
              <a:solidFill>
                <a:srgbClr val="FF0000"/>
              </a:solidFill>
              <a:effectLst>
                <a:outerShdw blurRad="38100" dist="38100" dir="2700000" algn="tl">
                  <a:srgbClr val="000000"/>
                </a:outerShdw>
              </a:effectLst>
              <a:cs typeface="SKR HEAD1" pitchFamily="2" charset="-78"/>
            </a:endParaRPr>
          </a:p>
        </p:txBody>
      </p:sp>
      <p:sp>
        <p:nvSpPr>
          <p:cNvPr id="49163" name="Rectangle 11" descr="لوح خشبي"/>
          <p:cNvSpPr>
            <a:spLocks noChangeArrowheads="1"/>
          </p:cNvSpPr>
          <p:nvPr/>
        </p:nvSpPr>
        <p:spPr bwMode="auto">
          <a:xfrm>
            <a:off x="1774826" y="1412876"/>
            <a:ext cx="8640763" cy="792163"/>
          </a:xfrm>
          <a:prstGeom prst="rect">
            <a:avLst/>
          </a:prstGeom>
          <a:pattFill prst="shingle">
            <a:fgClr>
              <a:srgbClr val="CCFFFF"/>
            </a:fgClr>
            <a:bgClr>
              <a:schemeClr val="bg1"/>
            </a:bgClr>
          </a:pattFill>
          <a:ln w="9525" algn="ctr">
            <a:noFill/>
            <a:miter lim="800000"/>
            <a:headEnd/>
            <a:tailEnd/>
          </a:ln>
          <a:effectLst/>
        </p:spPr>
        <p:txBody>
          <a:bodyPr anchor="ctr"/>
          <a:lstStyle/>
          <a:p>
            <a:pPr algn="r" rtl="1" eaLnBrk="1" hangingPunct="1">
              <a:defRPr/>
            </a:pPr>
            <a:r>
              <a:rPr lang="ar-AE" sz="4400" b="1" dirty="0">
                <a:solidFill>
                  <a:srgbClr val="000000"/>
                </a:solidFill>
                <a:effectLst>
                  <a:outerShdw blurRad="38100" dist="38100" dir="2700000" algn="tl">
                    <a:srgbClr val="C0C0C0"/>
                  </a:outerShdw>
                </a:effectLst>
                <a:ea typeface="Times New Roman" pitchFamily="18" charset="0"/>
                <a:cs typeface="SKR HEAD1" pitchFamily="2" charset="-78"/>
              </a:rPr>
              <a:t>اذكرْ بعضَ الكناياتِ التي تكثرُ في استخدامِكَ اليوميِّ.</a:t>
            </a:r>
            <a:endParaRPr lang="en-US" sz="4400" b="1" dirty="0">
              <a:solidFill>
                <a:srgbClr val="000000"/>
              </a:solidFill>
              <a:effectLst>
                <a:outerShdw blurRad="38100" dist="38100" dir="2700000" algn="tl">
                  <a:srgbClr val="C0C0C0"/>
                </a:outerShdw>
              </a:effectLst>
              <a:ea typeface="Times New Roman" pitchFamily="18" charset="0"/>
              <a:cs typeface="SKR HEAD1" pitchFamily="2" charset="-78"/>
            </a:endParaRPr>
          </a:p>
        </p:txBody>
      </p:sp>
      <p:sp>
        <p:nvSpPr>
          <p:cNvPr id="49164" name="Text Box 12"/>
          <p:cNvSpPr txBox="1">
            <a:spLocks noChangeArrowheads="1"/>
          </p:cNvSpPr>
          <p:nvPr/>
        </p:nvSpPr>
        <p:spPr bwMode="auto">
          <a:xfrm>
            <a:off x="2495550" y="2997200"/>
            <a:ext cx="7632700" cy="762000"/>
          </a:xfrm>
          <a:prstGeom prst="rect">
            <a:avLst/>
          </a:prstGeom>
          <a:noFill/>
          <a:ln w="9525">
            <a:noFill/>
            <a:miter lim="800000"/>
            <a:headEnd/>
            <a:tailEnd/>
          </a:ln>
          <a:effectLst/>
        </p:spPr>
        <p:txBody>
          <a:bodyPr>
            <a:spAutoFit/>
          </a:bodyPr>
          <a:lstStyle/>
          <a:p>
            <a:pPr marL="342900" indent="-342900" algn="r" rtl="1">
              <a:spcBef>
                <a:spcPct val="50000"/>
              </a:spcBef>
              <a:buFontTx/>
              <a:buAutoNum type="arabicPeriod"/>
              <a:defRPr/>
            </a:pPr>
            <a:r>
              <a:rPr lang="ar-AE" sz="4400" b="1" dirty="0">
                <a:solidFill>
                  <a:srgbClr val="FF0000"/>
                </a:solidFill>
                <a:effectLst>
                  <a:outerShdw blurRad="38100" dist="38100" dir="2700000" algn="tl">
                    <a:srgbClr val="C0C0C0"/>
                  </a:outerShdw>
                </a:effectLst>
                <a:ea typeface="Times New Roman" pitchFamily="18" charset="0"/>
                <a:cs typeface="SKR HEAD1" pitchFamily="2" charset="-78"/>
              </a:rPr>
              <a:t> صاحبُ الأيادي البيضاء. (كناية عن العطاء).</a:t>
            </a:r>
            <a:endParaRPr lang="en-US" sz="4400" b="1" dirty="0">
              <a:solidFill>
                <a:srgbClr val="FF0000"/>
              </a:solidFill>
              <a:effectLst>
                <a:outerShdw blurRad="38100" dist="38100" dir="2700000" algn="tl">
                  <a:srgbClr val="C0C0C0"/>
                </a:outerShdw>
              </a:effectLst>
              <a:ea typeface="Times New Roman" pitchFamily="18" charset="0"/>
              <a:cs typeface="SKR HEAD1" pitchFamily="2" charset="-78"/>
            </a:endParaRPr>
          </a:p>
        </p:txBody>
      </p:sp>
      <p:sp>
        <p:nvSpPr>
          <p:cNvPr id="49165" name="Text Box 13"/>
          <p:cNvSpPr txBox="1">
            <a:spLocks noChangeArrowheads="1"/>
          </p:cNvSpPr>
          <p:nvPr/>
        </p:nvSpPr>
        <p:spPr bwMode="auto">
          <a:xfrm>
            <a:off x="2495550" y="4005263"/>
            <a:ext cx="7632700" cy="762000"/>
          </a:xfrm>
          <a:prstGeom prst="rect">
            <a:avLst/>
          </a:prstGeom>
          <a:noFill/>
          <a:ln w="9525">
            <a:noFill/>
            <a:miter lim="800000"/>
            <a:headEnd/>
            <a:tailEnd/>
          </a:ln>
          <a:effectLst/>
        </p:spPr>
        <p:txBody>
          <a:bodyPr>
            <a:spAutoFit/>
          </a:bodyPr>
          <a:lstStyle/>
          <a:p>
            <a:pPr marL="342900" indent="-342900" algn="r" rtl="1">
              <a:spcBef>
                <a:spcPct val="50000"/>
              </a:spcBef>
              <a:buFontTx/>
              <a:buAutoNum type="arabicPeriod" startAt="2"/>
              <a:defRPr/>
            </a:pPr>
            <a:r>
              <a:rPr lang="ar-AE" sz="4400" b="1" dirty="0">
                <a:solidFill>
                  <a:srgbClr val="FF0000"/>
                </a:solidFill>
                <a:effectLst>
                  <a:outerShdw blurRad="38100" dist="38100" dir="2700000" algn="tl">
                    <a:srgbClr val="C0C0C0"/>
                  </a:outerShdw>
                </a:effectLst>
                <a:ea typeface="Times New Roman" pitchFamily="18" charset="0"/>
                <a:cs typeface="SKR HEAD1" pitchFamily="2" charset="-78"/>
              </a:rPr>
              <a:t> غنيٌّ عنِ التعريف. (كناية عن الشهرة).</a:t>
            </a:r>
            <a:endParaRPr lang="en-US" sz="4400" b="1" dirty="0">
              <a:solidFill>
                <a:srgbClr val="FF0000"/>
              </a:solidFill>
              <a:effectLst>
                <a:outerShdw blurRad="38100" dist="38100" dir="2700000" algn="tl">
                  <a:srgbClr val="C0C0C0"/>
                </a:outerShdw>
              </a:effectLst>
              <a:ea typeface="Times New Roman" pitchFamily="18" charset="0"/>
              <a:cs typeface="SKR HEAD1" pitchFamily="2" charset="-78"/>
            </a:endParaRPr>
          </a:p>
        </p:txBody>
      </p:sp>
      <p:sp>
        <p:nvSpPr>
          <p:cNvPr id="49166" name="Text Box 14"/>
          <p:cNvSpPr txBox="1">
            <a:spLocks noChangeArrowheads="1"/>
          </p:cNvSpPr>
          <p:nvPr/>
        </p:nvSpPr>
        <p:spPr bwMode="auto">
          <a:xfrm>
            <a:off x="2495550" y="5114925"/>
            <a:ext cx="7632700" cy="762000"/>
          </a:xfrm>
          <a:prstGeom prst="rect">
            <a:avLst/>
          </a:prstGeom>
          <a:noFill/>
          <a:ln w="9525">
            <a:noFill/>
            <a:miter lim="800000"/>
            <a:headEnd/>
            <a:tailEnd/>
          </a:ln>
          <a:effectLst/>
        </p:spPr>
        <p:txBody>
          <a:bodyPr>
            <a:spAutoFit/>
          </a:bodyPr>
          <a:lstStyle/>
          <a:p>
            <a:pPr marL="342900" indent="-342900" algn="r" rtl="1">
              <a:spcBef>
                <a:spcPct val="50000"/>
              </a:spcBef>
              <a:buFontTx/>
              <a:buAutoNum type="arabicPeriod" startAt="3"/>
              <a:defRPr/>
            </a:pPr>
            <a:r>
              <a:rPr lang="ar-AE" sz="4400" b="1" dirty="0">
                <a:solidFill>
                  <a:srgbClr val="FF0000"/>
                </a:solidFill>
                <a:effectLst>
                  <a:outerShdw blurRad="38100" dist="38100" dir="2700000" algn="tl">
                    <a:srgbClr val="C0C0C0"/>
                  </a:outerShdw>
                </a:effectLst>
                <a:ea typeface="Times New Roman" pitchFamily="18" charset="0"/>
                <a:cs typeface="SKR HEAD1" pitchFamily="2" charset="-78"/>
              </a:rPr>
              <a:t> آخِرُ العنقود. (كناية عن الولد الأخير).</a:t>
            </a:r>
            <a:endParaRPr lang="en-US" sz="4400" b="1" dirty="0">
              <a:solidFill>
                <a:srgbClr val="FF0000"/>
              </a:solidFill>
              <a:effectLst>
                <a:outerShdw blurRad="38100" dist="38100" dir="2700000" algn="tl">
                  <a:srgbClr val="C0C0C0"/>
                </a:outerShdw>
              </a:effectLst>
              <a:ea typeface="Times New Roman" pitchFamily="18" charset="0"/>
              <a:cs typeface="SKR HEAD1" pitchFamily="2" charset="-78"/>
            </a:endParaRPr>
          </a:p>
        </p:txBody>
      </p:sp>
    </p:spTree>
    <p:extLst>
      <p:ext uri="{BB962C8B-B14F-4D97-AF65-F5344CB8AC3E}">
        <p14:creationId xmlns:p14="http://schemas.microsoft.com/office/powerpoint/2010/main" val="10452681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9163"/>
                                        </p:tgtEl>
                                        <p:attrNameLst>
                                          <p:attrName>style.visibility</p:attrName>
                                        </p:attrNameLst>
                                      </p:cBhvr>
                                      <p:to>
                                        <p:strVal val="visible"/>
                                      </p:to>
                                    </p:set>
                                    <p:animEffect transition="in" filter="checkerboard(across)">
                                      <p:cBhvr>
                                        <p:cTn id="7" dur="500"/>
                                        <p:tgtEl>
                                          <p:spTgt spid="4916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9160"/>
                                        </p:tgtEl>
                                        <p:attrNameLst>
                                          <p:attrName>style.visibility</p:attrName>
                                        </p:attrNameLst>
                                      </p:cBhvr>
                                      <p:to>
                                        <p:strVal val="visible"/>
                                      </p:to>
                                    </p:set>
                                    <p:animEffect transition="in" filter="checkerboard(across)">
                                      <p:cBhvr>
                                        <p:cTn id="12" dur="500"/>
                                        <p:tgtEl>
                                          <p:spTgt spid="4916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1" presetClass="entr" presetSubtype="0" fill="hold" grpId="0" nodeType="clickEffect">
                                  <p:stCondLst>
                                    <p:cond delay="0"/>
                                  </p:stCondLst>
                                  <p:iterate type="lt">
                                    <p:tmPct val="10000"/>
                                  </p:iterate>
                                  <p:childTnLst>
                                    <p:set>
                                      <p:cBhvr>
                                        <p:cTn id="16" dur="1" fill="hold">
                                          <p:stCondLst>
                                            <p:cond delay="0"/>
                                          </p:stCondLst>
                                        </p:cTn>
                                        <p:tgtEl>
                                          <p:spTgt spid="49164"/>
                                        </p:tgtEl>
                                        <p:attrNameLst>
                                          <p:attrName>style.visibility</p:attrName>
                                        </p:attrNameLst>
                                      </p:cBhvr>
                                      <p:to>
                                        <p:strVal val="visible"/>
                                      </p:to>
                                    </p:set>
                                    <p:anim calcmode="lin" valueType="num">
                                      <p:cBhvr>
                                        <p:cTn id="17" dur="500" fill="hold"/>
                                        <p:tgtEl>
                                          <p:spTgt spid="49164"/>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49164"/>
                                        </p:tgtEl>
                                        <p:attrNameLst>
                                          <p:attrName>ppt_y</p:attrName>
                                        </p:attrNameLst>
                                      </p:cBhvr>
                                      <p:tavLst>
                                        <p:tav tm="0">
                                          <p:val>
                                            <p:strVal val="#ppt_y"/>
                                          </p:val>
                                        </p:tav>
                                        <p:tav tm="100000">
                                          <p:val>
                                            <p:strVal val="#ppt_y"/>
                                          </p:val>
                                        </p:tav>
                                      </p:tavLst>
                                    </p:anim>
                                    <p:anim calcmode="lin" valueType="num">
                                      <p:cBhvr>
                                        <p:cTn id="19" dur="500" fill="hold"/>
                                        <p:tgtEl>
                                          <p:spTgt spid="49164"/>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49164"/>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49164"/>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48" presetClass="entr" presetSubtype="0" accel="50000" fill="hold" grpId="0" nodeType="clickEffect">
                                  <p:stCondLst>
                                    <p:cond delay="0"/>
                                  </p:stCondLst>
                                  <p:childTnLst>
                                    <p:set>
                                      <p:cBhvr>
                                        <p:cTn id="25" dur="1" fill="hold">
                                          <p:stCondLst>
                                            <p:cond delay="0"/>
                                          </p:stCondLst>
                                        </p:cTn>
                                        <p:tgtEl>
                                          <p:spTgt spid="49165"/>
                                        </p:tgtEl>
                                        <p:attrNameLst>
                                          <p:attrName>style.visibility</p:attrName>
                                        </p:attrNameLst>
                                      </p:cBhvr>
                                      <p:to>
                                        <p:strVal val="visible"/>
                                      </p:to>
                                    </p:set>
                                    <p:anim calcmode="lin" valueType="num">
                                      <p:cBhvr>
                                        <p:cTn id="26" dur="1000" fill="hold"/>
                                        <p:tgtEl>
                                          <p:spTgt spid="49165"/>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27" dur="1000" fill="hold"/>
                                        <p:tgtEl>
                                          <p:spTgt spid="49165"/>
                                        </p:tgtEl>
                                        <p:attrNameLst>
                                          <p:attrName>ppt_x</p:attrName>
                                        </p:attrNameLst>
                                      </p:cBhvr>
                                      <p:tavLst>
                                        <p:tav tm="0">
                                          <p:val>
                                            <p:fltVal val="-1"/>
                                          </p:val>
                                        </p:tav>
                                        <p:tav tm="50000">
                                          <p:val>
                                            <p:fltVal val="0.95"/>
                                          </p:val>
                                        </p:tav>
                                        <p:tav tm="100000">
                                          <p:val>
                                            <p:strVal val="#ppt_x"/>
                                          </p:val>
                                        </p:tav>
                                      </p:tavLst>
                                    </p:anim>
                                    <p:anim calcmode="lin" valueType="num">
                                      <p:cBhvr>
                                        <p:cTn id="28" dur="1000" fill="hold"/>
                                        <p:tgtEl>
                                          <p:spTgt spid="49165"/>
                                        </p:tgtEl>
                                        <p:attrNameLst>
                                          <p:attrName>ppt_y</p:attrName>
                                        </p:attrNameLst>
                                      </p:cBhvr>
                                      <p:tavLst>
                                        <p:tav tm="0">
                                          <p:val>
                                            <p:strVal val="#ppt_y"/>
                                          </p:val>
                                        </p:tav>
                                        <p:tav tm="100000">
                                          <p:val>
                                            <p:strVal val="#ppt_y"/>
                                          </p:val>
                                        </p:tav>
                                      </p:tavLst>
                                    </p:anim>
                                    <p:animEffect transition="in" filter="fade">
                                      <p:cBhvr>
                                        <p:cTn id="29" dur="1000"/>
                                        <p:tgtEl>
                                          <p:spTgt spid="49165"/>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34" presetClass="entr" presetSubtype="0" fill="hold" grpId="0" nodeType="clickEffect">
                                  <p:stCondLst>
                                    <p:cond delay="0"/>
                                  </p:stCondLst>
                                  <p:childTnLst>
                                    <p:set>
                                      <p:cBhvr>
                                        <p:cTn id="33" dur="1" fill="hold">
                                          <p:stCondLst>
                                            <p:cond delay="0"/>
                                          </p:stCondLst>
                                        </p:cTn>
                                        <p:tgtEl>
                                          <p:spTgt spid="49166"/>
                                        </p:tgtEl>
                                        <p:attrNameLst>
                                          <p:attrName>style.visibility</p:attrName>
                                        </p:attrNameLst>
                                      </p:cBhvr>
                                      <p:to>
                                        <p:strVal val="visible"/>
                                      </p:to>
                                    </p:set>
                                    <p:anim from="(-#ppt_w/2)" to="(#ppt_x)" calcmode="lin" valueType="num">
                                      <p:cBhvr>
                                        <p:cTn id="34" dur="600" fill="hold">
                                          <p:stCondLst>
                                            <p:cond delay="0"/>
                                          </p:stCondLst>
                                        </p:cTn>
                                        <p:tgtEl>
                                          <p:spTgt spid="49166"/>
                                        </p:tgtEl>
                                        <p:attrNameLst>
                                          <p:attrName>ppt_x</p:attrName>
                                        </p:attrNameLst>
                                      </p:cBhvr>
                                    </p:anim>
                                    <p:anim from="0" to="-1.0" calcmode="lin" valueType="num">
                                      <p:cBhvr>
                                        <p:cTn id="35" dur="200" decel="50000" autoRev="1" fill="hold">
                                          <p:stCondLst>
                                            <p:cond delay="600"/>
                                          </p:stCondLst>
                                        </p:cTn>
                                        <p:tgtEl>
                                          <p:spTgt spid="49166"/>
                                        </p:tgtEl>
                                        <p:attrNameLst>
                                          <p:attrName>xshear</p:attrName>
                                        </p:attrNameLst>
                                      </p:cBhvr>
                                    </p:anim>
                                    <p:animScale>
                                      <p:cBhvr>
                                        <p:cTn id="36" dur="200" decel="100000" autoRev="1" fill="hold">
                                          <p:stCondLst>
                                            <p:cond delay="600"/>
                                          </p:stCondLst>
                                        </p:cTn>
                                        <p:tgtEl>
                                          <p:spTgt spid="49166"/>
                                        </p:tgtEl>
                                      </p:cBhvr>
                                      <p:from x="100000" y="100000"/>
                                      <p:to x="80000" y="100000"/>
                                    </p:animScale>
                                    <p:anim by="(#ppt_h/3+#ppt_w*0.1)" calcmode="lin" valueType="num">
                                      <p:cBhvr additive="sum">
                                        <p:cTn id="37" dur="200" decel="100000" autoRev="1" fill="hold">
                                          <p:stCondLst>
                                            <p:cond delay="600"/>
                                          </p:stCondLst>
                                        </p:cTn>
                                        <p:tgtEl>
                                          <p:spTgt spid="49166"/>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60" grpId="0" animBg="1"/>
      <p:bldP spid="49163" grpId="0" animBg="1"/>
      <p:bldP spid="49164" grpId="0"/>
      <p:bldP spid="49165" grpId="0"/>
      <p:bldP spid="4916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descr="عمودي متقطع"/>
          <p:cNvSpPr>
            <a:spLocks noGrp="1" noChangeArrowheads="1"/>
          </p:cNvSpPr>
          <p:nvPr>
            <p:ph type="title"/>
          </p:nvPr>
        </p:nvSpPr>
        <p:spPr>
          <a:xfrm>
            <a:off x="7705726" y="0"/>
            <a:ext cx="2962275" cy="719138"/>
          </a:xfrm>
          <a:pattFill prst="dashVert">
            <a:fgClr>
              <a:srgbClr val="FFCCFF"/>
            </a:fgClr>
            <a:bgClr>
              <a:schemeClr val="bg1"/>
            </a:bgClr>
          </a:pattFill>
        </p:spPr>
        <p:txBody>
          <a:bodyPr/>
          <a:lstStyle/>
          <a:p>
            <a:pPr eaLnBrk="1" hangingPunct="1">
              <a:defRPr/>
            </a:pPr>
            <a:r>
              <a:rPr lang="ar-AE" b="1" dirty="0">
                <a:solidFill>
                  <a:srgbClr val="FF0000"/>
                </a:solidFill>
                <a:effectLst>
                  <a:outerShdw blurRad="38100" dist="38100" dir="2700000" algn="tl">
                    <a:srgbClr val="C0C0C0"/>
                  </a:outerShdw>
                </a:effectLst>
                <a:cs typeface="PT Bold Heading" pitchFamily="2" charset="-78"/>
              </a:rPr>
              <a:t>بلاغة الكناية:</a:t>
            </a:r>
            <a:endParaRPr lang="en-US" b="1" dirty="0">
              <a:solidFill>
                <a:srgbClr val="FF0000"/>
              </a:solidFill>
              <a:effectLst>
                <a:outerShdw blurRad="38100" dist="38100" dir="2700000" algn="tl">
                  <a:srgbClr val="C0C0C0"/>
                </a:outerShdw>
              </a:effectLst>
              <a:cs typeface="PT Bold Heading" pitchFamily="2" charset="-78"/>
            </a:endParaRPr>
          </a:p>
        </p:txBody>
      </p:sp>
      <p:sp>
        <p:nvSpPr>
          <p:cNvPr id="76803" name="AutoShape 3"/>
          <p:cNvSpPr>
            <a:spLocks noChangeArrowheads="1"/>
          </p:cNvSpPr>
          <p:nvPr/>
        </p:nvSpPr>
        <p:spPr bwMode="auto">
          <a:xfrm>
            <a:off x="1523999" y="692150"/>
            <a:ext cx="10441577" cy="6165850"/>
          </a:xfrm>
          <a:prstGeom prst="flowChartAlternateProcess">
            <a:avLst/>
          </a:prstGeom>
          <a:solidFill>
            <a:srgbClr val="FFFF99"/>
          </a:solidFill>
          <a:ln w="88900" cmpd="thickThin">
            <a:solidFill>
              <a:srgbClr val="FF6600"/>
            </a:solidFill>
            <a:miter lim="800000"/>
            <a:headEnd/>
            <a:tailEnd/>
          </a:ln>
          <a:effectLst/>
        </p:spPr>
        <p:txBody>
          <a:bodyPr wrap="none" anchor="ctr"/>
          <a:lstStyle/>
          <a:p>
            <a:pPr marL="342900" indent="-342900" algn="r" rtl="1">
              <a:lnSpc>
                <a:spcPct val="150000"/>
              </a:lnSpc>
              <a:defRPr/>
            </a:pPr>
            <a:r>
              <a:rPr lang="ar-AE" sz="4000" b="1" dirty="0">
                <a:effectLst>
                  <a:outerShdw blurRad="38100" dist="38100" dir="2700000" algn="tl">
                    <a:srgbClr val="FFFFFF"/>
                  </a:outerShdw>
                </a:effectLst>
              </a:rPr>
              <a:t>الكنايةُ </a:t>
            </a:r>
            <a:r>
              <a:rPr lang="ar-AE" sz="4000" b="1" dirty="0">
                <a:solidFill>
                  <a:srgbClr val="FF0000"/>
                </a:solidFill>
                <a:effectLst>
                  <a:outerShdw blurRad="38100" dist="38100" dir="2700000" algn="tl">
                    <a:srgbClr val="000000"/>
                  </a:outerShdw>
                </a:effectLst>
              </a:rPr>
              <a:t>أبلغُ</a:t>
            </a:r>
            <a:r>
              <a:rPr lang="ar-AE" sz="4000" b="1" dirty="0">
                <a:effectLst>
                  <a:outerShdw blurRad="38100" dist="38100" dir="2700000" algn="tl">
                    <a:srgbClr val="FFFFFF"/>
                  </a:outerShdw>
                </a:effectLst>
              </a:rPr>
              <a:t> منَ التصريح، وذلك لأنها توفّر معانيَ </a:t>
            </a:r>
          </a:p>
          <a:p>
            <a:pPr marL="342900" indent="-342900" algn="r" rtl="1">
              <a:lnSpc>
                <a:spcPct val="150000"/>
              </a:lnSpc>
              <a:defRPr/>
            </a:pPr>
            <a:r>
              <a:rPr lang="ar-AE" sz="4000" b="1" dirty="0">
                <a:effectLst>
                  <a:outerShdw blurRad="38100" dist="38100" dir="2700000" algn="tl">
                    <a:srgbClr val="FFFFFF"/>
                  </a:outerShdw>
                </a:effectLst>
              </a:rPr>
              <a:t>كثيرةً في تعابيرَ مختصرةٍ وقصيرةٍ، ومن خلال </a:t>
            </a:r>
          </a:p>
          <a:p>
            <a:pPr marL="342900" indent="-342900" algn="r" rtl="1">
              <a:lnSpc>
                <a:spcPct val="150000"/>
              </a:lnSpc>
              <a:defRPr/>
            </a:pPr>
            <a:r>
              <a:rPr lang="ar-AE" sz="4000" b="1" dirty="0">
                <a:effectLst>
                  <a:outerShdw blurRad="38100" dist="38100" dir="2700000" algn="tl">
                    <a:srgbClr val="FFFFFF"/>
                  </a:outerShdw>
                </a:effectLst>
              </a:rPr>
              <a:t>الكناية يستطيع المتكلم أنْ يقولَ ما شاء دون أنْ </a:t>
            </a:r>
          </a:p>
          <a:p>
            <a:pPr marL="342900" indent="-342900" algn="r" rtl="1">
              <a:lnSpc>
                <a:spcPct val="150000"/>
              </a:lnSpc>
              <a:defRPr/>
            </a:pPr>
            <a:r>
              <a:rPr lang="ar-AE" sz="4000" b="1" dirty="0">
                <a:effectLst>
                  <a:outerShdw blurRad="38100" dist="38100" dir="2700000" algn="tl">
                    <a:srgbClr val="FFFFFF"/>
                  </a:outerShdw>
                </a:effectLst>
              </a:rPr>
              <a:t>يتلفظَ به حرفيًا، وبهذا يمكنه التعبير عن أمور </a:t>
            </a:r>
          </a:p>
          <a:p>
            <a:pPr marL="342900" indent="-342900" algn="r" rtl="1">
              <a:lnSpc>
                <a:spcPct val="150000"/>
              </a:lnSpc>
              <a:defRPr/>
            </a:pPr>
            <a:r>
              <a:rPr lang="ar-AE" sz="4000" b="1" dirty="0">
                <a:effectLst>
                  <a:outerShdw blurRad="38100" dist="38100" dir="2700000" algn="tl">
                    <a:srgbClr val="FFFFFF"/>
                  </a:outerShdw>
                </a:effectLst>
              </a:rPr>
              <a:t>لا يستحب ذكرها صراحةً لأي سبب كان.</a:t>
            </a:r>
          </a:p>
          <a:p>
            <a:pPr marL="342900" indent="-342900" algn="r" rtl="1">
              <a:defRPr/>
            </a:pPr>
            <a:r>
              <a:rPr lang="ar-AE" sz="4000" b="1" dirty="0">
                <a:solidFill>
                  <a:srgbClr val="FF0000"/>
                </a:solidFill>
                <a:effectLst>
                  <a:outerShdw blurRad="38100" dist="38100" dir="2700000" algn="tl">
                    <a:srgbClr val="000000"/>
                  </a:outerShdw>
                </a:effectLst>
              </a:rPr>
              <a:t>والسرُّ في بلاغتها</a:t>
            </a:r>
            <a:r>
              <a:rPr lang="ar-AE" sz="4000" b="1" dirty="0">
                <a:effectLst>
                  <a:outerShdw blurRad="38100" dist="38100" dir="2700000" algn="tl">
                    <a:srgbClr val="FFFFFF"/>
                  </a:outerShdw>
                </a:effectLst>
              </a:rPr>
              <a:t> أنها في صور كثيرةٍ تعطيك </a:t>
            </a:r>
          </a:p>
          <a:p>
            <a:pPr marL="342900" indent="-342900" algn="r" rtl="1">
              <a:defRPr/>
            </a:pPr>
            <a:r>
              <a:rPr lang="ar-AE" sz="4000" b="1" dirty="0">
                <a:effectLst>
                  <a:outerShdw blurRad="38100" dist="38100" dir="2700000" algn="tl">
                    <a:srgbClr val="FFFFFF"/>
                  </a:outerShdw>
                </a:effectLst>
              </a:rPr>
              <a:t>الحقيقةَ مصحوبةً بدليلها، والقضيةَ وفي طيِّها برهانها.</a:t>
            </a:r>
            <a:endParaRPr lang="en-US" sz="4000" b="1" dirty="0">
              <a:effectLst>
                <a:outerShdw blurRad="38100" dist="38100" dir="2700000" algn="tl">
                  <a:srgbClr val="FFFFFF"/>
                </a:outerShdw>
              </a:effectLst>
            </a:endParaRPr>
          </a:p>
        </p:txBody>
      </p:sp>
    </p:spTree>
    <p:extLst>
      <p:ext uri="{BB962C8B-B14F-4D97-AF65-F5344CB8AC3E}">
        <p14:creationId xmlns:p14="http://schemas.microsoft.com/office/powerpoint/2010/main" val="11442356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76802"/>
                                        </p:tgtEl>
                                        <p:attrNameLst>
                                          <p:attrName>style.visibility</p:attrName>
                                        </p:attrNameLst>
                                      </p:cBhvr>
                                      <p:to>
                                        <p:strVal val="visible"/>
                                      </p:to>
                                    </p:set>
                                    <p:anim calcmode="lin" valueType="num">
                                      <p:cBhvr>
                                        <p:cTn id="7" dur="500" fill="hold"/>
                                        <p:tgtEl>
                                          <p:spTgt spid="7680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6802"/>
                                        </p:tgtEl>
                                        <p:attrNameLst>
                                          <p:attrName>ppt_y</p:attrName>
                                        </p:attrNameLst>
                                      </p:cBhvr>
                                      <p:tavLst>
                                        <p:tav tm="0">
                                          <p:val>
                                            <p:strVal val="#ppt_y"/>
                                          </p:val>
                                        </p:tav>
                                        <p:tav tm="100000">
                                          <p:val>
                                            <p:strVal val="#ppt_y"/>
                                          </p:val>
                                        </p:tav>
                                      </p:tavLst>
                                    </p:anim>
                                    <p:anim calcmode="lin" valueType="num">
                                      <p:cBhvr>
                                        <p:cTn id="9" dur="500" fill="hold"/>
                                        <p:tgtEl>
                                          <p:spTgt spid="7680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680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680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76803"/>
                                        </p:tgtEl>
                                        <p:attrNameLst>
                                          <p:attrName>style.visibility</p:attrName>
                                        </p:attrNameLst>
                                      </p:cBhvr>
                                      <p:to>
                                        <p:strVal val="visible"/>
                                      </p:to>
                                    </p:set>
                                    <p:animEffect transition="in" filter="blinds(horizontal)">
                                      <p:cBhvr>
                                        <p:cTn id="16" dur="500"/>
                                        <p:tgtEl>
                                          <p:spTgt spid="768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2" grpId="0" animBg="1"/>
      <p:bldP spid="7680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صورة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0"/>
            <a:ext cx="91662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مربع نص 3"/>
          <p:cNvSpPr txBox="1"/>
          <p:nvPr/>
        </p:nvSpPr>
        <p:spPr>
          <a:xfrm>
            <a:off x="1631950" y="3970338"/>
            <a:ext cx="4679950" cy="1293812"/>
          </a:xfrm>
          <a:prstGeom prst="rect">
            <a:avLst/>
          </a:prstGeom>
        </p:spPr>
        <p:style>
          <a:lnRef idx="1">
            <a:schemeClr val="accent5"/>
          </a:lnRef>
          <a:fillRef idx="2">
            <a:schemeClr val="accent5"/>
          </a:fillRef>
          <a:effectRef idx="1">
            <a:schemeClr val="accent5"/>
          </a:effectRef>
          <a:fontRef idx="minor">
            <a:schemeClr val="dk1"/>
          </a:fontRef>
        </p:style>
        <p:txBody>
          <a:bodyPr rtlCol="1">
            <a:spAutoFit/>
          </a:bodyPr>
          <a:lstStyle/>
          <a:p>
            <a:pPr algn="ctr" rtl="1">
              <a:defRPr/>
            </a:pPr>
            <a:r>
              <a:rPr lang="ar-OM" sz="2600" b="1" dirty="0">
                <a:solidFill>
                  <a:srgbClr val="C00000"/>
                </a:solidFill>
                <a:cs typeface="Calibri" panose="020F0502020204030204" pitchFamily="34" charset="0"/>
              </a:rPr>
              <a:t>كناية عن العزة والسيادة</a:t>
            </a:r>
            <a:r>
              <a:rPr lang="ar-SA" sz="2600" b="1" dirty="0">
                <a:solidFill>
                  <a:srgbClr val="C00000"/>
                </a:solidFill>
                <a:cs typeface="Calibri" panose="020F0502020204030204" pitchFamily="34" charset="0"/>
              </a:rPr>
              <a:t>( الغنى)</a:t>
            </a:r>
            <a:r>
              <a:rPr lang="ar-OM" sz="2600" b="1" dirty="0">
                <a:solidFill>
                  <a:srgbClr val="C00000"/>
                </a:solidFill>
                <a:cs typeface="Calibri" panose="020F0502020204030204" pitchFamily="34" charset="0"/>
              </a:rPr>
              <a:t> في المساء ، وتبدل الحال للفقر والذل في الصباح  .</a:t>
            </a:r>
            <a:endParaRPr lang="ar-AE" sz="2600" b="1" dirty="0">
              <a:solidFill>
                <a:srgbClr val="C00000"/>
              </a:solidFill>
              <a:cs typeface="Calibri" panose="020F0502020204030204" pitchFamily="34" charset="0"/>
            </a:endParaRPr>
          </a:p>
        </p:txBody>
      </p:sp>
      <p:sp>
        <p:nvSpPr>
          <p:cNvPr id="9" name="مربع نص 3"/>
          <p:cNvSpPr txBox="1"/>
          <p:nvPr/>
        </p:nvSpPr>
        <p:spPr>
          <a:xfrm>
            <a:off x="1631950" y="5354638"/>
            <a:ext cx="4679950" cy="1077912"/>
          </a:xfrm>
          <a:prstGeom prst="rect">
            <a:avLst/>
          </a:prstGeom>
        </p:spPr>
        <p:style>
          <a:lnRef idx="1">
            <a:schemeClr val="accent4"/>
          </a:lnRef>
          <a:fillRef idx="2">
            <a:schemeClr val="accent4"/>
          </a:fillRef>
          <a:effectRef idx="1">
            <a:schemeClr val="accent4"/>
          </a:effectRef>
          <a:fontRef idx="minor">
            <a:schemeClr val="dk1"/>
          </a:fontRef>
        </p:style>
        <p:txBody>
          <a:bodyPr rtlCol="1">
            <a:spAutoFit/>
          </a:bodyPr>
          <a:lstStyle/>
          <a:p>
            <a:pPr algn="ctr" rtl="1">
              <a:defRPr/>
            </a:pPr>
            <a:r>
              <a:rPr lang="ar-OM" sz="3200" b="1" dirty="0">
                <a:solidFill>
                  <a:srgbClr val="C00000"/>
                </a:solidFill>
                <a:cs typeface="Calibri" panose="020F0502020204030204" pitchFamily="34" charset="0"/>
              </a:rPr>
              <a:t>كناية عن المعاناة والتعب من أحداث الدهر .</a:t>
            </a:r>
            <a:endParaRPr lang="ar-AE" sz="3200" b="1" dirty="0">
              <a:solidFill>
                <a:srgbClr val="C00000"/>
              </a:solidFill>
              <a:cs typeface="Calibri" panose="020F0502020204030204" pitchFamily="34" charset="0"/>
            </a:endParaRPr>
          </a:p>
        </p:txBody>
      </p:sp>
      <p:sp>
        <p:nvSpPr>
          <p:cNvPr id="10" name="مربع نص 9"/>
          <p:cNvSpPr txBox="1"/>
          <p:nvPr/>
        </p:nvSpPr>
        <p:spPr>
          <a:xfrm>
            <a:off x="1631950" y="2947989"/>
            <a:ext cx="4679950" cy="892175"/>
          </a:xfrm>
          <a:prstGeom prst="rect">
            <a:avLst/>
          </a:prstGeom>
        </p:spPr>
        <p:style>
          <a:lnRef idx="1">
            <a:schemeClr val="accent6"/>
          </a:lnRef>
          <a:fillRef idx="2">
            <a:schemeClr val="accent6"/>
          </a:fillRef>
          <a:effectRef idx="1">
            <a:schemeClr val="accent6"/>
          </a:effectRef>
          <a:fontRef idx="minor">
            <a:schemeClr val="dk1"/>
          </a:fontRef>
        </p:style>
        <p:txBody>
          <a:bodyPr rtlCol="1">
            <a:spAutoFit/>
          </a:bodyPr>
          <a:lstStyle/>
          <a:p>
            <a:pPr algn="ctr" rtl="1">
              <a:defRPr/>
            </a:pPr>
            <a:r>
              <a:rPr lang="ar-OM" sz="2600" b="1" dirty="0">
                <a:solidFill>
                  <a:srgbClr val="C00000"/>
                </a:solidFill>
                <a:cs typeface="Calibri" panose="020F0502020204030204" pitchFamily="34" charset="0"/>
              </a:rPr>
              <a:t>كناية عن السرعة لأن النعامة تشتهر بسرعتها  </a:t>
            </a:r>
            <a:endParaRPr lang="ar-AE" sz="2600" b="1" dirty="0">
              <a:solidFill>
                <a:srgbClr val="C00000"/>
              </a:solidFill>
              <a:cs typeface="Calibri" panose="020F0502020204030204" pitchFamily="34" charset="0"/>
            </a:endParaRPr>
          </a:p>
        </p:txBody>
      </p:sp>
      <p:sp>
        <p:nvSpPr>
          <p:cNvPr id="11" name="مربع نص 3"/>
          <p:cNvSpPr txBox="1"/>
          <p:nvPr/>
        </p:nvSpPr>
        <p:spPr>
          <a:xfrm>
            <a:off x="1631950" y="2252663"/>
            <a:ext cx="4679950" cy="584200"/>
          </a:xfrm>
          <a:prstGeom prst="rect">
            <a:avLst/>
          </a:prstGeom>
        </p:spPr>
        <p:style>
          <a:lnRef idx="1">
            <a:schemeClr val="accent3"/>
          </a:lnRef>
          <a:fillRef idx="2">
            <a:schemeClr val="accent3"/>
          </a:fillRef>
          <a:effectRef idx="1">
            <a:schemeClr val="accent3"/>
          </a:effectRef>
          <a:fontRef idx="minor">
            <a:schemeClr val="dk1"/>
          </a:fontRef>
        </p:style>
        <p:txBody>
          <a:bodyPr rtlCol="1">
            <a:spAutoFit/>
          </a:bodyPr>
          <a:lstStyle/>
          <a:p>
            <a:pPr algn="ctr" rtl="1">
              <a:defRPr/>
            </a:pPr>
            <a:r>
              <a:rPr lang="ar-OM" sz="3200" b="1" dirty="0">
                <a:solidFill>
                  <a:srgbClr val="C00000"/>
                </a:solidFill>
                <a:cs typeface="Calibri" panose="020F0502020204030204" pitchFamily="34" charset="0"/>
              </a:rPr>
              <a:t>كناية عن الترف والرفاهية </a:t>
            </a:r>
            <a:endParaRPr lang="ar-AE" sz="3200" b="1" dirty="0">
              <a:solidFill>
                <a:srgbClr val="C00000"/>
              </a:solidFill>
              <a:cs typeface="Calibri" panose="020F0502020204030204" pitchFamily="34" charset="0"/>
            </a:endParaRPr>
          </a:p>
        </p:txBody>
      </p:sp>
    </p:spTree>
    <p:extLst>
      <p:ext uri="{BB962C8B-B14F-4D97-AF65-F5344CB8AC3E}">
        <p14:creationId xmlns:p14="http://schemas.microsoft.com/office/powerpoint/2010/main" val="193694967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500" fill="hold"/>
                                        <p:tgtEl>
                                          <p:spTgt spid="10"/>
                                        </p:tgtEl>
                                        <p:attrNameLst>
                                          <p:attrName>ppt_x</p:attrName>
                                        </p:attrNameLst>
                                      </p:cBhvr>
                                      <p:tavLst>
                                        <p:tav tm="0">
                                          <p:val>
                                            <p:strVal val="#ppt_x"/>
                                          </p:val>
                                        </p:tav>
                                        <p:tav tm="100000">
                                          <p:val>
                                            <p:strVal val="#ppt_x"/>
                                          </p:val>
                                        </p:tav>
                                      </p:tavLst>
                                    </p:anim>
                                    <p:anim calcmode="lin" valueType="num">
                                      <p:cBhvr additive="base">
                                        <p:cTn id="1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1" descr="4.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5562600"/>
            <a:ext cx="9372600" cy="1242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مربع نص 3"/>
          <p:cNvSpPr txBox="1"/>
          <p:nvPr/>
        </p:nvSpPr>
        <p:spPr>
          <a:xfrm>
            <a:off x="1524001" y="1455739"/>
            <a:ext cx="8532813" cy="523875"/>
          </a:xfrm>
          <a:prstGeom prst="rect">
            <a:avLst/>
          </a:prstGeom>
          <a:noFill/>
          <a:ln>
            <a:noFill/>
          </a:ln>
        </p:spPr>
        <p:style>
          <a:lnRef idx="1">
            <a:schemeClr val="accent3"/>
          </a:lnRef>
          <a:fillRef idx="2">
            <a:schemeClr val="accent3"/>
          </a:fillRef>
          <a:effectRef idx="1">
            <a:schemeClr val="accent3"/>
          </a:effectRef>
          <a:fontRef idx="minor">
            <a:schemeClr val="dk1"/>
          </a:fontRef>
        </p:style>
        <p:txBody>
          <a:bodyPr rtlCol="1">
            <a:spAutoFit/>
          </a:bodyPr>
          <a:lstStyle/>
          <a:p>
            <a:pPr algn="ctr" rtl="1">
              <a:defRPr/>
            </a:pPr>
            <a:r>
              <a:rPr lang="ar-OM" sz="2800" b="1" dirty="0">
                <a:solidFill>
                  <a:srgbClr val="C00000"/>
                </a:solidFill>
                <a:cs typeface="Calibri" panose="020F0502020204030204" pitchFamily="34" charset="0"/>
              </a:rPr>
              <a:t>كناية عن الفقر ، فالفئران لا تجد ما تأكله فهجرت بيتها .</a:t>
            </a:r>
            <a:endParaRPr lang="ar-AE" sz="2800" b="1" dirty="0">
              <a:solidFill>
                <a:srgbClr val="C00000"/>
              </a:solidFill>
              <a:cs typeface="Calibri" panose="020F0502020204030204" pitchFamily="34" charset="0"/>
            </a:endParaRPr>
          </a:p>
        </p:txBody>
      </p:sp>
      <p:sp>
        <p:nvSpPr>
          <p:cNvPr id="4" name="مربع نص 3"/>
          <p:cNvSpPr txBox="1"/>
          <p:nvPr/>
        </p:nvSpPr>
        <p:spPr>
          <a:xfrm>
            <a:off x="1416051" y="2330451"/>
            <a:ext cx="8640763" cy="523875"/>
          </a:xfrm>
          <a:prstGeom prst="rect">
            <a:avLst/>
          </a:prstGeom>
          <a:noFill/>
          <a:ln>
            <a:noFill/>
          </a:ln>
        </p:spPr>
        <p:style>
          <a:lnRef idx="1">
            <a:schemeClr val="accent5"/>
          </a:lnRef>
          <a:fillRef idx="2">
            <a:schemeClr val="accent5"/>
          </a:fillRef>
          <a:effectRef idx="1">
            <a:schemeClr val="accent5"/>
          </a:effectRef>
          <a:fontRef idx="minor">
            <a:schemeClr val="dk1"/>
          </a:fontRef>
        </p:style>
        <p:txBody>
          <a:bodyPr rtlCol="1">
            <a:spAutoFit/>
          </a:bodyPr>
          <a:lstStyle/>
          <a:p>
            <a:pPr algn="ctr" rtl="1">
              <a:defRPr/>
            </a:pPr>
            <a:r>
              <a:rPr lang="ar-OM" sz="2600" b="1" dirty="0">
                <a:solidFill>
                  <a:srgbClr val="C00000"/>
                </a:solidFill>
                <a:cs typeface="Calibri" panose="020F0502020204030204" pitchFamily="34" charset="0"/>
              </a:rPr>
              <a:t>كناية عن البخل ، فالنار لا توقد في مطابخهم  </a:t>
            </a:r>
            <a:r>
              <a:rPr lang="ar-OM" sz="2800" b="1" dirty="0">
                <a:solidFill>
                  <a:srgbClr val="C00000"/>
                </a:solidFill>
                <a:cs typeface="Calibri" panose="020F0502020204030204" pitchFamily="34" charset="0"/>
              </a:rPr>
              <a:t>.</a:t>
            </a:r>
            <a:r>
              <a:rPr lang="ar-SA" sz="2800" b="1" dirty="0">
                <a:solidFill>
                  <a:srgbClr val="C00000"/>
                </a:solidFill>
                <a:cs typeface="Calibri" panose="020F0502020204030204" pitchFamily="34" charset="0"/>
              </a:rPr>
              <a:t> </a:t>
            </a:r>
            <a:endParaRPr lang="ar-AE" sz="2800" b="1" dirty="0">
              <a:solidFill>
                <a:srgbClr val="C00000"/>
              </a:solidFill>
              <a:cs typeface="Calibri" panose="020F0502020204030204" pitchFamily="34" charset="0"/>
            </a:endParaRPr>
          </a:p>
        </p:txBody>
      </p:sp>
      <p:sp>
        <p:nvSpPr>
          <p:cNvPr id="5" name="مربع نص 3"/>
          <p:cNvSpPr txBox="1"/>
          <p:nvPr/>
        </p:nvSpPr>
        <p:spPr>
          <a:xfrm>
            <a:off x="1631951" y="3205163"/>
            <a:ext cx="8424863" cy="461962"/>
          </a:xfrm>
          <a:prstGeom prst="rect">
            <a:avLst/>
          </a:prstGeom>
          <a:noFill/>
          <a:ln>
            <a:noFill/>
          </a:ln>
        </p:spPr>
        <p:style>
          <a:lnRef idx="1">
            <a:schemeClr val="accent3"/>
          </a:lnRef>
          <a:fillRef idx="2">
            <a:schemeClr val="accent3"/>
          </a:fillRef>
          <a:effectRef idx="1">
            <a:schemeClr val="accent3"/>
          </a:effectRef>
          <a:fontRef idx="minor">
            <a:schemeClr val="dk1"/>
          </a:fontRef>
        </p:style>
        <p:txBody>
          <a:bodyPr rtlCol="1">
            <a:spAutoFit/>
          </a:bodyPr>
          <a:lstStyle/>
          <a:p>
            <a:pPr algn="ctr" rtl="1">
              <a:defRPr/>
            </a:pPr>
            <a:r>
              <a:rPr lang="ar-OM" sz="2400" b="1" dirty="0">
                <a:solidFill>
                  <a:srgbClr val="C00000"/>
                </a:solidFill>
                <a:cs typeface="Calibri" panose="020F0502020204030204" pitchFamily="34" charset="0"/>
              </a:rPr>
              <a:t>كناية عن كبر السن ، فذكر بعض علاماته وهي التنحنح والسعال .</a:t>
            </a:r>
            <a:endParaRPr lang="ar-AE" sz="2400" b="1" dirty="0">
              <a:solidFill>
                <a:srgbClr val="C00000"/>
              </a:solidFill>
              <a:cs typeface="Calibri" panose="020F0502020204030204" pitchFamily="34" charset="0"/>
            </a:endParaRPr>
          </a:p>
        </p:txBody>
      </p:sp>
      <p:sp>
        <p:nvSpPr>
          <p:cNvPr id="6" name="مربع نص 3"/>
          <p:cNvSpPr txBox="1"/>
          <p:nvPr/>
        </p:nvSpPr>
        <p:spPr>
          <a:xfrm>
            <a:off x="1703388" y="4114801"/>
            <a:ext cx="8280400" cy="523875"/>
          </a:xfrm>
          <a:prstGeom prst="rect">
            <a:avLst/>
          </a:prstGeom>
          <a:noFill/>
          <a:ln>
            <a:noFill/>
          </a:ln>
        </p:spPr>
        <p:style>
          <a:lnRef idx="1">
            <a:schemeClr val="accent5"/>
          </a:lnRef>
          <a:fillRef idx="2">
            <a:schemeClr val="accent5"/>
          </a:fillRef>
          <a:effectRef idx="1">
            <a:schemeClr val="accent5"/>
          </a:effectRef>
          <a:fontRef idx="minor">
            <a:schemeClr val="dk1"/>
          </a:fontRef>
        </p:style>
        <p:txBody>
          <a:bodyPr rtlCol="1">
            <a:spAutoFit/>
          </a:bodyPr>
          <a:lstStyle/>
          <a:p>
            <a:pPr algn="ctr" rtl="1">
              <a:defRPr/>
            </a:pPr>
            <a:r>
              <a:rPr lang="ar-OM" sz="2800" b="1" dirty="0">
                <a:solidFill>
                  <a:srgbClr val="C00000"/>
                </a:solidFill>
                <a:cs typeface="Calibri" panose="020F0502020204030204" pitchFamily="34" charset="0"/>
              </a:rPr>
              <a:t>كناية عن العبوس والغضب .</a:t>
            </a:r>
            <a:endParaRPr lang="ar-AE" sz="2800" b="1" dirty="0">
              <a:solidFill>
                <a:srgbClr val="C00000"/>
              </a:solidFill>
              <a:cs typeface="Calibri" panose="020F0502020204030204" pitchFamily="34" charset="0"/>
            </a:endParaRPr>
          </a:p>
        </p:txBody>
      </p:sp>
      <p:sp>
        <p:nvSpPr>
          <p:cNvPr id="7" name="مربع نص 3"/>
          <p:cNvSpPr txBox="1"/>
          <p:nvPr/>
        </p:nvSpPr>
        <p:spPr>
          <a:xfrm>
            <a:off x="3071813" y="6151563"/>
            <a:ext cx="7416800" cy="584200"/>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rtlCol="1">
            <a:spAutoFit/>
          </a:bodyPr>
          <a:lstStyle/>
          <a:p>
            <a:pPr algn="ctr" rtl="1">
              <a:defRPr/>
            </a:pPr>
            <a:r>
              <a:rPr lang="ar-OM" sz="3200" b="1" dirty="0">
                <a:solidFill>
                  <a:srgbClr val="C00000"/>
                </a:solidFill>
                <a:cs typeface="Calibri" panose="020F0502020204030204" pitchFamily="34" charset="0"/>
              </a:rPr>
              <a:t>أنا نؤؤم الضحى .</a:t>
            </a:r>
            <a:endParaRPr lang="ar-AE" sz="3200" b="1" dirty="0">
              <a:solidFill>
                <a:srgbClr val="C00000"/>
              </a:solidFill>
              <a:cs typeface="Calibri" panose="020F0502020204030204" pitchFamily="34" charset="0"/>
            </a:endParaRPr>
          </a:p>
        </p:txBody>
      </p:sp>
    </p:spTree>
    <p:extLst>
      <p:ext uri="{BB962C8B-B14F-4D97-AF65-F5344CB8AC3E}">
        <p14:creationId xmlns:p14="http://schemas.microsoft.com/office/powerpoint/2010/main" val="30843043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1" descr="5.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06538" y="1"/>
            <a:ext cx="9144001" cy="674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مربع نص 3"/>
          <p:cNvSpPr txBox="1"/>
          <p:nvPr/>
        </p:nvSpPr>
        <p:spPr>
          <a:xfrm>
            <a:off x="1703389" y="811213"/>
            <a:ext cx="3971925" cy="461962"/>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rtlCol="1">
            <a:spAutoFit/>
          </a:bodyPr>
          <a:lstStyle/>
          <a:p>
            <a:pPr algn="ctr" rtl="1">
              <a:defRPr/>
            </a:pPr>
            <a:r>
              <a:rPr lang="ar-OM" sz="2400" b="1" dirty="0">
                <a:solidFill>
                  <a:srgbClr val="C00000"/>
                </a:solidFill>
                <a:cs typeface="Calibri" panose="020F0502020204030204" pitchFamily="34" charset="0"/>
              </a:rPr>
              <a:t>فلان قلبه أسود على كل من حوله .</a:t>
            </a:r>
            <a:endParaRPr lang="ar-AE" sz="2400" b="1" dirty="0">
              <a:solidFill>
                <a:srgbClr val="C00000"/>
              </a:solidFill>
              <a:cs typeface="Calibri" panose="020F0502020204030204" pitchFamily="34" charset="0"/>
            </a:endParaRPr>
          </a:p>
        </p:txBody>
      </p:sp>
      <p:sp>
        <p:nvSpPr>
          <p:cNvPr id="4" name="مربع نص 3"/>
          <p:cNvSpPr txBox="1"/>
          <p:nvPr/>
        </p:nvSpPr>
        <p:spPr>
          <a:xfrm>
            <a:off x="2209800" y="1870076"/>
            <a:ext cx="7054850" cy="461963"/>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rtlCol="1">
            <a:spAutoFit/>
          </a:bodyPr>
          <a:lstStyle/>
          <a:p>
            <a:pPr algn="ctr" rtl="1">
              <a:defRPr/>
            </a:pPr>
            <a:r>
              <a:rPr lang="ar-OM" sz="2400" b="1" dirty="0">
                <a:solidFill>
                  <a:srgbClr val="C00000"/>
                </a:solidFill>
                <a:cs typeface="Calibri" panose="020F0502020204030204" pitchFamily="34" charset="0"/>
              </a:rPr>
              <a:t>الكلاب تنبح والقافلة تسير / أدير لهم ظهري  .</a:t>
            </a:r>
            <a:endParaRPr lang="ar-AE" sz="2400" b="1" dirty="0">
              <a:solidFill>
                <a:srgbClr val="C00000"/>
              </a:solidFill>
              <a:cs typeface="Calibri" panose="020F0502020204030204" pitchFamily="34" charset="0"/>
            </a:endParaRPr>
          </a:p>
        </p:txBody>
      </p:sp>
      <p:sp>
        <p:nvSpPr>
          <p:cNvPr id="5" name="مربع نص 3"/>
          <p:cNvSpPr txBox="1"/>
          <p:nvPr/>
        </p:nvSpPr>
        <p:spPr>
          <a:xfrm>
            <a:off x="1738314" y="2803526"/>
            <a:ext cx="6840537" cy="430213"/>
          </a:xfrm>
          <a:prstGeom prst="rect">
            <a:avLst/>
          </a:prstGeom>
          <a:noFill/>
          <a:ln>
            <a:noFill/>
          </a:ln>
        </p:spPr>
        <p:style>
          <a:lnRef idx="1">
            <a:schemeClr val="accent5"/>
          </a:lnRef>
          <a:fillRef idx="2">
            <a:schemeClr val="accent5"/>
          </a:fillRef>
          <a:effectRef idx="1">
            <a:schemeClr val="accent5"/>
          </a:effectRef>
          <a:fontRef idx="minor">
            <a:schemeClr val="dk1"/>
          </a:fontRef>
        </p:style>
        <p:txBody>
          <a:bodyPr rtlCol="1">
            <a:spAutoFit/>
          </a:bodyPr>
          <a:lstStyle/>
          <a:p>
            <a:pPr algn="ctr" rtl="1">
              <a:defRPr/>
            </a:pPr>
            <a:r>
              <a:rPr lang="ar-OM" sz="2200" b="1" dirty="0">
                <a:solidFill>
                  <a:srgbClr val="C00000"/>
                </a:solidFill>
              </a:rPr>
              <a:t>يصر صديقي على أن يحرز قصب السبق في كل شيء.</a:t>
            </a:r>
            <a:endParaRPr lang="ar-AE" sz="2200" b="1" dirty="0">
              <a:solidFill>
                <a:srgbClr val="C00000"/>
              </a:solidFill>
            </a:endParaRPr>
          </a:p>
        </p:txBody>
      </p:sp>
      <p:sp>
        <p:nvSpPr>
          <p:cNvPr id="6" name="مربع نص 3"/>
          <p:cNvSpPr txBox="1"/>
          <p:nvPr/>
        </p:nvSpPr>
        <p:spPr>
          <a:xfrm>
            <a:off x="2351088" y="3602039"/>
            <a:ext cx="4413250" cy="522287"/>
          </a:xfrm>
          <a:prstGeom prst="rect">
            <a:avLst/>
          </a:prstGeom>
          <a:noFill/>
          <a:ln>
            <a:noFill/>
          </a:ln>
        </p:spPr>
        <p:style>
          <a:lnRef idx="1">
            <a:schemeClr val="accent5"/>
          </a:lnRef>
          <a:fillRef idx="2">
            <a:schemeClr val="accent5"/>
          </a:fillRef>
          <a:effectRef idx="1">
            <a:schemeClr val="accent5"/>
          </a:effectRef>
          <a:fontRef idx="minor">
            <a:schemeClr val="dk1"/>
          </a:fontRef>
        </p:style>
        <p:txBody>
          <a:bodyPr rtlCol="1">
            <a:spAutoFit/>
          </a:bodyPr>
          <a:lstStyle/>
          <a:p>
            <a:pPr algn="ctr" rtl="1">
              <a:defRPr/>
            </a:pPr>
            <a:r>
              <a:rPr lang="ar-OM" sz="2800" b="1" dirty="0">
                <a:solidFill>
                  <a:srgbClr val="C00000"/>
                </a:solidFill>
                <a:cs typeface="Calibri" panose="020F0502020204030204" pitchFamily="34" charset="0"/>
              </a:rPr>
              <a:t>أخوك كبير البطن  .</a:t>
            </a:r>
            <a:endParaRPr lang="ar-AE" sz="2800" b="1" dirty="0">
              <a:solidFill>
                <a:srgbClr val="C00000"/>
              </a:solidFill>
              <a:cs typeface="Calibri" panose="020F0502020204030204" pitchFamily="34" charset="0"/>
            </a:endParaRPr>
          </a:p>
        </p:txBody>
      </p:sp>
      <p:sp>
        <p:nvSpPr>
          <p:cNvPr id="7" name="مربع نص 3"/>
          <p:cNvSpPr txBox="1"/>
          <p:nvPr/>
        </p:nvSpPr>
        <p:spPr>
          <a:xfrm>
            <a:off x="2351088" y="4697413"/>
            <a:ext cx="5835650" cy="461962"/>
          </a:xfrm>
          <a:prstGeom prst="rect">
            <a:avLst/>
          </a:prstGeom>
          <a:noFill/>
          <a:ln>
            <a:noFill/>
          </a:ln>
        </p:spPr>
        <p:style>
          <a:lnRef idx="1">
            <a:schemeClr val="accent3"/>
          </a:lnRef>
          <a:fillRef idx="2">
            <a:schemeClr val="accent3"/>
          </a:fillRef>
          <a:effectRef idx="1">
            <a:schemeClr val="accent3"/>
          </a:effectRef>
          <a:fontRef idx="minor">
            <a:schemeClr val="dk1"/>
          </a:fontRef>
        </p:style>
        <p:txBody>
          <a:bodyPr rtlCol="1">
            <a:spAutoFit/>
          </a:bodyPr>
          <a:lstStyle/>
          <a:p>
            <a:pPr algn="ctr" rtl="1">
              <a:defRPr/>
            </a:pPr>
            <a:r>
              <a:rPr lang="ar-OM" sz="2400" b="1" dirty="0">
                <a:solidFill>
                  <a:srgbClr val="C00000"/>
                </a:solidFill>
                <a:cs typeface="Calibri" panose="020F0502020204030204" pitchFamily="34" charset="0"/>
              </a:rPr>
              <a:t>أخي أبيض القلب .</a:t>
            </a:r>
            <a:endParaRPr lang="ar-AE" sz="2400" b="1" dirty="0">
              <a:solidFill>
                <a:srgbClr val="C00000"/>
              </a:solidFill>
              <a:cs typeface="Calibri" panose="020F0502020204030204" pitchFamily="34" charset="0"/>
            </a:endParaRPr>
          </a:p>
        </p:txBody>
      </p:sp>
      <p:sp>
        <p:nvSpPr>
          <p:cNvPr id="8" name="مربع نص 3"/>
          <p:cNvSpPr txBox="1"/>
          <p:nvPr/>
        </p:nvSpPr>
        <p:spPr>
          <a:xfrm>
            <a:off x="2017714" y="5316538"/>
            <a:ext cx="6169025" cy="430212"/>
          </a:xfrm>
          <a:prstGeom prst="rect">
            <a:avLst/>
          </a:prstGeom>
          <a:noFill/>
          <a:ln>
            <a:noFill/>
          </a:ln>
        </p:spPr>
        <p:style>
          <a:lnRef idx="1">
            <a:schemeClr val="accent3"/>
          </a:lnRef>
          <a:fillRef idx="2">
            <a:schemeClr val="accent3"/>
          </a:fillRef>
          <a:effectRef idx="1">
            <a:schemeClr val="accent3"/>
          </a:effectRef>
          <a:fontRef idx="minor">
            <a:schemeClr val="dk1"/>
          </a:fontRef>
        </p:style>
        <p:txBody>
          <a:bodyPr rtlCol="1">
            <a:spAutoFit/>
          </a:bodyPr>
          <a:lstStyle/>
          <a:p>
            <a:pPr algn="ctr" rtl="1">
              <a:defRPr/>
            </a:pPr>
            <a:r>
              <a:rPr lang="ar-OM" sz="2200" b="1" dirty="0">
                <a:solidFill>
                  <a:srgbClr val="C00000"/>
                </a:solidFill>
                <a:cs typeface="Calibri" panose="020F0502020204030204" pitchFamily="34" charset="0"/>
              </a:rPr>
              <a:t>محمد نقي الثوب / المجد بين ثوبيك </a:t>
            </a:r>
            <a:r>
              <a:rPr lang="ar-OM" sz="2200" b="1" dirty="0">
                <a:solidFill>
                  <a:srgbClr val="C00000"/>
                </a:solidFill>
              </a:rPr>
              <a:t>.</a:t>
            </a:r>
            <a:endParaRPr lang="ar-AE" sz="2200" b="1" dirty="0">
              <a:solidFill>
                <a:srgbClr val="C00000"/>
              </a:solidFill>
            </a:endParaRPr>
          </a:p>
        </p:txBody>
      </p:sp>
      <p:sp>
        <p:nvSpPr>
          <p:cNvPr id="9" name="مربع نص 3"/>
          <p:cNvSpPr txBox="1"/>
          <p:nvPr/>
        </p:nvSpPr>
        <p:spPr>
          <a:xfrm>
            <a:off x="1738314" y="6029326"/>
            <a:ext cx="6467475" cy="523875"/>
          </a:xfrm>
          <a:prstGeom prst="rect">
            <a:avLst/>
          </a:prstGeom>
          <a:noFill/>
          <a:ln>
            <a:noFill/>
          </a:ln>
        </p:spPr>
        <p:style>
          <a:lnRef idx="1">
            <a:schemeClr val="accent3"/>
          </a:lnRef>
          <a:fillRef idx="2">
            <a:schemeClr val="accent3"/>
          </a:fillRef>
          <a:effectRef idx="1">
            <a:schemeClr val="accent3"/>
          </a:effectRef>
          <a:fontRef idx="minor">
            <a:schemeClr val="dk1"/>
          </a:fontRef>
        </p:style>
        <p:txBody>
          <a:bodyPr rtlCol="1">
            <a:spAutoFit/>
          </a:bodyPr>
          <a:lstStyle/>
          <a:p>
            <a:pPr algn="ctr" rtl="1">
              <a:defRPr/>
            </a:pPr>
            <a:r>
              <a:rPr lang="ar-SA" sz="2800" b="1" dirty="0">
                <a:solidFill>
                  <a:srgbClr val="C00000"/>
                </a:solidFill>
                <a:cs typeface="Calibri" panose="020F0502020204030204" pitchFamily="34" charset="0"/>
              </a:rPr>
              <a:t>احمد</a:t>
            </a:r>
            <a:r>
              <a:rPr lang="ar-OM" sz="2800" b="1" dirty="0">
                <a:solidFill>
                  <a:srgbClr val="C00000"/>
                </a:solidFill>
                <a:cs typeface="Calibri" panose="020F0502020204030204" pitchFamily="34" charset="0"/>
              </a:rPr>
              <a:t> صفحته بيضاء في المدرسة  </a:t>
            </a:r>
            <a:r>
              <a:rPr lang="ar-OM" sz="2200" b="1" dirty="0">
                <a:solidFill>
                  <a:srgbClr val="C00000"/>
                </a:solidFill>
              </a:rPr>
              <a:t>.</a:t>
            </a:r>
            <a:endParaRPr lang="ar-AE" sz="2200" b="1" dirty="0">
              <a:solidFill>
                <a:srgbClr val="C00000"/>
              </a:solidFill>
            </a:endParaRPr>
          </a:p>
        </p:txBody>
      </p:sp>
    </p:spTree>
    <p:extLst>
      <p:ext uri="{BB962C8B-B14F-4D97-AF65-F5344CB8AC3E}">
        <p14:creationId xmlns:p14="http://schemas.microsoft.com/office/powerpoint/2010/main" val="1095177634"/>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500" fill="hold"/>
                                        <p:tgtEl>
                                          <p:spTgt spid="9"/>
                                        </p:tgtEl>
                                        <p:attrNameLst>
                                          <p:attrName>ppt_x</p:attrName>
                                        </p:attrNameLst>
                                      </p:cBhvr>
                                      <p:tavLst>
                                        <p:tav tm="0">
                                          <p:val>
                                            <p:strVal val="#ppt_x"/>
                                          </p:val>
                                        </p:tav>
                                        <p:tav tm="100000">
                                          <p:val>
                                            <p:strVal val="#ppt_x"/>
                                          </p:val>
                                        </p:tav>
                                      </p:tavLst>
                                    </p:anim>
                                    <p:anim calcmode="lin" valueType="num">
                                      <p:cBhvr additive="base">
                                        <p:cTn id="4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إطارات Burl اللوحة ، إطار powerpoint, متنوعة, المستطيل 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Tv Fernsehen Alte - Kostenlose Vektorgrafik auf Pixaba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25399" y="217712"/>
            <a:ext cx="9703858" cy="6076880"/>
          </a:xfrm>
          <a:prstGeom prst="rect">
            <a:avLst/>
          </a:prstGeom>
          <a:noFill/>
          <a:extLst>
            <a:ext uri="{909E8E84-426E-40DD-AFC4-6F175D3DCCD1}">
              <a14:hiddenFill xmlns:a14="http://schemas.microsoft.com/office/drawing/2010/main">
                <a:solidFill>
                  <a:srgbClr val="FFFFFF"/>
                </a:solidFill>
              </a14:hiddenFill>
            </a:ext>
          </a:extLst>
        </p:spPr>
      </p:pic>
      <p:pic>
        <p:nvPicPr>
          <p:cNvPr id="161" name="Picture 4" descr="Picture 4"/>
          <p:cNvPicPr>
            <a:picLocks/>
          </p:cNvPicPr>
          <p:nvPr/>
        </p:nvPicPr>
        <p:blipFill>
          <a:blip r:embed="rId7"/>
          <a:stretch>
            <a:fillRect/>
          </a:stretch>
        </p:blipFill>
        <p:spPr>
          <a:xfrm>
            <a:off x="4686757" y="3131970"/>
            <a:ext cx="2317515" cy="871632"/>
          </a:xfrm>
          <a:prstGeom prst="rect">
            <a:avLst/>
          </a:prstGeom>
          <a:ln w="12700">
            <a:miter lim="400000"/>
          </a:ln>
        </p:spPr>
      </p:pic>
      <p:pic>
        <p:nvPicPr>
          <p:cNvPr id="8" name="Picture 4" descr="Picture 4"/>
          <p:cNvPicPr>
            <a:picLocks/>
          </p:cNvPicPr>
          <p:nvPr/>
        </p:nvPicPr>
        <p:blipFill>
          <a:blip r:embed="rId7"/>
          <a:stretch>
            <a:fillRect/>
          </a:stretch>
        </p:blipFill>
        <p:spPr>
          <a:xfrm>
            <a:off x="4839157" y="3284370"/>
            <a:ext cx="2317515" cy="871632"/>
          </a:xfrm>
          <a:prstGeom prst="rect">
            <a:avLst/>
          </a:prstGeom>
          <a:ln w="12700">
            <a:miter lim="400000"/>
          </a:ln>
        </p:spPr>
      </p:pic>
      <p:sp>
        <p:nvSpPr>
          <p:cNvPr id="9" name="Rectangle 8"/>
          <p:cNvSpPr/>
          <p:nvPr/>
        </p:nvSpPr>
        <p:spPr>
          <a:xfrm>
            <a:off x="1154652" y="863992"/>
            <a:ext cx="10350911" cy="861774"/>
          </a:xfrm>
          <a:prstGeom prst="rect">
            <a:avLst/>
          </a:prstGeom>
        </p:spPr>
        <p:txBody>
          <a:bodyPr wrap="none">
            <a:spAutoFit/>
          </a:bodyPr>
          <a:lstStyle/>
          <a:p>
            <a:r>
              <a:rPr lang="en-US" sz="3200" dirty="0">
                <a:hlinkClick r:id="rId8"/>
              </a:rPr>
              <a:t>https://</a:t>
            </a:r>
            <a:r>
              <a:rPr lang="en-US" sz="3200" dirty="0" smtClean="0">
                <a:hlinkClick r:id="rId8"/>
              </a:rPr>
              <a:t>www.youtube.com/watch?v=uH5BeiU6Ayw</a:t>
            </a:r>
            <a:endParaRPr lang="en-US" sz="3200" dirty="0" smtClean="0"/>
          </a:p>
          <a:p>
            <a:endParaRPr lang="en-US" dirty="0"/>
          </a:p>
        </p:txBody>
      </p:sp>
      <p:pic>
        <p:nvPicPr>
          <p:cNvPr id="10" name="الكناية - بلاغة - ثانوي - تعلم البلاغة بسهولة">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1915886" y="1563075"/>
            <a:ext cx="8128000" cy="4049485"/>
          </a:xfrm>
          <a:prstGeom prst="rect">
            <a:avLst/>
          </a:prstGeom>
        </p:spPr>
      </p:pic>
    </p:spTree>
    <p:extLst>
      <p:ext uri="{BB962C8B-B14F-4D97-AF65-F5344CB8AC3E}">
        <p14:creationId xmlns:p14="http://schemas.microsoft.com/office/powerpoint/2010/main" val="3999191905"/>
      </p:ext>
    </p:extLst>
  </p:cSld>
  <p:clrMapOvr>
    <a:masterClrMapping/>
  </p:clrMapOvr>
  <p:transition spd="med">
    <p:sndAc>
      <p:stSnd>
        <p:snd r:embed="rId4" name="camera.wav"/>
      </p:stSnd>
    </p:sndAc>
  </p:transition>
  <p:timing>
    <p:tnLst>
      <p:par>
        <p:cTn id="1" dur="indefinite" restart="never" fill="hold"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0"/>
                                        </p:tgtEl>
                                      </p:cBhvr>
                                    </p:cmd>
                                  </p:childTnLst>
                                </p:cTn>
                              </p:par>
                            </p:childTnLst>
                          </p:cTn>
                        </p:par>
                      </p:childTnLst>
                    </p:cTn>
                  </p:par>
                </p:childTnLst>
              </p:cTn>
              <p:nextCondLst>
                <p:cond evt="onClick" delay="0">
                  <p:tgtEl>
                    <p:spTgt spid="10"/>
                  </p:tgtEl>
                </p:cond>
              </p:nextCondLst>
            </p:seq>
            <p:video>
              <p:cMediaNode vol="80000">
                <p:cTn id="7" fill="hold" display="0">
                  <p:stCondLst>
                    <p:cond delay="indefinite"/>
                  </p:stCondLst>
                </p:cTn>
                <p:tgtEl>
                  <p:spTgt spid="10"/>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84662" y="1162594"/>
            <a:ext cx="8074817" cy="4124890"/>
          </a:xfrm>
        </p:spPr>
        <p:txBody>
          <a:bodyPr>
            <a:normAutofit fontScale="90000"/>
          </a:bodyPr>
          <a:lstStyle/>
          <a:p>
            <a:pPr algn="ctr">
              <a:lnSpc>
                <a:spcPct val="200000"/>
              </a:lnSpc>
            </a:pPr>
            <a:r>
              <a:rPr lang="ar-EG" sz="4000" dirty="0" smtClean="0"/>
              <a:t>هي </a:t>
            </a:r>
            <a:r>
              <a:rPr lang="ar-EG" sz="4000" dirty="0"/>
              <a:t>الكِناية التي يُذكر بها الموصوف بصِفة مُلازمة للشّيء المُكنّى عنه، سواء كان ذِكر الموصوف بالّلفظ أو أن يُلاحظ ويُفهم من سِياق الكلام،</a:t>
            </a:r>
            <a:r>
              <a:rPr lang="ar-EG" sz="6600" dirty="0"/>
              <a:t/>
            </a:r>
            <a:br>
              <a:rPr lang="ar-EG" sz="6600" dirty="0"/>
            </a:br>
            <a:endParaRPr lang="en-US" sz="40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78110" y="-43566"/>
            <a:ext cx="3013890" cy="3573994"/>
          </a:xfrm>
          <a:prstGeom prst="rect">
            <a:avLst/>
          </a:prstGeom>
        </p:spPr>
      </p:pic>
      <p:sp>
        <p:nvSpPr>
          <p:cNvPr id="4" name="TextBox 3"/>
          <p:cNvSpPr txBox="1"/>
          <p:nvPr/>
        </p:nvSpPr>
        <p:spPr>
          <a:xfrm rot="20479849">
            <a:off x="9720687" y="978582"/>
            <a:ext cx="1867474" cy="1938992"/>
          </a:xfrm>
          <a:prstGeom prst="rect">
            <a:avLst/>
          </a:prstGeom>
          <a:noFill/>
        </p:spPr>
        <p:txBody>
          <a:bodyPr wrap="square" rtlCol="0">
            <a:spAutoFit/>
          </a:bodyPr>
          <a:lstStyle/>
          <a:p>
            <a:pPr algn="ctr"/>
            <a:r>
              <a:rPr lang="ar-EG" sz="6000" b="1" dirty="0" smtClean="0">
                <a:latin typeface="Arabic Typesetting" panose="03020402040406030203" pitchFamily="66" charset="-78"/>
                <a:cs typeface="Arabic Typesetting" panose="03020402040406030203" pitchFamily="66" charset="-78"/>
              </a:rPr>
              <a:t>الكناية عن صفة </a:t>
            </a:r>
            <a:endParaRPr lang="en-GB" sz="6000" b="1" dirty="0">
              <a:latin typeface="Arabic Typesetting" panose="03020402040406030203" pitchFamily="66" charset="-78"/>
              <a:cs typeface="Arabic Typesetting" panose="03020402040406030203" pitchFamily="66" charset="-78"/>
            </a:endParaRPr>
          </a:p>
        </p:txBody>
      </p:sp>
    </p:spTree>
    <p:extLst>
      <p:ext uri="{BB962C8B-B14F-4D97-AF65-F5344CB8AC3E}">
        <p14:creationId xmlns:p14="http://schemas.microsoft.com/office/powerpoint/2010/main" val="166268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1"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fltVal val="0"/>
                                          </p:val>
                                        </p:tav>
                                        <p:tav tm="100000">
                                          <p:val>
                                            <p:strVal val="#ppt_w"/>
                                          </p:val>
                                        </p:tav>
                                      </p:tavLst>
                                    </p:anim>
                                    <p:anim calcmode="lin" valueType="num">
                                      <p:cBhvr>
                                        <p:cTn id="14" dur="1000" fill="hold"/>
                                        <p:tgtEl>
                                          <p:spTgt spid="4"/>
                                        </p:tgtEl>
                                        <p:attrNameLst>
                                          <p:attrName>ppt_h</p:attrName>
                                        </p:attrNameLst>
                                      </p:cBhvr>
                                      <p:tavLst>
                                        <p:tav tm="0">
                                          <p:val>
                                            <p:fltVal val="0"/>
                                          </p:val>
                                        </p:tav>
                                        <p:tav tm="100000">
                                          <p:val>
                                            <p:strVal val="#ppt_h"/>
                                          </p:val>
                                        </p:tav>
                                      </p:tavLst>
                                    </p:anim>
                                    <p:anim calcmode="lin" valueType="num">
                                      <p:cBhvr>
                                        <p:cTn id="15" dur="1000" fill="hold"/>
                                        <p:tgtEl>
                                          <p:spTgt spid="4"/>
                                        </p:tgtEl>
                                        <p:attrNameLst>
                                          <p:attrName>style.rotation</p:attrName>
                                        </p:attrNameLst>
                                      </p:cBhvr>
                                      <p:tavLst>
                                        <p:tav tm="0">
                                          <p:val>
                                            <p:fltVal val="90"/>
                                          </p:val>
                                        </p:tav>
                                        <p:tav tm="100000">
                                          <p:val>
                                            <p:fltVal val="0"/>
                                          </p:val>
                                        </p:tav>
                                      </p:tavLst>
                                    </p:anim>
                                    <p:animEffect transition="in" filter="fade">
                                      <p:cBhvr>
                                        <p:cTn id="16"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3824672978"/>
              </p:ext>
            </p:extLst>
          </p:nvPr>
        </p:nvGraphicFramePr>
        <p:xfrm>
          <a:off x="1016000" y="1690026"/>
          <a:ext cx="10697028" cy="3840480"/>
        </p:xfrm>
        <a:graphic>
          <a:graphicData uri="http://schemas.openxmlformats.org/drawingml/2006/table">
            <a:tbl>
              <a:tblPr firstRow="1" bandRow="1">
                <a:tableStyleId>{5940675A-B579-460E-94D1-54222C63F5DA}</a:tableStyleId>
              </a:tblPr>
              <a:tblGrid>
                <a:gridCol w="5348514">
                  <a:extLst>
                    <a:ext uri="{9D8B030D-6E8A-4147-A177-3AD203B41FA5}">
                      <a16:colId xmlns:a16="http://schemas.microsoft.com/office/drawing/2014/main" val="3660354909"/>
                    </a:ext>
                  </a:extLst>
                </a:gridCol>
                <a:gridCol w="5348514">
                  <a:extLst>
                    <a:ext uri="{9D8B030D-6E8A-4147-A177-3AD203B41FA5}">
                      <a16:colId xmlns:a16="http://schemas.microsoft.com/office/drawing/2014/main" val="2589440756"/>
                    </a:ext>
                  </a:extLst>
                </a:gridCol>
              </a:tblGrid>
              <a:tr h="370840">
                <a:tc>
                  <a:txBody>
                    <a:bodyPr/>
                    <a:lstStyle/>
                    <a:p>
                      <a:pPr algn="ctr"/>
                      <a:r>
                        <a:rPr lang="ar-EG" sz="3600" b="1" dirty="0" smtClean="0">
                          <a:solidFill>
                            <a:srgbClr val="FF0000"/>
                          </a:solidFill>
                        </a:rPr>
                        <a:t>تحديد</a:t>
                      </a:r>
                      <a:r>
                        <a:rPr lang="ar-EG" sz="3600" b="1" baseline="0" dirty="0" smtClean="0">
                          <a:solidFill>
                            <a:srgbClr val="FF0000"/>
                          </a:solidFill>
                        </a:rPr>
                        <a:t> الكناية </a:t>
                      </a:r>
                      <a:endParaRPr lang="en-US" sz="3600" b="1" dirty="0">
                        <a:solidFill>
                          <a:srgbClr val="FF0000"/>
                        </a:solidFill>
                      </a:endParaRPr>
                    </a:p>
                  </a:txBody>
                  <a:tcPr/>
                </a:tc>
                <a:tc>
                  <a:txBody>
                    <a:bodyPr/>
                    <a:lstStyle/>
                    <a:p>
                      <a:pPr algn="ctr"/>
                      <a:r>
                        <a:rPr lang="ar-EG" sz="3600" b="1" dirty="0" smtClean="0">
                          <a:solidFill>
                            <a:srgbClr val="FF0000"/>
                          </a:solidFill>
                        </a:rPr>
                        <a:t>الجملة</a:t>
                      </a:r>
                      <a:r>
                        <a:rPr lang="ar-EG" sz="3600" b="1" baseline="0" dirty="0" smtClean="0">
                          <a:solidFill>
                            <a:srgbClr val="FF0000"/>
                          </a:solidFill>
                        </a:rPr>
                        <a:t> </a:t>
                      </a:r>
                      <a:endParaRPr lang="en-US" sz="3600" b="1" dirty="0">
                        <a:solidFill>
                          <a:srgbClr val="FF0000"/>
                        </a:solidFill>
                      </a:endParaRPr>
                    </a:p>
                  </a:txBody>
                  <a:tcPr/>
                </a:tc>
                <a:extLst>
                  <a:ext uri="{0D108BD9-81ED-4DB2-BD59-A6C34878D82A}">
                    <a16:rowId xmlns:a16="http://schemas.microsoft.com/office/drawing/2014/main" val="442849123"/>
                  </a:ext>
                </a:extLst>
              </a:tr>
              <a:tr h="370840">
                <a:tc>
                  <a:txBody>
                    <a:bodyPr/>
                    <a:lstStyle/>
                    <a:p>
                      <a:pPr algn="ctr"/>
                      <a:r>
                        <a:rPr lang="ar-EG" sz="3600" b="1" dirty="0" smtClean="0"/>
                        <a:t>كناية عن الندم </a:t>
                      </a:r>
                      <a:endParaRPr lang="en-US" sz="3600" b="1" dirty="0"/>
                    </a:p>
                  </a:txBody>
                  <a:tcPr/>
                </a:tc>
                <a:tc>
                  <a:txBody>
                    <a:bodyPr/>
                    <a:lstStyle/>
                    <a:p>
                      <a:pPr algn="ctr"/>
                      <a:r>
                        <a:rPr lang="ar-EG" sz="3600" b="1" dirty="0" smtClean="0"/>
                        <a:t>بدأ يقلِّبُ كفّيه على ما أنفقه هباء</a:t>
                      </a:r>
                      <a:endParaRPr lang="en-US" sz="3600" b="1" dirty="0"/>
                    </a:p>
                  </a:txBody>
                  <a:tcPr/>
                </a:tc>
                <a:extLst>
                  <a:ext uri="{0D108BD9-81ED-4DB2-BD59-A6C34878D82A}">
                    <a16:rowId xmlns:a16="http://schemas.microsoft.com/office/drawing/2014/main" val="4181233031"/>
                  </a:ext>
                </a:extLst>
              </a:tr>
              <a:tr h="370840">
                <a:tc>
                  <a:txBody>
                    <a:bodyPr/>
                    <a:lstStyle/>
                    <a:p>
                      <a:pPr algn="ctr"/>
                      <a:r>
                        <a:rPr lang="ar-EG" sz="3600" b="1" dirty="0" smtClean="0"/>
                        <a:t>كناية عن الخجل </a:t>
                      </a:r>
                      <a:endParaRPr lang="en-US" sz="3600" b="1" dirty="0"/>
                    </a:p>
                  </a:txBody>
                  <a:tcPr/>
                </a:tc>
                <a:tc>
                  <a:txBody>
                    <a:bodyPr/>
                    <a:lstStyle/>
                    <a:p>
                      <a:pPr algn="ctr"/>
                      <a:r>
                        <a:rPr lang="ar-EG" sz="3600" b="1" dirty="0" smtClean="0"/>
                        <a:t>مدحتُها فاحمرّ وجهُها</a:t>
                      </a:r>
                      <a:endParaRPr lang="en-US" sz="3600" b="1" dirty="0"/>
                    </a:p>
                  </a:txBody>
                  <a:tcPr/>
                </a:tc>
                <a:extLst>
                  <a:ext uri="{0D108BD9-81ED-4DB2-BD59-A6C34878D82A}">
                    <a16:rowId xmlns:a16="http://schemas.microsoft.com/office/drawing/2014/main" val="3181727856"/>
                  </a:ext>
                </a:extLst>
              </a:tr>
              <a:tr h="370840">
                <a:tc>
                  <a:txBody>
                    <a:bodyPr/>
                    <a:lstStyle/>
                    <a:p>
                      <a:pPr algn="ctr"/>
                      <a:r>
                        <a:rPr lang="ar-EG" sz="3600" b="1" dirty="0" smtClean="0"/>
                        <a:t>كناية عن الاستسلام </a:t>
                      </a:r>
                      <a:endParaRPr lang="en-US" sz="3600" b="1" dirty="0"/>
                    </a:p>
                  </a:txBody>
                  <a:tcPr/>
                </a:tc>
                <a:tc>
                  <a:txBody>
                    <a:bodyPr/>
                    <a:lstStyle/>
                    <a:p>
                      <a:pPr algn="ctr"/>
                      <a:r>
                        <a:rPr lang="ar-EG" sz="3600" b="1" dirty="0" smtClean="0"/>
                        <a:t>ألقى الجندي</a:t>
                      </a:r>
                      <a:r>
                        <a:rPr lang="ar-EG" sz="3600" b="1" baseline="0" dirty="0" smtClean="0"/>
                        <a:t> سلاحه أرضًا </a:t>
                      </a:r>
                      <a:endParaRPr lang="en-US" sz="3600" b="1" dirty="0"/>
                    </a:p>
                  </a:txBody>
                  <a:tcPr/>
                </a:tc>
                <a:extLst>
                  <a:ext uri="{0D108BD9-81ED-4DB2-BD59-A6C34878D82A}">
                    <a16:rowId xmlns:a16="http://schemas.microsoft.com/office/drawing/2014/main" val="2787943493"/>
                  </a:ext>
                </a:extLst>
              </a:tr>
              <a:tr h="370840">
                <a:tc>
                  <a:txBody>
                    <a:bodyPr/>
                    <a:lstStyle/>
                    <a:p>
                      <a:pPr algn="ctr"/>
                      <a:r>
                        <a:rPr lang="ar-EG" sz="3600" b="1" dirty="0" smtClean="0"/>
                        <a:t>كناية عن الكرم</a:t>
                      </a:r>
                      <a:endParaRPr lang="en-US" sz="3600" b="1" dirty="0"/>
                    </a:p>
                  </a:txBody>
                  <a:tcPr/>
                </a:tc>
                <a:tc>
                  <a:txBody>
                    <a:bodyPr/>
                    <a:lstStyle/>
                    <a:p>
                      <a:pPr algn="ctr"/>
                      <a:r>
                        <a:rPr lang="ar-EG" sz="3600" b="1" dirty="0" smtClean="0"/>
                        <a:t>خالد كثير الرَّماد </a:t>
                      </a:r>
                      <a:endParaRPr lang="en-US" sz="3600" b="1" dirty="0"/>
                    </a:p>
                  </a:txBody>
                  <a:tcPr/>
                </a:tc>
                <a:extLst>
                  <a:ext uri="{0D108BD9-81ED-4DB2-BD59-A6C34878D82A}">
                    <a16:rowId xmlns:a16="http://schemas.microsoft.com/office/drawing/2014/main" val="142124839"/>
                  </a:ext>
                </a:extLst>
              </a:tr>
              <a:tr h="370840">
                <a:tc>
                  <a:txBody>
                    <a:bodyPr/>
                    <a:lstStyle/>
                    <a:p>
                      <a:pPr algn="ctr"/>
                      <a:r>
                        <a:rPr lang="ar-EG" sz="3600" b="1" dirty="0" smtClean="0"/>
                        <a:t>كناية عن الغنى والترف / الكسل </a:t>
                      </a:r>
                      <a:endParaRPr lang="en-US" sz="3600" b="1" dirty="0"/>
                    </a:p>
                  </a:txBody>
                  <a:tcPr/>
                </a:tc>
                <a:tc>
                  <a:txBody>
                    <a:bodyPr/>
                    <a:lstStyle/>
                    <a:p>
                      <a:pPr algn="ctr"/>
                      <a:r>
                        <a:rPr lang="ar-EG" sz="3600" b="1" dirty="0" smtClean="0"/>
                        <a:t>أختي نَؤومة الضحى </a:t>
                      </a:r>
                      <a:endParaRPr lang="en-US" sz="3600" b="1" dirty="0"/>
                    </a:p>
                  </a:txBody>
                  <a:tcPr/>
                </a:tc>
                <a:extLst>
                  <a:ext uri="{0D108BD9-81ED-4DB2-BD59-A6C34878D82A}">
                    <a16:rowId xmlns:a16="http://schemas.microsoft.com/office/drawing/2014/main" val="2652849013"/>
                  </a:ext>
                </a:extLst>
              </a:tr>
            </a:tbl>
          </a:graphicData>
        </a:graphic>
      </p:graphicFrame>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53211" y="-457918"/>
            <a:ext cx="6937849" cy="2083518"/>
          </a:xfrm>
          <a:prstGeom prst="rect">
            <a:avLst/>
          </a:prstGeom>
        </p:spPr>
      </p:pic>
      <p:sp>
        <p:nvSpPr>
          <p:cNvPr id="7" name="Rectangle 6"/>
          <p:cNvSpPr/>
          <p:nvPr/>
        </p:nvSpPr>
        <p:spPr>
          <a:xfrm>
            <a:off x="4529516" y="740344"/>
            <a:ext cx="5469766" cy="830997"/>
          </a:xfrm>
          <a:prstGeom prst="rect">
            <a:avLst/>
          </a:prstGeom>
          <a:noFill/>
        </p:spPr>
        <p:txBody>
          <a:bodyPr wrap="none" lIns="91440" tIns="45720" rIns="91440" bIns="45720">
            <a:spAutoFit/>
          </a:bodyPr>
          <a:lstStyle/>
          <a:p>
            <a:pPr algn="ctr"/>
            <a:r>
              <a:rPr lang="ar-EG" sz="4800" b="0" cap="none" spc="0" dirty="0" smtClean="0">
                <a:ln w="0"/>
                <a:solidFill>
                  <a:schemeClr val="bg1"/>
                </a:solidFill>
                <a:effectLst>
                  <a:outerShdw blurRad="38100" dist="19050" dir="2700000" algn="tl" rotWithShape="0">
                    <a:schemeClr val="dk1">
                      <a:alpha val="40000"/>
                    </a:schemeClr>
                  </a:outerShdw>
                </a:effectLst>
              </a:rPr>
              <a:t>أمثلة على الكناية عن صفة </a:t>
            </a:r>
            <a:endParaRPr lang="en-US" sz="4800" b="0" cap="none" spc="0" dirty="0">
              <a:ln w="0"/>
              <a:solidFill>
                <a:schemeClr val="bg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149631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010741"/>
            <a:ext cx="9459478" cy="4674402"/>
          </a:xfrm>
        </p:spPr>
        <p:txBody>
          <a:bodyPr>
            <a:noAutofit/>
          </a:bodyPr>
          <a:lstStyle/>
          <a:p>
            <a:pPr algn="ctr">
              <a:lnSpc>
                <a:spcPct val="200000"/>
              </a:lnSpc>
            </a:pPr>
            <a:r>
              <a:rPr lang="ar-EG" sz="4400" dirty="0"/>
              <a:t>هي الكِناية التي تُذكر بها الصّفة بشكل بشكل مُباشر، فإمّا أن يكون للمكنيّ عنه فيها معنى واحداً يُوصف </a:t>
            </a:r>
            <a:r>
              <a:rPr lang="ar-EG" sz="4400" dirty="0" smtClean="0"/>
              <a:t>به</a:t>
            </a:r>
            <a:br>
              <a:rPr lang="ar-EG" sz="4400" dirty="0" smtClean="0"/>
            </a:br>
            <a:r>
              <a:rPr lang="ar-EG" sz="4400" dirty="0"/>
              <a:t>أن يكون المُكنّى عنه موصوفاً بعِدّة </a:t>
            </a:r>
            <a:r>
              <a:rPr lang="ar-EG" sz="4400" dirty="0" smtClean="0"/>
              <a:t>معانٍ.</a:t>
            </a:r>
            <a:r>
              <a:rPr lang="ar-EG" sz="1800" dirty="0"/>
              <a:t/>
            </a:r>
            <a:br>
              <a:rPr lang="ar-EG" sz="1800" dirty="0"/>
            </a:br>
            <a:endParaRPr lang="en-US" sz="28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78110" y="-43566"/>
            <a:ext cx="3013890" cy="3573994"/>
          </a:xfrm>
          <a:prstGeom prst="rect">
            <a:avLst/>
          </a:prstGeom>
        </p:spPr>
      </p:pic>
      <p:sp>
        <p:nvSpPr>
          <p:cNvPr id="4" name="TextBox 3"/>
          <p:cNvSpPr txBox="1"/>
          <p:nvPr/>
        </p:nvSpPr>
        <p:spPr>
          <a:xfrm rot="20479849">
            <a:off x="9720687" y="978582"/>
            <a:ext cx="1867474" cy="1938992"/>
          </a:xfrm>
          <a:prstGeom prst="rect">
            <a:avLst/>
          </a:prstGeom>
          <a:noFill/>
        </p:spPr>
        <p:txBody>
          <a:bodyPr wrap="square" rtlCol="0">
            <a:spAutoFit/>
          </a:bodyPr>
          <a:lstStyle/>
          <a:p>
            <a:pPr algn="ctr"/>
            <a:r>
              <a:rPr lang="ar-EG" sz="6000" b="1" dirty="0" smtClean="0">
                <a:latin typeface="Arabic Typesetting" panose="03020402040406030203" pitchFamily="66" charset="-78"/>
                <a:cs typeface="Arabic Typesetting" panose="03020402040406030203" pitchFamily="66" charset="-78"/>
              </a:rPr>
              <a:t>الكناية عن موصوف </a:t>
            </a:r>
            <a:endParaRPr lang="en-GB" sz="6000" b="1" dirty="0">
              <a:latin typeface="Arabic Typesetting" panose="03020402040406030203" pitchFamily="66" charset="-78"/>
              <a:cs typeface="Arabic Typesetting" panose="03020402040406030203" pitchFamily="66" charset="-78"/>
            </a:endParaRPr>
          </a:p>
        </p:txBody>
      </p:sp>
    </p:spTree>
    <p:extLst>
      <p:ext uri="{BB962C8B-B14F-4D97-AF65-F5344CB8AC3E}">
        <p14:creationId xmlns:p14="http://schemas.microsoft.com/office/powerpoint/2010/main" val="2967272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1"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fltVal val="0"/>
                                          </p:val>
                                        </p:tav>
                                        <p:tav tm="100000">
                                          <p:val>
                                            <p:strVal val="#ppt_w"/>
                                          </p:val>
                                        </p:tav>
                                      </p:tavLst>
                                    </p:anim>
                                    <p:anim calcmode="lin" valueType="num">
                                      <p:cBhvr>
                                        <p:cTn id="14" dur="1000" fill="hold"/>
                                        <p:tgtEl>
                                          <p:spTgt spid="4"/>
                                        </p:tgtEl>
                                        <p:attrNameLst>
                                          <p:attrName>ppt_h</p:attrName>
                                        </p:attrNameLst>
                                      </p:cBhvr>
                                      <p:tavLst>
                                        <p:tav tm="0">
                                          <p:val>
                                            <p:fltVal val="0"/>
                                          </p:val>
                                        </p:tav>
                                        <p:tav tm="100000">
                                          <p:val>
                                            <p:strVal val="#ppt_h"/>
                                          </p:val>
                                        </p:tav>
                                      </p:tavLst>
                                    </p:anim>
                                    <p:anim calcmode="lin" valueType="num">
                                      <p:cBhvr>
                                        <p:cTn id="15" dur="1000" fill="hold"/>
                                        <p:tgtEl>
                                          <p:spTgt spid="4"/>
                                        </p:tgtEl>
                                        <p:attrNameLst>
                                          <p:attrName>style.rotation</p:attrName>
                                        </p:attrNameLst>
                                      </p:cBhvr>
                                      <p:tavLst>
                                        <p:tav tm="0">
                                          <p:val>
                                            <p:fltVal val="90"/>
                                          </p:val>
                                        </p:tav>
                                        <p:tav tm="100000">
                                          <p:val>
                                            <p:fltVal val="0"/>
                                          </p:val>
                                        </p:tav>
                                      </p:tavLst>
                                    </p:anim>
                                    <p:animEffect transition="in" filter="fade">
                                      <p:cBhvr>
                                        <p:cTn id="16"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4250833878"/>
              </p:ext>
            </p:extLst>
          </p:nvPr>
        </p:nvGraphicFramePr>
        <p:xfrm>
          <a:off x="246743" y="1690026"/>
          <a:ext cx="11945257" cy="3840480"/>
        </p:xfrm>
        <a:graphic>
          <a:graphicData uri="http://schemas.openxmlformats.org/drawingml/2006/table">
            <a:tbl>
              <a:tblPr firstRow="1" bandRow="1">
                <a:tableStyleId>{5940675A-B579-460E-94D1-54222C63F5DA}</a:tableStyleId>
              </a:tblPr>
              <a:tblGrid>
                <a:gridCol w="4165600">
                  <a:extLst>
                    <a:ext uri="{9D8B030D-6E8A-4147-A177-3AD203B41FA5}">
                      <a16:colId xmlns:a16="http://schemas.microsoft.com/office/drawing/2014/main" val="3660354909"/>
                    </a:ext>
                  </a:extLst>
                </a:gridCol>
                <a:gridCol w="7779657">
                  <a:extLst>
                    <a:ext uri="{9D8B030D-6E8A-4147-A177-3AD203B41FA5}">
                      <a16:colId xmlns:a16="http://schemas.microsoft.com/office/drawing/2014/main" val="2589440756"/>
                    </a:ext>
                  </a:extLst>
                </a:gridCol>
              </a:tblGrid>
              <a:tr h="370840">
                <a:tc>
                  <a:txBody>
                    <a:bodyPr/>
                    <a:lstStyle/>
                    <a:p>
                      <a:pPr algn="ctr"/>
                      <a:r>
                        <a:rPr lang="ar-EG" sz="3600" b="1" dirty="0" smtClean="0">
                          <a:solidFill>
                            <a:srgbClr val="FF0000"/>
                          </a:solidFill>
                        </a:rPr>
                        <a:t>تحديد</a:t>
                      </a:r>
                      <a:r>
                        <a:rPr lang="ar-EG" sz="3600" b="1" baseline="0" dirty="0" smtClean="0">
                          <a:solidFill>
                            <a:srgbClr val="FF0000"/>
                          </a:solidFill>
                        </a:rPr>
                        <a:t> الكناية </a:t>
                      </a:r>
                      <a:endParaRPr lang="en-US" sz="3600" b="1" dirty="0">
                        <a:solidFill>
                          <a:srgbClr val="FF0000"/>
                        </a:solidFill>
                      </a:endParaRPr>
                    </a:p>
                  </a:txBody>
                  <a:tcPr/>
                </a:tc>
                <a:tc>
                  <a:txBody>
                    <a:bodyPr/>
                    <a:lstStyle/>
                    <a:p>
                      <a:pPr algn="ctr"/>
                      <a:r>
                        <a:rPr lang="ar-EG" sz="3600" b="1" dirty="0" smtClean="0">
                          <a:solidFill>
                            <a:srgbClr val="FF0000"/>
                          </a:solidFill>
                        </a:rPr>
                        <a:t>الجملة</a:t>
                      </a:r>
                      <a:r>
                        <a:rPr lang="ar-EG" sz="3600" b="1" baseline="0" dirty="0" smtClean="0">
                          <a:solidFill>
                            <a:srgbClr val="FF0000"/>
                          </a:solidFill>
                        </a:rPr>
                        <a:t> </a:t>
                      </a:r>
                      <a:endParaRPr lang="en-US" sz="3600" b="1" dirty="0">
                        <a:solidFill>
                          <a:srgbClr val="FF0000"/>
                        </a:solidFill>
                      </a:endParaRPr>
                    </a:p>
                  </a:txBody>
                  <a:tcPr/>
                </a:tc>
                <a:extLst>
                  <a:ext uri="{0D108BD9-81ED-4DB2-BD59-A6C34878D82A}">
                    <a16:rowId xmlns:a16="http://schemas.microsoft.com/office/drawing/2014/main" val="442849123"/>
                  </a:ext>
                </a:extLst>
              </a:tr>
              <a:tr h="370840">
                <a:tc>
                  <a:txBody>
                    <a:bodyPr/>
                    <a:lstStyle/>
                    <a:p>
                      <a:pPr algn="ctr"/>
                      <a:r>
                        <a:rPr lang="ar-EG" sz="3600" b="1" dirty="0" smtClean="0"/>
                        <a:t>كناية عن البترول</a:t>
                      </a:r>
                      <a:endParaRPr lang="en-US" sz="3600" b="1" dirty="0"/>
                    </a:p>
                  </a:txBody>
                  <a:tcPr/>
                </a:tc>
                <a:tc>
                  <a:txBody>
                    <a:bodyPr/>
                    <a:lstStyle/>
                    <a:p>
                      <a:pPr algn="ctr"/>
                      <a:r>
                        <a:rPr lang="ar-EG" sz="3600" b="1" dirty="0" smtClean="0"/>
                        <a:t>الإمارات من اكثر دول الخليج إنتاجُا للذهب الأسود</a:t>
                      </a:r>
                      <a:endParaRPr lang="en-US" sz="3600" b="1" dirty="0"/>
                    </a:p>
                  </a:txBody>
                  <a:tcPr/>
                </a:tc>
                <a:extLst>
                  <a:ext uri="{0D108BD9-81ED-4DB2-BD59-A6C34878D82A}">
                    <a16:rowId xmlns:a16="http://schemas.microsoft.com/office/drawing/2014/main" val="4181233031"/>
                  </a:ext>
                </a:extLst>
              </a:tr>
              <a:tr h="370840">
                <a:tc>
                  <a:txBody>
                    <a:bodyPr/>
                    <a:lstStyle/>
                    <a:p>
                      <a:pPr algn="ctr"/>
                      <a:r>
                        <a:rPr lang="ar-EG" sz="3600" b="1" dirty="0" smtClean="0"/>
                        <a:t>كناية عن اللغة</a:t>
                      </a:r>
                      <a:r>
                        <a:rPr lang="ar-EG" sz="3600" b="1" baseline="0" dirty="0" smtClean="0"/>
                        <a:t> العربية</a:t>
                      </a:r>
                      <a:endParaRPr lang="en-US" sz="3600" b="1" dirty="0"/>
                    </a:p>
                  </a:txBody>
                  <a:tcPr/>
                </a:tc>
                <a:tc>
                  <a:txBody>
                    <a:bodyPr/>
                    <a:lstStyle/>
                    <a:p>
                      <a:pPr algn="ctr"/>
                      <a:r>
                        <a:rPr lang="ar-EG" sz="3600" b="1" dirty="0" smtClean="0"/>
                        <a:t>تعلمتُ لغة الضاد بإتقان </a:t>
                      </a:r>
                      <a:endParaRPr lang="en-US" sz="3600" b="1" dirty="0"/>
                    </a:p>
                  </a:txBody>
                  <a:tcPr/>
                </a:tc>
                <a:extLst>
                  <a:ext uri="{0D108BD9-81ED-4DB2-BD59-A6C34878D82A}">
                    <a16:rowId xmlns:a16="http://schemas.microsoft.com/office/drawing/2014/main" val="3181727856"/>
                  </a:ext>
                </a:extLst>
              </a:tr>
              <a:tr h="370840">
                <a:tc>
                  <a:txBody>
                    <a:bodyPr/>
                    <a:lstStyle/>
                    <a:p>
                      <a:pPr algn="ctr"/>
                      <a:r>
                        <a:rPr lang="ar-EG" sz="3600" b="1" dirty="0" smtClean="0"/>
                        <a:t>كناية عن يوم</a:t>
                      </a:r>
                      <a:r>
                        <a:rPr lang="ar-EG" sz="3600" b="1" baseline="0" dirty="0" smtClean="0"/>
                        <a:t> القيامة</a:t>
                      </a:r>
                      <a:endParaRPr lang="en-US" sz="3600" b="1" dirty="0"/>
                    </a:p>
                  </a:txBody>
                  <a:tcPr/>
                </a:tc>
                <a:tc>
                  <a:txBody>
                    <a:bodyPr/>
                    <a:lstStyle/>
                    <a:p>
                      <a:pPr algn="ctr"/>
                      <a:r>
                        <a:rPr lang="ar-EG" sz="3600" b="1" dirty="0" smtClean="0"/>
                        <a:t>القارعة ما القارعة </a:t>
                      </a:r>
                      <a:endParaRPr lang="en-US" sz="3600" b="1" dirty="0"/>
                    </a:p>
                  </a:txBody>
                  <a:tcPr/>
                </a:tc>
                <a:extLst>
                  <a:ext uri="{0D108BD9-81ED-4DB2-BD59-A6C34878D82A}">
                    <a16:rowId xmlns:a16="http://schemas.microsoft.com/office/drawing/2014/main" val="2787943493"/>
                  </a:ext>
                </a:extLst>
              </a:tr>
              <a:tr h="370840">
                <a:tc>
                  <a:txBody>
                    <a:bodyPr/>
                    <a:lstStyle/>
                    <a:p>
                      <a:pPr algn="ctr"/>
                      <a:r>
                        <a:rPr lang="ar-EG" sz="3600" b="1" dirty="0" smtClean="0"/>
                        <a:t>كناية عن السفينة</a:t>
                      </a:r>
                      <a:r>
                        <a:rPr lang="ar-EG" sz="3600" b="1" baseline="0" dirty="0" smtClean="0"/>
                        <a:t> </a:t>
                      </a:r>
                      <a:endParaRPr lang="en-US" sz="3600" b="1" dirty="0"/>
                    </a:p>
                  </a:txBody>
                  <a:tcPr/>
                </a:tc>
                <a:tc>
                  <a:txBody>
                    <a:bodyPr/>
                    <a:lstStyle/>
                    <a:p>
                      <a:pPr algn="ctr"/>
                      <a:r>
                        <a:rPr lang="ar-EG" sz="3600" b="1" dirty="0" smtClean="0"/>
                        <a:t>يابنة</a:t>
                      </a:r>
                      <a:r>
                        <a:rPr lang="ar-EG" sz="3600" b="1" baseline="0" dirty="0" smtClean="0"/>
                        <a:t> اليم ما كان أبوك بخيلا</a:t>
                      </a:r>
                      <a:endParaRPr lang="en-US" sz="3600" b="1" dirty="0"/>
                    </a:p>
                  </a:txBody>
                  <a:tcPr/>
                </a:tc>
                <a:extLst>
                  <a:ext uri="{0D108BD9-81ED-4DB2-BD59-A6C34878D82A}">
                    <a16:rowId xmlns:a16="http://schemas.microsoft.com/office/drawing/2014/main" val="142124839"/>
                  </a:ext>
                </a:extLst>
              </a:tr>
              <a:tr h="370840">
                <a:tc>
                  <a:txBody>
                    <a:bodyPr/>
                    <a:lstStyle/>
                    <a:p>
                      <a:pPr algn="ctr"/>
                      <a:r>
                        <a:rPr lang="ar-EG" sz="3600" b="1" dirty="0" smtClean="0"/>
                        <a:t>كناية عن المطر</a:t>
                      </a:r>
                      <a:r>
                        <a:rPr lang="ar-EG" sz="3600" b="1" baseline="0" dirty="0" smtClean="0"/>
                        <a:t> </a:t>
                      </a:r>
                      <a:endParaRPr lang="en-US" sz="3600" b="1" dirty="0"/>
                    </a:p>
                  </a:txBody>
                  <a:tcPr/>
                </a:tc>
                <a:tc>
                  <a:txBody>
                    <a:bodyPr/>
                    <a:lstStyle/>
                    <a:p>
                      <a:pPr algn="ctr"/>
                      <a:r>
                        <a:rPr lang="ar-EG" sz="3600" b="1" dirty="0" smtClean="0"/>
                        <a:t>اللهم إنّا نسألك ابن الغمام ليحيى الزَّرع</a:t>
                      </a:r>
                      <a:endParaRPr lang="en-US" sz="3600" b="1" dirty="0"/>
                    </a:p>
                  </a:txBody>
                  <a:tcPr/>
                </a:tc>
                <a:extLst>
                  <a:ext uri="{0D108BD9-81ED-4DB2-BD59-A6C34878D82A}">
                    <a16:rowId xmlns:a16="http://schemas.microsoft.com/office/drawing/2014/main" val="2652849013"/>
                  </a:ext>
                </a:extLst>
              </a:tr>
            </a:tbl>
          </a:graphicData>
        </a:graphic>
      </p:graphicFrame>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53211" y="-457918"/>
            <a:ext cx="6937849" cy="2083518"/>
          </a:xfrm>
          <a:prstGeom prst="rect">
            <a:avLst/>
          </a:prstGeom>
        </p:spPr>
      </p:pic>
      <p:sp>
        <p:nvSpPr>
          <p:cNvPr id="7" name="Rectangle 6"/>
          <p:cNvSpPr/>
          <p:nvPr/>
        </p:nvSpPr>
        <p:spPr>
          <a:xfrm>
            <a:off x="4095904" y="740344"/>
            <a:ext cx="6336991" cy="830997"/>
          </a:xfrm>
          <a:prstGeom prst="rect">
            <a:avLst/>
          </a:prstGeom>
          <a:noFill/>
        </p:spPr>
        <p:txBody>
          <a:bodyPr wrap="none" lIns="91440" tIns="45720" rIns="91440" bIns="45720">
            <a:spAutoFit/>
          </a:bodyPr>
          <a:lstStyle/>
          <a:p>
            <a:pPr algn="ctr"/>
            <a:r>
              <a:rPr lang="ar-EG" sz="4800" b="0" cap="none" spc="0" dirty="0" smtClean="0">
                <a:ln w="0"/>
                <a:solidFill>
                  <a:schemeClr val="bg1"/>
                </a:solidFill>
                <a:effectLst>
                  <a:outerShdw blurRad="38100" dist="19050" dir="2700000" algn="tl" rotWithShape="0">
                    <a:schemeClr val="dk1">
                      <a:alpha val="40000"/>
                    </a:schemeClr>
                  </a:outerShdw>
                </a:effectLst>
              </a:rPr>
              <a:t>أمثلة على الكناية عن موصوف </a:t>
            </a:r>
            <a:endParaRPr lang="en-US" sz="4800" b="0" cap="none" spc="0" dirty="0">
              <a:ln w="0"/>
              <a:solidFill>
                <a:schemeClr val="bg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4058942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43977" y="538343"/>
            <a:ext cx="8074817" cy="5984169"/>
          </a:xfrm>
        </p:spPr>
        <p:txBody>
          <a:bodyPr>
            <a:normAutofit fontScale="90000"/>
          </a:bodyPr>
          <a:lstStyle/>
          <a:p>
            <a:pPr algn="ctr">
              <a:lnSpc>
                <a:spcPct val="150000"/>
              </a:lnSpc>
            </a:pPr>
            <a:r>
              <a:rPr lang="ar-EG" sz="4400" dirty="0" smtClean="0"/>
              <a:t>هي </a:t>
            </a:r>
            <a:r>
              <a:rPr lang="ar-EG" sz="4400" dirty="0"/>
              <a:t>الكِناية التي يتمّ فيها ذِكر المُكّنى عنه مع الصّفة التي تُسند إليه من خلال ما يُمكن أن يتّصل به أو يُعدّ جزءاً منه، فتكون الصِّفة غير مُلاصقة للموصوف إنّما بما يتعلّق به، وتكون هذه النّسبة إمّا إثباتاً لصفة أو نفيها، وفي هذا النّوع قد يُذكر صاحب النّسبة (</a:t>
            </a:r>
            <a:r>
              <a:rPr lang="ar-EG" sz="4400" dirty="0" smtClean="0"/>
              <a:t>الموصوف)</a:t>
            </a:r>
            <a:endParaRPr lang="en-US" sz="27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78110" y="-43566"/>
            <a:ext cx="3013890" cy="3573994"/>
          </a:xfrm>
          <a:prstGeom prst="rect">
            <a:avLst/>
          </a:prstGeom>
        </p:spPr>
      </p:pic>
      <p:sp>
        <p:nvSpPr>
          <p:cNvPr id="4" name="TextBox 3"/>
          <p:cNvSpPr txBox="1"/>
          <p:nvPr/>
        </p:nvSpPr>
        <p:spPr>
          <a:xfrm rot="20479849">
            <a:off x="9720687" y="978582"/>
            <a:ext cx="1867474" cy="1938992"/>
          </a:xfrm>
          <a:prstGeom prst="rect">
            <a:avLst/>
          </a:prstGeom>
          <a:noFill/>
        </p:spPr>
        <p:txBody>
          <a:bodyPr wrap="square" rtlCol="0">
            <a:spAutoFit/>
          </a:bodyPr>
          <a:lstStyle/>
          <a:p>
            <a:pPr algn="ctr"/>
            <a:r>
              <a:rPr lang="ar-EG" sz="6000" b="1" dirty="0" smtClean="0">
                <a:latin typeface="Arabic Typesetting" panose="03020402040406030203" pitchFamily="66" charset="-78"/>
                <a:cs typeface="Arabic Typesetting" panose="03020402040406030203" pitchFamily="66" charset="-78"/>
              </a:rPr>
              <a:t>الكناية عن نسبة </a:t>
            </a:r>
            <a:endParaRPr lang="en-GB" sz="6000" b="1" dirty="0">
              <a:latin typeface="Arabic Typesetting" panose="03020402040406030203" pitchFamily="66" charset="-78"/>
              <a:cs typeface="Arabic Typesetting" panose="03020402040406030203" pitchFamily="66" charset="-78"/>
            </a:endParaRPr>
          </a:p>
        </p:txBody>
      </p:sp>
    </p:spTree>
    <p:extLst>
      <p:ext uri="{BB962C8B-B14F-4D97-AF65-F5344CB8AC3E}">
        <p14:creationId xmlns:p14="http://schemas.microsoft.com/office/powerpoint/2010/main" val="440071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1"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fltVal val="0"/>
                                          </p:val>
                                        </p:tav>
                                        <p:tav tm="100000">
                                          <p:val>
                                            <p:strVal val="#ppt_w"/>
                                          </p:val>
                                        </p:tav>
                                      </p:tavLst>
                                    </p:anim>
                                    <p:anim calcmode="lin" valueType="num">
                                      <p:cBhvr>
                                        <p:cTn id="14" dur="1000" fill="hold"/>
                                        <p:tgtEl>
                                          <p:spTgt spid="4"/>
                                        </p:tgtEl>
                                        <p:attrNameLst>
                                          <p:attrName>ppt_h</p:attrName>
                                        </p:attrNameLst>
                                      </p:cBhvr>
                                      <p:tavLst>
                                        <p:tav tm="0">
                                          <p:val>
                                            <p:fltVal val="0"/>
                                          </p:val>
                                        </p:tav>
                                        <p:tav tm="100000">
                                          <p:val>
                                            <p:strVal val="#ppt_h"/>
                                          </p:val>
                                        </p:tav>
                                      </p:tavLst>
                                    </p:anim>
                                    <p:anim calcmode="lin" valueType="num">
                                      <p:cBhvr>
                                        <p:cTn id="15" dur="1000" fill="hold"/>
                                        <p:tgtEl>
                                          <p:spTgt spid="4"/>
                                        </p:tgtEl>
                                        <p:attrNameLst>
                                          <p:attrName>style.rotation</p:attrName>
                                        </p:attrNameLst>
                                      </p:cBhvr>
                                      <p:tavLst>
                                        <p:tav tm="0">
                                          <p:val>
                                            <p:fltVal val="90"/>
                                          </p:val>
                                        </p:tav>
                                        <p:tav tm="100000">
                                          <p:val>
                                            <p:fltVal val="0"/>
                                          </p:val>
                                        </p:tav>
                                      </p:tavLst>
                                    </p:anim>
                                    <p:animEffect transition="in" filter="fade">
                                      <p:cBhvr>
                                        <p:cTn id="16"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C4220D"/>
      </a:accent1>
      <a:accent2>
        <a:srgbClr val="EB7712"/>
      </a:accent2>
      <a:accent3>
        <a:srgbClr val="ECBD31"/>
      </a:accent3>
      <a:accent4>
        <a:srgbClr val="92CE4A"/>
      </a:accent4>
      <a:accent5>
        <a:srgbClr val="50CFB4"/>
      </a:accent5>
      <a:accent6>
        <a:srgbClr val="0D8EC5"/>
      </a:accent6>
      <a:hlink>
        <a:srgbClr val="EA5A0C"/>
      </a:hlink>
      <a:folHlink>
        <a:srgbClr val="F09D3A"/>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FE1EB5C7-81A8-4CBA-AE6E-B3BF73DC389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Vapor Trail</Template>
  <TotalTime>85</TotalTime>
  <Words>1565</Words>
  <Application>Microsoft Office PowerPoint</Application>
  <PresentationFormat>Widescreen</PresentationFormat>
  <Paragraphs>224</Paragraphs>
  <Slides>39</Slides>
  <Notes>24</Notes>
  <HiddenSlides>0</HiddenSlides>
  <MMClips>1</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39</vt:i4>
      </vt:variant>
    </vt:vector>
  </HeadingPairs>
  <TitlesOfParts>
    <vt:vector size="53" baseType="lpstr">
      <vt:lpstr>AL-Mohanad</vt:lpstr>
      <vt:lpstr>Al-QuranAlKareem</vt:lpstr>
      <vt:lpstr>Arabic Typesetting</vt:lpstr>
      <vt:lpstr>Arial</vt:lpstr>
      <vt:lpstr>Calibri</vt:lpstr>
      <vt:lpstr>Century Gothic</vt:lpstr>
      <vt:lpstr>PT Bold Heading</vt:lpstr>
      <vt:lpstr>Segoe UI</vt:lpstr>
      <vt:lpstr>Simplified Arabic</vt:lpstr>
      <vt:lpstr>SKR HEAD1</vt:lpstr>
      <vt:lpstr>Tahoma</vt:lpstr>
      <vt:lpstr>Times New Roman</vt:lpstr>
      <vt:lpstr>Traditional Arabic</vt:lpstr>
      <vt:lpstr>Vapor Trail</vt:lpstr>
      <vt:lpstr>الكِناية</vt:lpstr>
      <vt:lpstr>الكناية: هي أن تتكلّم بشيء وتُريد به غيره"، أوأنّها إيراد معنى ما دون ذِكره بلفظه صريحاً، مع التّدليل عليه بمعنى آخر يتشابه معه في نقطة ما،  مِثل: (أحمد طويل النّجاد) أي: طويل القامة، والنِّجاد هو بيت السّيف، فمن يملك بيت سيفٍ طويل عليه أن يكون طويلاً</vt:lpstr>
      <vt:lpstr>PowerPoint Presentation</vt:lpstr>
      <vt:lpstr>PowerPoint Presentation</vt:lpstr>
      <vt:lpstr>هي الكِناية التي يُذكر بها الموصوف بصِفة مُلازمة للشّيء المُكنّى عنه، سواء كان ذِكر الموصوف بالّلفظ أو أن يُلاحظ ويُفهم من سِياق الكلام، </vt:lpstr>
      <vt:lpstr>PowerPoint Presentation</vt:lpstr>
      <vt:lpstr>هي الكِناية التي تُذكر بها الصّفة بشكل بشكل مُباشر، فإمّا أن يكون للمكنيّ عنه فيها معنى واحداً يُوصف به أن يكون المُكنّى عنه موصوفاً بعِدّة معانٍ. </vt:lpstr>
      <vt:lpstr>PowerPoint Presentation</vt:lpstr>
      <vt:lpstr>هي الكِناية التي يتمّ فيها ذِكر المُكّنى عنه مع الصّفة التي تُسند إليه من خلال ما يُمكن أن يتّصل به أو يُعدّ جزءاً منه، فتكون الصِّفة غير مُلاصقة للموصوف إنّما بما يتعلّق به، وتكون هذه النّسبة إمّا إثباتاً لصفة أو نفيها، وفي هذا النّوع قد يُذكر صاحب النّسبة (الموصوف)</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بلاغة الكناية:</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الكناية</dc:title>
  <dc:creator>Staff-ISK Walaa Adel</dc:creator>
  <cp:lastModifiedBy>ASUS</cp:lastModifiedBy>
  <cp:revision>12</cp:revision>
  <dcterms:created xsi:type="dcterms:W3CDTF">2020-11-08T15:15:10Z</dcterms:created>
  <dcterms:modified xsi:type="dcterms:W3CDTF">2021-09-09T09:18:10Z</dcterms:modified>
</cp:coreProperties>
</file>