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4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4" d="100"/>
          <a:sy n="44" d="100"/>
        </p:scale>
        <p:origin x="2188" y="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4D95-D57E-45F8-A6D8-8566975BA3E2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2393A-6687-4E23-96DB-45DBC5C25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005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4D95-D57E-45F8-A6D8-8566975BA3E2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2393A-6687-4E23-96DB-45DBC5C25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721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4D95-D57E-45F8-A6D8-8566975BA3E2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2393A-6687-4E23-96DB-45DBC5C25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761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4D95-D57E-45F8-A6D8-8566975BA3E2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2393A-6687-4E23-96DB-45DBC5C25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855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4D95-D57E-45F8-A6D8-8566975BA3E2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2393A-6687-4E23-96DB-45DBC5C25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772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4D95-D57E-45F8-A6D8-8566975BA3E2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2393A-6687-4E23-96DB-45DBC5C25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686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4D95-D57E-45F8-A6D8-8566975BA3E2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2393A-6687-4E23-96DB-45DBC5C25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251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4D95-D57E-45F8-A6D8-8566975BA3E2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2393A-6687-4E23-96DB-45DBC5C25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362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4D95-D57E-45F8-A6D8-8566975BA3E2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2393A-6687-4E23-96DB-45DBC5C25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966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4D95-D57E-45F8-A6D8-8566975BA3E2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2393A-6687-4E23-96DB-45DBC5C25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071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4D95-D57E-45F8-A6D8-8566975BA3E2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2393A-6687-4E23-96DB-45DBC5C25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779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54D95-D57E-45F8-A6D8-8566975BA3E2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2393A-6687-4E23-96DB-45DBC5C25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713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C51FED5-2191-4A62-B801-5DE57CEDEF72}"/>
              </a:ext>
            </a:extLst>
          </p:cNvPr>
          <p:cNvSpPr txBox="1"/>
          <p:nvPr/>
        </p:nvSpPr>
        <p:spPr>
          <a:xfrm>
            <a:off x="293001" y="251564"/>
            <a:ext cx="6231170" cy="10685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AE" sz="338" dirty="0"/>
          </a:p>
          <a:p>
            <a:pPr algn="r" rtl="1"/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1</a:t>
            </a:r>
            <a:r>
              <a:rPr lang="ar-AE" sz="1600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-مناط التكليف بالأوامر والنواهي هو</a:t>
            </a:r>
            <a:r>
              <a:rPr lang="ar-AE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 </a:t>
            </a:r>
            <a:endParaRPr lang="ar-AE" sz="2400" dirty="0">
              <a:solidFill>
                <a:schemeClr val="accent5">
                  <a:lumMod val="75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AE" sz="2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-</a:t>
            </a:r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العقل                                                                               -الفؤاد                         </a:t>
            </a:r>
          </a:p>
          <a:p>
            <a:pPr algn="r" rtl="1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-البصر                                                                              -السمع </a:t>
            </a:r>
          </a:p>
          <a:p>
            <a:pPr algn="l"/>
            <a:endParaRPr lang="ar-AE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en-US" sz="1600" dirty="0">
                <a:solidFill>
                  <a:schemeClr val="accent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2</a:t>
            </a:r>
            <a:r>
              <a:rPr lang="ar-AE" sz="1600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-كلمة الأمانة في قوله تعالى (إنا عرضنا الأمانة):</a:t>
            </a:r>
          </a:p>
          <a:p>
            <a:pPr algn="r" rtl="1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 -عمارة الأرض                                                                      -تحقيق العبودية والعدل               </a:t>
            </a:r>
          </a:p>
          <a:p>
            <a:pPr algn="r" rtl="1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-إقامة الأخلاق                                                                    -كل ما ذكر </a:t>
            </a:r>
          </a:p>
          <a:p>
            <a:pPr algn="r" rtl="1"/>
            <a:endParaRPr lang="ar-AE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3</a:t>
            </a:r>
            <a:r>
              <a:rPr lang="ar-AE" sz="1600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 نظرة الإسلام للمسؤولية نظرة واقعية وذلك يعني:</a:t>
            </a:r>
          </a:p>
          <a:p>
            <a:pPr algn="r" rtl="1"/>
            <a:r>
              <a:rPr lang="ar-AE" sz="13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 -</a:t>
            </a:r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أن الإنسان يحاسب على أعماله وحده                         -أن الإنسان يكلف وفق طاقته      </a:t>
            </a:r>
          </a:p>
          <a:p>
            <a:pPr algn="r" rtl="1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-لا يحمل الإنسان مسؤولية أعمال غيره                        -كل ما ذكر </a:t>
            </a:r>
          </a:p>
          <a:p>
            <a:pPr algn="r" rtl="1"/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4</a:t>
            </a:r>
            <a:r>
              <a:rPr lang="ar-AE" sz="1600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 </a:t>
            </a:r>
            <a:r>
              <a:rPr lang="ar-AE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واحد مما يلي لا يسقط عنه التكليف:</a:t>
            </a:r>
            <a:r>
              <a:rPr lang="ar-AE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</a:t>
            </a:r>
          </a:p>
          <a:p>
            <a:pPr algn="r" rtl="1"/>
            <a:r>
              <a:rPr lang="ar-AE" dirty="0">
                <a:latin typeface="Sakkal Majalla" panose="02000000000000000000" pitchFamily="2" charset="-78"/>
                <a:cs typeface="Sakkal Majalla" panose="02000000000000000000" pitchFamily="2" charset="-78"/>
              </a:rPr>
              <a:t>-النائم                                				           -المخير                                   </a:t>
            </a:r>
          </a:p>
          <a:p>
            <a:pPr algn="r" rtl="1"/>
            <a:r>
              <a:rPr lang="ar-AE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 -المضطر                                                                                -المجنون</a:t>
            </a:r>
          </a:p>
          <a:p>
            <a:pPr algn="r" rtl="1"/>
            <a:endParaRPr lang="ar-AE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5</a:t>
            </a:r>
            <a:r>
              <a:rPr lang="ar-AE" sz="1600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 أصل المسؤولية في الإسلام:</a:t>
            </a:r>
            <a:endParaRPr lang="ar-AE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-المسؤولية الدينية                                                                  -المسؤولية الأخلاقية                 </a:t>
            </a:r>
          </a:p>
          <a:p>
            <a:pPr algn="r" rtl="1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-المسؤولية الاجتماعية                                                          -المسؤولية الفردية </a:t>
            </a:r>
          </a:p>
          <a:p>
            <a:pPr algn="r" rtl="1"/>
            <a:r>
              <a:rPr lang="ar-AE" sz="1600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</a:p>
          <a:p>
            <a:pPr algn="r" rtl="1"/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6</a:t>
            </a:r>
            <a:r>
              <a:rPr lang="ar-AE" sz="1600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 قوله تعالى: (ولا أقسم بالنفس اللوامة) يدل على:</a:t>
            </a:r>
            <a:endParaRPr lang="en-US" sz="1600" dirty="0">
              <a:solidFill>
                <a:schemeClr val="accent5">
                  <a:lumMod val="75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-المسؤولية الدينية                                                               -المسؤولية الأخلاقية                </a:t>
            </a:r>
          </a:p>
          <a:p>
            <a:pPr algn="r" rtl="1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-المسؤولية أمام الرأي العام                                               -المسؤولية أمام السلطة </a:t>
            </a:r>
          </a:p>
          <a:p>
            <a:pPr algn="r" rtl="1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</a:t>
            </a:r>
          </a:p>
          <a:p>
            <a:pPr algn="r" rtl="1"/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7</a:t>
            </a:r>
            <a:r>
              <a:rPr lang="ar-AE" sz="1600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-تحريم الإنتحار يدخل ضمن مسؤولية الإنسان عن:</a:t>
            </a:r>
          </a:p>
          <a:p>
            <a:pPr algn="r" rtl="1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-نفسه                              		                      -أسرته                                  </a:t>
            </a:r>
          </a:p>
          <a:p>
            <a:pPr algn="r" rtl="1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 -وطنه                                                                                 -مهنته </a:t>
            </a:r>
          </a:p>
          <a:p>
            <a:pPr algn="r" rtl="1"/>
            <a:endParaRPr lang="ar-AE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AE" sz="900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r>
              <a:rPr lang="en-US" sz="1400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8</a:t>
            </a:r>
            <a:r>
              <a:rPr lang="ar-AE" sz="1600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-المسؤولية الواردة في قوله تعالى(وَأَنْكِحُوا الْأَيَامَىٰ مِنْكُمْ وَالصَّالِحِينَ مِنْ عِبَادِكُمْ وَإِمَائِكُمْ):</a:t>
            </a:r>
          </a:p>
          <a:p>
            <a:pPr algn="r" rtl="1"/>
            <a:r>
              <a:rPr lang="ar-AE" sz="1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</a:t>
            </a:r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-الفردية                           				      -الجماعية                            </a:t>
            </a:r>
          </a:p>
          <a:p>
            <a:pPr algn="r" rtl="1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-الدينية                            				     -الفردية والجماعية </a:t>
            </a:r>
          </a:p>
          <a:p>
            <a:pPr algn="r" rtl="1"/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Sakkal Majalla" panose="02000000000000000000" pitchFamily="2" charset="-78"/>
                <a:ea typeface="Monotype Koufi" pitchFamily="2" charset="-78"/>
                <a:cs typeface="Sakkal Majalla" panose="02000000000000000000" pitchFamily="2" charset="-78"/>
              </a:rPr>
              <a:t>9</a:t>
            </a:r>
            <a:r>
              <a:rPr lang="ar-AE" sz="1600" dirty="0">
                <a:solidFill>
                  <a:schemeClr val="accent1">
                    <a:lumMod val="75000"/>
                  </a:schemeClr>
                </a:solidFill>
                <a:latin typeface="Sakkal Majalla" panose="02000000000000000000" pitchFamily="2" charset="-78"/>
                <a:ea typeface="Monotype Koufi" pitchFamily="2" charset="-78"/>
                <a:cs typeface="Sakkal Majalla" panose="02000000000000000000" pitchFamily="2" charset="-78"/>
              </a:rPr>
              <a:t>- واحد مما يلي ليس من الفروض </a:t>
            </a:r>
            <a:r>
              <a:rPr lang="ar-AE" sz="1600" dirty="0" err="1">
                <a:solidFill>
                  <a:schemeClr val="accent1">
                    <a:lumMod val="75000"/>
                  </a:schemeClr>
                </a:solidFill>
                <a:latin typeface="Sakkal Majalla" panose="02000000000000000000" pitchFamily="2" charset="-78"/>
                <a:ea typeface="Monotype Koufi" pitchFamily="2" charset="-78"/>
                <a:cs typeface="Sakkal Majalla" panose="02000000000000000000" pitchFamily="2" charset="-78"/>
              </a:rPr>
              <a:t>الكفائية</a:t>
            </a:r>
            <a:r>
              <a:rPr lang="ar-AE" sz="1600" dirty="0">
                <a:solidFill>
                  <a:schemeClr val="accent1">
                    <a:lumMod val="75000"/>
                  </a:schemeClr>
                </a:solidFill>
                <a:latin typeface="Sakkal Majalla" panose="02000000000000000000" pitchFamily="2" charset="-78"/>
                <a:ea typeface="Monotype Koufi" pitchFamily="2" charset="-78"/>
                <a:cs typeface="Sakkal Majalla" panose="02000000000000000000" pitchFamily="2" charset="-78"/>
              </a:rPr>
              <a:t> :</a:t>
            </a:r>
            <a:endParaRPr lang="en-US" sz="1600" dirty="0">
              <a:solidFill>
                <a:schemeClr val="accent1">
                  <a:lumMod val="75000"/>
                </a:schemeClr>
              </a:solidFill>
              <a:latin typeface="Sakkal Majalla" panose="02000000000000000000" pitchFamily="2" charset="-78"/>
              <a:ea typeface="Monotype Koufi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AE" sz="1600" dirty="0">
                <a:latin typeface="Sakkal Majalla" panose="02000000000000000000" pitchFamily="2" charset="-78"/>
                <a:ea typeface="Monotype Koufi" pitchFamily="2" charset="-78"/>
                <a:cs typeface="Sakkal Majalla" panose="02000000000000000000" pitchFamily="2" charset="-78"/>
              </a:rPr>
              <a:t>-تعلم العلوم الكونية                                                             -الأمن داخلياً وخارجياً</a:t>
            </a:r>
          </a:p>
          <a:p>
            <a:pPr algn="r" rtl="1"/>
            <a:r>
              <a:rPr lang="ar-AE" sz="1600" dirty="0">
                <a:latin typeface="Sakkal Majalla" panose="02000000000000000000" pitchFamily="2" charset="-78"/>
                <a:ea typeface="Monotype Koufi" pitchFamily="2" charset="-78"/>
                <a:cs typeface="Sakkal Majalla" panose="02000000000000000000" pitchFamily="2" charset="-78"/>
              </a:rPr>
              <a:t> -إتقان المسلم لمهنته                                                             -تحقيق الأمن الغذائي</a:t>
            </a:r>
          </a:p>
          <a:p>
            <a:pPr algn="r" rtl="1"/>
            <a:endParaRPr lang="ar-AE" sz="1600" dirty="0">
              <a:solidFill>
                <a:schemeClr val="accent5">
                  <a:lumMod val="75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10</a:t>
            </a:r>
            <a:r>
              <a:rPr lang="ar-AE" sz="1600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 قوله تعالى(ولا تخونوا الله والرسول وتخونوا أماناتكم) تدل على أن الإنسان مسؤول أمام: </a:t>
            </a:r>
          </a:p>
          <a:p>
            <a:pPr algn="r" rtl="1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 - الله                                   			    - نفسه                            </a:t>
            </a:r>
          </a:p>
          <a:p>
            <a:pPr algn="r" rtl="1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 - الناس                             			     -كل ما ذكر </a:t>
            </a:r>
          </a:p>
          <a:p>
            <a:pPr algn="r" rtl="1"/>
            <a:endParaRPr lang="ar-AE" sz="1600" dirty="0">
              <a:latin typeface="Sakkal Majalla" panose="02000000000000000000" pitchFamily="2" charset="-78"/>
              <a:ea typeface="Monotype Koufi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                    </a:t>
            </a:r>
          </a:p>
          <a:p>
            <a:pPr algn="r" rtl="1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</a:p>
          <a:p>
            <a:pPr algn="r" rtl="1"/>
            <a:endParaRPr lang="ar-AE" sz="9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68C252E-F814-471B-9B86-DCAF4977A09D}"/>
              </a:ext>
            </a:extLst>
          </p:cNvPr>
          <p:cNvSpPr txBox="1"/>
          <p:nvPr/>
        </p:nvSpPr>
        <p:spPr>
          <a:xfrm>
            <a:off x="1145675" y="82287"/>
            <a:ext cx="53149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AE" sz="16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-اختاري الإجابة الصحيحة التالية :</a:t>
            </a:r>
            <a:endParaRPr lang="en-US" sz="16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4B23998-B89C-4F49-A07F-FB4054F060E4}"/>
              </a:ext>
            </a:extLst>
          </p:cNvPr>
          <p:cNvSpPr/>
          <p:nvPr/>
        </p:nvSpPr>
        <p:spPr>
          <a:xfrm>
            <a:off x="144930" y="138991"/>
            <a:ext cx="6568140" cy="9692386"/>
          </a:xfrm>
          <a:prstGeom prst="rect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1A34E4F-A5F0-4958-9F28-FB9F7481CB90}"/>
              </a:ext>
            </a:extLst>
          </p:cNvPr>
          <p:cNvSpPr txBox="1"/>
          <p:nvPr/>
        </p:nvSpPr>
        <p:spPr>
          <a:xfrm>
            <a:off x="144930" y="138990"/>
            <a:ext cx="2659742" cy="33855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rtl="1"/>
            <a:r>
              <a:rPr lang="ar-AE" sz="1600" dirty="0">
                <a:latin typeface="Sakkal Majalla" panose="020B0604020202020204" pitchFamily="2" charset="-78"/>
                <a:cs typeface="Sakkal Majalla" panose="020B0604020202020204" pitchFamily="2" charset="-78"/>
              </a:rPr>
              <a:t>الوحدة </a:t>
            </a:r>
            <a:r>
              <a:rPr lang="en-US" sz="1600" dirty="0">
                <a:latin typeface="Sakkal Majalla" panose="020B0604020202020204" pitchFamily="2" charset="-78"/>
                <a:cs typeface="Sakkal Majalla" panose="020B0604020202020204" pitchFamily="2" charset="-78"/>
              </a:rPr>
              <a:t>2</a:t>
            </a:r>
            <a:r>
              <a:rPr lang="ar-AE" sz="1600" dirty="0">
                <a:latin typeface="Sakkal Majalla" panose="020B0604020202020204" pitchFamily="2" charset="-78"/>
                <a:cs typeface="Sakkal Majalla" panose="020B0604020202020204" pitchFamily="2" charset="-78"/>
              </a:rPr>
              <a:t>/الدرس </a:t>
            </a:r>
            <a:r>
              <a:rPr lang="en-US" sz="1600" dirty="0">
                <a:latin typeface="Sakkal Majalla" panose="020B0604020202020204" pitchFamily="2" charset="-78"/>
                <a:cs typeface="Sakkal Majalla" panose="020B0604020202020204" pitchFamily="2" charset="-78"/>
              </a:rPr>
              <a:t>3</a:t>
            </a:r>
            <a:r>
              <a:rPr lang="ar-AE" sz="1600" dirty="0">
                <a:latin typeface="Sakkal Majalla" panose="020B0604020202020204" pitchFamily="2" charset="-78"/>
                <a:cs typeface="Sakkal Majalla" panose="020B0604020202020204" pitchFamily="2" charset="-78"/>
              </a:rPr>
              <a:t>/المسؤولية في الإسلام </a:t>
            </a:r>
            <a:endParaRPr lang="en-US" sz="1600" dirty="0">
              <a:latin typeface="Sakkal Majalla" panose="020B0604020202020204" pitchFamily="2" charset="-78"/>
              <a:cs typeface="Sakkal Majalla" panose="020B0604020202020204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69203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C51FED5-2191-4A62-B801-5DE57CEDEF72}"/>
              </a:ext>
            </a:extLst>
          </p:cNvPr>
          <p:cNvSpPr txBox="1"/>
          <p:nvPr/>
        </p:nvSpPr>
        <p:spPr>
          <a:xfrm>
            <a:off x="397375" y="364211"/>
            <a:ext cx="6231170" cy="104086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AE" sz="338" dirty="0"/>
          </a:p>
          <a:p>
            <a:pPr algn="r" rtl="1"/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1</a:t>
            </a:r>
            <a:r>
              <a:rPr lang="ar-AE" sz="1600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-مناط التكليف بالأوامر والنواهي هو</a:t>
            </a:r>
            <a:r>
              <a:rPr lang="ar-AE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 </a:t>
            </a:r>
          </a:p>
          <a:p>
            <a:pPr algn="r" rtl="1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-</a:t>
            </a:r>
            <a:r>
              <a:rPr lang="ar-AE" sz="1600" dirty="0">
                <a:highlight>
                  <a:srgbClr val="FFFF00"/>
                </a:highlight>
                <a:latin typeface="Sakkal Majalla" panose="02000000000000000000" pitchFamily="2" charset="-78"/>
                <a:cs typeface="Sakkal Majalla" panose="02000000000000000000" pitchFamily="2" charset="-78"/>
              </a:rPr>
              <a:t>العقل </a:t>
            </a:r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                                                                          -الفؤاد                         </a:t>
            </a:r>
          </a:p>
          <a:p>
            <a:pPr algn="r" rtl="1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-البصر                                                                              -السمع </a:t>
            </a:r>
          </a:p>
          <a:p>
            <a:pPr algn="l"/>
            <a:endParaRPr lang="ar-AE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en-US" sz="1600" dirty="0">
                <a:solidFill>
                  <a:schemeClr val="accent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2</a:t>
            </a:r>
            <a:r>
              <a:rPr lang="ar-AE" sz="1600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-كلمة الأمانة في قوله تعالى (إنا عرضنا الأمانة):</a:t>
            </a:r>
          </a:p>
          <a:p>
            <a:pPr algn="r" rtl="1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 -عمارة الأرض                                                                      -تحقيق العبودية والعدل               </a:t>
            </a:r>
          </a:p>
          <a:p>
            <a:pPr algn="r" rtl="1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-إقامة الأخلاق                                                                    </a:t>
            </a:r>
            <a:r>
              <a:rPr lang="ar-AE" sz="1600" dirty="0">
                <a:highlight>
                  <a:srgbClr val="FFFF00"/>
                </a:highlight>
                <a:latin typeface="Sakkal Majalla" panose="02000000000000000000" pitchFamily="2" charset="-78"/>
                <a:cs typeface="Sakkal Majalla" panose="02000000000000000000" pitchFamily="2" charset="-78"/>
              </a:rPr>
              <a:t>-كل ما ذكر </a:t>
            </a:r>
          </a:p>
          <a:p>
            <a:pPr algn="r" rtl="1"/>
            <a:endParaRPr lang="ar-AE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3</a:t>
            </a:r>
            <a:r>
              <a:rPr lang="ar-AE" sz="1600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 نظرة الإسلام للمسؤولية نظرة واقعية وذلك يعني:</a:t>
            </a:r>
          </a:p>
          <a:p>
            <a:pPr algn="r" rtl="1"/>
            <a:r>
              <a:rPr lang="ar-AE" sz="13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 -</a:t>
            </a:r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أن الإنسان يحاسب على أعماله وحده                         -أن الإنسان يكلف وفق طاقته      </a:t>
            </a:r>
          </a:p>
          <a:p>
            <a:pPr algn="r" rtl="1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-لا يحمل الإنسان مسؤولية أعمال غيره                        -</a:t>
            </a:r>
            <a:r>
              <a:rPr lang="ar-AE" sz="1600" dirty="0">
                <a:highlight>
                  <a:srgbClr val="FFFF00"/>
                </a:highlight>
                <a:latin typeface="Sakkal Majalla" panose="02000000000000000000" pitchFamily="2" charset="-78"/>
                <a:cs typeface="Sakkal Majalla" panose="02000000000000000000" pitchFamily="2" charset="-78"/>
              </a:rPr>
              <a:t>كل ما ذكر </a:t>
            </a:r>
          </a:p>
          <a:p>
            <a:pPr algn="r" rtl="1"/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4</a:t>
            </a:r>
            <a:r>
              <a:rPr lang="ar-AE" sz="1600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 واحد مما يلي لا يسقط عنه التكليف:</a:t>
            </a:r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</a:t>
            </a:r>
          </a:p>
          <a:p>
            <a:pPr algn="r" rtl="1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 -النائم                                			          -</a:t>
            </a:r>
            <a:r>
              <a:rPr lang="ar-AE" sz="1600" dirty="0">
                <a:highlight>
                  <a:srgbClr val="FFFF00"/>
                </a:highlight>
                <a:latin typeface="Sakkal Majalla" panose="02000000000000000000" pitchFamily="2" charset="-78"/>
                <a:cs typeface="Sakkal Majalla" panose="02000000000000000000" pitchFamily="2" charset="-78"/>
              </a:rPr>
              <a:t>المخي</a:t>
            </a:r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ر                                   </a:t>
            </a:r>
          </a:p>
          <a:p>
            <a:pPr algn="r" rtl="1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 -المضطر                                                                                -المجنون</a:t>
            </a:r>
          </a:p>
          <a:p>
            <a:pPr algn="r" rtl="1"/>
            <a:endParaRPr lang="ar-AE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5</a:t>
            </a:r>
            <a:r>
              <a:rPr lang="ar-AE" sz="1600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 أصل المسؤولية في الإسلام:</a:t>
            </a:r>
            <a:endParaRPr lang="ar-AE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-المسؤولية الدينية                                                                  -المسؤولية الأخلاقية                 </a:t>
            </a:r>
          </a:p>
          <a:p>
            <a:pPr algn="r" rtl="1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-المسؤولية الاجتماعية                                                          -</a:t>
            </a:r>
            <a:r>
              <a:rPr lang="ar-AE" sz="1600" dirty="0">
                <a:highlight>
                  <a:srgbClr val="FFFF00"/>
                </a:highlight>
                <a:latin typeface="Sakkal Majalla" panose="02000000000000000000" pitchFamily="2" charset="-78"/>
                <a:cs typeface="Sakkal Majalla" panose="02000000000000000000" pitchFamily="2" charset="-78"/>
              </a:rPr>
              <a:t>المسؤولية الفردية </a:t>
            </a:r>
          </a:p>
          <a:p>
            <a:pPr algn="r" rtl="1"/>
            <a:r>
              <a:rPr lang="ar-AE" sz="1600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</a:p>
          <a:p>
            <a:pPr algn="r" rtl="1"/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6</a:t>
            </a:r>
            <a:r>
              <a:rPr lang="ar-AE" sz="1600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 قوله تعالى: (ولا أقسم بالنفس اللوامة) يدل على:</a:t>
            </a:r>
            <a:endParaRPr lang="en-US" sz="1600" dirty="0">
              <a:solidFill>
                <a:schemeClr val="accent5">
                  <a:lumMod val="75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-المسؤولية الدينية                                                               -</a:t>
            </a:r>
            <a:r>
              <a:rPr lang="ar-AE" sz="1600" dirty="0">
                <a:highlight>
                  <a:srgbClr val="FFFF00"/>
                </a:highlight>
                <a:latin typeface="Sakkal Majalla" panose="02000000000000000000" pitchFamily="2" charset="-78"/>
                <a:cs typeface="Sakkal Majalla" panose="02000000000000000000" pitchFamily="2" charset="-78"/>
              </a:rPr>
              <a:t>المسؤولية الأخلاقية                </a:t>
            </a:r>
          </a:p>
          <a:p>
            <a:pPr algn="r" rtl="1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-المسؤولية أمام الرأي العام                                               -المسؤولية أمام السلطة </a:t>
            </a:r>
          </a:p>
          <a:p>
            <a:pPr algn="r" rtl="1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</a:t>
            </a:r>
          </a:p>
          <a:p>
            <a:pPr algn="r" rtl="1"/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7</a:t>
            </a:r>
            <a:r>
              <a:rPr lang="ar-AE" sz="1600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-تحريم الإنتحار يدخل ضمن مسؤولية الإنسان عن:</a:t>
            </a:r>
          </a:p>
          <a:p>
            <a:pPr algn="r" rtl="1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-</a:t>
            </a:r>
            <a:r>
              <a:rPr lang="ar-AE" sz="1600" dirty="0">
                <a:highlight>
                  <a:srgbClr val="FFFF00"/>
                </a:highlight>
                <a:latin typeface="Sakkal Majalla" panose="02000000000000000000" pitchFamily="2" charset="-78"/>
                <a:cs typeface="Sakkal Majalla" panose="02000000000000000000" pitchFamily="2" charset="-78"/>
              </a:rPr>
              <a:t>نفسه</a:t>
            </a:r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                          		                      -أسرته                                  </a:t>
            </a:r>
          </a:p>
          <a:p>
            <a:pPr algn="r" rtl="1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 -وطنه                                                                                 -مهنته </a:t>
            </a:r>
          </a:p>
          <a:p>
            <a:pPr algn="r" rtl="1"/>
            <a:endParaRPr lang="ar-AE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AE" sz="900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r>
              <a:rPr lang="en-US" sz="1400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8</a:t>
            </a:r>
            <a:r>
              <a:rPr lang="ar-AE" sz="1600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-المسؤولية الواردة في قوله تعالى(وَأَنْكِحُوا الْأَيَامَىٰ مِنْكُمْ وَالصَّالِحِينَ مِنْ عِبَادِكُمْ وَإِمَائِكُمْ):</a:t>
            </a:r>
          </a:p>
          <a:p>
            <a:pPr algn="r" rtl="1"/>
            <a:r>
              <a:rPr lang="ar-AE" sz="1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</a:t>
            </a:r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-الفردية                           				      -الجماعية                            </a:t>
            </a:r>
          </a:p>
          <a:p>
            <a:pPr algn="r" rtl="1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-الدينية                            				     </a:t>
            </a:r>
            <a:r>
              <a:rPr lang="ar-AE" sz="1600" dirty="0">
                <a:highlight>
                  <a:srgbClr val="FFFF00"/>
                </a:highlight>
                <a:latin typeface="Sakkal Majalla" panose="02000000000000000000" pitchFamily="2" charset="-78"/>
                <a:cs typeface="Sakkal Majalla" panose="02000000000000000000" pitchFamily="2" charset="-78"/>
              </a:rPr>
              <a:t>-الفردية والجماعية </a:t>
            </a:r>
          </a:p>
          <a:p>
            <a:pPr algn="r" rtl="1"/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Sakkal Majalla" panose="02000000000000000000" pitchFamily="2" charset="-78"/>
                <a:ea typeface="Monotype Koufi" pitchFamily="2" charset="-78"/>
                <a:cs typeface="Sakkal Majalla" panose="02000000000000000000" pitchFamily="2" charset="-78"/>
              </a:rPr>
              <a:t>9</a:t>
            </a:r>
            <a:r>
              <a:rPr lang="ar-AE" sz="1600" dirty="0">
                <a:solidFill>
                  <a:schemeClr val="accent1">
                    <a:lumMod val="75000"/>
                  </a:schemeClr>
                </a:solidFill>
                <a:latin typeface="Sakkal Majalla" panose="02000000000000000000" pitchFamily="2" charset="-78"/>
                <a:ea typeface="Monotype Koufi" pitchFamily="2" charset="-78"/>
                <a:cs typeface="Sakkal Majalla" panose="02000000000000000000" pitchFamily="2" charset="-78"/>
              </a:rPr>
              <a:t>- واحد مما يلي ليس من الفروض  </a:t>
            </a:r>
            <a:r>
              <a:rPr lang="ar-AE" sz="1600" dirty="0" err="1">
                <a:solidFill>
                  <a:schemeClr val="accent1">
                    <a:lumMod val="75000"/>
                  </a:schemeClr>
                </a:solidFill>
                <a:latin typeface="Sakkal Majalla" panose="02000000000000000000" pitchFamily="2" charset="-78"/>
                <a:ea typeface="Monotype Koufi" pitchFamily="2" charset="-78"/>
                <a:cs typeface="Sakkal Majalla" panose="02000000000000000000" pitchFamily="2" charset="-78"/>
              </a:rPr>
              <a:t>الكفائية</a:t>
            </a:r>
            <a:r>
              <a:rPr lang="ar-AE" sz="1600" dirty="0">
                <a:solidFill>
                  <a:schemeClr val="accent1">
                    <a:lumMod val="75000"/>
                  </a:schemeClr>
                </a:solidFill>
                <a:latin typeface="Sakkal Majalla" panose="02000000000000000000" pitchFamily="2" charset="-78"/>
                <a:ea typeface="Monotype Koufi" pitchFamily="2" charset="-78"/>
                <a:cs typeface="Sakkal Majalla" panose="02000000000000000000" pitchFamily="2" charset="-78"/>
              </a:rPr>
              <a:t> :</a:t>
            </a:r>
            <a:endParaRPr lang="en-US" sz="1600" dirty="0">
              <a:solidFill>
                <a:schemeClr val="accent1">
                  <a:lumMod val="75000"/>
                </a:schemeClr>
              </a:solidFill>
              <a:latin typeface="Sakkal Majalla" panose="02000000000000000000" pitchFamily="2" charset="-78"/>
              <a:ea typeface="Monotype Koufi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AE" sz="1600" dirty="0">
                <a:latin typeface="Sakkal Majalla" panose="02000000000000000000" pitchFamily="2" charset="-78"/>
                <a:ea typeface="Monotype Koufi" pitchFamily="2" charset="-78"/>
                <a:cs typeface="Sakkal Majalla" panose="02000000000000000000" pitchFamily="2" charset="-78"/>
              </a:rPr>
              <a:t>-تعلم العلوم الكونية                                                             -الأمن داخلياً وخارجياً</a:t>
            </a:r>
          </a:p>
          <a:p>
            <a:pPr algn="r" rtl="1"/>
            <a:r>
              <a:rPr lang="ar-AE" sz="1600" dirty="0">
                <a:latin typeface="Sakkal Majalla" panose="02000000000000000000" pitchFamily="2" charset="-78"/>
                <a:ea typeface="Monotype Koufi" pitchFamily="2" charset="-78"/>
                <a:cs typeface="Sakkal Majalla" panose="02000000000000000000" pitchFamily="2" charset="-78"/>
              </a:rPr>
              <a:t> </a:t>
            </a:r>
            <a:r>
              <a:rPr lang="ar-AE" sz="1600" dirty="0">
                <a:highlight>
                  <a:srgbClr val="FFFF00"/>
                </a:highlight>
                <a:latin typeface="Sakkal Majalla" panose="02000000000000000000" pitchFamily="2" charset="-78"/>
                <a:ea typeface="Monotype Koufi" pitchFamily="2" charset="-78"/>
                <a:cs typeface="Sakkal Majalla" panose="02000000000000000000" pitchFamily="2" charset="-78"/>
              </a:rPr>
              <a:t>-إتقان المسلم لمهنته</a:t>
            </a:r>
            <a:r>
              <a:rPr lang="ar-AE" sz="1600" dirty="0">
                <a:latin typeface="Sakkal Majalla" panose="02000000000000000000" pitchFamily="2" charset="-78"/>
                <a:ea typeface="Monotype Koufi" pitchFamily="2" charset="-78"/>
                <a:cs typeface="Sakkal Majalla" panose="02000000000000000000" pitchFamily="2" charset="-78"/>
              </a:rPr>
              <a:t>                                                             -تحقيق الأمن الغذائي</a:t>
            </a:r>
          </a:p>
          <a:p>
            <a:pPr algn="r" rtl="1"/>
            <a:endParaRPr lang="ar-AE" sz="1600" dirty="0">
              <a:solidFill>
                <a:schemeClr val="accent5">
                  <a:lumMod val="75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10</a:t>
            </a:r>
            <a:r>
              <a:rPr lang="ar-AE" sz="1600" dirty="0">
                <a:solidFill>
                  <a:schemeClr val="accent5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 قوله تعالى(ولا تخونوا الله والرسول وتخونوا أماناتكم) تدل على أن الإنسان مسؤول أمام: </a:t>
            </a:r>
          </a:p>
          <a:p>
            <a:pPr algn="r" rtl="1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 - الله                                   			    - نفسه                            </a:t>
            </a:r>
          </a:p>
          <a:p>
            <a:pPr algn="r" rtl="1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 - الناس                             			     </a:t>
            </a:r>
            <a:r>
              <a:rPr lang="ar-AE" sz="1600" dirty="0">
                <a:highlight>
                  <a:srgbClr val="FFFF00"/>
                </a:highlight>
                <a:latin typeface="Sakkal Majalla" panose="02000000000000000000" pitchFamily="2" charset="-78"/>
                <a:cs typeface="Sakkal Majalla" panose="02000000000000000000" pitchFamily="2" charset="-78"/>
              </a:rPr>
              <a:t>-كل ما ذكر </a:t>
            </a:r>
          </a:p>
          <a:p>
            <a:pPr algn="r" rtl="1"/>
            <a:endParaRPr lang="ar-AE" sz="1600" dirty="0">
              <a:latin typeface="Sakkal Majalla" panose="02000000000000000000" pitchFamily="2" charset="-78"/>
              <a:ea typeface="Monotype Koufi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                    </a:t>
            </a:r>
          </a:p>
          <a:p>
            <a:pPr algn="r" rtl="1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</a:p>
          <a:p>
            <a:pPr algn="r" rtl="1"/>
            <a:endParaRPr lang="ar-AE" sz="9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68C252E-F814-471B-9B86-DCAF4977A09D}"/>
              </a:ext>
            </a:extLst>
          </p:cNvPr>
          <p:cNvSpPr txBox="1"/>
          <p:nvPr/>
        </p:nvSpPr>
        <p:spPr>
          <a:xfrm>
            <a:off x="1207718" y="166383"/>
            <a:ext cx="53149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AE" sz="16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-اختاري الإجابة الصحيحة التالية :</a:t>
            </a:r>
            <a:endParaRPr lang="en-US" sz="16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4B23998-B89C-4F49-A07F-FB4054F060E4}"/>
              </a:ext>
            </a:extLst>
          </p:cNvPr>
          <p:cNvSpPr/>
          <p:nvPr/>
        </p:nvSpPr>
        <p:spPr>
          <a:xfrm>
            <a:off x="144930" y="138991"/>
            <a:ext cx="6568140" cy="9692386"/>
          </a:xfrm>
          <a:prstGeom prst="rect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1A34E4F-A5F0-4958-9F28-FB9F7481CB90}"/>
              </a:ext>
            </a:extLst>
          </p:cNvPr>
          <p:cNvSpPr txBox="1"/>
          <p:nvPr/>
        </p:nvSpPr>
        <p:spPr>
          <a:xfrm>
            <a:off x="144930" y="138990"/>
            <a:ext cx="2659742" cy="33855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rtl="1"/>
            <a:r>
              <a:rPr lang="ar-AE" sz="1600" dirty="0">
                <a:latin typeface="Sakkal Majalla" panose="020B0604020202020204" pitchFamily="2" charset="-78"/>
                <a:cs typeface="Sakkal Majalla" panose="020B0604020202020204" pitchFamily="2" charset="-78"/>
              </a:rPr>
              <a:t>الوحدة </a:t>
            </a:r>
            <a:r>
              <a:rPr lang="en-US" sz="1600" dirty="0">
                <a:latin typeface="Sakkal Majalla" panose="020B0604020202020204" pitchFamily="2" charset="-78"/>
                <a:cs typeface="Sakkal Majalla" panose="020B0604020202020204" pitchFamily="2" charset="-78"/>
              </a:rPr>
              <a:t>2</a:t>
            </a:r>
            <a:r>
              <a:rPr lang="ar-AE" sz="1600" dirty="0">
                <a:latin typeface="Sakkal Majalla" panose="020B0604020202020204" pitchFamily="2" charset="-78"/>
                <a:cs typeface="Sakkal Majalla" panose="020B0604020202020204" pitchFamily="2" charset="-78"/>
              </a:rPr>
              <a:t>/الدرس </a:t>
            </a:r>
            <a:r>
              <a:rPr lang="en-US" sz="1600" dirty="0">
                <a:latin typeface="Sakkal Majalla" panose="020B0604020202020204" pitchFamily="2" charset="-78"/>
                <a:cs typeface="Sakkal Majalla" panose="020B0604020202020204" pitchFamily="2" charset="-78"/>
              </a:rPr>
              <a:t>3</a:t>
            </a:r>
            <a:r>
              <a:rPr lang="ar-AE" sz="1600" dirty="0">
                <a:latin typeface="Sakkal Majalla" panose="020B0604020202020204" pitchFamily="2" charset="-78"/>
                <a:cs typeface="Sakkal Majalla" panose="020B0604020202020204" pitchFamily="2" charset="-78"/>
              </a:rPr>
              <a:t>/المسؤولية في الإسلام </a:t>
            </a:r>
            <a:endParaRPr lang="en-US" sz="1600" dirty="0">
              <a:latin typeface="Sakkal Majalla" panose="020B0604020202020204" pitchFamily="2" charset="-78"/>
              <a:cs typeface="Sakkal Majalla" panose="020B0604020202020204" pitchFamily="2" charset="-78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1A4EFBF-B7BF-45A5-A0C0-FB102A8FE22F}"/>
              </a:ext>
            </a:extLst>
          </p:cNvPr>
          <p:cNvSpPr txBox="1"/>
          <p:nvPr/>
        </p:nvSpPr>
        <p:spPr>
          <a:xfrm rot="19762239">
            <a:off x="-3192922" y="1849184"/>
            <a:ext cx="5314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AE" sz="16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ملاحظة:</a:t>
            </a:r>
          </a:p>
          <a:p>
            <a:pPr algn="r" rtl="1"/>
            <a:r>
              <a:rPr lang="ar-AE" sz="16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-الأوراق لا تغني عن الكتاب</a:t>
            </a:r>
            <a:endParaRPr lang="en-US" sz="16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79474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7482</TotalTime>
  <Words>610</Words>
  <Application>Microsoft Office PowerPoint</Application>
  <PresentationFormat>A4 Paper (210x297 mm)</PresentationFormat>
  <Paragraphs>90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Sakkal Majalla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ALIA MOHD TAHER</dc:creator>
  <cp:lastModifiedBy>عذيجة مبارك الشامسي</cp:lastModifiedBy>
  <cp:revision>25</cp:revision>
  <dcterms:created xsi:type="dcterms:W3CDTF">2019-04-09T18:26:14Z</dcterms:created>
  <dcterms:modified xsi:type="dcterms:W3CDTF">2020-10-24T13:31:16Z</dcterms:modified>
</cp:coreProperties>
</file>