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1101" r:id="rId2"/>
    <p:sldId id="1097" r:id="rId3"/>
    <p:sldId id="266" r:id="rId4"/>
    <p:sldId id="1838" r:id="rId5"/>
    <p:sldId id="365" r:id="rId6"/>
    <p:sldId id="1092" r:id="rId7"/>
    <p:sldId id="1843" r:id="rId8"/>
    <p:sldId id="1842" r:id="rId9"/>
    <p:sldId id="1836" r:id="rId10"/>
    <p:sldId id="1098" r:id="rId11"/>
    <p:sldId id="1835" r:id="rId12"/>
    <p:sldId id="296" r:id="rId13"/>
    <p:sldId id="1100" r:id="rId14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063" autoAdjust="0"/>
  </p:normalViewPr>
  <p:slideViewPr>
    <p:cSldViewPr snapToGrid="0">
      <p:cViewPr>
        <p:scale>
          <a:sx n="33" d="100"/>
          <a:sy n="33" d="100"/>
        </p:scale>
        <p:origin x="205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3EE9B-6994-44E8-9557-4F504A50AA8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84D56-D9AC-4768-AF5E-FC778B9B6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34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2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6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25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3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6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9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8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0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12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4.gif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jpg"/><Relationship Id="rId18" Type="http://schemas.openxmlformats.org/officeDocument/2006/relationships/audio" Target="../media/audio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image" Target="../media/image5.gif"/><Relationship Id="rId2" Type="http://schemas.openxmlformats.org/officeDocument/2006/relationships/audio" Target="../media/audio1.wav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20.gif"/><Relationship Id="rId17" Type="http://schemas.microsoft.com/office/2007/relationships/hdphoto" Target="../media/hdphoto10.wdp"/><Relationship Id="rId2" Type="http://schemas.microsoft.com/office/2007/relationships/media" Target="../media/media1.mp4"/><Relationship Id="rId16" Type="http://schemas.openxmlformats.org/officeDocument/2006/relationships/image" Target="../media/image24.png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F5A76A-EE28-484A-BD1F-89BFE9321E94}"/>
              </a:ext>
            </a:extLst>
          </p:cNvPr>
          <p:cNvSpPr/>
          <p:nvPr/>
        </p:nvSpPr>
        <p:spPr>
          <a:xfrm>
            <a:off x="5098473" y="1334544"/>
            <a:ext cx="5783373" cy="5354565"/>
          </a:xfrm>
          <a:custGeom>
            <a:avLst/>
            <a:gdLst>
              <a:gd name="connsiteX0" fmla="*/ 0 w 5783373"/>
              <a:gd name="connsiteY0" fmla="*/ 0 h 5354565"/>
              <a:gd name="connsiteX1" fmla="*/ 5783373 w 5783373"/>
              <a:gd name="connsiteY1" fmla="*/ 0 h 5354565"/>
              <a:gd name="connsiteX2" fmla="*/ 5783373 w 5783373"/>
              <a:gd name="connsiteY2" fmla="*/ 5354565 h 5354565"/>
              <a:gd name="connsiteX3" fmla="*/ 0 w 5783373"/>
              <a:gd name="connsiteY3" fmla="*/ 5354565 h 5354565"/>
              <a:gd name="connsiteX4" fmla="*/ 0 w 5783373"/>
              <a:gd name="connsiteY4" fmla="*/ 0 h 535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3373" h="5354565" fill="none" extrusionOk="0">
                <a:moveTo>
                  <a:pt x="0" y="0"/>
                </a:moveTo>
                <a:cubicBezTo>
                  <a:pt x="1735758" y="97046"/>
                  <a:pt x="2938236" y="-68204"/>
                  <a:pt x="5783373" y="0"/>
                </a:cubicBezTo>
                <a:cubicBezTo>
                  <a:pt x="5754769" y="2602931"/>
                  <a:pt x="5807002" y="3855556"/>
                  <a:pt x="5783373" y="5354565"/>
                </a:cubicBezTo>
                <a:cubicBezTo>
                  <a:pt x="4360144" y="5266883"/>
                  <a:pt x="1156785" y="5320313"/>
                  <a:pt x="0" y="5354565"/>
                </a:cubicBezTo>
                <a:cubicBezTo>
                  <a:pt x="-20681" y="3671880"/>
                  <a:pt x="-64474" y="1064278"/>
                  <a:pt x="0" y="0"/>
                </a:cubicBezTo>
                <a:close/>
              </a:path>
              <a:path w="5783373" h="5354565" stroke="0" extrusionOk="0">
                <a:moveTo>
                  <a:pt x="0" y="0"/>
                </a:moveTo>
                <a:cubicBezTo>
                  <a:pt x="2034238" y="92998"/>
                  <a:pt x="3974060" y="150390"/>
                  <a:pt x="5783373" y="0"/>
                </a:cubicBezTo>
                <a:cubicBezTo>
                  <a:pt x="5775068" y="1847080"/>
                  <a:pt x="5725276" y="4701170"/>
                  <a:pt x="5783373" y="5354565"/>
                </a:cubicBezTo>
                <a:cubicBezTo>
                  <a:pt x="4507022" y="5269835"/>
                  <a:pt x="670307" y="5279906"/>
                  <a:pt x="0" y="5354565"/>
                </a:cubicBezTo>
                <a:cubicBezTo>
                  <a:pt x="-159031" y="3042908"/>
                  <a:pt x="-53883" y="2487726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9" name="Google Shape;1704;p96"/>
          <p:cNvSpPr/>
          <p:nvPr/>
        </p:nvSpPr>
        <p:spPr>
          <a:xfrm>
            <a:off x="2467612" y="7666360"/>
            <a:ext cx="1579135" cy="61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96" tIns="47985" rIns="95996" bIns="47985" anchor="t" anchorCtr="0">
            <a:noAutofit/>
          </a:bodyPr>
          <a:lstStyle/>
          <a:p>
            <a:pPr algn="ctr"/>
            <a:endParaRPr sz="42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A7B62-F023-4E31-9C3A-889283D97205}"/>
              </a:ext>
            </a:extLst>
          </p:cNvPr>
          <p:cNvSpPr txBox="1"/>
          <p:nvPr/>
        </p:nvSpPr>
        <p:spPr>
          <a:xfrm>
            <a:off x="4184549" y="1571698"/>
            <a:ext cx="7238651" cy="34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924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ال</a:t>
            </a:r>
            <a:r>
              <a:rPr lang="ar-BH" sz="6000" dirty="0">
                <a:cs typeface="(AH) Manal Black" pitchFamily="2" charset="-78"/>
              </a:rPr>
              <a:t>سَّلام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ُ عَ</a:t>
            </a:r>
            <a:r>
              <a:rPr lang="ar-BH" sz="6000" dirty="0">
                <a:cs typeface="(AH) Manal Black" pitchFamily="2" charset="-78"/>
              </a:rPr>
              <a:t>ليْكُم</a:t>
            </a:r>
          </a:p>
          <a:p>
            <a:pPr algn="ctr" rtl="1">
              <a:lnSpc>
                <a:spcPct val="150000"/>
              </a:lnSpc>
            </a:pP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6000" dirty="0">
                <a:cs typeface="(AH) Manal Black" pitchFamily="2" charset="-78"/>
              </a:rPr>
              <a:t>صْدِقائي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 ال</a:t>
            </a:r>
            <a:r>
              <a:rPr lang="ar-BH" sz="6000" dirty="0">
                <a:cs typeface="(AH) Manal Black" pitchFamily="2" charset="-78"/>
              </a:rPr>
              <a:t>طُّلاب</a:t>
            </a:r>
            <a:endParaRPr lang="en-US" sz="924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6C95F-6B11-4FBE-9399-FC4BB28769B5}"/>
              </a:ext>
            </a:extLst>
          </p:cNvPr>
          <p:cNvSpPr txBox="1"/>
          <p:nvPr/>
        </p:nvSpPr>
        <p:spPr>
          <a:xfrm>
            <a:off x="5845874" y="5919668"/>
            <a:ext cx="4044711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270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5873E-6 8.46561E-7 L -2.65873E-6 -0.0514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7937E-6 9.52381E-7 L -2.57937E-6 -0.0514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195166B-C02E-4528-BE39-6FCA3107DD51}"/>
              </a:ext>
            </a:extLst>
          </p:cNvPr>
          <p:cNvSpPr/>
          <p:nvPr/>
        </p:nvSpPr>
        <p:spPr>
          <a:xfrm>
            <a:off x="1160585" y="1746847"/>
            <a:ext cx="9882553" cy="6906125"/>
          </a:xfrm>
          <a:custGeom>
            <a:avLst/>
            <a:gdLst>
              <a:gd name="connsiteX0" fmla="*/ 0 w 9882553"/>
              <a:gd name="connsiteY0" fmla="*/ 0 h 6906125"/>
              <a:gd name="connsiteX1" fmla="*/ 9882553 w 9882553"/>
              <a:gd name="connsiteY1" fmla="*/ 0 h 6906125"/>
              <a:gd name="connsiteX2" fmla="*/ 9882553 w 9882553"/>
              <a:gd name="connsiteY2" fmla="*/ 6906125 h 6906125"/>
              <a:gd name="connsiteX3" fmla="*/ 0 w 9882553"/>
              <a:gd name="connsiteY3" fmla="*/ 6906125 h 6906125"/>
              <a:gd name="connsiteX4" fmla="*/ 0 w 9882553"/>
              <a:gd name="connsiteY4" fmla="*/ 0 h 69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2553" h="6906125" fill="none" extrusionOk="0">
                <a:moveTo>
                  <a:pt x="0" y="0"/>
                </a:moveTo>
                <a:cubicBezTo>
                  <a:pt x="4700992" y="97046"/>
                  <a:pt x="8027075" y="-68204"/>
                  <a:pt x="9882553" y="0"/>
                </a:cubicBezTo>
                <a:cubicBezTo>
                  <a:pt x="9853949" y="1533676"/>
                  <a:pt x="9906182" y="4344531"/>
                  <a:pt x="9882553" y="6906125"/>
                </a:cubicBezTo>
                <a:cubicBezTo>
                  <a:pt x="6518340" y="6818443"/>
                  <a:pt x="1534041" y="6871873"/>
                  <a:pt x="0" y="6906125"/>
                </a:cubicBezTo>
                <a:cubicBezTo>
                  <a:pt x="-20681" y="4188039"/>
                  <a:pt x="-64474" y="3199525"/>
                  <a:pt x="0" y="0"/>
                </a:cubicBezTo>
                <a:close/>
              </a:path>
              <a:path w="9882553" h="6906125" stroke="0" extrusionOk="0">
                <a:moveTo>
                  <a:pt x="0" y="0"/>
                </a:moveTo>
                <a:cubicBezTo>
                  <a:pt x="3431160" y="92998"/>
                  <a:pt x="6971956" y="150390"/>
                  <a:pt x="9882553" y="0"/>
                </a:cubicBezTo>
                <a:cubicBezTo>
                  <a:pt x="9874248" y="3007334"/>
                  <a:pt x="9824456" y="5594953"/>
                  <a:pt x="9882553" y="6906125"/>
                </a:cubicBezTo>
                <a:cubicBezTo>
                  <a:pt x="7151023" y="6821395"/>
                  <a:pt x="3535264" y="6831466"/>
                  <a:pt x="0" y="6906125"/>
                </a:cubicBezTo>
                <a:cubicBezTo>
                  <a:pt x="-159031" y="3572551"/>
                  <a:pt x="-53883" y="3391712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5169877" y="2436414"/>
            <a:ext cx="5353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هَل حققنا أَهْداف دَرْس اْليَوْم؟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BFC70-A8B2-45A2-86D0-DAA870361495}"/>
              </a:ext>
            </a:extLst>
          </p:cNvPr>
          <p:cNvSpPr txBox="1"/>
          <p:nvPr/>
        </p:nvSpPr>
        <p:spPr>
          <a:xfrm>
            <a:off x="2251155" y="7883531"/>
            <a:ext cx="7876309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042327-1848-4080-939A-CE884DD89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824959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A642FFD6-13D7-44A4-B828-5A1DBE133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363232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1F623DD9-DE21-4D79-B73D-4D35B1FB0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79618"/>
              </p:ext>
            </p:extLst>
          </p:nvPr>
        </p:nvGraphicFramePr>
        <p:xfrm>
          <a:off x="17247" y="363232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5092568-60F7-4D1C-B8BD-2599FF41AFFF}"/>
              </a:ext>
            </a:extLst>
          </p:cNvPr>
          <p:cNvSpPr/>
          <p:nvPr/>
        </p:nvSpPr>
        <p:spPr>
          <a:xfrm>
            <a:off x="2278651" y="4459781"/>
            <a:ext cx="82442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يُناقِشُ زُمَلاءَهُ في القُدْرَةَ عَلى تَنْظيمِ أَفْكارِهِ ِ في التَّعْبيرِ عَنْ مَشاعِرِهِ أَوْ أَفْكارِهِ بِاسْتِخْدامِ اللُّغَةِ العَرَبِيَّةِ.</a:t>
            </a:r>
          </a:p>
        </p:txBody>
      </p:sp>
    </p:spTree>
    <p:extLst>
      <p:ext uri="{BB962C8B-B14F-4D97-AF65-F5344CB8AC3E}">
        <p14:creationId xmlns:p14="http://schemas.microsoft.com/office/powerpoint/2010/main" val="2704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CDE19-1F02-4F40-87DF-822CB6130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214" y="740118"/>
            <a:ext cx="10460686" cy="722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9" y="1580108"/>
            <a:ext cx="944117" cy="565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402608" y="1669172"/>
            <a:ext cx="692817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8146" rtl="1"/>
            <a:r>
              <a:rPr lang="ar-BH" sz="189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205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383737" y="2254235"/>
            <a:ext cx="908196" cy="1131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200" y="3929242"/>
            <a:ext cx="1728216" cy="116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1100965" y="2406713"/>
            <a:ext cx="151735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418" dirty="0"/>
              <a:t> 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189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418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11133273" y="30901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11133273" y="46259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11133273" y="614494"/>
            <a:ext cx="1394496" cy="2646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11304284" y="462589"/>
            <a:ext cx="1052472" cy="5550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4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46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10373209" y="10584866"/>
            <a:ext cx="1564949" cy="1420503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82" t="14799" r="36346" b="17591"/>
          <a:stretch/>
        </p:blipFill>
        <p:spPr>
          <a:xfrm rot="20243506">
            <a:off x="475831" y="5537527"/>
            <a:ext cx="1632204" cy="216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1EFF2A-A4C3-4985-A5E0-47244F0C2743}"/>
              </a:ext>
            </a:extLst>
          </p:cNvPr>
          <p:cNvSpPr txBox="1"/>
          <p:nvPr/>
        </p:nvSpPr>
        <p:spPr>
          <a:xfrm>
            <a:off x="2461256" y="8343119"/>
            <a:ext cx="7876309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243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9 0.02084 L -0.31064 -0.46511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203" y="-24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9 0.02084 L -0.31064 -0.46511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203" y="-24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1163661" y="1128584"/>
            <a:ext cx="10474279" cy="73440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1" y="1128584"/>
            <a:ext cx="10474278" cy="734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4297921" y="1348192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F0B066A-76E7-4825-BBDB-BEF9D14D18A9}"/>
              </a:ext>
            </a:extLst>
          </p:cNvPr>
          <p:cNvSpPr/>
          <p:nvPr/>
        </p:nvSpPr>
        <p:spPr>
          <a:xfrm>
            <a:off x="2338753" y="1664731"/>
            <a:ext cx="8124093" cy="6271738"/>
          </a:xfrm>
          <a:custGeom>
            <a:avLst/>
            <a:gdLst>
              <a:gd name="connsiteX0" fmla="*/ 0 w 8124093"/>
              <a:gd name="connsiteY0" fmla="*/ 0 h 6271738"/>
              <a:gd name="connsiteX1" fmla="*/ 8124093 w 8124093"/>
              <a:gd name="connsiteY1" fmla="*/ 0 h 6271738"/>
              <a:gd name="connsiteX2" fmla="*/ 8124093 w 8124093"/>
              <a:gd name="connsiteY2" fmla="*/ 6271738 h 6271738"/>
              <a:gd name="connsiteX3" fmla="*/ 0 w 8124093"/>
              <a:gd name="connsiteY3" fmla="*/ 6271738 h 6271738"/>
              <a:gd name="connsiteX4" fmla="*/ 0 w 8124093"/>
              <a:gd name="connsiteY4" fmla="*/ 0 h 627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093" h="6271738" fill="none" extrusionOk="0">
                <a:moveTo>
                  <a:pt x="0" y="0"/>
                </a:moveTo>
                <a:cubicBezTo>
                  <a:pt x="3681044" y="97046"/>
                  <a:pt x="4615539" y="-68204"/>
                  <a:pt x="8124093" y="0"/>
                </a:cubicBezTo>
                <a:cubicBezTo>
                  <a:pt x="8095489" y="1430267"/>
                  <a:pt x="8147722" y="5412929"/>
                  <a:pt x="8124093" y="6271738"/>
                </a:cubicBezTo>
                <a:cubicBezTo>
                  <a:pt x="6089779" y="6184056"/>
                  <a:pt x="3370504" y="6237486"/>
                  <a:pt x="0" y="6271738"/>
                </a:cubicBezTo>
                <a:cubicBezTo>
                  <a:pt x="-20681" y="3419629"/>
                  <a:pt x="-64474" y="671155"/>
                  <a:pt x="0" y="0"/>
                </a:cubicBezTo>
                <a:close/>
              </a:path>
              <a:path w="8124093" h="6271738" stroke="0" extrusionOk="0">
                <a:moveTo>
                  <a:pt x="0" y="0"/>
                </a:moveTo>
                <a:cubicBezTo>
                  <a:pt x="4042387" y="92998"/>
                  <a:pt x="7189338" y="150390"/>
                  <a:pt x="8124093" y="0"/>
                </a:cubicBezTo>
                <a:cubicBezTo>
                  <a:pt x="8115788" y="1024057"/>
                  <a:pt x="8065996" y="5307316"/>
                  <a:pt x="8124093" y="6271738"/>
                </a:cubicBezTo>
                <a:cubicBezTo>
                  <a:pt x="6314255" y="6187008"/>
                  <a:pt x="2910192" y="6197079"/>
                  <a:pt x="0" y="6271738"/>
                </a:cubicBezTo>
                <a:cubicBezTo>
                  <a:pt x="-159031" y="5261045"/>
                  <a:pt x="-53883" y="297022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D8D2E-92E0-4A6E-B992-D222C0E6A562}"/>
              </a:ext>
            </a:extLst>
          </p:cNvPr>
          <p:cNvSpPr/>
          <p:nvPr/>
        </p:nvSpPr>
        <p:spPr>
          <a:xfrm>
            <a:off x="4211535" y="2602295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6FD90ACA-4728-4B1E-875C-6186D5519714}"/>
              </a:ext>
            </a:extLst>
          </p:cNvPr>
          <p:cNvSpPr/>
          <p:nvPr/>
        </p:nvSpPr>
        <p:spPr>
          <a:xfrm>
            <a:off x="6810348" y="6869437"/>
            <a:ext cx="609600" cy="6096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9F0B73-2B18-41FD-A8E8-0B03F30FA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8" y="4576509"/>
            <a:ext cx="5070764" cy="519545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4B5D3-88E7-4F1B-919C-80957343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57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BD7534EC-B44F-480C-ADFD-46A63CAD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53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1819F40C-CC4A-467C-B809-761AC00D5F74}"/>
              </a:ext>
            </a:extLst>
          </p:cNvPr>
          <p:cNvGraphicFramePr>
            <a:graphicFrameLocks noGrp="1"/>
          </p:cNvGraphicFramePr>
          <p:nvPr/>
        </p:nvGraphicFramePr>
        <p:xfrm>
          <a:off x="0" y="36053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4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1410305" y="1173669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60" y="661586"/>
            <a:ext cx="2943225" cy="1485900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82" y="2327866"/>
            <a:ext cx="2943225" cy="1485900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63" y="1493338"/>
            <a:ext cx="2943225" cy="148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1524000" y="9932644"/>
            <a:ext cx="13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1899822" y="234857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805301" y="234857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1899822" y="5634170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2079445" y="218636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4984923" y="215215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2079445" y="5437756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8029776" y="2389774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5259634" y="3351254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cs typeface="(AH) Manal Black" pitchFamily="2" charset="-78"/>
              </a:rPr>
              <a:t>الثلاثاء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8029776" y="4373409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2226214" y="3196129"/>
            <a:ext cx="2036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5/10/2021</a:t>
            </a:r>
            <a:endParaRPr lang="en-US" sz="4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1899822" y="3943108"/>
            <a:ext cx="254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28/ صفر/1443</a:t>
            </a:r>
            <a:endParaRPr lang="en-US" sz="4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2508262" y="6667852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ابْتَسِم.</a:t>
            </a:r>
            <a:endParaRPr lang="en-US" sz="4400" b="1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41D5A-2ABC-4CB0-BE5F-C6D408CF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" y="4454071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12B0860-6956-421A-A11C-875E0358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559059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93E27C54-2A90-4B3C-870C-3AC07189A800}"/>
              </a:ext>
            </a:extLst>
          </p:cNvPr>
          <p:cNvGraphicFramePr>
            <a:graphicFrameLocks noGrp="1"/>
          </p:cNvGraphicFramePr>
          <p:nvPr/>
        </p:nvGraphicFramePr>
        <p:xfrm>
          <a:off x="14042" y="3559059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2806450" y="7902171"/>
            <a:ext cx="362990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2" y="6419290"/>
            <a:ext cx="2468880" cy="22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49A63DD-2A98-4C6D-922D-12CF4E390231}"/>
              </a:ext>
            </a:extLst>
          </p:cNvPr>
          <p:cNvSpPr/>
          <p:nvPr/>
        </p:nvSpPr>
        <p:spPr>
          <a:xfrm>
            <a:off x="1035367" y="1200730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038" name="Picture 14" descr="Paint colors from nature that go way beyond brown.">
            <a:extLst>
              <a:ext uri="{FF2B5EF4-FFF2-40B4-BE49-F238E27FC236}">
                <a16:creationId xmlns:a16="http://schemas.microsoft.com/office/drawing/2014/main" id="{8E0BA560-3735-4BB0-BA36-671BA769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2690363" y="-228938"/>
            <a:ext cx="7413036" cy="26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3778945" y="551080"/>
            <a:ext cx="51513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dirty="0">
                <a:solidFill>
                  <a:srgbClr val="C00000"/>
                </a:solidFill>
                <a:cs typeface="(AH) Manal Black" pitchFamily="2" charset="-78"/>
              </a:rPr>
              <a:t>قَوانين الْحِصَّة </a:t>
            </a:r>
            <a:endParaRPr lang="en-US" sz="6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8988D86-C90A-458C-89FF-7DEE0E3E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0953" y="2411588"/>
            <a:ext cx="1737360" cy="1776375"/>
          </a:xfrm>
          <a:prstGeom prst="rect">
            <a:avLst/>
          </a:prstGeom>
        </p:spPr>
      </p:pic>
      <p:sp>
        <p:nvSpPr>
          <p:cNvPr id="24" name="مربع نص 22">
            <a:extLst>
              <a:ext uri="{FF2B5EF4-FFF2-40B4-BE49-F238E27FC236}">
                <a16:creationId xmlns:a16="http://schemas.microsoft.com/office/drawing/2014/main" id="{8DF71E2B-1501-433A-8185-BC3ACC55A59E}"/>
              </a:ext>
            </a:extLst>
          </p:cNvPr>
          <p:cNvSpPr txBox="1"/>
          <p:nvPr/>
        </p:nvSpPr>
        <p:spPr>
          <a:xfrm>
            <a:off x="8346776" y="4160692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مربع نص 22">
            <a:extLst>
              <a:ext uri="{FF2B5EF4-FFF2-40B4-BE49-F238E27FC236}">
                <a16:creationId xmlns:a16="http://schemas.microsoft.com/office/drawing/2014/main" id="{42E870D4-5A67-4DEC-A74A-9DEFC4D966F7}"/>
              </a:ext>
            </a:extLst>
          </p:cNvPr>
          <p:cNvSpPr txBox="1"/>
          <p:nvPr/>
        </p:nvSpPr>
        <p:spPr>
          <a:xfrm>
            <a:off x="5761894" y="572608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مربع نص 22">
            <a:extLst>
              <a:ext uri="{FF2B5EF4-FFF2-40B4-BE49-F238E27FC236}">
                <a16:creationId xmlns:a16="http://schemas.microsoft.com/office/drawing/2014/main" id="{853061EE-2F96-4637-A230-975CB5BD43DE}"/>
              </a:ext>
            </a:extLst>
          </p:cNvPr>
          <p:cNvSpPr txBox="1"/>
          <p:nvPr/>
        </p:nvSpPr>
        <p:spPr>
          <a:xfrm>
            <a:off x="2758118" y="7889776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BBCFAB93-60BD-460E-A6FD-7E99D126B654}"/>
              </a:ext>
            </a:extLst>
          </p:cNvPr>
          <p:cNvSpPr txBox="1"/>
          <p:nvPr/>
        </p:nvSpPr>
        <p:spPr>
          <a:xfrm>
            <a:off x="4263967" y="3759392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DE33B8AF-3670-4C4B-920D-56BFC70452F6}"/>
              </a:ext>
            </a:extLst>
          </p:cNvPr>
          <p:cNvSpPr txBox="1"/>
          <p:nvPr/>
        </p:nvSpPr>
        <p:spPr>
          <a:xfrm>
            <a:off x="1108400" y="4622357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395969AE-A8C6-45C6-91AF-6835FF41F05A}"/>
              </a:ext>
            </a:extLst>
          </p:cNvPr>
          <p:cNvSpPr txBox="1"/>
          <p:nvPr/>
        </p:nvSpPr>
        <p:spPr>
          <a:xfrm>
            <a:off x="8138160" y="7520444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B3D9CA-8FED-4050-B126-0A7FAC35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2521855"/>
            <a:ext cx="1371600" cy="1371600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E824016F-1BDC-4BC9-B3EA-629725F52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360" y="2521855"/>
            <a:ext cx="2194560" cy="2194560"/>
          </a:xfrm>
          <a:prstGeom prst="rect">
            <a:avLst/>
          </a:prstGeom>
        </p:spPr>
      </p:pic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67F98F-31CB-45A4-AA3E-A1C210224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400800" y="4415031"/>
            <a:ext cx="1737360" cy="1398884"/>
          </a:xfrm>
          <a:prstGeom prst="rect">
            <a:avLst/>
          </a:prstGeom>
        </p:spPr>
      </p:pic>
      <p:pic>
        <p:nvPicPr>
          <p:cNvPr id="37" name="Picture 36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E7700003-27F9-40AC-8888-3167C2BE4D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7011" y="5649958"/>
            <a:ext cx="1828800" cy="2282753"/>
          </a:xfrm>
          <a:prstGeom prst="rect">
            <a:avLst/>
          </a:prstGeom>
        </p:spPr>
      </p:pic>
      <p:pic>
        <p:nvPicPr>
          <p:cNvPr id="38" name="Picture 37" descr="A picture containing toy&#10;&#10;Description automatically generated">
            <a:extLst>
              <a:ext uri="{FF2B5EF4-FFF2-40B4-BE49-F238E27FC236}">
                <a16:creationId xmlns:a16="http://schemas.microsoft.com/office/drawing/2014/main" id="{FD008481-E143-46D4-9F9C-414E8A28AE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346776" y="6249496"/>
            <a:ext cx="2651760" cy="1455612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4A2C6B-9620-4E19-991F-1A6AC7120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" y="4458070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DCCE2665-0DA3-420E-BBC0-6923AC97C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3" y="3521724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058F7E23-81E0-4F4F-AA2D-CBA019361165}"/>
              </a:ext>
            </a:extLst>
          </p:cNvPr>
          <p:cNvGraphicFramePr>
            <a:graphicFrameLocks noGrp="1"/>
          </p:cNvGraphicFramePr>
          <p:nvPr/>
        </p:nvGraphicFramePr>
        <p:xfrm>
          <a:off x="-21944" y="3524034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133263-8058-4E3D-A0CD-98B4E81771D2}"/>
              </a:ext>
            </a:extLst>
          </p:cNvPr>
          <p:cNvSpPr/>
          <p:nvPr/>
        </p:nvSpPr>
        <p:spPr>
          <a:xfrm>
            <a:off x="6870147" y="2067168"/>
            <a:ext cx="3961976" cy="5670063"/>
          </a:xfrm>
          <a:custGeom>
            <a:avLst/>
            <a:gdLst>
              <a:gd name="connsiteX0" fmla="*/ 0 w 3961976"/>
              <a:gd name="connsiteY0" fmla="*/ 0 h 5670063"/>
              <a:gd name="connsiteX1" fmla="*/ 3961976 w 3961976"/>
              <a:gd name="connsiteY1" fmla="*/ 0 h 5670063"/>
              <a:gd name="connsiteX2" fmla="*/ 3961976 w 3961976"/>
              <a:gd name="connsiteY2" fmla="*/ 5670063 h 5670063"/>
              <a:gd name="connsiteX3" fmla="*/ 0 w 3961976"/>
              <a:gd name="connsiteY3" fmla="*/ 5670063 h 5670063"/>
              <a:gd name="connsiteX4" fmla="*/ 0 w 3961976"/>
              <a:gd name="connsiteY4" fmla="*/ 0 h 567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976" h="5670063" fill="none" extrusionOk="0">
                <a:moveTo>
                  <a:pt x="0" y="0"/>
                </a:moveTo>
                <a:cubicBezTo>
                  <a:pt x="1328714" y="97046"/>
                  <a:pt x="3065291" y="-68204"/>
                  <a:pt x="3961976" y="0"/>
                </a:cubicBezTo>
                <a:cubicBezTo>
                  <a:pt x="3933372" y="1059580"/>
                  <a:pt x="3985605" y="4787978"/>
                  <a:pt x="3961976" y="5670063"/>
                </a:cubicBezTo>
                <a:cubicBezTo>
                  <a:pt x="3053679" y="5582381"/>
                  <a:pt x="908053" y="5635811"/>
                  <a:pt x="0" y="5670063"/>
                </a:cubicBezTo>
                <a:cubicBezTo>
                  <a:pt x="-20681" y="4172951"/>
                  <a:pt x="-64474" y="964768"/>
                  <a:pt x="0" y="0"/>
                </a:cubicBezTo>
                <a:close/>
              </a:path>
              <a:path w="3961976" h="5670063" stroke="0" extrusionOk="0">
                <a:moveTo>
                  <a:pt x="0" y="0"/>
                </a:moveTo>
                <a:cubicBezTo>
                  <a:pt x="1176051" y="92998"/>
                  <a:pt x="2048817" y="150390"/>
                  <a:pt x="3961976" y="0"/>
                </a:cubicBezTo>
                <a:cubicBezTo>
                  <a:pt x="3953671" y="1530127"/>
                  <a:pt x="3903879" y="4997416"/>
                  <a:pt x="3961976" y="5670063"/>
                </a:cubicBezTo>
                <a:cubicBezTo>
                  <a:pt x="2835039" y="5585333"/>
                  <a:pt x="1289607" y="5595404"/>
                  <a:pt x="0" y="5670063"/>
                </a:cubicBezTo>
                <a:cubicBezTo>
                  <a:pt x="-159031" y="3652381"/>
                  <a:pt x="-53883" y="1083192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1414B-9067-48D4-B117-E4DD10AFD1DF}"/>
              </a:ext>
            </a:extLst>
          </p:cNvPr>
          <p:cNvSpPr txBox="1"/>
          <p:nvPr/>
        </p:nvSpPr>
        <p:spPr>
          <a:xfrm>
            <a:off x="6599319" y="2235451"/>
            <a:ext cx="278511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الْوِحْدة</a:t>
            </a:r>
            <a:r>
              <a:rPr lang="en-US" sz="3600" dirty="0">
                <a:cs typeface="(AH) Manal Black" pitchFamily="2" charset="-78"/>
              </a:rPr>
              <a:t>: </a:t>
            </a:r>
          </a:p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 الثّانية (ابْتَسِمْ)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8DD1D3-2376-4686-AD6D-0B50801D8DB5}"/>
              </a:ext>
            </a:extLst>
          </p:cNvPr>
          <p:cNvSpPr txBox="1"/>
          <p:nvPr/>
        </p:nvSpPr>
        <p:spPr>
          <a:xfrm>
            <a:off x="6946757" y="3750521"/>
            <a:ext cx="3514105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400" dirty="0">
                <a:cs typeface="(AH) Manal Black" pitchFamily="2" charset="-78"/>
              </a:rPr>
              <a:t>عِنْوان الدَّرس: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ACEE9-3271-40AE-B87E-CFF767534D12}"/>
              </a:ext>
            </a:extLst>
          </p:cNvPr>
          <p:cNvSpPr txBox="1"/>
          <p:nvPr/>
        </p:nvSpPr>
        <p:spPr>
          <a:xfrm>
            <a:off x="7665855" y="5136524"/>
            <a:ext cx="2229132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مُحادَثة/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DCD502-C4BC-43A7-A410-10DE38AAF0D6}"/>
              </a:ext>
            </a:extLst>
          </p:cNvPr>
          <p:cNvSpPr txBox="1"/>
          <p:nvPr/>
        </p:nvSpPr>
        <p:spPr>
          <a:xfrm>
            <a:off x="6870147" y="6492120"/>
            <a:ext cx="3667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رِسالتي إلى لْعالَم.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F8DB47-727B-4466-A13D-A7F0725D4F85}"/>
              </a:ext>
            </a:extLst>
          </p:cNvPr>
          <p:cNvSpPr txBox="1"/>
          <p:nvPr/>
        </p:nvSpPr>
        <p:spPr>
          <a:xfrm>
            <a:off x="2661165" y="8720390"/>
            <a:ext cx="7876309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id="{0C038C10-9045-4801-94B6-64C77BBAE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7" b="93278" l="9752" r="89894">
                        <a14:foregroundMark x1="37943" y1="91495" x2="43440" y2="91221"/>
                        <a14:foregroundMark x1="43972" y1="90947" x2="41667" y2="86420"/>
                        <a14:foregroundMark x1="40426" y1="86420" x2="42199" y2="88889"/>
                        <a14:foregroundMark x1="68262" y1="92181" x2="62234" y2="91495"/>
                        <a14:foregroundMark x1="46099" y1="91907" x2="46099" y2="91907"/>
                        <a14:foregroundMark x1="43440" y1="5487" x2="43440" y2="5487"/>
                        <a14:foregroundMark x1="13121" y1="12483" x2="13121" y2="12483"/>
                        <a14:foregroundMark x1="19681" y1="9877" x2="19681" y2="9877"/>
                        <a14:foregroundMark x1="19681" y1="9877" x2="19681" y2="9877"/>
                        <a14:foregroundMark x1="19681" y1="10151" x2="19326" y2="10837"/>
                        <a14:foregroundMark x1="75177" y1="22908" x2="75177" y2="22908"/>
                        <a14:foregroundMark x1="75177" y1="23182" x2="75177" y2="23182"/>
                        <a14:foregroundMark x1="85106" y1="91632" x2="32270" y2="90947"/>
                        <a14:foregroundMark x1="30142" y1="91221" x2="30142" y2="91221"/>
                        <a14:foregroundMark x1="28901" y1="91221" x2="44858" y2="92455"/>
                        <a14:foregroundMark x1="48582" y1="92455" x2="43440" y2="92455"/>
                        <a14:foregroundMark x1="69149" y1="92593" x2="57447" y2="93278"/>
                        <a14:foregroundMark x1="76950" y1="57339" x2="76950" y2="57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31" y="2360946"/>
            <a:ext cx="1809759" cy="18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C16485E-BF5D-4A80-A1D6-F56E5AF5B40A}"/>
              </a:ext>
            </a:extLst>
          </p:cNvPr>
          <p:cNvSpPr/>
          <p:nvPr/>
        </p:nvSpPr>
        <p:spPr>
          <a:xfrm>
            <a:off x="3463635" y="1759062"/>
            <a:ext cx="7496303" cy="6525956"/>
          </a:xfrm>
          <a:custGeom>
            <a:avLst/>
            <a:gdLst>
              <a:gd name="connsiteX0" fmla="*/ 0 w 7496303"/>
              <a:gd name="connsiteY0" fmla="*/ 0 h 6525956"/>
              <a:gd name="connsiteX1" fmla="*/ 7496303 w 7496303"/>
              <a:gd name="connsiteY1" fmla="*/ 0 h 6525956"/>
              <a:gd name="connsiteX2" fmla="*/ 7496303 w 7496303"/>
              <a:gd name="connsiteY2" fmla="*/ 6525956 h 6525956"/>
              <a:gd name="connsiteX3" fmla="*/ 0 w 7496303"/>
              <a:gd name="connsiteY3" fmla="*/ 6525956 h 6525956"/>
              <a:gd name="connsiteX4" fmla="*/ 0 w 7496303"/>
              <a:gd name="connsiteY4" fmla="*/ 0 h 652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6303" h="6525956" fill="none" extrusionOk="0">
                <a:moveTo>
                  <a:pt x="0" y="0"/>
                </a:moveTo>
                <a:cubicBezTo>
                  <a:pt x="2437034" y="97046"/>
                  <a:pt x="3756474" y="-68204"/>
                  <a:pt x="7496303" y="0"/>
                </a:cubicBezTo>
                <a:cubicBezTo>
                  <a:pt x="7467699" y="2510988"/>
                  <a:pt x="7519932" y="4945980"/>
                  <a:pt x="7496303" y="6525956"/>
                </a:cubicBezTo>
                <a:cubicBezTo>
                  <a:pt x="4677189" y="6438274"/>
                  <a:pt x="996389" y="6491704"/>
                  <a:pt x="0" y="6525956"/>
                </a:cubicBezTo>
                <a:cubicBezTo>
                  <a:pt x="-20681" y="4955529"/>
                  <a:pt x="-64474" y="2569198"/>
                  <a:pt x="0" y="0"/>
                </a:cubicBezTo>
                <a:close/>
              </a:path>
              <a:path w="7496303" h="6525956" stroke="0" extrusionOk="0">
                <a:moveTo>
                  <a:pt x="0" y="0"/>
                </a:moveTo>
                <a:cubicBezTo>
                  <a:pt x="944830" y="92998"/>
                  <a:pt x="5007026" y="150390"/>
                  <a:pt x="7496303" y="0"/>
                </a:cubicBezTo>
                <a:cubicBezTo>
                  <a:pt x="7487998" y="3022435"/>
                  <a:pt x="7438206" y="5204982"/>
                  <a:pt x="7496303" y="6525956"/>
                </a:cubicBezTo>
                <a:cubicBezTo>
                  <a:pt x="4062440" y="6441226"/>
                  <a:pt x="1758576" y="6451297"/>
                  <a:pt x="0" y="6525956"/>
                </a:cubicBezTo>
                <a:cubicBezTo>
                  <a:pt x="-159031" y="4391172"/>
                  <a:pt x="-53883" y="241406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009B77-CD10-4339-B947-506A47158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DA5501C7-7362-45D9-A244-E95EED56F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227691CC-1029-4EF5-A514-CC44824B7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70562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E9BF057-2380-46FD-A631-BEEB09D9DBE1}"/>
              </a:ext>
            </a:extLst>
          </p:cNvPr>
          <p:cNvSpPr txBox="1"/>
          <p:nvPr/>
        </p:nvSpPr>
        <p:spPr>
          <a:xfrm>
            <a:off x="5391398" y="7515577"/>
            <a:ext cx="3640776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22F2A-3D0A-414C-A6FD-EFC981409515}"/>
              </a:ext>
            </a:extLst>
          </p:cNvPr>
          <p:cNvSpPr txBox="1"/>
          <p:nvPr/>
        </p:nvSpPr>
        <p:spPr>
          <a:xfrm>
            <a:off x="6884649" y="1967934"/>
            <a:ext cx="3896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أَهْداف دَرْس اْليَوْم: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A6A5D7-B4A5-4071-9191-8EECFFA8197B}"/>
              </a:ext>
            </a:extLst>
          </p:cNvPr>
          <p:cNvSpPr/>
          <p:nvPr/>
        </p:nvSpPr>
        <p:spPr>
          <a:xfrm>
            <a:off x="3481778" y="3592577"/>
            <a:ext cx="7298974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4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يُناقِشُ زُمَلاءَهُ في القُدْرَةَ عَلى تَنْظيمِ أَفْكارِهِ ِ في التَّعْبيرِ عَنْ مَشاعِرِهِ أَوْ أَفْكارِهِ بِاسْتِخْدامِ اللُّغَةِ العَرَبِيَّةِ.</a:t>
            </a:r>
            <a:endParaRPr lang="ar-BH" sz="4400" dirty="0">
              <a:ln w="0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40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84D7E-D9FF-4E9A-8172-07A9C314CD25}"/>
              </a:ext>
            </a:extLst>
          </p:cNvPr>
          <p:cNvSpPr/>
          <p:nvPr/>
        </p:nvSpPr>
        <p:spPr>
          <a:xfrm>
            <a:off x="988274" y="741239"/>
            <a:ext cx="10402073" cy="7911734"/>
          </a:xfrm>
          <a:custGeom>
            <a:avLst/>
            <a:gdLst>
              <a:gd name="connsiteX0" fmla="*/ 0 w 10402073"/>
              <a:gd name="connsiteY0" fmla="*/ 0 h 7911734"/>
              <a:gd name="connsiteX1" fmla="*/ 10402073 w 10402073"/>
              <a:gd name="connsiteY1" fmla="*/ 0 h 7911734"/>
              <a:gd name="connsiteX2" fmla="*/ 10402073 w 10402073"/>
              <a:gd name="connsiteY2" fmla="*/ 7911734 h 7911734"/>
              <a:gd name="connsiteX3" fmla="*/ 0 w 10402073"/>
              <a:gd name="connsiteY3" fmla="*/ 7911734 h 7911734"/>
              <a:gd name="connsiteX4" fmla="*/ 0 w 10402073"/>
              <a:gd name="connsiteY4" fmla="*/ 0 h 791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2073" h="7911734" fill="none" extrusionOk="0">
                <a:moveTo>
                  <a:pt x="0" y="0"/>
                </a:moveTo>
                <a:cubicBezTo>
                  <a:pt x="3723245" y="97046"/>
                  <a:pt x="9358567" y="-68204"/>
                  <a:pt x="10402073" y="0"/>
                </a:cubicBezTo>
                <a:cubicBezTo>
                  <a:pt x="10373469" y="3550294"/>
                  <a:pt x="10425702" y="7063709"/>
                  <a:pt x="10402073" y="7911734"/>
                </a:cubicBezTo>
                <a:cubicBezTo>
                  <a:pt x="7270759" y="7824052"/>
                  <a:pt x="2253768" y="7877482"/>
                  <a:pt x="0" y="7911734"/>
                </a:cubicBezTo>
                <a:cubicBezTo>
                  <a:pt x="-20681" y="5615373"/>
                  <a:pt x="-64474" y="3149277"/>
                  <a:pt x="0" y="0"/>
                </a:cubicBezTo>
                <a:close/>
              </a:path>
              <a:path w="10402073" h="7911734" stroke="0" extrusionOk="0">
                <a:moveTo>
                  <a:pt x="0" y="0"/>
                </a:moveTo>
                <a:cubicBezTo>
                  <a:pt x="2630880" y="92998"/>
                  <a:pt x="5326434" y="150390"/>
                  <a:pt x="10402073" y="0"/>
                </a:cubicBezTo>
                <a:cubicBezTo>
                  <a:pt x="10393768" y="2965154"/>
                  <a:pt x="10343976" y="4322253"/>
                  <a:pt x="10402073" y="7911734"/>
                </a:cubicBezTo>
                <a:cubicBezTo>
                  <a:pt x="5470458" y="7827004"/>
                  <a:pt x="2092848" y="7837075"/>
                  <a:pt x="0" y="7911734"/>
                </a:cubicBezTo>
                <a:cubicBezTo>
                  <a:pt x="-159031" y="5727328"/>
                  <a:pt x="-53883" y="3102470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B53A26-E2BC-4C2F-9172-F4AED04B5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" y="6161513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F57A35AD-3C27-42AA-A33F-F8728459A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" y="3613941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3062418D-55EC-4737-914B-EFA1CD800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98515"/>
              </p:ext>
            </p:extLst>
          </p:nvPr>
        </p:nvGraphicFramePr>
        <p:xfrm>
          <a:off x="9603" y="3613941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AF44089-1A42-4F2A-A1B1-21DF138CC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89894" l="8156" r="91667">
                        <a14:foregroundMark x1="8333" y1="43617" x2="8333" y2="43617"/>
                        <a14:foregroundMark x1="19858" y1="29255" x2="19858" y2="29255"/>
                        <a14:foregroundMark x1="91667" y1="38652" x2="91667" y2="38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7437">
            <a:off x="1925126" y="762393"/>
            <a:ext cx="1280160" cy="1280160"/>
          </a:xfrm>
          <a:prstGeom prst="rect">
            <a:avLst/>
          </a:prstGeom>
        </p:spPr>
      </p:pic>
      <p:pic>
        <p:nvPicPr>
          <p:cNvPr id="12" name="Picture 4" descr="Happy Girl Sticker by Expo 2020 Dubai">
            <a:extLst>
              <a:ext uri="{FF2B5EF4-FFF2-40B4-BE49-F238E27FC236}">
                <a16:creationId xmlns:a16="http://schemas.microsoft.com/office/drawing/2014/main" id="{8AEDFBFF-3C39-4FA0-8AB1-F3B06F35C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52" y="5139591"/>
            <a:ext cx="3886963" cy="3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ustainability Hello Sticker by Expo 2020 Dubai">
            <a:extLst>
              <a:ext uri="{FF2B5EF4-FFF2-40B4-BE49-F238E27FC236}">
                <a16:creationId xmlns:a16="http://schemas.microsoft.com/office/drawing/2014/main" id="{AE7E24B5-415C-48CB-9DE7-016A396BA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" y="4583658"/>
            <a:ext cx="4276304" cy="427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BC8925-DE79-47E5-9582-FF1719A6C14B}"/>
              </a:ext>
            </a:extLst>
          </p:cNvPr>
          <p:cNvSpPr txBox="1"/>
          <p:nvPr/>
        </p:nvSpPr>
        <p:spPr>
          <a:xfrm>
            <a:off x="3346834" y="2576364"/>
            <a:ext cx="5674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الهوية الوطنية</a:t>
            </a:r>
            <a:endParaRPr lang="en-US" sz="5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8" name="Picture 2" descr="معلومات عن خريطة الامارات العربية المتحدة | مدونة الأمارات">
            <a:extLst>
              <a:ext uri="{FF2B5EF4-FFF2-40B4-BE49-F238E27FC236}">
                <a16:creationId xmlns:a16="http://schemas.microsoft.com/office/drawing/2014/main" id="{A23C6B1A-9DE0-4EA3-8663-7A631277E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62" y="4136957"/>
            <a:ext cx="5404148" cy="45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ate Touch Down Sticker by Expo 2020 Dubai for iOS &amp;amp; Android | GIPHY">
            <a:extLst>
              <a:ext uri="{FF2B5EF4-FFF2-40B4-BE49-F238E27FC236}">
                <a16:creationId xmlns:a16="http://schemas.microsoft.com/office/drawing/2014/main" id="{5B492E1E-10D1-4231-B334-1B317F9F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56" y="2695105"/>
            <a:ext cx="2883704" cy="288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ainbow Circle Sticker by Expo 2020 Dubai">
            <a:extLst>
              <a:ext uri="{FF2B5EF4-FFF2-40B4-BE49-F238E27FC236}">
                <a16:creationId xmlns:a16="http://schemas.microsoft.com/office/drawing/2014/main" id="{BD520073-F89A-4EBC-82BC-BFCAC1CDCD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48" y="4583658"/>
            <a:ext cx="1126107" cy="1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A7F0D7AC-55B5-4AD9-A075-04E13E7F7F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18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8015" y="4069251"/>
            <a:ext cx="120366" cy="67706"/>
          </a:xfrm>
          <a:prstGeom prst="rect">
            <a:avLst/>
          </a:prstGeom>
        </p:spPr>
      </p:pic>
      <p:pic>
        <p:nvPicPr>
          <p:cNvPr id="22" name="صورة 1">
            <a:extLst>
              <a:ext uri="{FF2B5EF4-FFF2-40B4-BE49-F238E27FC236}">
                <a16:creationId xmlns:a16="http://schemas.microsoft.com/office/drawing/2014/main" id="{F97D5B3F-A954-4782-BA91-8670E5395BA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4280141" y="5430546"/>
            <a:ext cx="4596777" cy="33283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09DE8A-DF05-4EE5-BDF1-65A20450768E}"/>
              </a:ext>
            </a:extLst>
          </p:cNvPr>
          <p:cNvSpPr txBox="1"/>
          <p:nvPr/>
        </p:nvSpPr>
        <p:spPr>
          <a:xfrm>
            <a:off x="2808853" y="1048530"/>
            <a:ext cx="706351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/>
            <a:r>
              <a:rPr kumimoji="0" lang="ar-BH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solidFill>
                  <a:srgbClr val="0070C0"/>
                </a:solidFill>
                <a:latin typeface="A Massir Ballpoint" panose="00000100000000000000" pitchFamily="2" charset="-78"/>
                <a:cs typeface="(AH) Manal Black" pitchFamily="2" charset="-78"/>
              </a:rPr>
              <a:t>كَيْفَ تَدْعوا الْعالِم لِزِيارَة اكْسبو 2020</a:t>
            </a:r>
            <a:r>
              <a:rPr lang="ar-BH" sz="4000" dirty="0">
                <a:solidFill>
                  <a:srgbClr val="0070C0"/>
                </a:solidFill>
                <a:latin typeface="A Massir Ballpoint" panose="00000100000000000000" pitchFamily="2" charset="-78"/>
                <a:cs typeface="(AH) Manal Black" pitchFamily="2" charset="-78"/>
              </a:rPr>
              <a:t>:</a:t>
            </a:r>
            <a:r>
              <a:rPr lang="ar-BH" sz="4000" noProof="0" dirty="0">
                <a:solidFill>
                  <a:srgbClr val="0070C0"/>
                </a:solidFill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E5C0DA-98FE-4F88-8D1C-B7DFBACD5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85CA230B-1DD1-442C-8B20-934AB3F61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38">
            <a:extLst>
              <a:ext uri="{FF2B5EF4-FFF2-40B4-BE49-F238E27FC236}">
                <a16:creationId xmlns:a16="http://schemas.microsoft.com/office/drawing/2014/main" id="{790732EB-1DF7-4ECC-A5AB-7EA339056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32258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5" name="video5963008366132333010">
            <a:hlinkClick r:id="" action="ppaction://media"/>
            <a:extLst>
              <a:ext uri="{FF2B5EF4-FFF2-40B4-BE49-F238E27FC236}">
                <a16:creationId xmlns:a16="http://schemas.microsoft.com/office/drawing/2014/main" id="{CC086261-0996-43CC-BE4B-80EEBA780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145" y="2405492"/>
            <a:ext cx="10010761" cy="6373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53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D43595-708F-4829-8D38-4CDC43ED1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3EBCDB1-5626-4077-924F-5139ACDEC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0950BD8F-0E47-42A8-AEA8-B7B31E414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280774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381AA16-6549-4E69-B58B-2EECFCD700BC}"/>
              </a:ext>
            </a:extLst>
          </p:cNvPr>
          <p:cNvSpPr txBox="1"/>
          <p:nvPr/>
        </p:nvSpPr>
        <p:spPr>
          <a:xfrm>
            <a:off x="4596618" y="2613872"/>
            <a:ext cx="2624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r>
              <a:rPr lang="ar-BH" sz="36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3600" dirty="0">
                <a:latin typeface="A Massir Ballpoint" panose="00000100000000000000" pitchFamily="2" charset="-78"/>
                <a:cs typeface="(AH) Manal Black" pitchFamily="2" charset="-78"/>
              </a:rPr>
              <a:t>دّوْرُكَ الآن:</a:t>
            </a:r>
            <a:r>
              <a:rPr lang="ar-BH" sz="3600" noProof="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179E8-8C23-4FFC-8906-59150653CA85}"/>
              </a:ext>
            </a:extLst>
          </p:cNvPr>
          <p:cNvSpPr txBox="1"/>
          <p:nvPr/>
        </p:nvSpPr>
        <p:spPr>
          <a:xfrm>
            <a:off x="2790092" y="1359878"/>
            <a:ext cx="2790093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chemeClr val="accent1"/>
                </a:solidFill>
                <a:cs typeface="(AH) Manal Black" pitchFamily="2" charset="-78"/>
              </a:rPr>
              <a:t>رِسالةٌ إلى الْعالَم.</a:t>
            </a:r>
            <a:endParaRPr lang="en-US" sz="3600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pic>
        <p:nvPicPr>
          <p:cNvPr id="16" name="Picture 4" descr="Study Abroad -">
            <a:extLst>
              <a:ext uri="{FF2B5EF4-FFF2-40B4-BE49-F238E27FC236}">
                <a16:creationId xmlns:a16="http://schemas.microsoft.com/office/drawing/2014/main" id="{EFBA8A0A-5DD6-4604-9152-34756A0EE0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58" y="3260203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80241C-DAA2-42D3-8318-59663AF25A35}"/>
              </a:ext>
            </a:extLst>
          </p:cNvPr>
          <p:cNvSpPr txBox="1"/>
          <p:nvPr/>
        </p:nvSpPr>
        <p:spPr>
          <a:xfrm>
            <a:off x="3165230" y="4964723"/>
            <a:ext cx="55332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لَوْ طُلِبَ إِلَيْكَ أَن تَقِف ، وَتَتَحدث لِكُل النّاس في هَذا الْعالم الذِّي نعيش فيه ، في دَقيقةٍ واحِدَةٍ فَقط ، فَماذا تُريد أنْ تَقول لَهُم ؟</a:t>
            </a:r>
            <a:endParaRPr lang="en-US" sz="3200" dirty="0">
              <a:cs typeface="(AH) Manal Black" pitchFamily="2" charset="-78"/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63E49D1B-2874-46A8-AB39-AEBBCFA5A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73658" y="8029778"/>
            <a:ext cx="822960" cy="758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938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CD2C60-1DDE-4982-85C3-E8FCC38CE691}"/>
              </a:ext>
            </a:extLst>
          </p:cNvPr>
          <p:cNvSpPr/>
          <p:nvPr/>
        </p:nvSpPr>
        <p:spPr>
          <a:xfrm>
            <a:off x="988275" y="1746847"/>
            <a:ext cx="10054864" cy="6906125"/>
          </a:xfrm>
          <a:custGeom>
            <a:avLst/>
            <a:gdLst>
              <a:gd name="connsiteX0" fmla="*/ 0 w 10054864"/>
              <a:gd name="connsiteY0" fmla="*/ 0 h 6906125"/>
              <a:gd name="connsiteX1" fmla="*/ 10054864 w 10054864"/>
              <a:gd name="connsiteY1" fmla="*/ 0 h 6906125"/>
              <a:gd name="connsiteX2" fmla="*/ 10054864 w 10054864"/>
              <a:gd name="connsiteY2" fmla="*/ 6906125 h 6906125"/>
              <a:gd name="connsiteX3" fmla="*/ 0 w 10054864"/>
              <a:gd name="connsiteY3" fmla="*/ 6906125 h 6906125"/>
              <a:gd name="connsiteX4" fmla="*/ 0 w 10054864"/>
              <a:gd name="connsiteY4" fmla="*/ 0 h 69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864" h="6906125" fill="none" extrusionOk="0">
                <a:moveTo>
                  <a:pt x="0" y="0"/>
                </a:moveTo>
                <a:cubicBezTo>
                  <a:pt x="1616625" y="97046"/>
                  <a:pt x="6852330" y="-68204"/>
                  <a:pt x="10054864" y="0"/>
                </a:cubicBezTo>
                <a:cubicBezTo>
                  <a:pt x="10026260" y="1533676"/>
                  <a:pt x="10078493" y="4344531"/>
                  <a:pt x="10054864" y="6906125"/>
                </a:cubicBezTo>
                <a:cubicBezTo>
                  <a:pt x="5189467" y="6818443"/>
                  <a:pt x="1810691" y="6871873"/>
                  <a:pt x="0" y="6906125"/>
                </a:cubicBezTo>
                <a:cubicBezTo>
                  <a:pt x="-20681" y="4188039"/>
                  <a:pt x="-64474" y="3199525"/>
                  <a:pt x="0" y="0"/>
                </a:cubicBezTo>
                <a:close/>
              </a:path>
              <a:path w="10054864" h="6906125" stroke="0" extrusionOk="0">
                <a:moveTo>
                  <a:pt x="0" y="0"/>
                </a:moveTo>
                <a:cubicBezTo>
                  <a:pt x="4271502" y="92998"/>
                  <a:pt x="7650118" y="150390"/>
                  <a:pt x="10054864" y="0"/>
                </a:cubicBezTo>
                <a:cubicBezTo>
                  <a:pt x="10046559" y="3007334"/>
                  <a:pt x="9996767" y="5594953"/>
                  <a:pt x="10054864" y="6906125"/>
                </a:cubicBezTo>
                <a:cubicBezTo>
                  <a:pt x="7184446" y="6821395"/>
                  <a:pt x="3803774" y="6831466"/>
                  <a:pt x="0" y="6906125"/>
                </a:cubicBezTo>
                <a:cubicBezTo>
                  <a:pt x="-159031" y="3572551"/>
                  <a:pt x="-53883" y="3391712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747DDE-B661-4989-9039-3DDB036BE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7690673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792BB0FD-BAA0-4897-9C00-D3CA9FA9F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" y="3720680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38">
            <a:extLst>
              <a:ext uri="{FF2B5EF4-FFF2-40B4-BE49-F238E27FC236}">
                <a16:creationId xmlns:a16="http://schemas.microsoft.com/office/drawing/2014/main" id="{0C9EF290-B3AB-4266-9D5C-425345C79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917259"/>
              </p:ext>
            </p:extLst>
          </p:nvPr>
        </p:nvGraphicFramePr>
        <p:xfrm>
          <a:off x="0" y="37019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2AE643C-4DD4-4ACB-9F6A-34C740E262F0}"/>
              </a:ext>
            </a:extLst>
          </p:cNvPr>
          <p:cNvSpPr txBox="1"/>
          <p:nvPr/>
        </p:nvSpPr>
        <p:spPr>
          <a:xfrm>
            <a:off x="2480351" y="4163413"/>
            <a:ext cx="7840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48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800" dirty="0">
                <a:latin typeface="A Massir Ballpoint" panose="00000100000000000000" pitchFamily="2" charset="-78"/>
                <a:cs typeface="(AH) Manal Black" pitchFamily="2" charset="-78"/>
              </a:rPr>
              <a:t>ما تَعَلَّمْت مِنْ دَرْسِ الْيَوم يا بَطل؟</a:t>
            </a:r>
            <a:endParaRPr lang="en-US" sz="2400" dirty="0"/>
          </a:p>
        </p:txBody>
      </p:sp>
      <p:pic>
        <p:nvPicPr>
          <p:cNvPr id="9" name="Picture 8" descr="A picture containing cake, indoor&#10;&#10;Description automatically generated">
            <a:extLst>
              <a:ext uri="{FF2B5EF4-FFF2-40B4-BE49-F238E27FC236}">
                <a16:creationId xmlns:a16="http://schemas.microsoft.com/office/drawing/2014/main" id="{E86B5448-A9A8-41C6-A870-F77283CC8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841" y="1746847"/>
            <a:ext cx="1280160" cy="960120"/>
          </a:xfrm>
          <a:prstGeom prst="rect">
            <a:avLst/>
          </a:prstGeom>
        </p:spPr>
      </p:pic>
      <p:pic>
        <p:nvPicPr>
          <p:cNvPr id="11" name="Picture 10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555A4559-6DB1-462C-8741-2B8C4BB3C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5" y="4343858"/>
            <a:ext cx="3017520" cy="53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1450</TotalTime>
  <Words>526</Words>
  <Application>Microsoft Office PowerPoint</Application>
  <PresentationFormat>A3 Paper (297x420 mm)</PresentationFormat>
  <Paragraphs>195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 Massir Ballpoint</vt:lpstr>
      <vt:lpstr>Al Qalam Kolkatta Quranic font</vt:lpstr>
      <vt:lpstr>Aldhabi</vt:lpstr>
      <vt:lpstr>Arial</vt:lpstr>
      <vt:lpstr>Calibri</vt:lpstr>
      <vt:lpstr>Calibri Light</vt:lpstr>
      <vt:lpstr>Coming Soon</vt:lpstr>
      <vt:lpstr>Dubai</vt:lpstr>
      <vt:lpstr>Grand Hotel</vt:lpstr>
      <vt:lpstr>Sakkal Majalla</vt:lpstr>
      <vt:lpstr>Segoe UI Semibold</vt:lpstr>
      <vt:lpstr>Simplified Arabic Fixed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Aljafari</cp:lastModifiedBy>
  <cp:revision>273</cp:revision>
  <dcterms:created xsi:type="dcterms:W3CDTF">2020-09-22T08:56:10Z</dcterms:created>
  <dcterms:modified xsi:type="dcterms:W3CDTF">2021-10-02T15:34:42Z</dcterms:modified>
</cp:coreProperties>
</file>