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944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1075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798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4496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3748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4286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825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8740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589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5769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9756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3FD6-DEC3-4D99-82AB-23C553B4E78F}" type="datetimeFigureOut">
              <a:rPr lang="ar-AE" smtClean="0"/>
              <a:t>30/03/1442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F161-9149-46EC-9CC1-F8A033FD3DCF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7525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>
            <a:extLst>
              <a:ext uri="{FF2B5EF4-FFF2-40B4-BE49-F238E27FC236}">
                <a16:creationId xmlns:a16="http://schemas.microsoft.com/office/drawing/2014/main" id="{A31B0E62-0B44-436D-AC4B-CF6D60DE6159}"/>
              </a:ext>
            </a:extLst>
          </p:cNvPr>
          <p:cNvSpPr/>
          <p:nvPr/>
        </p:nvSpPr>
        <p:spPr>
          <a:xfrm>
            <a:off x="479990" y="4143848"/>
            <a:ext cx="347481" cy="276999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1" anchor="ctr"/>
          <a:lstStyle/>
          <a:p>
            <a:pPr algn="ctr"/>
            <a:endParaRPr lang="ar-AE" altLang="ar-AE" sz="16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05A4DF-4821-41F7-84D8-01F534968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993695"/>
            <a:ext cx="917360" cy="5387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E41B34-DACF-407D-8CAB-155C82724C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33" t="6727" r="10411" b="48968"/>
          <a:stretch/>
        </p:blipFill>
        <p:spPr>
          <a:xfrm>
            <a:off x="1405209" y="3889042"/>
            <a:ext cx="1042894" cy="5385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FFD3657-E5F3-496B-B090-AA71FBBBB5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696" y="4021569"/>
            <a:ext cx="440955" cy="48995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B136D437-F307-4311-ACDD-9104E042EC22}"/>
              </a:ext>
            </a:extLst>
          </p:cNvPr>
          <p:cNvSpPr txBox="1">
            <a:spLocks/>
          </p:cNvSpPr>
          <p:nvPr/>
        </p:nvSpPr>
        <p:spPr>
          <a:xfrm>
            <a:off x="952302" y="2226365"/>
            <a:ext cx="5532189" cy="396044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AE" sz="1600" b="1" dirty="0">
                <a:solidFill>
                  <a:srgbClr val="C00000"/>
                </a:solidFill>
              </a:rPr>
              <a:t>1-  </a:t>
            </a:r>
            <a:r>
              <a:rPr lang="ar-SA" sz="1600" b="1" dirty="0">
                <a:solidFill>
                  <a:srgbClr val="C00000"/>
                </a:solidFill>
              </a:rPr>
              <a:t>ضع الكلمات الآتية  في المكان المناسب لتحصل على تعريف التيمم ؟</a:t>
            </a:r>
            <a:endParaRPr lang="ar-AE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696FF0F-ED3D-48D7-A0BB-C6273E54F1F5}"/>
              </a:ext>
            </a:extLst>
          </p:cNvPr>
          <p:cNvSpPr txBox="1">
            <a:spLocks/>
          </p:cNvSpPr>
          <p:nvPr/>
        </p:nvSpPr>
        <p:spPr>
          <a:xfrm>
            <a:off x="75015" y="3493841"/>
            <a:ext cx="6592485" cy="604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1600" dirty="0"/>
              <a:t>مسح</a:t>
            </a:r>
            <a:r>
              <a:rPr lang="en-US" sz="1200" dirty="0"/>
              <a:t>  </a:t>
            </a:r>
            <a:r>
              <a:rPr lang="ar-AE" sz="800" dirty="0"/>
              <a:t>..................... </a:t>
            </a:r>
            <a:r>
              <a:rPr lang="ar-AE" sz="1400" dirty="0"/>
              <a:t> </a:t>
            </a:r>
            <a:r>
              <a:rPr lang="ar-SA" sz="1600" dirty="0"/>
              <a:t>و</a:t>
            </a:r>
            <a:r>
              <a:rPr lang="ar-AE" sz="1400" dirty="0"/>
              <a:t> </a:t>
            </a:r>
            <a:r>
              <a:rPr lang="ar-AE" sz="800" dirty="0"/>
              <a:t>......................  </a:t>
            </a:r>
            <a:r>
              <a:rPr lang="ar-SA" sz="1600" dirty="0"/>
              <a:t>ب</a:t>
            </a:r>
            <a:r>
              <a:rPr lang="ar-AE" sz="1600" dirty="0"/>
              <a:t>ـ</a:t>
            </a:r>
            <a:r>
              <a:rPr lang="ar-AE" sz="1200" dirty="0"/>
              <a:t>  </a:t>
            </a:r>
            <a:r>
              <a:rPr lang="ar-AE" sz="800" dirty="0"/>
              <a:t>......................................................</a:t>
            </a:r>
            <a:r>
              <a:rPr lang="ar-SA" sz="800" dirty="0"/>
              <a:t> </a:t>
            </a:r>
            <a:r>
              <a:rPr lang="ar-SA" sz="1600" dirty="0"/>
              <a:t>على</a:t>
            </a:r>
            <a:r>
              <a:rPr lang="ar-SA" sz="1400" dirty="0"/>
              <a:t> </a:t>
            </a:r>
            <a:r>
              <a:rPr lang="ar-SA" sz="800" dirty="0"/>
              <a:t>................................................</a:t>
            </a:r>
            <a:r>
              <a:rPr lang="ar-SA" sz="1400" dirty="0"/>
              <a:t>  </a:t>
            </a:r>
            <a:r>
              <a:rPr lang="ar-SA" sz="1600" dirty="0"/>
              <a:t>مع</a:t>
            </a:r>
            <a:r>
              <a:rPr lang="ar-SA" sz="1400" dirty="0"/>
              <a:t> </a:t>
            </a:r>
            <a:r>
              <a:rPr lang="ar-AE" sz="800" dirty="0"/>
              <a:t>...........................</a:t>
            </a:r>
            <a:endParaRPr lang="ar-AE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052299-DAF7-4FB7-9ED4-71D8B7359C98}"/>
              </a:ext>
            </a:extLst>
          </p:cNvPr>
          <p:cNvSpPr txBox="1"/>
          <p:nvPr/>
        </p:nvSpPr>
        <p:spPr>
          <a:xfrm>
            <a:off x="1284527" y="4398014"/>
            <a:ext cx="129260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dirty="0"/>
              <a:t>(طريقة </a:t>
            </a:r>
            <a:r>
              <a:rPr lang="ar-AE" sz="1200" dirty="0"/>
              <a:t>معينة</a:t>
            </a:r>
            <a:r>
              <a:rPr lang="ar-SA" sz="1200" dirty="0"/>
              <a:t> )</a:t>
            </a:r>
            <a:endParaRPr lang="ar-AE" sz="12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AEE7263-7791-4149-9C6A-DE682A50A5D1}"/>
              </a:ext>
            </a:extLst>
          </p:cNvPr>
          <p:cNvSpPr txBox="1">
            <a:spLocks/>
          </p:cNvSpPr>
          <p:nvPr/>
        </p:nvSpPr>
        <p:spPr>
          <a:xfrm>
            <a:off x="1355009" y="12569"/>
            <a:ext cx="4321047" cy="553851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1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ورقة عمل لدرس </a:t>
            </a:r>
            <a:r>
              <a:rPr lang="ar-AE" sz="16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التيمم (1) </a:t>
            </a:r>
            <a:endParaRPr lang="ar-AE" sz="18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ounded Rectangle 3">
            <a:extLst>
              <a:ext uri="{FF2B5EF4-FFF2-40B4-BE49-F238E27FC236}">
                <a16:creationId xmlns:a16="http://schemas.microsoft.com/office/drawing/2014/main" id="{0954EDB2-8826-42C4-8A76-F8BD450E4071}"/>
              </a:ext>
            </a:extLst>
          </p:cNvPr>
          <p:cNvSpPr/>
          <p:nvPr/>
        </p:nvSpPr>
        <p:spPr>
          <a:xfrm>
            <a:off x="270798" y="611039"/>
            <a:ext cx="6213693" cy="13464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AE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أهداف الدّرس :</a:t>
            </a:r>
          </a:p>
          <a:p>
            <a:pPr marL="228600" indent="-2286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AE" sz="1400" dirty="0">
                <a:solidFill>
                  <a:schemeClr val="tx1"/>
                </a:solidFill>
              </a:rPr>
              <a:t>أن  يبين  الطالب  مفهوم التيمم  .  </a:t>
            </a:r>
            <a:endParaRPr lang="en-US" sz="1400" dirty="0">
              <a:solidFill>
                <a:schemeClr val="tx1"/>
              </a:solidFill>
            </a:endParaRPr>
          </a:p>
          <a:p>
            <a:pPr marL="228600" indent="-2286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AE" sz="1400" dirty="0">
                <a:solidFill>
                  <a:schemeClr val="tx1"/>
                </a:solidFill>
              </a:rPr>
              <a:t>أن  تبين الطالب حكم التيمم  .</a:t>
            </a:r>
          </a:p>
          <a:p>
            <a:pPr marL="228600" indent="-2286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AE" sz="1400" dirty="0">
                <a:solidFill>
                  <a:schemeClr val="tx1"/>
                </a:solidFill>
              </a:rPr>
              <a:t>أن يعدد الطالب شروط التيمم  ..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A6AE01B-9EE2-4248-9F3E-CEBC8AAFD6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8563" y="4061183"/>
            <a:ext cx="692724" cy="4646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55AF1F5-3022-48D6-BA24-64563FE670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164" y="701955"/>
            <a:ext cx="893214" cy="11543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C3D2A27-4C8C-4D90-8639-25602177873B}"/>
              </a:ext>
            </a:extLst>
          </p:cNvPr>
          <p:cNvSpPr/>
          <p:nvPr/>
        </p:nvSpPr>
        <p:spPr>
          <a:xfrm>
            <a:off x="2495946" y="2658750"/>
            <a:ext cx="60946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ar-SA" altLang="ar-SA" b="1" dirty="0">
                <a:solidFill>
                  <a:schemeClr val="accent2">
                    <a:lumMod val="75000"/>
                  </a:schemeClr>
                </a:solidFill>
              </a:rPr>
              <a:t>الوجه</a:t>
            </a:r>
            <a:endParaRPr lang="ar-AE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09A0294-D098-4227-A1B7-7AFD71EFF492}"/>
              </a:ext>
            </a:extLst>
          </p:cNvPr>
          <p:cNvSpPr/>
          <p:nvPr/>
        </p:nvSpPr>
        <p:spPr>
          <a:xfrm>
            <a:off x="796273" y="2661499"/>
            <a:ext cx="61747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ar-SA" altLang="ar-SA" b="1" dirty="0">
                <a:solidFill>
                  <a:schemeClr val="accent3">
                    <a:lumMod val="75000"/>
                  </a:schemeClr>
                </a:solidFill>
              </a:rPr>
              <a:t>اليدين</a:t>
            </a:r>
            <a:endParaRPr lang="ar-AE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267FCD6-B80F-48B0-9E17-B2054361E8C2}"/>
              </a:ext>
            </a:extLst>
          </p:cNvPr>
          <p:cNvSpPr/>
          <p:nvPr/>
        </p:nvSpPr>
        <p:spPr>
          <a:xfrm>
            <a:off x="1631353" y="2658750"/>
            <a:ext cx="69121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ar-SA" altLang="ar-SA" b="1" dirty="0">
                <a:solidFill>
                  <a:schemeClr val="accent6">
                    <a:lumMod val="75000"/>
                  </a:schemeClr>
                </a:solidFill>
              </a:rPr>
              <a:t>الصعيد</a:t>
            </a:r>
            <a:endParaRPr lang="ar-AE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7F614E-B2A7-49F7-B2C5-4BB07249A6DA}"/>
              </a:ext>
            </a:extLst>
          </p:cNvPr>
          <p:cNvSpPr/>
          <p:nvPr/>
        </p:nvSpPr>
        <p:spPr>
          <a:xfrm>
            <a:off x="3359511" y="2660282"/>
            <a:ext cx="51007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ar-SA" altLang="ar-SA" b="1" dirty="0">
                <a:solidFill>
                  <a:srgbClr val="FF0000"/>
                </a:solidFill>
              </a:rPr>
              <a:t>النية</a:t>
            </a:r>
            <a:endParaRPr lang="ar-AE" dirty="0"/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D062CD00-213C-48C8-B063-2C373AEB55AF}"/>
              </a:ext>
            </a:extLst>
          </p:cNvPr>
          <p:cNvSpPr/>
          <p:nvPr/>
        </p:nvSpPr>
        <p:spPr>
          <a:xfrm>
            <a:off x="4055632" y="2658750"/>
            <a:ext cx="138211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ar-SA" dirty="0"/>
              <a:t>وجه مخصوص </a:t>
            </a:r>
            <a:endParaRPr lang="ar-AE" dirty="0"/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8DAE055A-3080-4715-8927-98EC6764A2E4}"/>
              </a:ext>
            </a:extLst>
          </p:cNvPr>
          <p:cNvSpPr/>
          <p:nvPr/>
        </p:nvSpPr>
        <p:spPr>
          <a:xfrm>
            <a:off x="5641365" y="2653881"/>
            <a:ext cx="62228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ar-SA" altLang="ar-SA" b="1" dirty="0">
                <a:solidFill>
                  <a:schemeClr val="accent6">
                    <a:lumMod val="75000"/>
                  </a:schemeClr>
                </a:solidFill>
              </a:rPr>
              <a:t>الطيب</a:t>
            </a:r>
            <a:endParaRPr lang="ar-AE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01DC239-653A-4001-BE4D-DF8909E5E7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58"/>
          <a:stretch/>
        </p:blipFill>
        <p:spPr>
          <a:xfrm>
            <a:off x="373623" y="8717405"/>
            <a:ext cx="1724579" cy="783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/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393C86F-E254-4EFD-94B0-2E6D039350BC}"/>
              </a:ext>
            </a:extLst>
          </p:cNvPr>
          <p:cNvSpPr/>
          <p:nvPr/>
        </p:nvSpPr>
        <p:spPr>
          <a:xfrm>
            <a:off x="2249743" y="6924716"/>
            <a:ext cx="44069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solidFill>
                  <a:srgbClr val="C00000"/>
                </a:solidFill>
              </a:rPr>
              <a:t>س3/ صل بين  </a:t>
            </a:r>
            <a:r>
              <a:rPr lang="ar-SA" sz="1600" b="1" dirty="0">
                <a:solidFill>
                  <a:srgbClr val="C00000"/>
                </a:solidFill>
              </a:rPr>
              <a:t>شروط التيمم</a:t>
            </a:r>
            <a:r>
              <a:rPr lang="ar-AE" sz="1600" b="1" dirty="0">
                <a:solidFill>
                  <a:srgbClr val="C00000"/>
                </a:solidFill>
              </a:rPr>
              <a:t> والصور المناسبه لها  فيما يأتي : </a:t>
            </a:r>
            <a:endParaRPr lang="ar-AE" sz="1600" dirty="0">
              <a:solidFill>
                <a:srgbClr val="C0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3A5A3A-928A-4D87-BFA5-5CC5CB7483AF}"/>
              </a:ext>
            </a:extLst>
          </p:cNvPr>
          <p:cNvSpPr txBox="1"/>
          <p:nvPr/>
        </p:nvSpPr>
        <p:spPr>
          <a:xfrm>
            <a:off x="4746687" y="5620766"/>
            <a:ext cx="1767625" cy="338554"/>
          </a:xfrm>
          <a:prstGeom prst="rect">
            <a:avLst/>
          </a:prstGeom>
          <a:noFill/>
        </p:spPr>
        <p:txBody>
          <a:bodyPr wrap="square" numCol="1" rtlCol="1">
            <a:spAutoFit/>
          </a:bodyPr>
          <a:lstStyle/>
          <a:p>
            <a:pPr algn="r" rtl="1"/>
            <a:r>
              <a:rPr lang="ar-AE" altLang="ar-AE" sz="1600" b="1" dirty="0">
                <a:solidFill>
                  <a:srgbClr val="C00000"/>
                </a:solidFill>
              </a:rPr>
              <a:t>أ - ما حكم التـيـمم ؟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156239-CC6C-4859-9B39-A49AD65AD3A0}"/>
              </a:ext>
            </a:extLst>
          </p:cNvPr>
          <p:cNvSpPr txBox="1"/>
          <p:nvPr/>
        </p:nvSpPr>
        <p:spPr>
          <a:xfrm>
            <a:off x="103239" y="5965235"/>
            <a:ext cx="3448791" cy="584775"/>
          </a:xfrm>
          <a:prstGeom prst="rect">
            <a:avLst/>
          </a:prstGeom>
          <a:noFill/>
        </p:spPr>
        <p:txBody>
          <a:bodyPr wrap="square" numCol="1" rtlCol="1">
            <a:spAutoFit/>
          </a:bodyPr>
          <a:lstStyle/>
          <a:p>
            <a:pPr algn="r" rtl="1"/>
            <a:r>
              <a:rPr lang="ar-AE" altLang="ar-AE" sz="1600" b="1" dirty="0">
                <a:latin typeface="Yu Mincho Light" panose="02020300000000000000" pitchFamily="18" charset="-128"/>
                <a:ea typeface="Yu Mincho Light" panose="02020300000000000000" pitchFamily="18" charset="-128"/>
              </a:rPr>
              <a:t>يجوز التيمم بهما لأنهما من الصعيد الطيب  .</a:t>
            </a:r>
          </a:p>
          <a:p>
            <a:pPr algn="r" rtl="1"/>
            <a:r>
              <a:rPr lang="ar-AE" altLang="ar-AE" sz="1600" b="1" dirty="0">
                <a:latin typeface="Yu Mincho Light" panose="02020300000000000000" pitchFamily="18" charset="-128"/>
                <a:ea typeface="Yu Mincho Light" panose="02020300000000000000" pitchFamily="18" charset="-128"/>
              </a:rPr>
              <a:t>لا يجوز التيمم بهما فقط نتيمم بالتراب .</a:t>
            </a:r>
            <a:endParaRPr lang="ar-AE" altLang="ar-AE" sz="1600" b="1" dirty="0"/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9B5020D3-14F4-4B05-ACEF-8F5F3E62C028}"/>
              </a:ext>
            </a:extLst>
          </p:cNvPr>
          <p:cNvSpPr/>
          <p:nvPr/>
        </p:nvSpPr>
        <p:spPr>
          <a:xfrm>
            <a:off x="801279" y="5604869"/>
            <a:ext cx="30395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altLang="ar-AE" sz="1600" b="1" dirty="0">
                <a:solidFill>
                  <a:srgbClr val="C00000"/>
                </a:solidFill>
              </a:rPr>
              <a:t>ب- ما حكم</a:t>
            </a:r>
            <a:r>
              <a:rPr lang="ar-SA" altLang="ar-SA" sz="1600" b="1" dirty="0">
                <a:solidFill>
                  <a:srgbClr val="C00000"/>
                </a:solidFill>
              </a:rPr>
              <a:t> التيمم </a:t>
            </a:r>
            <a:r>
              <a:rPr lang="ar-AE" altLang="ar-AE" sz="1600" b="1" dirty="0">
                <a:solidFill>
                  <a:srgbClr val="C00000"/>
                </a:solidFill>
              </a:rPr>
              <a:t>ب</a:t>
            </a:r>
            <a:r>
              <a:rPr lang="ar-SA" altLang="ar-SA" sz="1600" b="1" dirty="0">
                <a:solidFill>
                  <a:srgbClr val="C00000"/>
                </a:solidFill>
              </a:rPr>
              <a:t>الرمل</a:t>
            </a:r>
            <a:r>
              <a:rPr lang="ar-AE" altLang="ar-SA" sz="1600" b="1" dirty="0">
                <a:solidFill>
                  <a:srgbClr val="C00000"/>
                </a:solidFill>
              </a:rPr>
              <a:t> </a:t>
            </a:r>
            <a:r>
              <a:rPr lang="ar-AE" altLang="ar-AE" sz="1600" b="1" dirty="0">
                <a:solidFill>
                  <a:srgbClr val="C00000"/>
                </a:solidFill>
              </a:rPr>
              <a:t>أ</a:t>
            </a:r>
            <a:r>
              <a:rPr lang="ar-SA" altLang="ar-SA" sz="1600" b="1" dirty="0">
                <a:solidFill>
                  <a:srgbClr val="C00000"/>
                </a:solidFill>
              </a:rPr>
              <a:t>و</a:t>
            </a:r>
            <a:r>
              <a:rPr lang="ar-AE" altLang="ar-AE" sz="1600" b="1" dirty="0">
                <a:solidFill>
                  <a:srgbClr val="C00000"/>
                </a:solidFill>
              </a:rPr>
              <a:t>ب</a:t>
            </a:r>
            <a:r>
              <a:rPr lang="ar-SA" altLang="ar-SA" sz="1600" b="1" dirty="0">
                <a:solidFill>
                  <a:srgbClr val="C00000"/>
                </a:solidFill>
              </a:rPr>
              <a:t>الحجر</a:t>
            </a:r>
            <a:r>
              <a:rPr lang="ar-AE" altLang="ar-AE" sz="1600" b="1" dirty="0">
                <a:solidFill>
                  <a:srgbClr val="C00000"/>
                </a:solidFill>
              </a:rPr>
              <a:t>  </a:t>
            </a:r>
            <a:r>
              <a:rPr lang="ar-SA" altLang="ar-SA" sz="1600" b="1" dirty="0">
                <a:solidFill>
                  <a:srgbClr val="C00000"/>
                </a:solidFill>
              </a:rPr>
              <a:t> </a:t>
            </a:r>
            <a:r>
              <a:rPr lang="ar-AE" altLang="ar-AE" sz="1600" b="1" dirty="0">
                <a:solidFill>
                  <a:srgbClr val="C00000"/>
                </a:solidFill>
              </a:rPr>
              <a:t>؟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4FE5883-4F1F-4654-8E2A-9B3D30973534}"/>
              </a:ext>
            </a:extLst>
          </p:cNvPr>
          <p:cNvSpPr txBox="1"/>
          <p:nvPr/>
        </p:nvSpPr>
        <p:spPr>
          <a:xfrm>
            <a:off x="4976037" y="5927298"/>
            <a:ext cx="1210746" cy="830997"/>
          </a:xfrm>
          <a:prstGeom prst="rect">
            <a:avLst/>
          </a:prstGeom>
          <a:noFill/>
        </p:spPr>
        <p:txBody>
          <a:bodyPr wrap="square" numCol="1" rtlCol="1">
            <a:spAutoFit/>
          </a:bodyPr>
          <a:lstStyle/>
          <a:p>
            <a:pPr algn="r" rtl="1"/>
            <a:r>
              <a:rPr lang="ar-AE" altLang="ar-AE" sz="1600" b="1" dirty="0">
                <a:latin typeface="Yu Mincho Light" panose="02020300000000000000" pitchFamily="18" charset="-128"/>
                <a:ea typeface="Yu Mincho Light" panose="02020300000000000000" pitchFamily="18" charset="-128"/>
              </a:rPr>
              <a:t>مكروه .</a:t>
            </a:r>
          </a:p>
          <a:p>
            <a:pPr algn="r" rtl="1"/>
            <a:r>
              <a:rPr lang="ar-AE" altLang="ar-AE" sz="1600" b="1" dirty="0">
                <a:latin typeface="Yu Mincho Light" panose="02020300000000000000" pitchFamily="18" charset="-128"/>
                <a:ea typeface="Yu Mincho Light" panose="02020300000000000000" pitchFamily="18" charset="-128"/>
              </a:rPr>
              <a:t>واجب .</a:t>
            </a:r>
          </a:p>
          <a:p>
            <a:pPr algn="r" rtl="1"/>
            <a:r>
              <a:rPr lang="ar-AE" altLang="ar-AE" sz="1600" b="1" dirty="0">
                <a:latin typeface="Yu Mincho Light" panose="02020300000000000000" pitchFamily="18" charset="-128"/>
                <a:ea typeface="Yu Mincho Light" panose="02020300000000000000" pitchFamily="18" charset="-128"/>
              </a:rPr>
              <a:t>رخصة .</a:t>
            </a:r>
            <a:endParaRPr lang="ar-AE" altLang="ar-AE" sz="1600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7B05C63-0069-407D-AF99-476AB3E291D4}"/>
              </a:ext>
            </a:extLst>
          </p:cNvPr>
          <p:cNvSpPr/>
          <p:nvPr/>
        </p:nvSpPr>
        <p:spPr>
          <a:xfrm>
            <a:off x="3355168" y="5120702"/>
            <a:ext cx="3286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600" b="1" dirty="0">
                <a:solidFill>
                  <a:srgbClr val="C00000"/>
                </a:solidFill>
              </a:rPr>
              <a:t>س2/ ضع </a:t>
            </a:r>
            <a:r>
              <a:rPr lang="ar-SA" sz="1600" b="1" dirty="0">
                <a:solidFill>
                  <a:srgbClr val="C00000"/>
                </a:solidFill>
              </a:rPr>
              <a:t>إشارة  )√ ) أمام الإجابة الصحيحة :</a:t>
            </a:r>
            <a:endParaRPr lang="ar-AE" sz="1600" dirty="0">
              <a:solidFill>
                <a:srgbClr val="C00000"/>
              </a:solidFill>
            </a:endParaRPr>
          </a:p>
        </p:txBody>
      </p:sp>
      <p:pic>
        <p:nvPicPr>
          <p:cNvPr id="1028" name="Picture 1027">
            <a:extLst>
              <a:ext uri="{FF2B5EF4-FFF2-40B4-BE49-F238E27FC236}">
                <a16:creationId xmlns:a16="http://schemas.microsoft.com/office/drawing/2014/main" id="{ACC504DE-DDA9-4F50-8ED0-5CDB9CBDD8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1975" y="8723911"/>
            <a:ext cx="2499670" cy="7965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7" name="مستطيل 5">
            <a:extLst>
              <a:ext uri="{FF2B5EF4-FFF2-40B4-BE49-F238E27FC236}">
                <a16:creationId xmlns:a16="http://schemas.microsoft.com/office/drawing/2014/main" id="{A1041E87-F2D7-455B-A584-80EDB87C8EAD}"/>
              </a:ext>
            </a:extLst>
          </p:cNvPr>
          <p:cNvSpPr/>
          <p:nvPr/>
        </p:nvSpPr>
        <p:spPr>
          <a:xfrm>
            <a:off x="5788156" y="7404064"/>
            <a:ext cx="797254" cy="477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AE" sz="600" b="1" dirty="0">
                <a:highlight>
                  <a:srgbClr val="FFFF99"/>
                </a:highlight>
              </a:rPr>
              <a:t> </a:t>
            </a:r>
          </a:p>
          <a:p>
            <a:pPr algn="ctr"/>
            <a:r>
              <a:rPr lang="ar-AE" sz="1400" b="1" dirty="0">
                <a:highlight>
                  <a:srgbClr val="FFFF99"/>
                </a:highlight>
              </a:rPr>
              <a:t>النية</a:t>
            </a:r>
          </a:p>
          <a:p>
            <a:pPr algn="ctr"/>
            <a:endParaRPr lang="ar-AE" sz="500" dirty="0">
              <a:highlight>
                <a:srgbClr val="FFFF99"/>
              </a:highlight>
            </a:endParaRPr>
          </a:p>
        </p:txBody>
      </p:sp>
      <p:sp>
        <p:nvSpPr>
          <p:cNvPr id="58" name="مستطيل 6">
            <a:extLst>
              <a:ext uri="{FF2B5EF4-FFF2-40B4-BE49-F238E27FC236}">
                <a16:creationId xmlns:a16="http://schemas.microsoft.com/office/drawing/2014/main" id="{F87050AD-0B2D-4799-BA00-CBA60550CD72}"/>
              </a:ext>
            </a:extLst>
          </p:cNvPr>
          <p:cNvSpPr/>
          <p:nvPr/>
        </p:nvSpPr>
        <p:spPr>
          <a:xfrm>
            <a:off x="3273921" y="7404064"/>
            <a:ext cx="1755255" cy="477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ar-AE" sz="600" b="1" dirty="0">
              <a:highlight>
                <a:srgbClr val="FFFF99"/>
              </a:highlight>
            </a:endParaRPr>
          </a:p>
          <a:p>
            <a:pPr algn="ctr"/>
            <a:r>
              <a:rPr lang="ar-AE" sz="1400" b="1" dirty="0">
                <a:highlight>
                  <a:srgbClr val="FFFF99"/>
                </a:highlight>
              </a:rPr>
              <a:t>طهارة الصعيد الطيب</a:t>
            </a:r>
          </a:p>
          <a:p>
            <a:pPr algn="ctr"/>
            <a:endParaRPr lang="ar-AE" sz="400" dirty="0">
              <a:highlight>
                <a:srgbClr val="FFFF99"/>
              </a:highlight>
            </a:endParaRPr>
          </a:p>
        </p:txBody>
      </p:sp>
      <p:sp>
        <p:nvSpPr>
          <p:cNvPr id="59" name="مستطيل 7">
            <a:extLst>
              <a:ext uri="{FF2B5EF4-FFF2-40B4-BE49-F238E27FC236}">
                <a16:creationId xmlns:a16="http://schemas.microsoft.com/office/drawing/2014/main" id="{5A4B8F7D-FCA4-472A-94DB-149F62AFC645}"/>
              </a:ext>
            </a:extLst>
          </p:cNvPr>
          <p:cNvSpPr/>
          <p:nvPr/>
        </p:nvSpPr>
        <p:spPr>
          <a:xfrm>
            <a:off x="234660" y="7372097"/>
            <a:ext cx="211200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AE" sz="1400" b="1" dirty="0">
                <a:highlight>
                  <a:srgbClr val="FFFF99"/>
                </a:highlight>
              </a:rPr>
              <a:t>عند فقد الماء أو كان الماء قليل</a:t>
            </a:r>
          </a:p>
          <a:p>
            <a:pPr algn="ctr"/>
            <a:r>
              <a:rPr lang="ar-AE" sz="1400" b="1" dirty="0">
                <a:highlight>
                  <a:srgbClr val="FFFF99"/>
                </a:highlight>
              </a:rPr>
              <a:t>أو كان غير </a:t>
            </a:r>
            <a:r>
              <a:rPr lang="ar-AE" sz="1400" b="1" dirty="0" err="1">
                <a:highlight>
                  <a:srgbClr val="FFFF99"/>
                </a:highlight>
              </a:rPr>
              <a:t>قادرعلى</a:t>
            </a:r>
            <a:r>
              <a:rPr lang="ar-AE" sz="1400" b="1" dirty="0">
                <a:highlight>
                  <a:srgbClr val="FFFF99"/>
                </a:highlight>
              </a:rPr>
              <a:t> استخدامه</a:t>
            </a:r>
          </a:p>
        </p:txBody>
      </p:sp>
      <p:pic>
        <p:nvPicPr>
          <p:cNvPr id="1029" name="Picture 1028">
            <a:extLst>
              <a:ext uri="{FF2B5EF4-FFF2-40B4-BE49-F238E27FC236}">
                <a16:creationId xmlns:a16="http://schemas.microsoft.com/office/drawing/2014/main" id="{C630B95A-B997-4B85-A2CE-D95AB851229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20650" t="-36534" r="-14547" b="-22504"/>
          <a:stretch/>
        </p:blipFill>
        <p:spPr>
          <a:xfrm>
            <a:off x="2922849" y="8736822"/>
            <a:ext cx="685800" cy="7836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30" name="Rectangle: Rounded Corners 1029">
            <a:extLst>
              <a:ext uri="{FF2B5EF4-FFF2-40B4-BE49-F238E27FC236}">
                <a16:creationId xmlns:a16="http://schemas.microsoft.com/office/drawing/2014/main" id="{187FFBAB-79CE-4E8B-A6C8-5096559B439C}"/>
              </a:ext>
            </a:extLst>
          </p:cNvPr>
          <p:cNvSpPr/>
          <p:nvPr/>
        </p:nvSpPr>
        <p:spPr>
          <a:xfrm>
            <a:off x="6208046" y="5977505"/>
            <a:ext cx="213652" cy="228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4972309E-332F-45A7-8FB3-1EF4A0B89311}"/>
              </a:ext>
            </a:extLst>
          </p:cNvPr>
          <p:cNvSpPr/>
          <p:nvPr/>
        </p:nvSpPr>
        <p:spPr>
          <a:xfrm>
            <a:off x="6211589" y="6243313"/>
            <a:ext cx="213652" cy="228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A480ED1-925D-4C7E-9D25-BC89C0E312CB}"/>
              </a:ext>
            </a:extLst>
          </p:cNvPr>
          <p:cNvSpPr/>
          <p:nvPr/>
        </p:nvSpPr>
        <p:spPr>
          <a:xfrm>
            <a:off x="6215137" y="6502040"/>
            <a:ext cx="213652" cy="228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3F0B0A77-2270-4674-803B-57DCC078B0AE}"/>
              </a:ext>
            </a:extLst>
          </p:cNvPr>
          <p:cNvSpPr/>
          <p:nvPr/>
        </p:nvSpPr>
        <p:spPr>
          <a:xfrm>
            <a:off x="3548125" y="6016708"/>
            <a:ext cx="213652" cy="228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F113CC7C-B05A-433E-881D-EE8FD05564B7}"/>
              </a:ext>
            </a:extLst>
          </p:cNvPr>
          <p:cNvSpPr/>
          <p:nvPr/>
        </p:nvSpPr>
        <p:spPr>
          <a:xfrm>
            <a:off x="3551668" y="6282516"/>
            <a:ext cx="213652" cy="228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7508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/>
      <p:bldP spid="20" grpId="0" build="p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141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Yu Mincho Light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ليلى صالح</dc:creator>
  <cp:lastModifiedBy>ليلى صالح</cp:lastModifiedBy>
  <cp:revision>4</cp:revision>
  <dcterms:created xsi:type="dcterms:W3CDTF">2020-11-15T11:29:07Z</dcterms:created>
  <dcterms:modified xsi:type="dcterms:W3CDTF">2020-11-15T15:33:24Z</dcterms:modified>
</cp:coreProperties>
</file>