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10" r:id="rId5"/>
    <p:sldId id="284" r:id="rId6"/>
    <p:sldId id="314" r:id="rId7"/>
    <p:sldId id="281" r:id="rId8"/>
    <p:sldId id="289" r:id="rId9"/>
    <p:sldId id="318" r:id="rId10"/>
    <p:sldId id="260" r:id="rId11"/>
    <p:sldId id="261" r:id="rId12"/>
    <p:sldId id="276" r:id="rId13"/>
    <p:sldId id="280" r:id="rId14"/>
    <p:sldId id="283" r:id="rId15"/>
    <p:sldId id="282" r:id="rId16"/>
    <p:sldId id="290" r:id="rId17"/>
    <p:sldId id="315" r:id="rId18"/>
    <p:sldId id="291" r:id="rId19"/>
    <p:sldId id="308" r:id="rId20"/>
    <p:sldId id="285" r:id="rId21"/>
    <p:sldId id="287" r:id="rId22"/>
    <p:sldId id="265" r:id="rId23"/>
    <p:sldId id="288" r:id="rId24"/>
    <p:sldId id="286" r:id="rId25"/>
    <p:sldId id="293" r:id="rId26"/>
    <p:sldId id="264" r:id="rId27"/>
    <p:sldId id="312" r:id="rId28"/>
    <p:sldId id="313" r:id="rId29"/>
    <p:sldId id="311" r:id="rId30"/>
    <p:sldId id="316" r:id="rId31"/>
    <p:sldId id="317" r:id="rId32"/>
    <p:sldId id="267" r:id="rId33"/>
    <p:sldId id="268" r:id="rId34"/>
    <p:sldId id="266" r:id="rId35"/>
    <p:sldId id="309" r:id="rId36"/>
    <p:sldId id="269" r:id="rId37"/>
    <p:sldId id="292" r:id="rId38"/>
    <p:sldId id="270" r:id="rId39"/>
    <p:sldId id="262" r:id="rId40"/>
    <p:sldId id="271" r:id="rId41"/>
    <p:sldId id="272" r:id="rId42"/>
    <p:sldId id="273" r:id="rId43"/>
    <p:sldId id="274" r:id="rId44"/>
    <p:sldId id="275" r:id="rId45"/>
    <p:sldId id="277" r:id="rId46"/>
    <p:sldId id="278" r:id="rId47"/>
    <p:sldId id="279" r:id="rId48"/>
    <p:sldId id="294" r:id="rId49"/>
    <p:sldId id="295" r:id="rId50"/>
    <p:sldId id="259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3"/>
    <p:sldId id="263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791"/>
    <a:srgbClr val="663300"/>
    <a:srgbClr val="996633"/>
    <a:srgbClr val="339966"/>
    <a:srgbClr val="3C3CB6"/>
    <a:srgbClr val="C5C5C5"/>
    <a:srgbClr val="FF47FF"/>
    <a:srgbClr val="FF7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8CC0-19C1-4EDA-A4B1-8DEA45BAD500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5D91-8551-45E8-B3E6-A70B91693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14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8CC0-19C1-4EDA-A4B1-8DEA45BAD500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5D91-8551-45E8-B3E6-A70B91693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27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8CC0-19C1-4EDA-A4B1-8DEA45BAD500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5D91-8551-45E8-B3E6-A70B91693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88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8CC0-19C1-4EDA-A4B1-8DEA45BAD500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5D91-8551-45E8-B3E6-A70B91693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95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8CC0-19C1-4EDA-A4B1-8DEA45BAD500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5D91-8551-45E8-B3E6-A70B91693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32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8CC0-19C1-4EDA-A4B1-8DEA45BAD500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5D91-8551-45E8-B3E6-A70B91693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64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8CC0-19C1-4EDA-A4B1-8DEA45BAD500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5D91-8551-45E8-B3E6-A70B91693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73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8CC0-19C1-4EDA-A4B1-8DEA45BAD500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5D91-8551-45E8-B3E6-A70B91693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70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8CC0-19C1-4EDA-A4B1-8DEA45BAD500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5D91-8551-45E8-B3E6-A70B91693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80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8CC0-19C1-4EDA-A4B1-8DEA45BAD500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5D91-8551-45E8-B3E6-A70B91693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32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8CC0-19C1-4EDA-A4B1-8DEA45BAD500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5D91-8551-45E8-B3E6-A70B91693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17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38CC0-19C1-4EDA-A4B1-8DEA45BAD500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75D91-8551-45E8-B3E6-A70B91693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279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gif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eg"/><Relationship Id="rId4" Type="http://schemas.openxmlformats.org/officeDocument/2006/relationships/image" Target="../media/image5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wmf"/><Relationship Id="rId4" Type="http://schemas.openxmlformats.org/officeDocument/2006/relationships/image" Target="../media/image7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WMF"/><Relationship Id="rId4" Type="http://schemas.openxmlformats.org/officeDocument/2006/relationships/image" Target="../media/image78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gif"/><Relationship Id="rId4" Type="http://schemas.openxmlformats.org/officeDocument/2006/relationships/image" Target="../media/image9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g"/><Relationship Id="rId7" Type="http://schemas.openxmlformats.org/officeDocument/2006/relationships/image" Target="../media/image10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g"/><Relationship Id="rId5" Type="http://schemas.openxmlformats.org/officeDocument/2006/relationships/image" Target="../media/image106.jpg"/><Relationship Id="rId4" Type="http://schemas.openxmlformats.org/officeDocument/2006/relationships/image" Target="../media/image105.jpeg"/><Relationship Id="rId9" Type="http://schemas.openxmlformats.org/officeDocument/2006/relationships/image" Target="../media/image11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g"/><Relationship Id="rId3" Type="http://schemas.openxmlformats.org/officeDocument/2006/relationships/image" Target="../media/image72.jpg"/><Relationship Id="rId7" Type="http://schemas.openxmlformats.org/officeDocument/2006/relationships/image" Target="../media/image116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g"/><Relationship Id="rId5" Type="http://schemas.openxmlformats.org/officeDocument/2006/relationships/image" Target="../media/image114.jpg"/><Relationship Id="rId10" Type="http://schemas.openxmlformats.org/officeDocument/2006/relationships/image" Target="../media/image119.png"/><Relationship Id="rId4" Type="http://schemas.openxmlformats.org/officeDocument/2006/relationships/image" Target="../media/image113.jpg"/><Relationship Id="rId9" Type="http://schemas.openxmlformats.org/officeDocument/2006/relationships/image" Target="../media/image1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g"/><Relationship Id="rId3" Type="http://schemas.openxmlformats.org/officeDocument/2006/relationships/image" Target="../media/image122.gif"/><Relationship Id="rId7" Type="http://schemas.openxmlformats.org/officeDocument/2006/relationships/image" Target="../media/image12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eg"/><Relationship Id="rId5" Type="http://schemas.openxmlformats.org/officeDocument/2006/relationships/image" Target="../media/image123.jpg"/><Relationship Id="rId4" Type="http://schemas.openxmlformats.org/officeDocument/2006/relationships/image" Target="../media/image1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jpg"/><Relationship Id="rId5" Type="http://schemas.openxmlformats.org/officeDocument/2006/relationships/image" Target="../media/image131.jpg"/><Relationship Id="rId4" Type="http://schemas.openxmlformats.org/officeDocument/2006/relationships/image" Target="../media/image13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g"/><Relationship Id="rId4" Type="http://schemas.openxmlformats.org/officeDocument/2006/relationships/image" Target="../media/image8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g"/><Relationship Id="rId5" Type="http://schemas.openxmlformats.org/officeDocument/2006/relationships/image" Target="../media/image138.jpg"/><Relationship Id="rId4" Type="http://schemas.openxmlformats.org/officeDocument/2006/relationships/image" Target="../media/image13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wmf"/><Relationship Id="rId5" Type="http://schemas.openxmlformats.org/officeDocument/2006/relationships/image" Target="../media/image142.jpg"/><Relationship Id="rId4" Type="http://schemas.openxmlformats.org/officeDocument/2006/relationships/image" Target="../media/image3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g"/><Relationship Id="rId4" Type="http://schemas.openxmlformats.org/officeDocument/2006/relationships/image" Target="../media/image3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png"/><Relationship Id="rId5" Type="http://schemas.openxmlformats.org/officeDocument/2006/relationships/image" Target="../media/image153.jpg"/><Relationship Id="rId4" Type="http://schemas.openxmlformats.org/officeDocument/2006/relationships/image" Target="../media/image15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7.jpeg"/><Relationship Id="rId4" Type="http://schemas.openxmlformats.org/officeDocument/2006/relationships/image" Target="../media/image15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1.jpg"/><Relationship Id="rId4" Type="http://schemas.openxmlformats.org/officeDocument/2006/relationships/image" Target="../media/image16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jpg"/><Relationship Id="rId4" Type="http://schemas.openxmlformats.org/officeDocument/2006/relationships/image" Target="../media/image16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jpg"/><Relationship Id="rId4" Type="http://schemas.openxmlformats.org/officeDocument/2006/relationships/image" Target="../media/image16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7" Type="http://schemas.openxmlformats.org/officeDocument/2006/relationships/image" Target="../media/image106.jpg"/><Relationship Id="rId2" Type="http://schemas.openxmlformats.org/officeDocument/2006/relationships/image" Target="../media/image17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5" Type="http://schemas.openxmlformats.org/officeDocument/2006/relationships/image" Target="../media/image174.jpg"/><Relationship Id="rId4" Type="http://schemas.openxmlformats.org/officeDocument/2006/relationships/image" Target="../media/image17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jpg"/><Relationship Id="rId5" Type="http://schemas.openxmlformats.org/officeDocument/2006/relationships/image" Target="../media/image179.jpeg"/><Relationship Id="rId4" Type="http://schemas.openxmlformats.org/officeDocument/2006/relationships/image" Target="../media/image17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2.jpg"/><Relationship Id="rId4" Type="http://schemas.openxmlformats.org/officeDocument/2006/relationships/image" Target="../media/image161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3.jpg"/><Relationship Id="rId4" Type="http://schemas.openxmlformats.org/officeDocument/2006/relationships/image" Target="../media/image104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jpg"/><Relationship Id="rId5" Type="http://schemas.openxmlformats.org/officeDocument/2006/relationships/image" Target="../media/image72.jpg"/><Relationship Id="rId4" Type="http://schemas.openxmlformats.org/officeDocument/2006/relationships/image" Target="../media/image187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jpg"/><Relationship Id="rId5" Type="http://schemas.openxmlformats.org/officeDocument/2006/relationships/image" Target="../media/image191.jpg"/><Relationship Id="rId4" Type="http://schemas.openxmlformats.org/officeDocument/2006/relationships/image" Target="../media/image190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g"/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7.jpg"/><Relationship Id="rId4" Type="http://schemas.openxmlformats.org/officeDocument/2006/relationships/image" Target="../media/image196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jpg"/><Relationship Id="rId5" Type="http://schemas.openxmlformats.org/officeDocument/2006/relationships/image" Target="../media/image201.jpg"/><Relationship Id="rId4" Type="http://schemas.openxmlformats.org/officeDocument/2006/relationships/image" Target="../media/image200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5.jpg"/><Relationship Id="rId4" Type="http://schemas.openxmlformats.org/officeDocument/2006/relationships/image" Target="../media/image204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20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g"/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g"/><Relationship Id="rId4" Type="http://schemas.openxmlformats.org/officeDocument/2006/relationships/image" Target="../media/image211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5.jpg"/><Relationship Id="rId4" Type="http://schemas.openxmlformats.org/officeDocument/2006/relationships/image" Target="../media/image214.jp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6229" y="1741715"/>
            <a:ext cx="8265885" cy="378565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8000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’’الأنشطة الأقتصادية لسكان شبه الجزيرة العربية’’ </a:t>
            </a:r>
            <a:endParaRPr lang="en-US" sz="80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Picture 4" descr="C:\Users\User\Desktop\دروس ثامن ف1-\عبارات وصور روعه -متحركه\-moving-animation-from net\j030052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6656" y="4957798"/>
            <a:ext cx="3182257" cy="1710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Users\User\Desktop\دروس ثامن ف1-\عبارات وصور روعه -متحركه\-moving-animation-from net\j029682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26171" y="141514"/>
            <a:ext cx="2064658" cy="1904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842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6114" y="248404"/>
            <a:ext cx="119017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  <a:r>
              <a:rPr lang="ar-AE" sz="3600" dirty="0">
                <a:solidFill>
                  <a:srgbClr val="FF47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ar-AE" sz="4400" dirty="0">
                <a:solidFill>
                  <a:srgbClr val="C5C5C5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ماهي أهم المنتجات الزراعية لدول شبه الجزيرة العربية ؟ </a:t>
            </a:r>
            <a:endParaRPr lang="en-US" sz="4400" dirty="0">
              <a:solidFill>
                <a:srgbClr val="C5C5C5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6972" y="1567715"/>
            <a:ext cx="7692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dirty="0">
                <a:solidFill>
                  <a:schemeClr val="bg1">
                    <a:lumMod val="95000"/>
                  </a:schemeClr>
                </a:solidFill>
              </a:rPr>
              <a:t>البن و الحبوب و الفاكهة و التمور ..</a:t>
            </a:r>
            <a:r>
              <a:rPr lang="ar-AE" sz="4400" dirty="0"/>
              <a:t> 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198" y="2615742"/>
            <a:ext cx="2988128" cy="3915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625" y="2635699"/>
            <a:ext cx="2755899" cy="3895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" y="2674312"/>
            <a:ext cx="2755898" cy="3857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054" y="2674312"/>
            <a:ext cx="3120571" cy="3857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886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99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0132" y="230509"/>
            <a:ext cx="108276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4-</a:t>
            </a:r>
            <a:r>
              <a:rPr lang="ar-AE" sz="4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كيف اهتمت دول شبه الجزيرة العربية بزيادة الإنتاج الزراعي ؟ </a:t>
            </a:r>
            <a:endParaRPr lang="en-US" sz="4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754" y="3556000"/>
            <a:ext cx="3979217" cy="336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00" y="3556000"/>
            <a:ext cx="4105956" cy="3238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497943" y="1677059"/>
            <a:ext cx="7823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</a:t>
            </a:r>
            <a:r>
              <a:rPr lang="ar-AE" dirty="0">
                <a:solidFill>
                  <a:schemeClr val="accent6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ar-AE" sz="3600" b="1" dirty="0">
                <a:solidFill>
                  <a:schemeClr val="accent6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توظيف الآلات و التقنيات الزراعية الحديثة </a:t>
            </a:r>
            <a:endParaRPr lang="en-US" sz="36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17711" y="2427253"/>
            <a:ext cx="55034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AE" sz="32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r>
              <a:rPr lang="ar-AE" dirty="0">
                <a:solidFill>
                  <a:schemeClr val="accent6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ar-AE" sz="3600" b="1" dirty="0">
                <a:solidFill>
                  <a:schemeClr val="accent6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الإهتمام بالزراعة المحمية ..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709" y="3642714"/>
            <a:ext cx="3806634" cy="3192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20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49738" y="180796"/>
            <a:ext cx="89698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dirty="0">
                <a:solidFill>
                  <a:schemeClr val="accent6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ar-AE" sz="3600" b="1" dirty="0">
                <a:solidFill>
                  <a:schemeClr val="accent6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توسيع الرقعه الخضراء و استصلاح الأراضي</a:t>
            </a:r>
            <a:r>
              <a:rPr lang="en-US" sz="3600" b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  <a:r>
              <a:rPr lang="ar-AE" sz="3600" b="1" dirty="0">
                <a:solidFill>
                  <a:schemeClr val="accent6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وتسوية الكثبان الرملية في الصحراء .. 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928" y="4169715"/>
            <a:ext cx="6039871" cy="2614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252"/>
            <a:ext cx="4354286" cy="3614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488" y="1561921"/>
            <a:ext cx="4820840" cy="2533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211" y="1561921"/>
            <a:ext cx="2803871" cy="2437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1" y="4095748"/>
            <a:ext cx="5487022" cy="260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8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-30480"/>
            <a:ext cx="12322628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95" y="213175"/>
            <a:ext cx="5574208" cy="647337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53033" y="2447109"/>
            <a:ext cx="681810" cy="624114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095855" y="1836057"/>
            <a:ext cx="870857" cy="769257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350189" y="2338252"/>
            <a:ext cx="870857" cy="84182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160623" y="926736"/>
            <a:ext cx="870857" cy="769257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43203" y="1421673"/>
            <a:ext cx="870857" cy="769257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994" y="248736"/>
            <a:ext cx="5892064" cy="643781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0309860" y="1133927"/>
            <a:ext cx="472440" cy="56206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755414" y="3449862"/>
            <a:ext cx="853440" cy="56206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0608854" y="2028913"/>
            <a:ext cx="644434" cy="324033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2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2" grpId="0" animBg="1"/>
      <p:bldP spid="14" grpId="0" animBg="1"/>
      <p:bldP spid="15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914" y="126687"/>
            <a:ext cx="5573486" cy="6607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7" y="126687"/>
            <a:ext cx="5950857" cy="6390227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sp>
        <p:nvSpPr>
          <p:cNvPr id="6" name="Oval 5"/>
          <p:cNvSpPr/>
          <p:nvPr/>
        </p:nvSpPr>
        <p:spPr>
          <a:xfrm rot="2885128">
            <a:off x="9129484" y="1625601"/>
            <a:ext cx="1669143" cy="5638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329714" y="4775200"/>
            <a:ext cx="1867038" cy="124822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635127" y="2716897"/>
            <a:ext cx="1819591" cy="1364343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204686" y="2467430"/>
            <a:ext cx="551543" cy="609600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582058" y="5109029"/>
            <a:ext cx="1016000" cy="783772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6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جديدة ومبتكرةإطارات\t2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Picture 2" descr="E:\صور درس الصناعه-سابع\minerals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78041" y="847484"/>
            <a:ext cx="1462089" cy="1524000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96517" y="627312"/>
            <a:ext cx="8929654" cy="135732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ar-AE" sz="48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مالمقصود بالتعدين ؟</a:t>
            </a:r>
            <a:r>
              <a:rPr lang="en-US" sz="48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</a:t>
            </a:r>
            <a:endParaRPr lang="ar-AE" sz="4800" b="1" i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418350" y="1609484"/>
            <a:ext cx="85010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AE" sz="4800" b="1" dirty="0">
                <a:solidFill>
                  <a:srgbClr val="7030A0"/>
                </a:solidFill>
                <a:latin typeface="Calibri" pitchFamily="34" charset="0"/>
              </a:rPr>
              <a:t>استخراج المعادن من باطن الأرض وتنقيتها وإعدادها للتصنيع</a:t>
            </a:r>
          </a:p>
        </p:txBody>
      </p:sp>
      <p:pic>
        <p:nvPicPr>
          <p:cNvPr id="8" name="Picture 5" descr="C:\Users\User\Desktop\أخر صور نزلتها\اعداد المعدن للتعدين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3659" y="3339779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http://upload.wikimedia.org/wikipedia/commons/thumb/7/72/Minerals.jpg/220px-Mineral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39779"/>
            <a:ext cx="4012775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395" y="3447948"/>
            <a:ext cx="3856264" cy="3069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5704114" y="275771"/>
            <a:ext cx="3367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57395" y="101600"/>
            <a:ext cx="5259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dirty="0">
                <a:solidFill>
                  <a:srgbClr val="C00000"/>
                </a:solidFill>
              </a:rPr>
              <a:t>3-</a:t>
            </a:r>
            <a:r>
              <a:rPr lang="ar-AE" sz="3200" dirty="0"/>
              <a:t> </a:t>
            </a:r>
            <a:r>
              <a:rPr lang="ar-AE" sz="3200" b="1" dirty="0">
                <a:solidFill>
                  <a:srgbClr val="FF4791"/>
                </a:solidFill>
              </a:rPr>
              <a:t>التعدين واستخراج النفط والغاز</a:t>
            </a:r>
            <a:endParaRPr lang="en-US" sz="3200" b="1" dirty="0">
              <a:solidFill>
                <a:srgbClr val="FF47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23887" y="268290"/>
            <a:ext cx="840139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400" b="1" i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أهم المعادن في ش ج ع</a:t>
            </a:r>
            <a:endParaRPr lang="ar-AE" sz="44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90069" y="1262458"/>
            <a:ext cx="11211861" cy="21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>
            <a:off x="5834709" y="1544766"/>
            <a:ext cx="500066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>
            <a:off x="11376454" y="1606537"/>
            <a:ext cx="642942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140778" y="1613012"/>
            <a:ext cx="71438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loud 11"/>
          <p:cNvSpPr/>
          <p:nvPr/>
        </p:nvSpPr>
        <p:spPr>
          <a:xfrm>
            <a:off x="10388498" y="1999329"/>
            <a:ext cx="1714448" cy="1571636"/>
          </a:xfrm>
          <a:prstGeom prst="cloud">
            <a:avLst/>
          </a:prstGeom>
          <a:gradFill flip="none" rotWithShape="1">
            <a:gsLst>
              <a:gs pos="0">
                <a:srgbClr val="00FFFF">
                  <a:shade val="30000"/>
                  <a:satMod val="115000"/>
                </a:srgbClr>
              </a:gs>
              <a:gs pos="50000">
                <a:srgbClr val="00FFFF">
                  <a:shade val="67500"/>
                  <a:satMod val="115000"/>
                </a:srgbClr>
              </a:gs>
              <a:gs pos="100000">
                <a:srgbClr val="00FF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الحديد</a:t>
            </a:r>
          </a:p>
        </p:txBody>
      </p:sp>
      <p:sp>
        <p:nvSpPr>
          <p:cNvPr id="13" name="Cloud 12"/>
          <p:cNvSpPr/>
          <p:nvPr/>
        </p:nvSpPr>
        <p:spPr>
          <a:xfrm>
            <a:off x="8183826" y="1843160"/>
            <a:ext cx="1785918" cy="1571636"/>
          </a:xfrm>
          <a:prstGeom prst="cloud">
            <a:avLst/>
          </a:prstGeom>
          <a:gradFill flip="none" rotWithShape="1">
            <a:gsLst>
              <a:gs pos="0">
                <a:srgbClr val="00FFFF">
                  <a:shade val="30000"/>
                  <a:satMod val="115000"/>
                </a:srgbClr>
              </a:gs>
              <a:gs pos="50000">
                <a:srgbClr val="00FFFF">
                  <a:shade val="67500"/>
                  <a:satMod val="115000"/>
                </a:srgbClr>
              </a:gs>
              <a:gs pos="100000">
                <a:srgbClr val="00FF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النحاس</a:t>
            </a:r>
          </a:p>
        </p:txBody>
      </p:sp>
      <p:sp>
        <p:nvSpPr>
          <p:cNvPr id="14" name="Cloud 13"/>
          <p:cNvSpPr/>
          <p:nvPr/>
        </p:nvSpPr>
        <p:spPr>
          <a:xfrm>
            <a:off x="2755775" y="2030250"/>
            <a:ext cx="1714480" cy="1643074"/>
          </a:xfrm>
          <a:prstGeom prst="cloud">
            <a:avLst/>
          </a:prstGeom>
          <a:gradFill flip="none" rotWithShape="1">
            <a:gsLst>
              <a:gs pos="0">
                <a:srgbClr val="00FFFF">
                  <a:shade val="30000"/>
                  <a:satMod val="115000"/>
                </a:srgbClr>
              </a:gs>
              <a:gs pos="50000">
                <a:srgbClr val="00FFFF">
                  <a:shade val="67500"/>
                  <a:satMod val="115000"/>
                </a:srgbClr>
              </a:gs>
              <a:gs pos="100000">
                <a:srgbClr val="00FF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الملح الصخري</a:t>
            </a:r>
          </a:p>
        </p:txBody>
      </p:sp>
      <p:sp>
        <p:nvSpPr>
          <p:cNvPr id="15" name="Cloud 14"/>
          <p:cNvSpPr/>
          <p:nvPr/>
        </p:nvSpPr>
        <p:spPr>
          <a:xfrm>
            <a:off x="96630" y="1928802"/>
            <a:ext cx="1928826" cy="1785950"/>
          </a:xfrm>
          <a:prstGeom prst="cloud">
            <a:avLst/>
          </a:prstGeom>
          <a:gradFill flip="none" rotWithShape="1">
            <a:gsLst>
              <a:gs pos="0">
                <a:srgbClr val="00FFFF">
                  <a:shade val="30000"/>
                  <a:satMod val="115000"/>
                </a:srgbClr>
              </a:gs>
              <a:gs pos="50000">
                <a:srgbClr val="00FFFF">
                  <a:shade val="67500"/>
                  <a:satMod val="115000"/>
                </a:srgbClr>
              </a:gs>
              <a:gs pos="100000">
                <a:srgbClr val="00FF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الفوسفات</a:t>
            </a:r>
          </a:p>
        </p:txBody>
      </p:sp>
      <p:pic>
        <p:nvPicPr>
          <p:cNvPr id="16" name="Picture 2" descr="E:\صور درس الصناعه-سابع\الحديد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25064" y="3570965"/>
            <a:ext cx="2166936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3" descr="E:\صور درس الصناعه-سابع\الحديد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69744" y="5077283"/>
            <a:ext cx="2262184" cy="1548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8" name="Straight Arrow Connector 17"/>
          <p:cNvCxnSpPr/>
          <p:nvPr/>
        </p:nvCxnSpPr>
        <p:spPr>
          <a:xfrm rot="5400000">
            <a:off x="9060086" y="1505855"/>
            <a:ext cx="500066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666838" y="1271402"/>
            <a:ext cx="0" cy="7138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5" descr="E:\صور درس الصناعه-سابع\النحاس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36115" y="3564323"/>
            <a:ext cx="2325122" cy="1476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5" descr="E:\صور درس الصناعه-سابع\النحاس.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11691" y="5040695"/>
            <a:ext cx="2143140" cy="1650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7" descr="C:\Users\User\Desktop\صور درس أنماط الأنشطه ق-7\صناعه.gif"/>
          <p:cNvPicPr>
            <a:picLocks noChangeAspect="1" noChangeArrowheads="1" noCrop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57365" y="3778066"/>
            <a:ext cx="1607355" cy="2525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Cloud 19"/>
          <p:cNvSpPr/>
          <p:nvPr/>
        </p:nvSpPr>
        <p:spPr>
          <a:xfrm>
            <a:off x="5273671" y="1896985"/>
            <a:ext cx="1714480" cy="1643074"/>
          </a:xfrm>
          <a:prstGeom prst="cloud">
            <a:avLst/>
          </a:prstGeom>
          <a:gradFill flip="none" rotWithShape="1">
            <a:gsLst>
              <a:gs pos="0">
                <a:srgbClr val="00FFFF">
                  <a:shade val="30000"/>
                  <a:satMod val="115000"/>
                </a:srgbClr>
              </a:gs>
              <a:gs pos="50000">
                <a:srgbClr val="00FFFF">
                  <a:shade val="67500"/>
                  <a:satMod val="115000"/>
                </a:srgbClr>
              </a:gs>
              <a:gs pos="100000">
                <a:srgbClr val="00FF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الذهب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671" y="3540059"/>
            <a:ext cx="2373390" cy="1456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380" y="5089831"/>
            <a:ext cx="2388681" cy="1550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312" y="5417845"/>
            <a:ext cx="2737438" cy="1421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74" y="3673323"/>
            <a:ext cx="3159161" cy="1665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735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3" grpId="0" animBg="1"/>
      <p:bldP spid="14" grpId="0" animBg="1"/>
      <p:bldP spid="15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92582" y="267855"/>
            <a:ext cx="6532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solidFill>
                  <a:srgbClr val="FF4791"/>
                </a:solidFill>
              </a:rPr>
              <a:t>    </a:t>
            </a:r>
            <a:r>
              <a:rPr lang="ar-AE" sz="4400" b="1" dirty="0">
                <a:solidFill>
                  <a:srgbClr val="7030A0"/>
                </a:solidFill>
              </a:rPr>
              <a:t>استخراج النفط والغاز الطبيعي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84571" y="1132775"/>
            <a:ext cx="4651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solidFill>
                  <a:srgbClr val="002060"/>
                </a:solidFill>
              </a:rPr>
              <a:t>تساهم دول ش ج ع بحوالي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62352" y="1071219"/>
            <a:ext cx="1122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>
                <a:solidFill>
                  <a:srgbClr val="FF4791"/>
                </a:solidFill>
              </a:rPr>
              <a:t>23</a:t>
            </a:r>
            <a:r>
              <a:rPr lang="ar-AE" sz="3200" b="1" dirty="0">
                <a:solidFill>
                  <a:srgbClr val="FF4791"/>
                </a:solidFill>
              </a:rPr>
              <a:t>%</a:t>
            </a:r>
            <a:endParaRPr lang="en-US" sz="3200" b="1" dirty="0">
              <a:solidFill>
                <a:srgbClr val="FF479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709" y="3670382"/>
            <a:ext cx="2857500" cy="2974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547" y="3670382"/>
            <a:ext cx="4227783" cy="29745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6997" y="1194331"/>
            <a:ext cx="4651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>
                <a:solidFill>
                  <a:srgbClr val="002060"/>
                </a:solidFill>
              </a:rPr>
              <a:t>من الإنتاج العالمي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12" name="Picture 13" descr="MCj0434411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4163">
            <a:off x="276234" y="306999"/>
            <a:ext cx="1225198" cy="99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184571" y="2109190"/>
            <a:ext cx="1477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solidFill>
                  <a:srgbClr val="FF4791"/>
                </a:solidFill>
              </a:rPr>
              <a:t>و </a:t>
            </a:r>
            <a:r>
              <a:rPr lang="ar-AE" sz="3600" b="1" dirty="0">
                <a:solidFill>
                  <a:srgbClr val="FF4791"/>
                </a:solidFill>
              </a:rPr>
              <a:t>39%</a:t>
            </a:r>
            <a:endParaRPr lang="en-US" sz="3600" b="1" dirty="0">
              <a:solidFill>
                <a:srgbClr val="FF479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33733" y="2063386"/>
            <a:ext cx="3989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>
                <a:solidFill>
                  <a:srgbClr val="002060"/>
                </a:solidFill>
              </a:rPr>
              <a:t>من احتياطي النفط العالمي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4" y="3670383"/>
            <a:ext cx="4441535" cy="2974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693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9"/>
            <a:ext cx="12192000" cy="69251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314" y="290286"/>
            <a:ext cx="110453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dirty="0">
                <a:solidFill>
                  <a:srgbClr val="6633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ماهي أبرز الدول المصدره للنفط في شبه الجزيرة العربية ؟</a:t>
            </a:r>
            <a:endParaRPr lang="en-US" sz="4400" dirty="0">
              <a:solidFill>
                <a:srgbClr val="6633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90068" y="1736836"/>
            <a:ext cx="11211861" cy="21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>
            <a:off x="11379664" y="2078669"/>
            <a:ext cx="642942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>
            <a:off x="132084" y="2093232"/>
            <a:ext cx="71438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891170" y="1757992"/>
            <a:ext cx="0" cy="7138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0213573" y="2438552"/>
            <a:ext cx="19784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40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السعودية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21601" y="2493014"/>
            <a:ext cx="17171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40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الإمارات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4206" y="2400934"/>
            <a:ext cx="13035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4000" b="1" dirty="0">
                <a:solidFill>
                  <a:srgbClr val="C00000"/>
                </a:solidFill>
              </a:rPr>
              <a:t>الكويت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681" y="3264897"/>
            <a:ext cx="3499783" cy="3365819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06" y="3329509"/>
            <a:ext cx="3122930" cy="3301208"/>
          </a:xfrm>
          <a:prstGeom prst="rect">
            <a:avLst/>
          </a:prstGeom>
          <a:ln w="44450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927" y="3264897"/>
            <a:ext cx="4182142" cy="3365820"/>
          </a:xfrm>
          <a:prstGeom prst="rect">
            <a:avLst/>
          </a:prstGeom>
          <a:ln w="793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9475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277" y="2387291"/>
            <a:ext cx="3357038" cy="4369108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573314" y="290286"/>
            <a:ext cx="11045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dirty="0">
                <a:solidFill>
                  <a:srgbClr val="6633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ومن أبرز الدول المصدره للغاز في ش ج ع:</a:t>
            </a:r>
            <a:endParaRPr lang="en-US" sz="4400" dirty="0">
              <a:solidFill>
                <a:srgbClr val="6633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96492" y="1275148"/>
            <a:ext cx="9605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4800" b="1" dirty="0">
                <a:solidFill>
                  <a:srgbClr val="C00000"/>
                </a:solidFill>
              </a:rPr>
              <a:t>قطر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22827" y="1275148"/>
            <a:ext cx="21547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44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السعودية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3747" y="1407574"/>
            <a:ext cx="18694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44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الإمارات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677" y="2399296"/>
            <a:ext cx="4925915" cy="4357103"/>
          </a:xfrm>
          <a:prstGeom prst="rect">
            <a:avLst/>
          </a:prstGeom>
          <a:ln w="7302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79" y="2524862"/>
            <a:ext cx="3034462" cy="4051990"/>
          </a:xfrm>
          <a:prstGeom prst="rect">
            <a:avLst/>
          </a:prstGeom>
          <a:ln w="793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4477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903" y="374395"/>
            <a:ext cx="11451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الأنشطة الأقتصادية لسكان شبه الجزيرة العربية :</a:t>
            </a:r>
            <a:endParaRPr lang="en-US" sz="4800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46685" y="1175574"/>
            <a:ext cx="13648" cy="64824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185352" y="1773106"/>
            <a:ext cx="1002866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1213405" y="1773106"/>
            <a:ext cx="0" cy="119017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653560" y="1773106"/>
            <a:ext cx="0" cy="119017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166018" y="1773106"/>
            <a:ext cx="0" cy="119017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090683" y="1773106"/>
            <a:ext cx="0" cy="119017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601221" y="2911929"/>
            <a:ext cx="26996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solidFill>
                  <a:srgbClr val="3C3CB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الغوص على اللؤلؤ و صيد الأسماك </a:t>
            </a:r>
            <a:endParaRPr lang="en-US" sz="3600" dirty="0">
              <a:solidFill>
                <a:srgbClr val="3C3CB6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81197" y="3075233"/>
            <a:ext cx="2380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solidFill>
                  <a:srgbClr val="3C3CB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الزراعه و الرعي </a:t>
            </a:r>
            <a:endParaRPr lang="en-US" sz="4000" dirty="0">
              <a:solidFill>
                <a:srgbClr val="3C3CB6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89023" y="2842513"/>
            <a:ext cx="28810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solidFill>
                  <a:srgbClr val="3C3CB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التعدين واستخراج النفط و الغاز </a:t>
            </a:r>
            <a:endParaRPr lang="en-US" sz="4000" dirty="0">
              <a:solidFill>
                <a:srgbClr val="3C3CB6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8130" y="3057644"/>
            <a:ext cx="23948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solidFill>
                  <a:srgbClr val="3C3CB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الصناعه و التجارة </a:t>
            </a:r>
            <a:endParaRPr lang="en-US" sz="4000" dirty="0">
              <a:solidFill>
                <a:srgbClr val="3C3CB6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781" y="4592694"/>
            <a:ext cx="1972624" cy="2031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405" y="4610644"/>
            <a:ext cx="892460" cy="18773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015" y="4682047"/>
            <a:ext cx="1219200" cy="1805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8" y="4398672"/>
            <a:ext cx="1832270" cy="1308155"/>
          </a:xfrm>
          <a:prstGeom prst="rect">
            <a:avLst/>
          </a:prstGeom>
        </p:spPr>
      </p:pic>
      <p:pic>
        <p:nvPicPr>
          <p:cNvPr id="26" name="Picture 5" descr="C:\Users\User\Desktop\صور درس أنماط الأنشطه ق-7\بترول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52551" y="5007165"/>
            <a:ext cx="1684204" cy="14163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41" y="4610644"/>
            <a:ext cx="2196871" cy="190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8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6" y="188232"/>
            <a:ext cx="11742057" cy="635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0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63" y="293395"/>
            <a:ext cx="5124679" cy="65646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469" y="1914524"/>
            <a:ext cx="302895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3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6888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45144" y="1348006"/>
            <a:ext cx="11818256" cy="2759830"/>
            <a:chOff x="261258" y="493487"/>
            <a:chExt cx="11560627" cy="2759830"/>
          </a:xfrm>
        </p:grpSpPr>
        <p:grpSp>
          <p:nvGrpSpPr>
            <p:cNvPr id="11" name="Group 10"/>
            <p:cNvGrpSpPr/>
            <p:nvPr/>
          </p:nvGrpSpPr>
          <p:grpSpPr>
            <a:xfrm>
              <a:off x="1349829" y="493487"/>
              <a:ext cx="9260113" cy="1161142"/>
              <a:chOff x="1451429" y="508001"/>
              <a:chExt cx="9260113" cy="1161142"/>
            </a:xfrm>
          </p:grpSpPr>
          <p:cxnSp>
            <p:nvCxnSpPr>
              <p:cNvPr id="4" name="Straight Connector 3"/>
              <p:cNvCxnSpPr/>
              <p:nvPr/>
            </p:nvCxnSpPr>
            <p:spPr>
              <a:xfrm flipV="1">
                <a:off x="1451429" y="508001"/>
                <a:ext cx="9260113" cy="29028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>
                <a:off x="1451429" y="537029"/>
                <a:ext cx="0" cy="1132114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>
                <a:off x="4477658" y="537029"/>
                <a:ext cx="0" cy="1132114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7750629" y="537029"/>
                <a:ext cx="0" cy="1132114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10711542" y="537029"/>
                <a:ext cx="0" cy="1132114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>
              <a:off x="9397999" y="1683657"/>
              <a:ext cx="242388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200" dirty="0">
                  <a:solidFill>
                    <a:schemeClr val="bg2">
                      <a:lumMod val="25000"/>
                    </a:schemeClr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-</a:t>
              </a:r>
              <a:r>
                <a:rPr lang="ar-AE" sz="3200" b="1" dirty="0">
                  <a:solidFill>
                    <a:schemeClr val="bg2">
                      <a:lumMod val="25000"/>
                    </a:schemeClr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الغوص على اللؤلؤ و صيد الأسماك 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415315" y="1669143"/>
              <a:ext cx="24674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200" dirty="0">
                  <a:solidFill>
                    <a:schemeClr val="bg2">
                      <a:lumMod val="25000"/>
                    </a:schemeClr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-</a:t>
              </a:r>
              <a:r>
                <a:rPr lang="ar-AE" sz="3200" b="1" dirty="0">
                  <a:solidFill>
                    <a:schemeClr val="bg2">
                      <a:lumMod val="25000"/>
                    </a:schemeClr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الزراعه و الرعي 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69029" y="1683657"/>
              <a:ext cx="36140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200" dirty="0">
                  <a:solidFill>
                    <a:schemeClr val="bg2">
                      <a:lumMod val="25000"/>
                    </a:schemeClr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-</a:t>
              </a:r>
              <a:r>
                <a:rPr lang="ar-AE" sz="3200" b="1" dirty="0">
                  <a:solidFill>
                    <a:schemeClr val="bg2">
                      <a:lumMod val="25000"/>
                    </a:schemeClr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التعدين و استخراج النفط و الغاز 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61258" y="1683657"/>
              <a:ext cx="207554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200" dirty="0">
                  <a:solidFill>
                    <a:schemeClr val="bg2">
                      <a:lumMod val="25000"/>
                    </a:schemeClr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-</a:t>
              </a:r>
              <a:r>
                <a:rPr lang="ar-AE" sz="3200" b="1" dirty="0">
                  <a:solidFill>
                    <a:schemeClr val="bg2">
                      <a:lumMod val="25000"/>
                    </a:schemeClr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الصناعه و التجارة 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02772" y="346232"/>
            <a:ext cx="11451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الأنشطة الاقتصادية لسكان شبه الجزيرة العربية :</a:t>
            </a:r>
            <a:endParaRPr lang="en-US" sz="4800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6795" y="1614846"/>
            <a:ext cx="12448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5400" dirty="0">
                <a:solidFill>
                  <a:srgbClr val="FF0000"/>
                </a:solidFill>
              </a:rPr>
              <a:t>؟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9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4573" y="716415"/>
            <a:ext cx="995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b="1" dirty="0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من الصناعات القديمه لدول شبه الجزيرة العربية :</a:t>
            </a:r>
            <a:endParaRPr lang="en-US" sz="4000" b="1" dirty="0">
              <a:solidFill>
                <a:srgbClr val="7030A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6835" y="5959198"/>
            <a:ext cx="1090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>
                <a:solidFill>
                  <a:schemeClr val="bg2">
                    <a:lumMod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صناعة البرد اليمانية و صناعة الحلي و الدروع و السيوف </a:t>
            </a:r>
            <a:r>
              <a:rPr lang="ar-AE" sz="3200" dirty="0">
                <a:solidFill>
                  <a:schemeClr val="bg2">
                    <a:lumMod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.. 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32" y="1354281"/>
            <a:ext cx="3228300" cy="4393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571" y="1615982"/>
            <a:ext cx="3692757" cy="4131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67" y="1747498"/>
            <a:ext cx="3419475" cy="4130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936343" y="142205"/>
            <a:ext cx="532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dirty="0">
                <a:solidFill>
                  <a:srgbClr val="FF0000"/>
                </a:solidFill>
              </a:rPr>
              <a:t>4</a:t>
            </a:r>
            <a:r>
              <a:rPr lang="ar-AE" dirty="0"/>
              <a:t>- </a:t>
            </a:r>
            <a:r>
              <a:rPr lang="ar-AE" sz="3600" dirty="0"/>
              <a:t>الصناعه والتجاره :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3497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خلفيات واطارات وعبارات\إطارات جديده-شامله\t0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3595670" y="285728"/>
            <a:ext cx="5786478" cy="92869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5" name="Rectangle 4"/>
          <p:cNvSpPr/>
          <p:nvPr/>
        </p:nvSpPr>
        <p:spPr>
          <a:xfrm>
            <a:off x="3293873" y="202751"/>
            <a:ext cx="60722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6000" b="1" i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CC0099"/>
                </a:solidFill>
                <a:effectLst>
                  <a:reflection blurRad="12700" stA="28000" endPos="45000" dist="1000" dir="5400000" sy="-100000" algn="bl" rotWithShape="0"/>
                </a:effectLst>
                <a:latin typeface="Arabic Typesetting" pitchFamily="66" charset="-78"/>
                <a:cs typeface="Arabic Typesetting" pitchFamily="66" charset="-78"/>
              </a:rPr>
              <a:t>مقومات الصناعة في دول ش ج ع</a:t>
            </a:r>
            <a:endParaRPr lang="en-US" sz="6000" b="1" dirty="0">
              <a:solidFill>
                <a:srgbClr val="CC0099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238348" y="1571612"/>
            <a:ext cx="8001056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H="1">
            <a:off x="6032919" y="1571612"/>
            <a:ext cx="571505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9990165" y="1820851"/>
            <a:ext cx="500066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1989109" y="1820851"/>
            <a:ext cx="500066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2095472" y="1928802"/>
            <a:ext cx="2286016" cy="107157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المواد الخام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524000" y="3143248"/>
            <a:ext cx="1714512" cy="8572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5400" b="1" i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الحيوانية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524232" y="3143248"/>
            <a:ext cx="1714512" cy="8572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5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الزراعية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381620" y="3143248"/>
            <a:ext cx="1714512" cy="8572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5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المعدنية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739074" y="1785926"/>
            <a:ext cx="2286016" cy="107157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مصادر الطاقة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16200000" flipH="1">
            <a:off x="8810644" y="3143248"/>
            <a:ext cx="285754" cy="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>
            <a:off x="9633372" y="3607198"/>
            <a:ext cx="642148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167702" y="3286124"/>
            <a:ext cx="1785918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7847025" y="3606801"/>
            <a:ext cx="642942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9096396" y="4000504"/>
            <a:ext cx="1357354" cy="8572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6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الغاز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453322" y="4000504"/>
            <a:ext cx="1500198" cy="8572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6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النفط</a:t>
            </a:r>
          </a:p>
        </p:txBody>
      </p:sp>
      <p:pic>
        <p:nvPicPr>
          <p:cNvPr id="35" name="Picture 3" descr="E:\صور درس الصناعه-سابع\-Cotton-flowe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480" y="4214818"/>
            <a:ext cx="1571636" cy="12144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Picture 8" descr="E:\صور درس الصناعه-سابع\قمي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2926" y="5214950"/>
            <a:ext cx="1166790" cy="1428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Picture 8" descr="E:\صور درس الصناعه-سابع\-white-dairy-cow-chewing-on-a-gras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38282" y="4143380"/>
            <a:ext cx="1285884" cy="12144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Picture 7" descr="E:\صور درس الصناعه-سابع\mil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38282" y="5500703"/>
            <a:ext cx="1285884" cy="11477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" name="Picture 6" descr="E:\صور درس الصناعه-سابع\سبيكه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10248" y="4071942"/>
            <a:ext cx="1263640" cy="13684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Picture 4" descr="E:\صور درس الصناعه-سابع\gold-ring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67438" y="5429264"/>
            <a:ext cx="1500178" cy="1143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" name="Picture 43" descr="images (35)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8936">
            <a:off x="8759159" y="4866862"/>
            <a:ext cx="2214948" cy="822374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2" descr="E:\صور درس الصناعه-سابع\1-oil_drum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81952" y="5643579"/>
            <a:ext cx="2190690" cy="10001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124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7" grpId="0" animBg="1"/>
      <p:bldP spid="28" grpId="0" animBg="1"/>
      <p:bldP spid="33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خلفيات واطارات وعبارات\إطارات جديده-شامله\t0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" y="0"/>
            <a:ext cx="12218776" cy="6858000"/>
          </a:xfrm>
          <a:prstGeom prst="rect">
            <a:avLst/>
          </a:prstGeom>
          <a:noFill/>
        </p:spPr>
      </p:pic>
      <p:sp>
        <p:nvSpPr>
          <p:cNvPr id="3" name="Title 8"/>
          <p:cNvSpPr>
            <a:spLocks noGrp="1"/>
          </p:cNvSpPr>
          <p:nvPr>
            <p:ph type="title"/>
          </p:nvPr>
        </p:nvSpPr>
        <p:spPr>
          <a:xfrm>
            <a:off x="2711624" y="214290"/>
            <a:ext cx="6599086" cy="1143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6000" b="1" i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2994"/>
                </a:solidFill>
                <a:effectLst>
                  <a:reflection blurRad="12700" stA="28000" endPos="45000" dist="1000" dir="5400000" sy="-100000" algn="bl" rotWithShape="0"/>
                </a:effectLst>
                <a:latin typeface="Arabic Typesetting" pitchFamily="66" charset="-78"/>
                <a:cs typeface="Arabic Typesetting" pitchFamily="66" charset="-78"/>
              </a:rPr>
              <a:t>مقومات الصناعة في ش ج ع</a:t>
            </a:r>
            <a:endParaRPr lang="ar-AE" sz="6000" dirty="0">
              <a:solidFill>
                <a:srgbClr val="FF2994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rot="16200000" flipH="1">
            <a:off x="6095999" y="1571610"/>
            <a:ext cx="285753" cy="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881158" y="1571612"/>
            <a:ext cx="8001056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5400000">
            <a:off x="9704413" y="1749413"/>
            <a:ext cx="35719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9310710" y="1958098"/>
            <a:ext cx="1428760" cy="242889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5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رؤوس الأموال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399425" y="1917106"/>
            <a:ext cx="1571636" cy="242889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5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الأسواق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72225" y="2025858"/>
            <a:ext cx="1714480" cy="242889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طرق النقل و المواصلات</a:t>
            </a:r>
          </a:p>
        </p:txBody>
      </p:sp>
      <p:pic>
        <p:nvPicPr>
          <p:cNvPr id="12" name="Picture 4" descr="F:\صور درس الصناعه-سابع\money-clipart-goldcoins-cash-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40800" y="4671750"/>
            <a:ext cx="1798670" cy="2043398"/>
          </a:xfrm>
          <a:prstGeom prst="rect">
            <a:avLst/>
          </a:prstGeom>
          <a:ln w="1270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 descr="C:\Users\User\Desktop\دروس ثامن ف1-\عبارات وصور روعه -متحركه\-moving-animation-from net\j018920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5504" y="4714884"/>
            <a:ext cx="2001460" cy="1857388"/>
          </a:xfrm>
          <a:prstGeom prst="rect">
            <a:avLst/>
          </a:prstGeom>
          <a:ln w="1270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8" name="Picture 4" descr="C:\Users\User\Desktop\دروس ثامن ف1-\عبارات وصور روعه -متحركه\-moving-animation-from net\j0213535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72225" y="4786322"/>
            <a:ext cx="1969534" cy="1928826"/>
          </a:xfrm>
          <a:prstGeom prst="rect">
            <a:avLst/>
          </a:prstGeom>
          <a:ln w="1270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21" name="Straight Arrow Connector 20"/>
          <p:cNvCxnSpPr/>
          <p:nvPr/>
        </p:nvCxnSpPr>
        <p:spPr>
          <a:xfrm rot="5400000">
            <a:off x="1703357" y="1749413"/>
            <a:ext cx="35719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788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1277257" y="1218415"/>
            <a:ext cx="9919388" cy="932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10947406" y="1467653"/>
            <a:ext cx="500066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1028018" y="1560877"/>
            <a:ext cx="500066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078515" y="223288"/>
            <a:ext cx="4934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dirty="0">
                <a:solidFill>
                  <a:srgbClr val="C00000"/>
                </a:solidFill>
              </a:rPr>
              <a:t>الصناعه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13372" y="1826057"/>
            <a:ext cx="28012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C00000"/>
                </a:solidFill>
              </a:rPr>
              <a:t>الصناعات الاستخراجيه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5143" y="1904927"/>
            <a:ext cx="28012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C00000"/>
                </a:solidFill>
              </a:rPr>
              <a:t>الصناعات التحويليه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15" y="3137695"/>
            <a:ext cx="4983843" cy="3495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3248345"/>
            <a:ext cx="4659086" cy="3274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686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03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3274" y="109013"/>
            <a:ext cx="11451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الصناعات في دول ش ج ع:</a:t>
            </a:r>
            <a:endParaRPr lang="en-US" sz="4800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53274" y="962734"/>
            <a:ext cx="11225208" cy="1061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1778482" y="1044663"/>
            <a:ext cx="0" cy="11901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808203" y="1061708"/>
            <a:ext cx="0" cy="11901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22434" y="1006754"/>
            <a:ext cx="0" cy="11901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9877672" y="1061708"/>
            <a:ext cx="0" cy="11901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064992" y="2145808"/>
            <a:ext cx="2699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3C3CB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الغذائيه</a:t>
            </a:r>
            <a:r>
              <a:rPr lang="ar-AE" sz="4000" dirty="0">
                <a:solidFill>
                  <a:srgbClr val="3C3CB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US" sz="4000" dirty="0">
              <a:solidFill>
                <a:srgbClr val="3C3CB6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57214" y="2094690"/>
            <a:ext cx="2380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3C3CB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المعدنيه</a:t>
            </a:r>
            <a:endParaRPr lang="en-US" sz="4000" b="1" dirty="0">
              <a:solidFill>
                <a:srgbClr val="3C3CB6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39178" y="2196925"/>
            <a:ext cx="2881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3C3CB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الأدويه</a:t>
            </a:r>
            <a:endParaRPr lang="en-US" sz="4000" b="1" dirty="0">
              <a:solidFill>
                <a:srgbClr val="3C3CB6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41759" y="2251879"/>
            <a:ext cx="36014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3C3CB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استخراج النفط والغاز والملح الصخري</a:t>
            </a:r>
            <a:endParaRPr lang="en-US" sz="3600" b="1" dirty="0">
              <a:solidFill>
                <a:srgbClr val="3C3CB6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777107" y="1088198"/>
            <a:ext cx="0" cy="11901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912732" y="1061708"/>
            <a:ext cx="0" cy="11901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360054" y="1885669"/>
            <a:ext cx="2380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3C3CB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الألمنيوم</a:t>
            </a:r>
            <a:endParaRPr lang="en-US" sz="4000" b="1" dirty="0">
              <a:solidFill>
                <a:srgbClr val="3C3CB6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316548" y="1957073"/>
            <a:ext cx="2380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3C3CB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الإسمنت</a:t>
            </a:r>
            <a:endParaRPr lang="en-US" sz="4000" b="1" dirty="0">
              <a:solidFill>
                <a:srgbClr val="3C3CB6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736590" y="1034640"/>
            <a:ext cx="0" cy="11901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22434" y="2391456"/>
            <a:ext cx="2380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3C3CB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البتروكيماويه</a:t>
            </a:r>
            <a:endParaRPr lang="en-US" sz="3600" b="1" dirty="0">
              <a:solidFill>
                <a:srgbClr val="3C3CB6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154" y="3037787"/>
            <a:ext cx="1450138" cy="1327773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527" y="3014719"/>
            <a:ext cx="1673390" cy="1231230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152" y="3014191"/>
            <a:ext cx="1325258" cy="1327773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563" y="4032833"/>
            <a:ext cx="1963404" cy="1692766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919" y="3084582"/>
            <a:ext cx="1686229" cy="1528568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732" y="4879216"/>
            <a:ext cx="2108791" cy="1140249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34" y="3219818"/>
            <a:ext cx="1875467" cy="1231223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7272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8" grpId="0"/>
      <p:bldP spid="19" grpId="0"/>
      <p:bldP spid="20" grpId="0"/>
      <p:bldP spid="29" grpId="0"/>
      <p:bldP spid="30" grpId="0"/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08113" cy="685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19" y="159656"/>
            <a:ext cx="5777619" cy="6698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56" y="159656"/>
            <a:ext cx="5829300" cy="6574972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7957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V="1">
            <a:off x="950423" y="1048052"/>
            <a:ext cx="10969489" cy="236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1919912" y="961335"/>
            <a:ext cx="0" cy="119017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8759" y="188026"/>
            <a:ext cx="11451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التجاره في ش ج ع</a:t>
            </a:r>
            <a:endParaRPr lang="en-US" sz="4800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950423" y="1023964"/>
            <a:ext cx="0" cy="119017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923480" y="1265107"/>
            <a:ext cx="2699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3C3CB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الصادرات</a:t>
            </a:r>
            <a:endParaRPr lang="en-US" sz="4000" dirty="0">
              <a:solidFill>
                <a:srgbClr val="3C3CB6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4080" y="1443620"/>
            <a:ext cx="2699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solidFill>
                  <a:srgbClr val="3C3CB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الواردات</a:t>
            </a:r>
            <a:endParaRPr lang="en-US" sz="4000" dirty="0">
              <a:solidFill>
                <a:srgbClr val="3C3CB6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804" y="2293725"/>
            <a:ext cx="2706140" cy="1838775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83" y="4453232"/>
            <a:ext cx="2494033" cy="1922484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520577" y="2214134"/>
            <a:ext cx="2402903" cy="2030031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954" y="4578413"/>
            <a:ext cx="2647576" cy="1672123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066" y="2354450"/>
            <a:ext cx="2816187" cy="1597393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55" y="2373658"/>
            <a:ext cx="3061756" cy="1710981"/>
          </a:xfrm>
          <a:prstGeom prst="rect">
            <a:avLst/>
          </a:prstGeom>
          <a:ln w="793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05" y="4392925"/>
            <a:ext cx="2996432" cy="1982792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312" y="4373837"/>
            <a:ext cx="2774801" cy="1978493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9749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97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9256" y="123042"/>
            <a:ext cx="47461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dirty="0">
                <a:solidFill>
                  <a:srgbClr val="FF47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</a:t>
            </a:r>
            <a:r>
              <a:rPr lang="ar-AE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ar-AE" sz="32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الغوص على اللؤلؤ </a:t>
            </a:r>
          </a:p>
          <a:p>
            <a:pPr algn="r"/>
            <a:r>
              <a:rPr lang="ar-AE" sz="32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وصيد الأسماك </a:t>
            </a:r>
            <a:endParaRPr lang="en-US" sz="3200" b="1" dirty="0">
              <a:solidFill>
                <a:srgbClr val="C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2343" y="1140128"/>
            <a:ext cx="109873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1-</a:t>
            </a:r>
            <a:r>
              <a:rPr lang="ar-AE" sz="4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ماهي المهنة الرئيسية التي اشتغل بها سكان شبه الجزيرة العربية قديماً ؟</a:t>
            </a:r>
            <a:endParaRPr lang="en-US" sz="4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9141" y="2586678"/>
            <a:ext cx="101454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امتهن سكان الخليج قديماً الغوص على اللؤلؤ ولكن اكتشاف اللؤلؤ الصناعي ( الياباني ) أدى الى تدهورها .. </a:t>
            </a:r>
            <a:endParaRPr lang="en-US" sz="4000" dirty="0">
              <a:solidFill>
                <a:srgbClr val="C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2" y="4093152"/>
            <a:ext cx="3565022" cy="2641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266" y="4093153"/>
            <a:ext cx="3810000" cy="2641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318" y="4452748"/>
            <a:ext cx="3817258" cy="2264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564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1433047">
            <a:off x="1455799" y="1073093"/>
            <a:ext cx="11451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هل تتنوع الأنشطه الاقتصاديه في دول ش ج ع:</a:t>
            </a:r>
            <a:endParaRPr lang="en-US" sz="4000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9" y="436436"/>
            <a:ext cx="2314575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764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2103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57" y="154441"/>
            <a:ext cx="3810000" cy="3152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885" y="654122"/>
            <a:ext cx="2942771" cy="21534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476" y="259597"/>
            <a:ext cx="4215990" cy="3047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57" y="3638550"/>
            <a:ext cx="3175000" cy="2425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57" y="3638550"/>
            <a:ext cx="1981200" cy="1991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446" y="3152468"/>
            <a:ext cx="2445656" cy="2911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474" y="3307216"/>
            <a:ext cx="3015182" cy="232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510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5" y="159657"/>
            <a:ext cx="4664682" cy="33197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229" y="486010"/>
            <a:ext cx="3810000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403" y="3153010"/>
            <a:ext cx="2527651" cy="337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149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50" y="217714"/>
            <a:ext cx="3856264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50" y="4245427"/>
            <a:ext cx="3856264" cy="20682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261" y="217714"/>
            <a:ext cx="5429250" cy="3390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399" y="3791854"/>
            <a:ext cx="4183716" cy="268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200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85" y="214935"/>
            <a:ext cx="4818743" cy="32140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565"/>
            <a:ext cx="3775982" cy="2828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97" y="3046639"/>
            <a:ext cx="3028950" cy="3028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50" y="3722396"/>
            <a:ext cx="4355422" cy="313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644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28" y="511627"/>
            <a:ext cx="6711043" cy="44740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17" y="130628"/>
            <a:ext cx="3890483" cy="1829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17" y="2121102"/>
            <a:ext cx="3672114" cy="3183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43" y="5036457"/>
            <a:ext cx="2973432" cy="147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3306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05" y="265566"/>
            <a:ext cx="3419475" cy="3133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429985"/>
            <a:ext cx="6096000" cy="28048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6" y="3875954"/>
            <a:ext cx="3501571" cy="2342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29" y="3901690"/>
            <a:ext cx="3643086" cy="19081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142" y="3757835"/>
            <a:ext cx="2717800" cy="244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98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18" y="422275"/>
            <a:ext cx="3524250" cy="2762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18" y="3391314"/>
            <a:ext cx="4417786" cy="2994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27" y="232682"/>
            <a:ext cx="2664278" cy="3248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02" y="3639165"/>
            <a:ext cx="4469384" cy="2499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656" y="232682"/>
            <a:ext cx="3396343" cy="324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704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98286" y="821640"/>
            <a:ext cx="10595428" cy="1817447"/>
            <a:chOff x="682172" y="406400"/>
            <a:chExt cx="10595428" cy="181744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2569029" y="406400"/>
              <a:ext cx="695234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2569029" y="406400"/>
              <a:ext cx="0" cy="74022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9521371" y="406400"/>
              <a:ext cx="0" cy="74022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503886" y="1146629"/>
              <a:ext cx="377371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2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- الغوص على اللؤلؤ و صيد الأسماك </a:t>
              </a:r>
              <a:endParaRPr lang="en-US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2172" y="1146629"/>
              <a:ext cx="377371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2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- التعدين و استخراج النفط و الغاز </a:t>
              </a:r>
              <a:endParaRPr lang="en-US" sz="3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87" y="2873828"/>
            <a:ext cx="4017370" cy="39841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75" y="3236712"/>
            <a:ext cx="4330822" cy="3023662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00835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716_exam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6" y="782411"/>
            <a:ext cx="9419770" cy="538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2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3" y="438739"/>
            <a:ext cx="6208077" cy="2943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46" y="3998686"/>
            <a:ext cx="3800226" cy="27138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15" y="2234255"/>
            <a:ext cx="5297714" cy="352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173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828" y="498928"/>
            <a:ext cx="6299200" cy="3543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7" y="375103"/>
            <a:ext cx="4271736" cy="3667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7" y="4144563"/>
            <a:ext cx="4468586" cy="2524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612" y="4144563"/>
            <a:ext cx="5039632" cy="236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167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46" y="229507"/>
            <a:ext cx="54292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871" y="229507"/>
            <a:ext cx="2480129" cy="28615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" y="3795712"/>
            <a:ext cx="4083050" cy="3062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167" y="3334656"/>
            <a:ext cx="2559278" cy="3238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60" y="3575663"/>
            <a:ext cx="4803727" cy="299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912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87" y="328386"/>
            <a:ext cx="6296025" cy="312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41" y="152399"/>
            <a:ext cx="1749552" cy="31713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55" y="3452586"/>
            <a:ext cx="4330474" cy="32529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86" y="3802743"/>
            <a:ext cx="3873727" cy="190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725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351245"/>
            <a:ext cx="4020457" cy="304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43" y="111125"/>
            <a:ext cx="4221843" cy="18426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14" y="3614058"/>
            <a:ext cx="3496623" cy="269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256" y="2420258"/>
            <a:ext cx="667512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89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293188"/>
            <a:ext cx="3178629" cy="2333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155" y="104049"/>
            <a:ext cx="3135086" cy="34369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5" y="3367314"/>
            <a:ext cx="4637510" cy="31239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682" y="3714750"/>
            <a:ext cx="5715000" cy="277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801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964" y="350074"/>
            <a:ext cx="3983264" cy="2035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93" y="769257"/>
            <a:ext cx="2450659" cy="53194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477" y="350074"/>
            <a:ext cx="3623462" cy="498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081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925" y="558573"/>
            <a:ext cx="3333750" cy="3219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49" y="206148"/>
            <a:ext cx="4762500" cy="357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49" y="4063998"/>
            <a:ext cx="3977094" cy="25880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58" y="3889828"/>
            <a:ext cx="5275943" cy="242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790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029" y="460375"/>
            <a:ext cx="2296431" cy="1121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394" y="132944"/>
            <a:ext cx="1970526" cy="1468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16" y="1444989"/>
            <a:ext cx="3724500" cy="17609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14" y="3815493"/>
            <a:ext cx="4439557" cy="29569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14" y="132944"/>
            <a:ext cx="3229324" cy="32293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918" y="1973942"/>
            <a:ext cx="3657600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808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43" y="116114"/>
            <a:ext cx="4419600" cy="441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839" y="217714"/>
            <a:ext cx="2998767" cy="1901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873" y="3526971"/>
            <a:ext cx="4076700" cy="266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86" y="4643149"/>
            <a:ext cx="4316404" cy="15508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396" y="464458"/>
            <a:ext cx="2799477" cy="21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54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4" y="169381"/>
            <a:ext cx="5073615" cy="3285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2" y="169381"/>
            <a:ext cx="6400799" cy="4039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6" y="4325256"/>
            <a:ext cx="6141832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5" y="3623781"/>
            <a:ext cx="4900858" cy="2801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766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370" y="355507"/>
            <a:ext cx="114372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r>
              <a:rPr lang="ar-AE" sz="4400" dirty="0">
                <a:solidFill>
                  <a:schemeClr val="accent2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ar-AE" sz="4400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كيفية المحافظة على الثروة السمكية في بلادنا ؟ </a:t>
            </a:r>
            <a:endParaRPr lang="en-US" sz="4400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1143" y="974077"/>
            <a:ext cx="10537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dirty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بإمكاننا: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78742" y="1089381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solidFill>
                  <a:srgbClr val="C00000"/>
                </a:solidFill>
              </a:rPr>
              <a:t>1</a:t>
            </a:r>
            <a:r>
              <a:rPr lang="ar-AE" sz="4000" dirty="0"/>
              <a:t>- </a:t>
            </a:r>
            <a:r>
              <a:rPr lang="ar-AE" sz="3600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زيادة تكاثر </a:t>
            </a:r>
            <a:r>
              <a:rPr lang="ar-AE" sz="3600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الأسماك</a:t>
            </a:r>
            <a:r>
              <a:rPr lang="ar-AE" sz="3600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وزيادة  إنتاجها</a:t>
            </a:r>
            <a:endParaRPr lang="en-US" sz="3600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5714" y="2272771"/>
            <a:ext cx="87544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3200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  <a:r>
              <a:rPr lang="ar-AE" sz="3200" dirty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</a:t>
            </a:r>
            <a:r>
              <a:rPr lang="ar-AE" dirty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ar-AE" sz="36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استزراع</a:t>
            </a:r>
            <a:r>
              <a:rPr lang="ar-AE" sz="3600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( الأسماك ) في المزارع السمكية .. </a:t>
            </a:r>
            <a:endParaRPr lang="en-US" sz="3600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186" y="2960287"/>
            <a:ext cx="3731870" cy="3757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056" y="2861603"/>
            <a:ext cx="4269147" cy="3856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3002114" y="1686019"/>
            <a:ext cx="64780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32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r>
              <a:rPr lang="ar-AE" dirty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ar-AE" sz="3600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منع </a:t>
            </a:r>
            <a:r>
              <a:rPr lang="ar-AE" sz="36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الصيد</a:t>
            </a:r>
            <a:r>
              <a:rPr lang="ar-AE" sz="3600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في مواسم ( التكاثر ) </a:t>
            </a:r>
            <a:r>
              <a:rPr lang="ar-AE" sz="3200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.. 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3" y="2960287"/>
            <a:ext cx="3810000" cy="3757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670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2" y="202063"/>
            <a:ext cx="6364514" cy="3574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8" y="202063"/>
            <a:ext cx="4077381" cy="26767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9" y="3283857"/>
            <a:ext cx="3810000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129" y="4049486"/>
            <a:ext cx="5715000" cy="250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637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85" y="482042"/>
            <a:ext cx="4983843" cy="2875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53" y="798286"/>
            <a:ext cx="5417936" cy="40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853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407" y="0"/>
            <a:ext cx="55245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0" y="3178629"/>
            <a:ext cx="4120006" cy="2735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5" y="645886"/>
            <a:ext cx="36576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078" y="4359471"/>
            <a:ext cx="4122056" cy="22671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67" y="4127242"/>
            <a:ext cx="2926080" cy="19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591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270" y="132895"/>
            <a:ext cx="2857500" cy="2757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9" y="602132"/>
            <a:ext cx="4266747" cy="1727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747" y="464434"/>
            <a:ext cx="2486478" cy="1864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180" y="3120570"/>
            <a:ext cx="5011248" cy="3332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2" y="3005850"/>
            <a:ext cx="3995964" cy="356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548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5" y="332921"/>
            <a:ext cx="5080000" cy="4102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928" y="1869130"/>
            <a:ext cx="2197101" cy="169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314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22" y="264885"/>
            <a:ext cx="2916808" cy="4127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271" y="264885"/>
            <a:ext cx="4744358" cy="31629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59" y="4392168"/>
            <a:ext cx="3234871" cy="2156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522" y="3877287"/>
            <a:ext cx="4007193" cy="26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699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96" y="130628"/>
            <a:ext cx="5406117" cy="3604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57" y="653514"/>
            <a:ext cx="4201886" cy="2780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39" y="4246122"/>
            <a:ext cx="3478213" cy="20721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60" y="3804570"/>
            <a:ext cx="3923393" cy="261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113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11" y="203200"/>
            <a:ext cx="4960820" cy="36911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964" y="479047"/>
            <a:ext cx="5177064" cy="3415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93" y="4078514"/>
            <a:ext cx="5374821" cy="26633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873" y="3774432"/>
            <a:ext cx="4745155" cy="267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963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06" y="406400"/>
            <a:ext cx="5071082" cy="330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953" y="406400"/>
            <a:ext cx="4857750" cy="2714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88" y="3708400"/>
            <a:ext cx="4762500" cy="289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170" y="3414712"/>
            <a:ext cx="5806629" cy="326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685" y="-1"/>
            <a:ext cx="12380686" cy="6858001"/>
          </a:xfrm>
          <a:prstGeom prst="rect">
            <a:avLst/>
          </a:prstGeom>
        </p:spPr>
      </p:pic>
      <p:pic>
        <p:nvPicPr>
          <p:cNvPr id="5" name="الثروه السمكيه في الامارا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571" y="212270"/>
            <a:ext cx="10508343" cy="544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0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043" y="129417"/>
            <a:ext cx="6086929" cy="4057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43" y="464456"/>
            <a:ext cx="4408715" cy="29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374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16" y="0"/>
            <a:ext cx="3768664" cy="22820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131" y="2703285"/>
            <a:ext cx="5339670" cy="2649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71" y="3443514"/>
            <a:ext cx="4498068" cy="24607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71" y="117928"/>
            <a:ext cx="36576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101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64" y="335104"/>
            <a:ext cx="4716236" cy="2632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708" y="214312"/>
            <a:ext cx="4381500" cy="3381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78" y="3234871"/>
            <a:ext cx="4838700" cy="3600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514" y="3806370"/>
            <a:ext cx="3810000" cy="272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373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8343" y="203200"/>
            <a:ext cx="11466286" cy="6328229"/>
          </a:xfrm>
          <a:prstGeom prst="rect">
            <a:avLst/>
          </a:prstGeom>
          <a:solidFill>
            <a:schemeClr val="bg1">
              <a:lumMod val="9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14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769574" y="1122740"/>
            <a:ext cx="8229601" cy="1143000"/>
          </a:xfrm>
        </p:spPr>
        <p:txBody>
          <a:bodyPr/>
          <a:lstStyle/>
          <a:p>
            <a:pPr algn="r"/>
            <a:r>
              <a:rPr lang="ar-AE" b="1" dirty="0">
                <a:solidFill>
                  <a:srgbClr val="3C3CB6"/>
                </a:solidFill>
              </a:rPr>
              <a:t>من أهم حيوانات ش ج ع:</a:t>
            </a:r>
            <a:endParaRPr lang="en-US" b="1" dirty="0">
              <a:solidFill>
                <a:srgbClr val="3C3CB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8" y="0"/>
            <a:ext cx="5545251" cy="2481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657" y="4667196"/>
            <a:ext cx="5827145" cy="2022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69" y="4667197"/>
            <a:ext cx="5812631" cy="2190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8021157" y="2481942"/>
            <a:ext cx="3948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2</a:t>
            </a:r>
            <a:r>
              <a:rPr lang="ar-AE" dirty="0"/>
              <a:t>- </a:t>
            </a:r>
            <a:r>
              <a:rPr lang="ar-AE" sz="3600" b="1" dirty="0"/>
              <a:t>الماعز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903029" y="1821543"/>
            <a:ext cx="3948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1</a:t>
            </a:r>
            <a:r>
              <a:rPr lang="ar-AE" dirty="0"/>
              <a:t>- </a:t>
            </a:r>
            <a:r>
              <a:rPr lang="ar-AE" sz="3600" b="1" dirty="0"/>
              <a:t>الأغنام </a:t>
            </a:r>
            <a:endParaRPr lang="en-US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941387" y="3804663"/>
            <a:ext cx="3948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4</a:t>
            </a:r>
            <a:r>
              <a:rPr lang="ar-AE" dirty="0"/>
              <a:t>- </a:t>
            </a:r>
            <a:r>
              <a:rPr lang="ar-AE" sz="3600" b="1" dirty="0"/>
              <a:t>الأبقار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132296" y="3128273"/>
            <a:ext cx="3948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3</a:t>
            </a:r>
            <a:r>
              <a:rPr lang="ar-AE" dirty="0"/>
              <a:t>- </a:t>
            </a:r>
            <a:r>
              <a:rPr lang="ar-AE" sz="3600" b="1" dirty="0"/>
              <a:t>الإبل</a:t>
            </a:r>
            <a:endParaRPr lang="en-US" sz="3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6" y="2403697"/>
            <a:ext cx="5490521" cy="2263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7115797" y="119880"/>
            <a:ext cx="471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solidFill>
                  <a:srgbClr val="FF0000"/>
                </a:solidFill>
              </a:rPr>
              <a:t>2</a:t>
            </a:r>
            <a:r>
              <a:rPr lang="ar-AE" sz="3600" dirty="0"/>
              <a:t>- الإنتاج الزراعي والحيواني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6956252" y="713058"/>
            <a:ext cx="4717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أ-</a:t>
            </a:r>
            <a:r>
              <a:rPr lang="ar-AE" sz="3200" dirty="0">
                <a:solidFill>
                  <a:srgbClr val="FF0000"/>
                </a:solidFill>
              </a:rPr>
              <a:t> </a:t>
            </a:r>
            <a:r>
              <a:rPr lang="ar-AE" sz="3200" b="1" dirty="0">
                <a:solidFill>
                  <a:srgbClr val="663300"/>
                </a:solidFill>
              </a:rPr>
              <a:t>حرفة الرعي</a:t>
            </a:r>
            <a:endParaRPr lang="en-US" sz="36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21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  <p:bldP spid="12" grpId="0"/>
      <p:bldP spid="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87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36478" y="1018531"/>
            <a:ext cx="3204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b="1" dirty="0">
                <a:solidFill>
                  <a:schemeClr val="accent5">
                    <a:lumMod val="50000"/>
                  </a:schemeClr>
                </a:solidFill>
              </a:rPr>
              <a:t>يعمل بها حوالي :</a:t>
            </a:r>
            <a:endParaRPr lang="en-US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3698"/>
            <a:ext cx="4271736" cy="4056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531" y="2783699"/>
            <a:ext cx="3311413" cy="4035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366" y="2783698"/>
            <a:ext cx="4234034" cy="3834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513944" y="74394"/>
            <a:ext cx="660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C00000"/>
                </a:solidFill>
              </a:rPr>
              <a:t>ب-</a:t>
            </a:r>
            <a:r>
              <a:rPr lang="ar-AE" sz="4800" b="1" dirty="0">
                <a:solidFill>
                  <a:srgbClr val="C00000"/>
                </a:solidFill>
              </a:rPr>
              <a:t> </a:t>
            </a:r>
            <a:r>
              <a:rPr lang="ar-AE" sz="4000" b="1" dirty="0">
                <a:solidFill>
                  <a:schemeClr val="accent6">
                    <a:lumMod val="50000"/>
                  </a:schemeClr>
                </a:solidFill>
              </a:rPr>
              <a:t>حرفة الزراعه</a:t>
            </a: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0197" y="979781"/>
            <a:ext cx="1326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b="1" dirty="0">
                <a:solidFill>
                  <a:schemeClr val="accent6">
                    <a:lumMod val="75000"/>
                  </a:schemeClr>
                </a:solidFill>
              </a:rPr>
              <a:t>11%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42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نظام الزراعه المائيه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0051" y="629392"/>
            <a:ext cx="8277101" cy="532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4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</TotalTime>
  <Words>405</Words>
  <Application>Microsoft Office PowerPoint</Application>
  <PresentationFormat>Widescreen</PresentationFormat>
  <Paragraphs>92</Paragraphs>
  <Slides>63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Arabic Typesetting</vt:lpstr>
      <vt:lpstr>Arial</vt:lpstr>
      <vt:lpstr>Arial Unicode MS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من أهم حيوانات ش ج ع: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مالمقصود بالتعدين ؟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مقومات الصناعة في ش ج ع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Fatima H</dc:creator>
  <cp:lastModifiedBy>dado alahmad</cp:lastModifiedBy>
  <cp:revision>146</cp:revision>
  <dcterms:created xsi:type="dcterms:W3CDTF">2016-02-19T17:45:40Z</dcterms:created>
  <dcterms:modified xsi:type="dcterms:W3CDTF">2021-09-26T05:45:59Z</dcterms:modified>
</cp:coreProperties>
</file>