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101" r:id="rId2"/>
    <p:sldId id="1097" r:id="rId3"/>
    <p:sldId id="266" r:id="rId4"/>
    <p:sldId id="365" r:id="rId5"/>
    <p:sldId id="375" r:id="rId6"/>
    <p:sldId id="1085" r:id="rId7"/>
    <p:sldId id="1092" r:id="rId8"/>
    <p:sldId id="1091" r:id="rId9"/>
    <p:sldId id="1099" r:id="rId10"/>
    <p:sldId id="1093" r:id="rId11"/>
    <p:sldId id="1086" r:id="rId12"/>
    <p:sldId id="283" r:id="rId13"/>
    <p:sldId id="1096" r:id="rId14"/>
    <p:sldId id="1098" r:id="rId15"/>
    <p:sldId id="296" r:id="rId16"/>
    <p:sldId id="1100" r:id="rId17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 varScale="1">
        <p:scale>
          <a:sx n="49" d="100"/>
          <a:sy n="49" d="100"/>
        </p:scale>
        <p:origin x="13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3EE9B-6994-44E8-9557-4F504A50AA8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84D56-D9AC-4768-AF5E-FC778B9B6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34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2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6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3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6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9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8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0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8.gif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29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17" Type="http://schemas.openxmlformats.org/officeDocument/2006/relationships/image" Target="../media/image6.gif"/><Relationship Id="rId2" Type="http://schemas.openxmlformats.org/officeDocument/2006/relationships/audio" Target="../media/audio1.wav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1.wdp"/><Relationship Id="rId11" Type="http://schemas.openxmlformats.org/officeDocument/2006/relationships/image" Target="../media/image6.gif"/><Relationship Id="rId5" Type="http://schemas.openxmlformats.org/officeDocument/2006/relationships/image" Target="../media/image19.png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gif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781536" y="1551145"/>
            <a:ext cx="6560235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Google Shape;1704;p96"/>
          <p:cNvSpPr/>
          <p:nvPr/>
        </p:nvSpPr>
        <p:spPr>
          <a:xfrm>
            <a:off x="2467612" y="7666360"/>
            <a:ext cx="1579135" cy="61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96" tIns="47985" rIns="95996" bIns="47985" anchor="t" anchorCtr="0">
            <a:noAutofit/>
          </a:bodyPr>
          <a:lstStyle/>
          <a:p>
            <a:pPr algn="ctr"/>
            <a:endParaRPr sz="42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A7B62-F023-4E31-9C3A-889283D97205}"/>
              </a:ext>
            </a:extLst>
          </p:cNvPr>
          <p:cNvSpPr txBox="1"/>
          <p:nvPr/>
        </p:nvSpPr>
        <p:spPr>
          <a:xfrm>
            <a:off x="2540001" y="2236717"/>
            <a:ext cx="7238651" cy="34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924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ال</a:t>
            </a:r>
            <a:r>
              <a:rPr lang="ar-BH" sz="6000" dirty="0">
                <a:cs typeface="(AH) Manal Black" pitchFamily="2" charset="-78"/>
              </a:rPr>
              <a:t>سَّلام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ُ عَ</a:t>
            </a:r>
            <a:r>
              <a:rPr lang="ar-BH" sz="6000" dirty="0">
                <a:cs typeface="(AH) Manal Black" pitchFamily="2" charset="-78"/>
              </a:rPr>
              <a:t>ليْكُم</a:t>
            </a:r>
          </a:p>
          <a:p>
            <a:pPr algn="ctr" rtl="1">
              <a:lnSpc>
                <a:spcPct val="150000"/>
              </a:lnSpc>
            </a:pP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6000" dirty="0">
                <a:cs typeface="(AH) Manal Black" pitchFamily="2" charset="-78"/>
              </a:rPr>
              <a:t>صْدِقائي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 ال</a:t>
            </a:r>
            <a:r>
              <a:rPr lang="ar-BH" sz="6000" dirty="0">
                <a:cs typeface="(AH) Manal Black" pitchFamily="2" charset="-78"/>
              </a:rPr>
              <a:t>طُّلاب</a:t>
            </a:r>
            <a:endParaRPr lang="en-US" sz="9240" dirty="0">
              <a:cs typeface="(AH) Manal Black" pitchFamily="2" charset="-78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4BC103-88FF-4B4D-AE8B-E888956C3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0" y="1468267"/>
            <a:ext cx="4425042" cy="426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1C7A5-CA4C-44B1-8A6F-B3B6542A03D4}"/>
              </a:ext>
            </a:extLst>
          </p:cNvPr>
          <p:cNvSpPr txBox="1"/>
          <p:nvPr/>
        </p:nvSpPr>
        <p:spPr>
          <a:xfrm>
            <a:off x="1308302" y="8537105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756AC2-89A0-49A5-AD3E-A3CAE8B9D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4" b="89827" l="9752" r="89894">
                        <a14:foregroundMark x1="54787" y1="9942" x2="47340" y2="6127"/>
                        <a14:foregroundMark x1="56738" y1="3584" x2="56738" y2="3584"/>
                        <a14:foregroundMark x1="79255" y1="24855" x2="79255" y2="24855"/>
                        <a14:foregroundMark x1="25355" y1="38150" x2="25355" y2="38150"/>
                        <a14:foregroundMark x1="14007" y1="32486" x2="14007" y2="32486"/>
                        <a14:foregroundMark x1="14007" y1="32486" x2="14007" y2="32486"/>
                        <a14:foregroundMark x1="22340" y1="34566" x2="22340" y2="34566"/>
                        <a14:foregroundMark x1="27837" y1="33757" x2="27837" y2="33757"/>
                        <a14:foregroundMark x1="21631" y1="31098" x2="21631" y2="31098"/>
                        <a14:foregroundMark x1="13121" y1="32370" x2="13121" y2="32370"/>
                        <a14:foregroundMark x1="47340" y1="39884" x2="46986" y2="40694"/>
                        <a14:foregroundMark x1="88652" y1="81734" x2="89539" y2="80925"/>
                        <a14:foregroundMark x1="21986" y1="83121" x2="14716" y2="81272"/>
                        <a14:foregroundMark x1="14716" y1="81272" x2="14007" y2="83931"/>
                        <a14:foregroundMark x1="19858" y1="87746" x2="19858" y2="87746"/>
                        <a14:foregroundMark x1="41135" y1="22775" x2="41135" y2="22775"/>
                        <a14:foregroundMark x1="43440" y1="58728" x2="41844" y2="56994"/>
                        <a14:backgroundMark x1="35106" y1="85665" x2="24113" y2="70405"/>
                        <a14:backgroundMark x1="24113" y1="70405" x2="25177" y2="64855"/>
                        <a14:backgroundMark x1="25177" y1="64855" x2="36879" y2="46358"/>
                        <a14:backgroundMark x1="36879" y1="46358" x2="38121" y2="40809"/>
                        <a14:backgroundMark x1="38121" y1="40809" x2="34220" y2="24971"/>
                        <a14:backgroundMark x1="34220" y1="24971" x2="30496" y2="21272"/>
                        <a14:backgroundMark x1="32092" y1="32139" x2="32979" y2="38150"/>
                        <a14:backgroundMark x1="32979" y1="38150" x2="31028" y2="43353"/>
                        <a14:backgroundMark x1="31028" y1="43353" x2="23404" y2="45202"/>
                        <a14:backgroundMark x1="23404" y1="45202" x2="15780" y2="45780"/>
                        <a14:backgroundMark x1="15780" y1="45780" x2="15603" y2="45780"/>
                        <a14:backgroundMark x1="24823" y1="59769" x2="32270" y2="67630"/>
                        <a14:backgroundMark x1="31383" y1="77919" x2="30142" y2="86127"/>
                        <a14:backgroundMark x1="67376" y1="86936" x2="69681" y2="76532"/>
                        <a14:backgroundMark x1="69681" y1="76532" x2="65426" y2="72023"/>
                        <a14:backgroundMark x1="65426" y1="72023" x2="67021" y2="60809"/>
                        <a14:backgroundMark x1="67021" y1="60809" x2="71099" y2="51792"/>
                        <a14:backgroundMark x1="71099" y1="51792" x2="69858" y2="45896"/>
                        <a14:backgroundMark x1="69858" y1="45896" x2="72872" y2="36994"/>
                        <a14:backgroundMark x1="72872" y1="36994" x2="67908" y2="24855"/>
                        <a14:backgroundMark x1="67908" y1="24855" x2="68617" y2="17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68" y="476449"/>
            <a:ext cx="6035040" cy="101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3" name="click.wav"/>
          </p:stSnd>
        </p:sndAc>
      </p:transition>
    </mc:Choice>
    <mc:Fallback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6508E-7 1.74603E-6 L -4.36508E-7 -0.0514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0794E-6 3.49206E-6 L 4.00794E-6 -0.0514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631508-E4E7-46D0-AB22-3073F3BBF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5BCA9934-A799-4A3F-9318-DF27794AC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38">
            <a:extLst>
              <a:ext uri="{FF2B5EF4-FFF2-40B4-BE49-F238E27FC236}">
                <a16:creationId xmlns:a16="http://schemas.microsoft.com/office/drawing/2014/main" id="{DB08882C-7AFD-4FBC-9E62-D11DBB084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777098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8" name="video5960756566318647649">
            <a:hlinkClick r:id="" action="ppaction://media"/>
            <a:extLst>
              <a:ext uri="{FF2B5EF4-FFF2-40B4-BE49-F238E27FC236}">
                <a16:creationId xmlns:a16="http://schemas.microsoft.com/office/drawing/2014/main" id="{7A650713-5974-4F61-850F-B759A0C42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455" y="1355598"/>
            <a:ext cx="11469916" cy="6890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0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478" y="7291202"/>
            <a:ext cx="640080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D4373-1DCF-4AD2-ACBA-392AC27DB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4083569" y="620714"/>
            <a:ext cx="8391459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هَيّا نَتَعَرَّف عَلى عَناصِر الْقِصَّة </a:t>
            </a:r>
            <a:r>
              <a:rPr lang="en-US" sz="4800" u="sng" dirty="0">
                <a:cs typeface="(AH) Manal Black" pitchFamily="2" charset="-7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6145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DDD0BE-7E11-4B77-9DCB-097A1FCBD1EA}"/>
              </a:ext>
            </a:extLst>
          </p:cNvPr>
          <p:cNvSpPr/>
          <p:nvPr/>
        </p:nvSpPr>
        <p:spPr>
          <a:xfrm>
            <a:off x="520287" y="642026"/>
            <a:ext cx="11761026" cy="8385242"/>
          </a:xfrm>
          <a:prstGeom prst="rect">
            <a:avLst/>
          </a:prstGeom>
          <a:solidFill>
            <a:schemeClr val="accent3">
              <a:lumMod val="20000"/>
              <a:lumOff val="80000"/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FDC01-BFE1-4200-B8F5-BBD8B9150FD7}"/>
              </a:ext>
            </a:extLst>
          </p:cNvPr>
          <p:cNvSpPr txBox="1"/>
          <p:nvPr/>
        </p:nvSpPr>
        <p:spPr>
          <a:xfrm>
            <a:off x="11647446" y="-1985278"/>
            <a:ext cx="476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solidFill>
                  <a:schemeClr val="bg1"/>
                </a:solidFill>
                <a:cs typeface="(AH) Manal Black" pitchFamily="2" charset="-78"/>
              </a:rPr>
              <a:t> </a:t>
            </a:r>
            <a:r>
              <a:rPr lang="ar-BH" sz="4800" u="sng" dirty="0">
                <a:cs typeface="(AH) Manal Black" pitchFamily="2" charset="-78"/>
              </a:rPr>
              <a:t>عَناصِر الْقِّصة: 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64A12B-1AF3-4BC2-89C4-6FC4BA646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08" t="16894" r="29207" b="51872"/>
          <a:stretch/>
        </p:blipFill>
        <p:spPr>
          <a:xfrm>
            <a:off x="4035951" y="844699"/>
            <a:ext cx="4409051" cy="3940181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D9C30-CC24-4E04-8405-D1FFDC927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06" t="16895" b="54090"/>
          <a:stretch/>
        </p:blipFill>
        <p:spPr>
          <a:xfrm>
            <a:off x="8808487" y="2148486"/>
            <a:ext cx="2838959" cy="265211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A78353-375B-4A2A-AB81-EFA24C00C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33" r="65975" b="18034"/>
          <a:stretch/>
        </p:blipFill>
        <p:spPr>
          <a:xfrm>
            <a:off x="833507" y="2132768"/>
            <a:ext cx="2838959" cy="265211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B4B877-C830-4973-8D39-8C2DABFD7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9" t="53533" r="31696" b="15502"/>
          <a:stretch/>
        </p:blipFill>
        <p:spPr>
          <a:xfrm>
            <a:off x="4706099" y="5208169"/>
            <a:ext cx="3718257" cy="354833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E8B46A-2468-491E-8EA0-00A688825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76" r="70815" b="54009"/>
          <a:stretch/>
        </p:blipFill>
        <p:spPr>
          <a:xfrm>
            <a:off x="1071087" y="5754197"/>
            <a:ext cx="2838959" cy="264527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14A8BF-8294-4716-A53D-B221D49C9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55" t="51424" r="3344" b="15502"/>
          <a:stretch/>
        </p:blipFill>
        <p:spPr>
          <a:xfrm>
            <a:off x="8907377" y="5874843"/>
            <a:ext cx="2838959" cy="265211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4BAE74-46D6-45F2-95E2-4F0A3CA4F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1BF31BCB-998A-488E-A3C1-5669CDA90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F6E32A08-DEF1-4254-9A8B-7106802D1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777098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64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BF91C-FB36-4C17-A979-8F496C500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9"/>
            <a:ext cx="12894730" cy="9610620"/>
          </a:xfrm>
          <a:prstGeom prst="rect">
            <a:avLst/>
          </a:prstGeom>
        </p:spPr>
      </p:pic>
      <p:sp>
        <p:nvSpPr>
          <p:cNvPr id="146" name="Question 1"/>
          <p:cNvSpPr/>
          <p:nvPr/>
        </p:nvSpPr>
        <p:spPr>
          <a:xfrm>
            <a:off x="0" y="10094665"/>
            <a:ext cx="12801600" cy="151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معنى كلمة تكْشيرة؟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58" name="Question 2"/>
          <p:cNvSpPr/>
          <p:nvPr/>
        </p:nvSpPr>
        <p:spPr>
          <a:xfrm>
            <a:off x="0" y="11724869"/>
            <a:ext cx="12801600" cy="151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معنى كلمة الظُّروف؟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59" name="Question 3"/>
          <p:cNvSpPr/>
          <p:nvPr/>
        </p:nvSpPr>
        <p:spPr>
          <a:xfrm>
            <a:off x="0" y="13355073"/>
            <a:ext cx="12801600" cy="151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ماذا تَعَلَّمت من الدَّرْس؟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0" name="Question 4"/>
          <p:cNvSpPr/>
          <p:nvPr/>
        </p:nvSpPr>
        <p:spPr>
          <a:xfrm>
            <a:off x="0" y="14985277"/>
            <a:ext cx="12801600" cy="151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ما اسم الكاتبة؟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1" name="Question 5"/>
          <p:cNvSpPr/>
          <p:nvPr/>
        </p:nvSpPr>
        <p:spPr>
          <a:xfrm>
            <a:off x="0" y="16615480"/>
            <a:ext cx="12801600" cy="151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هل القِصة حقيقية أم خَيال؟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2" name="Question 6"/>
          <p:cNvSpPr/>
          <p:nvPr/>
        </p:nvSpPr>
        <p:spPr>
          <a:xfrm>
            <a:off x="0" y="18254103"/>
            <a:ext cx="12801600" cy="151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عكْس كَلِمة تَكْشيرة....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3" name="Question 7"/>
          <p:cNvSpPr/>
          <p:nvPr/>
        </p:nvSpPr>
        <p:spPr>
          <a:xfrm>
            <a:off x="0" y="19884307"/>
            <a:ext cx="12801600" cy="151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ضَعْ كَلِمة يَتنافس في جُملة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4" name="Question 8"/>
          <p:cNvSpPr/>
          <p:nvPr/>
        </p:nvSpPr>
        <p:spPr>
          <a:xfrm>
            <a:off x="0" y="21514511"/>
            <a:ext cx="12801600" cy="151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ما اسم المدينة التي عاشت بها شخصية القصة؟</a:t>
            </a:r>
            <a:endParaRPr lang="en-GB" sz="7200" dirty="0">
              <a:solidFill>
                <a:srgbClr val="FF0000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5" name="Question 9"/>
          <p:cNvSpPr/>
          <p:nvPr/>
        </p:nvSpPr>
        <p:spPr>
          <a:xfrm>
            <a:off x="0" y="23144714"/>
            <a:ext cx="12801600" cy="151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ما أَكْثر شَخْصية أَعْجَبَتْكَ في الْقِصَّة؟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66" name="Question 10"/>
          <p:cNvSpPr/>
          <p:nvPr/>
        </p:nvSpPr>
        <p:spPr>
          <a:xfrm>
            <a:off x="0" y="24774918"/>
            <a:ext cx="12801600" cy="151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BH" sz="7200" dirty="0">
                <a:solidFill>
                  <a:schemeClr val="tx1"/>
                </a:solidFill>
                <a:latin typeface="Arial Black" panose="020B0A04020102020204" pitchFamily="34" charset="0"/>
                <a:cs typeface="(AH) Manal Black" pitchFamily="2" charset="-78"/>
              </a:rPr>
              <a:t>ما اسم قِصَّة الْيَوْم؟</a:t>
            </a:r>
            <a:endParaRPr lang="en-GB" sz="7200" dirty="0">
              <a:solidFill>
                <a:schemeClr val="tx1"/>
              </a:solidFill>
              <a:latin typeface="Arial Black" panose="020B0A04020102020204" pitchFamily="34" charset="0"/>
              <a:cs typeface="(AH) Manal Black" pitchFamily="2" charset="-78"/>
            </a:endParaRPr>
          </a:p>
        </p:txBody>
      </p:sp>
      <p:sp>
        <p:nvSpPr>
          <p:cNvPr id="147" name="Button 1"/>
          <p:cNvSpPr/>
          <p:nvPr/>
        </p:nvSpPr>
        <p:spPr>
          <a:xfrm>
            <a:off x="11079461" y="2605410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9" name="Button 2"/>
          <p:cNvSpPr/>
          <p:nvPr/>
        </p:nvSpPr>
        <p:spPr>
          <a:xfrm>
            <a:off x="11079461" y="3515179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0" name="Button 3"/>
          <p:cNvSpPr/>
          <p:nvPr/>
        </p:nvSpPr>
        <p:spPr>
          <a:xfrm>
            <a:off x="11079461" y="4424947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1" name="Button 4"/>
          <p:cNvSpPr/>
          <p:nvPr/>
        </p:nvSpPr>
        <p:spPr>
          <a:xfrm>
            <a:off x="11079461" y="5334715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2" name="Button 5"/>
          <p:cNvSpPr/>
          <p:nvPr/>
        </p:nvSpPr>
        <p:spPr>
          <a:xfrm>
            <a:off x="11079461" y="6244483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Button 6"/>
          <p:cNvSpPr/>
          <p:nvPr/>
        </p:nvSpPr>
        <p:spPr>
          <a:xfrm>
            <a:off x="11989366" y="2605410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Button 7"/>
          <p:cNvSpPr/>
          <p:nvPr/>
        </p:nvSpPr>
        <p:spPr>
          <a:xfrm>
            <a:off x="11989366" y="3515179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5" name="Button 8"/>
          <p:cNvSpPr/>
          <p:nvPr/>
        </p:nvSpPr>
        <p:spPr>
          <a:xfrm>
            <a:off x="11989366" y="4424947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6" name="Button 9"/>
          <p:cNvSpPr/>
          <p:nvPr/>
        </p:nvSpPr>
        <p:spPr>
          <a:xfrm>
            <a:off x="11989366" y="5334715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7" name="Button 10"/>
          <p:cNvSpPr/>
          <p:nvPr/>
        </p:nvSpPr>
        <p:spPr>
          <a:xfrm>
            <a:off x="11989366" y="6244483"/>
            <a:ext cx="75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36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6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5032D14B-5591-4C81-B27D-CDFF7A200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62" y="8980"/>
            <a:ext cx="1188720" cy="99184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43DEDE-2111-4DB2-810A-FA7775E22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7690673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 descr="A picture containing person&#10;&#10;Description automatically generated">
            <a:extLst>
              <a:ext uri="{FF2B5EF4-FFF2-40B4-BE49-F238E27FC236}">
                <a16:creationId xmlns:a16="http://schemas.microsoft.com/office/drawing/2014/main" id="{6E7FDC99-469A-45D9-A624-CDD5E53F3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" y="3720680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 38">
            <a:extLst>
              <a:ext uri="{FF2B5EF4-FFF2-40B4-BE49-F238E27FC236}">
                <a16:creationId xmlns:a16="http://schemas.microsoft.com/office/drawing/2014/main" id="{44E8554F-9544-4482-9776-C3977CA07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615803"/>
              </p:ext>
            </p:extLst>
          </p:nvPr>
        </p:nvGraphicFramePr>
        <p:xfrm>
          <a:off x="0" y="37019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316F4F7-0CFD-4D97-B7B3-0DDA7F4126A1}"/>
              </a:ext>
            </a:extLst>
          </p:cNvPr>
          <p:cNvSpPr txBox="1"/>
          <p:nvPr/>
        </p:nvSpPr>
        <p:spPr>
          <a:xfrm>
            <a:off x="10740837" y="9139090"/>
            <a:ext cx="208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 / سناء الجعفري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584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  <p:sndAc>
          <p:stSnd>
            <p:snd r:embed="rId4" name="click.wav"/>
          </p:stSnd>
        </p:sndAc>
      </p:transition>
    </mc:Choice>
    <mc:Fallback>
      <p:transition spd="slow" advClick="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234 -0.29213 " pathEditMode="relative" rAng="0" ptsTypes="AA">
                                      <p:cBhvr>
                                        <p:cTn id="11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6243E-6 L -0.00223 -0.43683 " pathEditMode="relative" rAng="0" ptsTypes="AA">
                                      <p:cBhvr>
                                        <p:cTn id="41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2184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6349E-6 L -0.00223 -0.60664 " pathEditMode="relative" rAng="0" ptsTypes="AA">
                                      <p:cBhvr>
                                        <p:cTn id="67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3034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8624E-6 L 0 -1.0873 " pathEditMode="relative" rAng="0" ptsTypes="AA">
                                      <p:cBhvr>
                                        <p:cTn id="93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36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5873E-6 L 0 -1.25562 " pathEditMode="relative" rAng="0" ptsTypes="AA">
                                      <p:cBhvr>
                                        <p:cTn id="119" dur="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781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1.40939 " pathEditMode="relative" rAng="0" ptsTypes="AA">
                                      <p:cBhvr>
                                        <p:cTn id="145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47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455E-6 L 0 -1.58449 " pathEditMode="relative" rAng="0" ptsTypes="AA">
                                      <p:cBhvr>
                                        <p:cTn id="171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233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46561E-7 L 0 -1.76422 " pathEditMode="relative" rAng="0" ptsTypes="AA">
                                      <p:cBhvr>
                                        <p:cTn id="197" dur="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21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455E-7 L 0 -0.77645 " pathEditMode="relative" rAng="0" ptsTypes="AA">
                                      <p:cBhvr>
                                        <p:cTn id="223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23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12169E-6 L -0.00794 -0.94609 " pathEditMode="relative" rAng="0" ptsTypes="AA">
                                      <p:cBhvr>
                                        <p:cTn id="249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47305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273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146" grpId="0" animBg="1"/>
      <p:bldP spid="146" grpId="1" animBg="1"/>
      <p:bldP spid="146" grpId="2" animBg="1"/>
      <p:bldP spid="146" grpId="3" animBg="1"/>
      <p:bldP spid="146" grpId="4" animBg="1"/>
      <p:bldP spid="146" grpId="5" animBg="1"/>
      <p:bldP spid="146" grpId="6" animBg="1"/>
      <p:bldP spid="146" grpId="7" animBg="1"/>
      <p:bldP spid="146" grpId="8" animBg="1"/>
      <p:bldP spid="146" grpId="9" animBg="1"/>
      <p:bldP spid="146" grpId="10" animBg="1"/>
      <p:bldP spid="158" grpId="0" animBg="1"/>
      <p:bldP spid="158" grpId="1" animBg="1"/>
      <p:bldP spid="158" grpId="2" animBg="1"/>
      <p:bldP spid="158" grpId="3" animBg="1"/>
      <p:bldP spid="158" grpId="4" animBg="1"/>
      <p:bldP spid="158" grpId="5" animBg="1"/>
      <p:bldP spid="158" grpId="6" animBg="1"/>
      <p:bldP spid="158" grpId="7" animBg="1"/>
      <p:bldP spid="158" grpId="8" animBg="1"/>
      <p:bldP spid="158" grpId="9" animBg="1"/>
      <p:bldP spid="158" grpId="10" animBg="1"/>
      <p:bldP spid="159" grpId="0" animBg="1"/>
      <p:bldP spid="159" grpId="1" animBg="1"/>
      <p:bldP spid="159" grpId="2" animBg="1"/>
      <p:bldP spid="159" grpId="3" animBg="1"/>
      <p:bldP spid="159" grpId="4" animBg="1"/>
      <p:bldP spid="159" grpId="5" animBg="1"/>
      <p:bldP spid="159" grpId="6" animBg="1"/>
      <p:bldP spid="159" grpId="7" animBg="1"/>
      <p:bldP spid="159" grpId="8" animBg="1"/>
      <p:bldP spid="159" grpId="9" animBg="1"/>
      <p:bldP spid="159" grpId="10" animBg="1"/>
      <p:bldP spid="160" grpId="0" animBg="1"/>
      <p:bldP spid="160" grpId="1" animBg="1"/>
      <p:bldP spid="160" grpId="2" animBg="1"/>
      <p:bldP spid="160" grpId="3" animBg="1"/>
      <p:bldP spid="160" grpId="4" animBg="1"/>
      <p:bldP spid="160" grpId="5" animBg="1"/>
      <p:bldP spid="160" grpId="6" animBg="1"/>
      <p:bldP spid="160" grpId="7" animBg="1"/>
      <p:bldP spid="160" grpId="8" animBg="1"/>
      <p:bldP spid="160" grpId="9" animBg="1"/>
      <p:bldP spid="160" grpId="1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1" grpId="6" animBg="1"/>
      <p:bldP spid="161" grpId="7" animBg="1"/>
      <p:bldP spid="161" grpId="8" animBg="1"/>
      <p:bldP spid="161" grpId="9" animBg="1"/>
      <p:bldP spid="161" grpId="10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2" grpId="6" animBg="1"/>
      <p:bldP spid="162" grpId="7" animBg="1"/>
      <p:bldP spid="162" grpId="8" animBg="1"/>
      <p:bldP spid="162" grpId="9" animBg="1"/>
      <p:bldP spid="162" grpId="10" animBg="1"/>
      <p:bldP spid="163" grpId="0" animBg="1"/>
      <p:bldP spid="163" grpId="1" animBg="1"/>
      <p:bldP spid="163" grpId="2" animBg="1"/>
      <p:bldP spid="163" grpId="3" animBg="1"/>
      <p:bldP spid="163" grpId="4" animBg="1"/>
      <p:bldP spid="163" grpId="5" animBg="1"/>
      <p:bldP spid="163" grpId="6" animBg="1"/>
      <p:bldP spid="163" grpId="7" animBg="1"/>
      <p:bldP spid="163" grpId="8" animBg="1"/>
      <p:bldP spid="163" grpId="9" animBg="1"/>
      <p:bldP spid="163" grpId="10" animBg="1"/>
      <p:bldP spid="164" grpId="0" animBg="1"/>
      <p:bldP spid="164" grpId="1" animBg="1"/>
      <p:bldP spid="164" grpId="2" animBg="1"/>
      <p:bldP spid="164" grpId="3" animBg="1"/>
      <p:bldP spid="164" grpId="4" animBg="1"/>
      <p:bldP spid="164" grpId="5" animBg="1"/>
      <p:bldP spid="164" grpId="6" animBg="1"/>
      <p:bldP spid="164" grpId="7" animBg="1"/>
      <p:bldP spid="164" grpId="8" animBg="1"/>
      <p:bldP spid="164" grpId="9" animBg="1"/>
      <p:bldP spid="164" grpId="10" animBg="1"/>
      <p:bldP spid="165" grpId="0" animBg="1"/>
      <p:bldP spid="165" grpId="1" animBg="1"/>
      <p:bldP spid="165" grpId="2" animBg="1"/>
      <p:bldP spid="165" grpId="3" animBg="1"/>
      <p:bldP spid="165" grpId="4" animBg="1"/>
      <p:bldP spid="165" grpId="5" animBg="1"/>
      <p:bldP spid="165" grpId="6" animBg="1"/>
      <p:bldP spid="165" grpId="7" animBg="1"/>
      <p:bldP spid="165" grpId="8" animBg="1"/>
      <p:bldP spid="165" grpId="9" animBg="1"/>
      <p:bldP spid="165" grpId="10" animBg="1"/>
      <p:bldP spid="166" grpId="0" animBg="1"/>
      <p:bldP spid="166" grpId="1" animBg="1"/>
      <p:bldP spid="166" grpId="2" animBg="1"/>
      <p:bldP spid="166" grpId="3" animBg="1"/>
      <p:bldP spid="166" grpId="4" animBg="1"/>
      <p:bldP spid="166" grpId="5" animBg="1"/>
      <p:bldP spid="166" grpId="6" animBg="1"/>
      <p:bldP spid="166" grpId="7" animBg="1"/>
      <p:bldP spid="166" grpId="8" animBg="1"/>
      <p:bldP spid="166" grpId="9" animBg="1"/>
      <p:bldP spid="166" grpId="1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1038467" y="2000781"/>
            <a:ext cx="10724665" cy="718258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5205704" y="2737218"/>
            <a:ext cx="634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هَل حققنا أَهْداف دَرْس اْليَوْم؟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B76AE-632E-497C-961D-09050FBD6D09}"/>
              </a:ext>
            </a:extLst>
          </p:cNvPr>
          <p:cNvSpPr/>
          <p:nvPr/>
        </p:nvSpPr>
        <p:spPr>
          <a:xfrm>
            <a:off x="2462644" y="4276328"/>
            <a:ext cx="851495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4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400" dirty="0">
                <a:ln w="0"/>
                <a:cs typeface="(AH) Manal Black" pitchFamily="2" charset="-78"/>
              </a:rPr>
              <a:t>يتعرف الطالب على العَناصِرَ الفَنِّيَّةَ:</a:t>
            </a:r>
          </a:p>
          <a:p>
            <a:pPr algn="ctr" rtl="1">
              <a:lnSpc>
                <a:spcPct val="200000"/>
              </a:lnSpc>
            </a:pPr>
            <a:r>
              <a:rPr lang="ar-BH" sz="4400" dirty="0">
                <a:ln w="0"/>
                <a:cs typeface="(AH) Manal Black" pitchFamily="2" charset="-78"/>
              </a:rPr>
              <a:t> (الشَّخْصِيّاتِ، وَالمَكانَ وَالزَّمانَ، وَالأَحْداثَ الرَّئيسَةَ).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BFC70-A8B2-45A2-86D0-DAA870361495}"/>
              </a:ext>
            </a:extLst>
          </p:cNvPr>
          <p:cNvSpPr txBox="1"/>
          <p:nvPr/>
        </p:nvSpPr>
        <p:spPr>
          <a:xfrm>
            <a:off x="2462644" y="8247779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D23EAD-F3DA-4888-ACCD-0137B8325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92453" l="1779" r="94306">
                        <a14:foregroundMark x1="3025" y1="78774" x2="3025" y2="78774"/>
                        <a14:foregroundMark x1="2491" y1="77830" x2="6406" y2="73585"/>
                        <a14:foregroundMark x1="39146" y1="87736" x2="39146" y2="75943"/>
                        <a14:foregroundMark x1="46441" y1="85377" x2="44662" y2="77830"/>
                        <a14:foregroundMark x1="51246" y1="88679" x2="53559" y2="79717"/>
                        <a14:foregroundMark x1="58719" y1="91509" x2="57829" y2="82075"/>
                        <a14:foregroundMark x1="4448" y1="58962" x2="8007" y2="58019"/>
                        <a14:foregroundMark x1="8007" y1="47642" x2="5338" y2="40094"/>
                        <a14:foregroundMark x1="13879" y1="44340" x2="12456" y2="34434"/>
                        <a14:foregroundMark x1="18149" y1="41981" x2="21174" y2="38679"/>
                        <a14:foregroundMark x1="35943" y1="37736" x2="39502" y2="42925"/>
                        <a14:foregroundMark x1="82562" y1="53774" x2="86121" y2="41509"/>
                        <a14:foregroundMark x1="90214" y1="56132" x2="93950" y2="47170"/>
                        <a14:foregroundMark x1="90214" y1="66038" x2="94128" y2="70283"/>
                        <a14:foregroundMark x1="91637" y1="82547" x2="94306" y2="92453"/>
                        <a14:foregroundMark x1="65658" y1="52358" x2="62278" y2="5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44" y="35928"/>
            <a:ext cx="7225714" cy="2725714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042327-1848-4080-939A-CE884DD89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824959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A642FFD6-13D7-44A4-B828-5A1DBE133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363232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1F623DD9-DE21-4D79-B73D-4D35B1FB0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79618"/>
              </p:ext>
            </p:extLst>
          </p:nvPr>
        </p:nvGraphicFramePr>
        <p:xfrm>
          <a:off x="17247" y="363232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2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3" name="click.wav"/>
          </p:stSnd>
        </p:sndAc>
      </p:transition>
    </mc:Choice>
    <mc:Fallback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1163661" y="1128584"/>
            <a:ext cx="10474279" cy="73440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1" y="1128584"/>
            <a:ext cx="10474278" cy="734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4297921" y="1348192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7457E85-C896-49CA-8950-342056ABE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62" y="8980"/>
            <a:ext cx="1188720" cy="99184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B87752-C274-4238-A6D5-21B14D80CA7D}"/>
              </a:ext>
            </a:extLst>
          </p:cNvPr>
          <p:cNvSpPr/>
          <p:nvPr/>
        </p:nvSpPr>
        <p:spPr>
          <a:xfrm>
            <a:off x="2537525" y="2024386"/>
            <a:ext cx="8724013" cy="555242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D8D2E-92E0-4A6E-B992-D222C0E6A562}"/>
              </a:ext>
            </a:extLst>
          </p:cNvPr>
          <p:cNvSpPr/>
          <p:nvPr/>
        </p:nvSpPr>
        <p:spPr>
          <a:xfrm>
            <a:off x="4211535" y="2602295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6FD90ACA-4728-4B1E-875C-6186D5519714}"/>
              </a:ext>
            </a:extLst>
          </p:cNvPr>
          <p:cNvSpPr/>
          <p:nvPr/>
        </p:nvSpPr>
        <p:spPr>
          <a:xfrm>
            <a:off x="6810348" y="6869437"/>
            <a:ext cx="609600" cy="6096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9F0B73-2B18-41FD-A8E8-0B03F30FA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8" y="4576509"/>
            <a:ext cx="5070764" cy="519545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4B5D3-88E7-4F1B-919C-80957343F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57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BD7534EC-B44F-480C-ADFD-46A63CADB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53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1819F40C-CC4A-467C-B809-761AC00D5F74}"/>
              </a:ext>
            </a:extLst>
          </p:cNvPr>
          <p:cNvGraphicFramePr>
            <a:graphicFrameLocks noGrp="1"/>
          </p:cNvGraphicFramePr>
          <p:nvPr/>
        </p:nvGraphicFramePr>
        <p:xfrm>
          <a:off x="0" y="36053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D871060-468D-4CDB-9D4A-9A6E79451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62" y="8980"/>
            <a:ext cx="1188720" cy="99184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07443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1410305" y="1173669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60" y="661586"/>
            <a:ext cx="2943225" cy="1485900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82" y="2327866"/>
            <a:ext cx="2943225" cy="1485900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63" y="1493338"/>
            <a:ext cx="2943225" cy="148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2934206" y="9932644"/>
            <a:ext cx="274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32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1899822" y="234857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805301" y="234857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1899822" y="5634170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2079445" y="218636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4984923" y="215215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2079445" y="5437756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8029776" y="2389774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5259634" y="3351254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cs typeface="(AH) Manal Black" pitchFamily="2" charset="-78"/>
              </a:rPr>
              <a:t>الاثنين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11323118" y="3914932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2226214" y="3196129"/>
            <a:ext cx="2036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4/10/2021</a:t>
            </a:r>
            <a:endParaRPr lang="en-US" sz="4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1899822" y="3943108"/>
            <a:ext cx="254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27/ صفر/1443</a:t>
            </a:r>
            <a:endParaRPr lang="en-US" sz="4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2508262" y="6667852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ابْتَسِم.</a:t>
            </a:r>
            <a:endParaRPr lang="en-US" sz="4400" b="1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41D5A-2ABC-4CB0-BE5F-C6D408CF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" y="4454071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12B0860-6956-421A-A11C-875E0358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559059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93E27C54-2A90-4B3C-870C-3AC07189A800}"/>
              </a:ext>
            </a:extLst>
          </p:cNvPr>
          <p:cNvGraphicFramePr>
            <a:graphicFrameLocks noGrp="1"/>
          </p:cNvGraphicFramePr>
          <p:nvPr/>
        </p:nvGraphicFramePr>
        <p:xfrm>
          <a:off x="14042" y="3559059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2806450" y="7902171"/>
            <a:ext cx="362990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2" y="6419290"/>
            <a:ext cx="2468880" cy="22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A01EE4A-F082-4ACD-941D-B7AC560F7C6C}"/>
              </a:ext>
            </a:extLst>
          </p:cNvPr>
          <p:cNvSpPr/>
          <p:nvPr/>
        </p:nvSpPr>
        <p:spPr>
          <a:xfrm>
            <a:off x="1402143" y="457201"/>
            <a:ext cx="11043871" cy="912878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8" name="Picture 14" descr="Paint colors from nature that go way beyond brown.">
            <a:extLst>
              <a:ext uri="{FF2B5EF4-FFF2-40B4-BE49-F238E27FC236}">
                <a16:creationId xmlns:a16="http://schemas.microsoft.com/office/drawing/2014/main" id="{8E0BA560-3735-4BB0-BA36-671BA769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2602726" y="-119538"/>
            <a:ext cx="7413036" cy="26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2195339" y="660335"/>
            <a:ext cx="8227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8800" dirty="0">
                <a:solidFill>
                  <a:srgbClr val="C00000"/>
                </a:solidFill>
                <a:cs typeface="(AH) Manal Black" pitchFamily="2" charset="-78"/>
              </a:rPr>
              <a:t>قَوانين الْحِصَّة </a:t>
            </a:r>
            <a:endParaRPr lang="en-US" sz="88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8988D86-C90A-458C-89FF-7DEE0E3E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9859" y="2310021"/>
            <a:ext cx="1737360" cy="1776375"/>
          </a:xfrm>
          <a:prstGeom prst="rect">
            <a:avLst/>
          </a:prstGeom>
        </p:spPr>
      </p:pic>
      <p:sp>
        <p:nvSpPr>
          <p:cNvPr id="24" name="مربع نص 22">
            <a:extLst>
              <a:ext uri="{FF2B5EF4-FFF2-40B4-BE49-F238E27FC236}">
                <a16:creationId xmlns:a16="http://schemas.microsoft.com/office/drawing/2014/main" id="{8DF71E2B-1501-433A-8185-BC3ACC55A59E}"/>
              </a:ext>
            </a:extLst>
          </p:cNvPr>
          <p:cNvSpPr txBox="1"/>
          <p:nvPr/>
        </p:nvSpPr>
        <p:spPr>
          <a:xfrm>
            <a:off x="8985682" y="4059125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مربع نص 22">
            <a:extLst>
              <a:ext uri="{FF2B5EF4-FFF2-40B4-BE49-F238E27FC236}">
                <a16:creationId xmlns:a16="http://schemas.microsoft.com/office/drawing/2014/main" id="{42E870D4-5A67-4DEC-A74A-9DEFC4D966F7}"/>
              </a:ext>
            </a:extLst>
          </p:cNvPr>
          <p:cNvSpPr txBox="1"/>
          <p:nvPr/>
        </p:nvSpPr>
        <p:spPr>
          <a:xfrm>
            <a:off x="6400800" y="5624514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مربع نص 22">
            <a:extLst>
              <a:ext uri="{FF2B5EF4-FFF2-40B4-BE49-F238E27FC236}">
                <a16:creationId xmlns:a16="http://schemas.microsoft.com/office/drawing/2014/main" id="{853061EE-2F96-4637-A230-975CB5BD43DE}"/>
              </a:ext>
            </a:extLst>
          </p:cNvPr>
          <p:cNvSpPr txBox="1"/>
          <p:nvPr/>
        </p:nvSpPr>
        <p:spPr>
          <a:xfrm>
            <a:off x="3397024" y="7788209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BBCFAB93-60BD-460E-A6FD-7E99D126B654}"/>
              </a:ext>
            </a:extLst>
          </p:cNvPr>
          <p:cNvSpPr txBox="1"/>
          <p:nvPr/>
        </p:nvSpPr>
        <p:spPr>
          <a:xfrm>
            <a:off x="4902873" y="3657825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DE33B8AF-3670-4C4B-920D-56BFC70452F6}"/>
              </a:ext>
            </a:extLst>
          </p:cNvPr>
          <p:cNvSpPr txBox="1"/>
          <p:nvPr/>
        </p:nvSpPr>
        <p:spPr>
          <a:xfrm>
            <a:off x="1747306" y="4520790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395969AE-A8C6-45C6-91AF-6835FF41F05A}"/>
              </a:ext>
            </a:extLst>
          </p:cNvPr>
          <p:cNvSpPr txBox="1"/>
          <p:nvPr/>
        </p:nvSpPr>
        <p:spPr>
          <a:xfrm>
            <a:off x="8777066" y="7418877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B3D9CA-8FED-4050-B126-0A7FAC35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8106" y="2420288"/>
            <a:ext cx="1371600" cy="1371600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E824016F-1BDC-4BC9-B3EA-629725F52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266" y="2420288"/>
            <a:ext cx="2194560" cy="2194560"/>
          </a:xfrm>
          <a:prstGeom prst="rect">
            <a:avLst/>
          </a:prstGeom>
        </p:spPr>
      </p:pic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67F98F-31CB-45A4-AA3E-A1C210224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7039706" y="4313464"/>
            <a:ext cx="1737360" cy="1398884"/>
          </a:xfrm>
          <a:prstGeom prst="rect">
            <a:avLst/>
          </a:prstGeom>
        </p:spPr>
      </p:pic>
      <p:pic>
        <p:nvPicPr>
          <p:cNvPr id="37" name="Picture 36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E7700003-27F9-40AC-8888-3167C2BE4D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5917" y="5548391"/>
            <a:ext cx="1828800" cy="2282753"/>
          </a:xfrm>
          <a:prstGeom prst="rect">
            <a:avLst/>
          </a:prstGeom>
        </p:spPr>
      </p:pic>
      <p:pic>
        <p:nvPicPr>
          <p:cNvPr id="38" name="Picture 37" descr="A picture containing toy&#10;&#10;Description automatically generated">
            <a:extLst>
              <a:ext uri="{FF2B5EF4-FFF2-40B4-BE49-F238E27FC236}">
                <a16:creationId xmlns:a16="http://schemas.microsoft.com/office/drawing/2014/main" id="{FD008481-E143-46D4-9F9C-414E8A28AE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985682" y="6147929"/>
            <a:ext cx="2651760" cy="1455612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4A2C6B-9620-4E19-991F-1A6AC7120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" y="4458070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DCCE2665-0DA3-420E-BBC0-6923AC97C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3" y="3521724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058F7E23-81E0-4F4F-AA2D-CBA019361165}"/>
              </a:ext>
            </a:extLst>
          </p:cNvPr>
          <p:cNvGraphicFramePr>
            <a:graphicFrameLocks noGrp="1"/>
          </p:cNvGraphicFramePr>
          <p:nvPr/>
        </p:nvGraphicFramePr>
        <p:xfrm>
          <a:off x="-21944" y="3524034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2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359FB-EAB1-45D9-878B-D0FC756B1B21}"/>
              </a:ext>
            </a:extLst>
          </p:cNvPr>
          <p:cNvSpPr/>
          <p:nvPr/>
        </p:nvSpPr>
        <p:spPr>
          <a:xfrm>
            <a:off x="1215146" y="1890040"/>
            <a:ext cx="9614159" cy="68184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E40E9-0CD2-4380-9380-83F2201C8FE2}"/>
              </a:ext>
            </a:extLst>
          </p:cNvPr>
          <p:cNvSpPr txBox="1"/>
          <p:nvPr/>
        </p:nvSpPr>
        <p:spPr>
          <a:xfrm>
            <a:off x="3842515" y="1793739"/>
            <a:ext cx="796986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6000" u="sng" dirty="0">
                <a:cs typeface="(AH) Manal Black" pitchFamily="2" charset="-78"/>
              </a:rPr>
              <a:t>الْوِحْدة الثّانية (ابْتَسِمْ)</a:t>
            </a:r>
            <a:endParaRPr lang="en-US" sz="6000" u="sng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FA1F6-301D-4135-9863-CC1C93AC4E63}"/>
              </a:ext>
            </a:extLst>
          </p:cNvPr>
          <p:cNvSpPr txBox="1"/>
          <p:nvPr/>
        </p:nvSpPr>
        <p:spPr>
          <a:xfrm>
            <a:off x="1849453" y="3824377"/>
            <a:ext cx="9244619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7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rtl="1">
              <a:lnSpc>
                <a:spcPct val="150000"/>
              </a:lnSpc>
            </a:pP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قِصِّة/ تَكْشيرة+ عَناصر القِصَّة.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EF740-7E5E-49B3-B767-3F3CA76F4621}"/>
              </a:ext>
            </a:extLst>
          </p:cNvPr>
          <p:cNvSpPr txBox="1"/>
          <p:nvPr/>
        </p:nvSpPr>
        <p:spPr>
          <a:xfrm>
            <a:off x="1972295" y="7807461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79383A-5CF7-4D36-AEAF-C08256EB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3" b="89984" l="4965" r="95922">
                        <a14:foregroundMark x1="14007" y1="47126" x2="10816" y2="41215"/>
                        <a14:foregroundMark x1="10816" y1="41215" x2="10816" y2="39901"/>
                        <a14:foregroundMark x1="12589" y1="44663" x2="4965" y2="45649"/>
                        <a14:foregroundMark x1="42730" y1="11658" x2="37943" y2="5747"/>
                        <a14:foregroundMark x1="87943" y1="35796" x2="88298" y2="43842"/>
                        <a14:foregroundMark x1="91489" y1="42857" x2="95922" y2="40230"/>
                        <a14:foregroundMark x1="68440" y1="58292" x2="69149" y2="44171"/>
                        <a14:foregroundMark x1="69149" y1="44171" x2="62943" y2="39737"/>
                        <a14:foregroundMark x1="62943" y1="39737" x2="50177" y2="47291"/>
                        <a14:foregroundMark x1="50177" y1="47291" x2="46454" y2="51724"/>
                        <a14:foregroundMark x1="45922" y1="48604" x2="40780" y2="34319"/>
                        <a14:foregroundMark x1="40780" y1="34319" x2="33511" y2="36453"/>
                        <a14:foregroundMark x1="33511" y1="36453" x2="33156" y2="43350"/>
                        <a14:foregroundMark x1="33156" y1="43350" x2="38121" y2="48440"/>
                        <a14:foregroundMark x1="38121" y1="48440" x2="38475" y2="48604"/>
                        <a14:foregroundMark x1="84220" y1="59442" x2="84220" y2="59442"/>
                        <a14:foregroundMark x1="63652" y1="59770" x2="63652" y2="59770"/>
                        <a14:foregroundMark x1="26773" y1="66831" x2="26773" y2="66831"/>
                        <a14:foregroundMark x1="26950" y1="68309" x2="26950" y2="68309"/>
                        <a14:foregroundMark x1="23759" y1="66831" x2="23759" y2="66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75"/>
          <a:stretch/>
        </p:blipFill>
        <p:spPr>
          <a:xfrm>
            <a:off x="1974330" y="-109474"/>
            <a:ext cx="3108960" cy="238766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009B77-CD10-4339-B947-506A47158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DA5501C7-7362-45D9-A244-E95EED56F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227691CC-1029-4EF5-A514-CC44824B7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70562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01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3" name="click.wav"/>
          </p:stSnd>
        </p:sndAc>
      </p:transition>
    </mc:Choice>
    <mc:Fallback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856411" y="1959164"/>
            <a:ext cx="10724665" cy="718258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5545183" y="2304526"/>
            <a:ext cx="530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أَهْداف دَرْس اْليَوْم: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B76AE-632E-497C-961D-09050FBD6D09}"/>
              </a:ext>
            </a:extLst>
          </p:cNvPr>
          <p:cNvSpPr/>
          <p:nvPr/>
        </p:nvSpPr>
        <p:spPr>
          <a:xfrm>
            <a:off x="2332135" y="3480885"/>
            <a:ext cx="851495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4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400" dirty="0">
                <a:ln w="0"/>
                <a:cs typeface="(AH) Manal Black" pitchFamily="2" charset="-78"/>
              </a:rPr>
              <a:t>يتعرف الطالب على العَناصِرَ الفَنِّيَّةَ:</a:t>
            </a:r>
          </a:p>
          <a:p>
            <a:pPr algn="ctr" rtl="1">
              <a:lnSpc>
                <a:spcPct val="200000"/>
              </a:lnSpc>
            </a:pPr>
            <a:r>
              <a:rPr lang="ar-BH" sz="4400" dirty="0">
                <a:ln w="0"/>
                <a:cs typeface="(AH) Manal Black" pitchFamily="2" charset="-78"/>
              </a:rPr>
              <a:t> (الشَّخْصِيّاتِ، وَالمَكانَ وَالزَّمانَ، وَالأَحْداثَ الرَّئيسَةَ).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BFC70-A8B2-45A2-86D0-DAA870361495}"/>
              </a:ext>
            </a:extLst>
          </p:cNvPr>
          <p:cNvSpPr txBox="1"/>
          <p:nvPr/>
        </p:nvSpPr>
        <p:spPr>
          <a:xfrm>
            <a:off x="2280588" y="8206162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40A437-C8AE-498B-BB90-34346EB22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1755477" y="-23074"/>
            <a:ext cx="3361500" cy="246888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466354-93DC-4F82-A020-8EDC33CBF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FD4FAC79-F1B3-4278-ADD1-59EF219D1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C5808F9A-7C44-4AC0-92FC-AA2512B83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70562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3" name="click.wav"/>
          </p:stSnd>
        </p:sndAc>
      </p:transition>
    </mc:Choice>
    <mc:Fallback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5A0A2B-B9A7-424E-BB53-11A786A86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478" y="7291202"/>
            <a:ext cx="640080" cy="6400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2102FA-554A-4B87-BDC8-7800BB08E08A}"/>
              </a:ext>
            </a:extLst>
          </p:cNvPr>
          <p:cNvSpPr txBox="1"/>
          <p:nvPr/>
        </p:nvSpPr>
        <p:spPr>
          <a:xfrm>
            <a:off x="7407135" y="211388"/>
            <a:ext cx="6239584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التَّهْيِئة الْحافِزَة:</a:t>
            </a:r>
            <a:endParaRPr lang="en-US" sz="48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42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283125-832E-4BFB-8E02-17E12F9DBE7C}"/>
              </a:ext>
            </a:extLst>
          </p:cNvPr>
          <p:cNvSpPr/>
          <p:nvPr/>
        </p:nvSpPr>
        <p:spPr>
          <a:xfrm>
            <a:off x="669471" y="458846"/>
            <a:ext cx="11887200" cy="892681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84F9B-AEFF-4A0C-A94C-3B04EAF9982F}"/>
              </a:ext>
            </a:extLst>
          </p:cNvPr>
          <p:cNvSpPr txBox="1"/>
          <p:nvPr/>
        </p:nvSpPr>
        <p:spPr>
          <a:xfrm>
            <a:off x="5853792" y="71062"/>
            <a:ext cx="6988629" cy="148886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هَيّا نَتَذَكَّر قِصَّة تَكْشيرة</a:t>
            </a:r>
            <a:r>
              <a:rPr lang="en-US" sz="4800" dirty="0">
                <a:cs typeface="(AH) Manal Black" pitchFamily="2" charset="-78"/>
              </a:rPr>
              <a:t>: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CE956-44CD-47C7-A3ED-C7ED1A681EF9}"/>
              </a:ext>
            </a:extLst>
          </p:cNvPr>
          <p:cNvSpPr/>
          <p:nvPr/>
        </p:nvSpPr>
        <p:spPr>
          <a:xfrm>
            <a:off x="8552802" y="2552859"/>
            <a:ext cx="3368351" cy="2747245"/>
          </a:xfrm>
          <a:prstGeom prst="rect">
            <a:avLst/>
          </a:prstGeom>
          <a:solidFill>
            <a:srgbClr val="49D58C">
              <a:alpha val="60000"/>
            </a:srgb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000" dirty="0">
                <a:cs typeface="(AH) Manal Black" pitchFamily="2" charset="-78"/>
              </a:rPr>
              <a:t>ما اسمْ كاتِبَة الْقِصَّة؟</a:t>
            </a:r>
            <a:endParaRPr lang="en-GB" sz="4000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7D5CA-C4EC-45BF-B403-CBDF44DC5C5F}"/>
              </a:ext>
            </a:extLst>
          </p:cNvPr>
          <p:cNvSpPr/>
          <p:nvPr/>
        </p:nvSpPr>
        <p:spPr>
          <a:xfrm>
            <a:off x="6266542" y="4800599"/>
            <a:ext cx="3368351" cy="2747245"/>
          </a:xfrm>
          <a:prstGeom prst="rect">
            <a:avLst/>
          </a:prstGeom>
          <a:solidFill>
            <a:schemeClr val="accent4">
              <a:alpha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000" dirty="0">
                <a:cs typeface="(AH) Manal Black" pitchFamily="2" charset="-78"/>
              </a:rPr>
              <a:t>مَنْ الشَّخْصِية الرَّئيسية؟</a:t>
            </a:r>
            <a:endParaRPr lang="en-GB" sz="4000" dirty="0"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3D76D-AF01-4C1E-91E1-D39F4ADFA9F5}"/>
              </a:ext>
            </a:extLst>
          </p:cNvPr>
          <p:cNvSpPr/>
          <p:nvPr/>
        </p:nvSpPr>
        <p:spPr>
          <a:xfrm>
            <a:off x="3589692" y="2552859"/>
            <a:ext cx="3368351" cy="2747245"/>
          </a:xfrm>
          <a:prstGeom prst="rect">
            <a:avLst/>
          </a:prstGeom>
          <a:solidFill>
            <a:srgbClr val="00B0F0">
              <a:alpha val="60000"/>
            </a:srgb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000" dirty="0">
                <a:cs typeface="(AH) Manal Black" pitchFamily="2" charset="-78"/>
              </a:rPr>
              <a:t>هَل صَحيح أَنَّ الْقِصَّة حَقيقِية؟</a:t>
            </a:r>
            <a:endParaRPr lang="en-GB" sz="4000" dirty="0"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D840A-D629-40D7-8B58-3DCACE49233F}"/>
              </a:ext>
            </a:extLst>
          </p:cNvPr>
          <p:cNvSpPr/>
          <p:nvPr/>
        </p:nvSpPr>
        <p:spPr>
          <a:xfrm>
            <a:off x="948480" y="4800599"/>
            <a:ext cx="3368351" cy="274724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dirty="0">
                <a:cs typeface="(AH) Manal Black" pitchFamily="2" charset="-78"/>
              </a:rPr>
              <a:t>ما اسْم أَبو جَميلَة؟</a:t>
            </a:r>
            <a:endParaRPr lang="en-GB" sz="4000" dirty="0"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738F6-2F47-4C77-B513-0E084D132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3" b="96454" l="9752" r="89894">
                        <a14:foregroundMark x1="28369" y1="70745" x2="30319" y2="56206"/>
                        <a14:foregroundMark x1="31738" y1="56560" x2="26064" y2="60816"/>
                        <a14:foregroundMark x1="26064" y1="60816" x2="24113" y2="64007"/>
                        <a14:foregroundMark x1="41312" y1="90957" x2="36170" y2="89539"/>
                        <a14:foregroundMark x1="34220" y1="91489" x2="38830" y2="96454"/>
                        <a14:foregroundMark x1="38830" y1="96454" x2="44681" y2="95922"/>
                        <a14:foregroundMark x1="66844" y1="61879" x2="66135" y2="63475"/>
                        <a14:foregroundMark x1="65780" y1="59220" x2="67199" y2="39007"/>
                        <a14:foregroundMark x1="67199" y1="39007" x2="59929" y2="38652"/>
                        <a14:foregroundMark x1="59929" y1="38652" x2="53546" y2="41489"/>
                        <a14:foregroundMark x1="53546" y1="41489" x2="52837" y2="43262"/>
                        <a14:foregroundMark x1="52837" y1="43794" x2="54965" y2="36170"/>
                        <a14:foregroundMark x1="54965" y1="36170" x2="59220" y2="37411"/>
                        <a14:foregroundMark x1="60461" y1="37411" x2="52305" y2="38298"/>
                        <a14:foregroundMark x1="52305" y1="38298" x2="45213" y2="35816"/>
                        <a14:foregroundMark x1="45213" y1="35816" x2="41135" y2="30496"/>
                        <a14:foregroundMark x1="41135" y1="30496" x2="38121" y2="31206"/>
                        <a14:foregroundMark x1="35638" y1="32624" x2="31383" y2="38475"/>
                        <a14:foregroundMark x1="31383" y1="38475" x2="32270" y2="45745"/>
                        <a14:foregroundMark x1="32270" y1="45745" x2="36348" y2="49823"/>
                        <a14:foregroundMark x1="21631" y1="8156" x2="21631" y2="8156"/>
                        <a14:foregroundMark x1="54078" y1="1773" x2="54078" y2="1773"/>
                        <a14:foregroundMark x1="77837" y1="29965" x2="77837" y2="29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35" y="5244737"/>
            <a:ext cx="4389120" cy="43891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455F91-AB96-445E-A481-25F9E5114653}"/>
              </a:ext>
            </a:extLst>
          </p:cNvPr>
          <p:cNvSpPr txBox="1"/>
          <p:nvPr/>
        </p:nvSpPr>
        <p:spPr>
          <a:xfrm>
            <a:off x="2429988" y="8126691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920DE43E-B067-4224-B3DD-821C372463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9984" l="9752" r="96099">
                        <a14:foregroundMark x1="90426" y1="73727" x2="93262" y2="79146"/>
                        <a14:foregroundMark x1="39362" y1="67816" x2="39362" y2="67816"/>
                        <a14:foregroundMark x1="39184" y1="67488" x2="39184" y2="67488"/>
                        <a14:foregroundMark x1="96099" y1="76355" x2="96099" y2="76355"/>
                        <a14:foregroundMark x1="62943" y1="39080" x2="62943" y2="39080"/>
                        <a14:foregroundMark x1="65071" y1="38095" x2="65071" y2="38095"/>
                        <a14:foregroundMark x1="62057" y1="39409" x2="62057" y2="39409"/>
                        <a14:foregroundMark x1="61702" y1="39573" x2="61702" y2="39573"/>
                        <a14:foregroundMark x1="60461" y1="40558" x2="60461" y2="40558"/>
                        <a14:backgroundMark x1="43972" y1="30542" x2="39716" y2="54516"/>
                        <a14:backgroundMark x1="48050" y1="48768" x2="53369" y2="43186"/>
                        <a14:backgroundMark x1="53369" y1="43186" x2="55851" y2="38752"/>
                        <a14:backgroundMark x1="55851" y1="38752" x2="51241" y2="43350"/>
                        <a14:backgroundMark x1="51241" y1="43350" x2="51241" y2="46634"/>
                        <a14:backgroundMark x1="51241" y1="48112" x2="44504" y2="47291"/>
                        <a14:backgroundMark x1="44504" y1="47291" x2="46277" y2="40887"/>
                        <a14:backgroundMark x1="46277" y1="40887" x2="46986" y2="40887"/>
                        <a14:backgroundMark x1="48050" y1="40558" x2="54787" y2="40394"/>
                        <a14:backgroundMark x1="54787" y1="40394" x2="56206" y2="47455"/>
                        <a14:backgroundMark x1="56206" y1="47455" x2="51241" y2="49918"/>
                        <a14:backgroundMark x1="40071" y1="47783" x2="40426" y2="58128"/>
                        <a14:backgroundMark x1="40426" y1="58128" x2="37234" y2="45156"/>
                        <a14:backgroundMark x1="37234" y1="45156" x2="37234" y2="44499"/>
                        <a14:backgroundMark x1="39539" y1="50575" x2="39716" y2="60263"/>
                        <a14:backgroundMark x1="39716" y1="49918" x2="40071" y2="33498"/>
                        <a14:backgroundMark x1="40071" y1="33498" x2="46631" y2="31691"/>
                        <a14:backgroundMark x1="46631" y1="31691" x2="39184" y2="29557"/>
                        <a14:backgroundMark x1="39184" y1="29557" x2="38121" y2="29557"/>
                        <a14:backgroundMark x1="38121" y1="30213" x2="39184" y2="4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28558" b="15525"/>
          <a:stretch/>
        </p:blipFill>
        <p:spPr>
          <a:xfrm>
            <a:off x="10122409" y="1280286"/>
            <a:ext cx="2679191" cy="21987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6B2FEB-1A0C-458C-97A7-55ADE39DF9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2" b="89984" l="5496" r="89894">
                        <a14:foregroundMark x1="5496" y1="42200" x2="10638" y2="51560"/>
                        <a14:foregroundMark x1="60816" y1="38259" x2="60816" y2="38259"/>
                        <a14:foregroundMark x1="5496" y1="48604" x2="5496" y2="48604"/>
                        <a14:backgroundMark x1="41489" y1="68801" x2="67553" y2="67159"/>
                        <a14:backgroundMark x1="67553" y1="67159" x2="74645" y2="67488"/>
                        <a14:backgroundMark x1="74645" y1="67488" x2="81028" y2="70115"/>
                        <a14:backgroundMark x1="81028" y1="70115" x2="90248" y2="78489"/>
                        <a14:backgroundMark x1="66667" y1="57635" x2="65426" y2="65189"/>
                        <a14:backgroundMark x1="65426" y1="65189" x2="62766" y2="43514"/>
                        <a14:backgroundMark x1="62766" y1="43514" x2="67376" y2="39409"/>
                        <a14:backgroundMark x1="67376" y1="39409" x2="77660" y2="63547"/>
                        <a14:backgroundMark x1="77660" y1="63547" x2="77837" y2="64368"/>
                        <a14:backgroundMark x1="77837" y1="63054" x2="81028" y2="42200"/>
                        <a14:backgroundMark x1="81028" y1="42200" x2="79610" y2="35796"/>
                        <a14:backgroundMark x1="79610" y1="35796" x2="78191" y2="33990"/>
                        <a14:backgroundMark x1="76773" y1="33990" x2="63475" y2="40394"/>
                        <a14:backgroundMark x1="63475" y1="40394" x2="59929" y2="45977"/>
                        <a14:backgroundMark x1="59929" y1="45977" x2="56560" y2="59442"/>
                        <a14:backgroundMark x1="57270" y1="56650" x2="57801" y2="50411"/>
                        <a14:backgroundMark x1="57801" y1="50411" x2="61525" y2="4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34" r="37637" b="34801"/>
          <a:stretch/>
        </p:blipFill>
        <p:spPr>
          <a:xfrm>
            <a:off x="3141785" y="1280286"/>
            <a:ext cx="2349177" cy="1974656"/>
          </a:xfrm>
          <a:prstGeom prst="rect">
            <a:avLst/>
          </a:prstGeom>
        </p:spPr>
      </p:pic>
      <p:pic>
        <p:nvPicPr>
          <p:cNvPr id="26" name="Picture 25" descr="A picture containing food&#10;&#10;Description automatically generated">
            <a:extLst>
              <a:ext uri="{FF2B5EF4-FFF2-40B4-BE49-F238E27FC236}">
                <a16:creationId xmlns:a16="http://schemas.microsoft.com/office/drawing/2014/main" id="{A86D8911-4872-4C18-BF7A-FF60849C7B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9984" l="9752" r="96099">
                        <a14:foregroundMark x1="90426" y1="73727" x2="93262" y2="79146"/>
                        <a14:foregroundMark x1="39362" y1="67816" x2="39362" y2="67816"/>
                        <a14:foregroundMark x1="39184" y1="67488" x2="39184" y2="67488"/>
                        <a14:foregroundMark x1="96099" y1="76355" x2="96099" y2="76355"/>
                        <a14:foregroundMark x1="62943" y1="39080" x2="62943" y2="39080"/>
                        <a14:foregroundMark x1="65071" y1="38095" x2="65071" y2="38095"/>
                        <a14:foregroundMark x1="62057" y1="39409" x2="62057" y2="39409"/>
                        <a14:foregroundMark x1="61702" y1="39573" x2="61702" y2="39573"/>
                        <a14:foregroundMark x1="60461" y1="40558" x2="60461" y2="40558"/>
                        <a14:backgroundMark x1="43972" y1="30542" x2="39716" y2="54516"/>
                        <a14:backgroundMark x1="48050" y1="48768" x2="53369" y2="43186"/>
                        <a14:backgroundMark x1="53369" y1="43186" x2="55851" y2="38752"/>
                        <a14:backgroundMark x1="55851" y1="38752" x2="51241" y2="43350"/>
                        <a14:backgroundMark x1="51241" y1="43350" x2="51241" y2="46634"/>
                        <a14:backgroundMark x1="51241" y1="48112" x2="44504" y2="47291"/>
                        <a14:backgroundMark x1="44504" y1="47291" x2="46277" y2="40887"/>
                        <a14:backgroundMark x1="46277" y1="40887" x2="46986" y2="40887"/>
                        <a14:backgroundMark x1="48050" y1="40558" x2="54787" y2="40394"/>
                        <a14:backgroundMark x1="54787" y1="40394" x2="56206" y2="47455"/>
                        <a14:backgroundMark x1="56206" y1="47455" x2="51241" y2="49918"/>
                        <a14:backgroundMark x1="40071" y1="47783" x2="40426" y2="58128"/>
                        <a14:backgroundMark x1="40426" y1="58128" x2="37234" y2="45156"/>
                        <a14:backgroundMark x1="37234" y1="45156" x2="37234" y2="44499"/>
                        <a14:backgroundMark x1="39539" y1="50575" x2="39716" y2="60263"/>
                        <a14:backgroundMark x1="39716" y1="49918" x2="40071" y2="33498"/>
                        <a14:backgroundMark x1="40071" y1="33498" x2="46631" y2="31691"/>
                        <a14:backgroundMark x1="46631" y1="31691" x2="39184" y2="29557"/>
                        <a14:backgroundMark x1="39184" y1="29557" x2="38121" y2="29557"/>
                        <a14:backgroundMark x1="38121" y1="30213" x2="39184" y2="4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28558" b="15525"/>
          <a:stretch/>
        </p:blipFill>
        <p:spPr>
          <a:xfrm rot="21072798">
            <a:off x="6654039" y="3199091"/>
            <a:ext cx="2679191" cy="20299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68D87F-AB02-4C8A-912B-224F7E4283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2" b="89984" l="5496" r="89894">
                        <a14:foregroundMark x1="5496" y1="42200" x2="10638" y2="51560"/>
                        <a14:foregroundMark x1="60816" y1="38259" x2="60816" y2="38259"/>
                        <a14:foregroundMark x1="5496" y1="48604" x2="5496" y2="48604"/>
                        <a14:backgroundMark x1="41489" y1="68801" x2="67553" y2="67159"/>
                        <a14:backgroundMark x1="67553" y1="67159" x2="74645" y2="67488"/>
                        <a14:backgroundMark x1="74645" y1="67488" x2="81028" y2="70115"/>
                        <a14:backgroundMark x1="81028" y1="70115" x2="90248" y2="78489"/>
                        <a14:backgroundMark x1="66667" y1="57635" x2="65426" y2="65189"/>
                        <a14:backgroundMark x1="65426" y1="65189" x2="62766" y2="43514"/>
                        <a14:backgroundMark x1="62766" y1="43514" x2="67376" y2="39409"/>
                        <a14:backgroundMark x1="67376" y1="39409" x2="77660" y2="63547"/>
                        <a14:backgroundMark x1="77660" y1="63547" x2="77837" y2="64368"/>
                        <a14:backgroundMark x1="77837" y1="63054" x2="81028" y2="42200"/>
                        <a14:backgroundMark x1="81028" y1="42200" x2="79610" y2="35796"/>
                        <a14:backgroundMark x1="79610" y1="35796" x2="78191" y2="33990"/>
                        <a14:backgroundMark x1="76773" y1="33990" x2="63475" y2="40394"/>
                        <a14:backgroundMark x1="63475" y1="40394" x2="59929" y2="45977"/>
                        <a14:backgroundMark x1="59929" y1="45977" x2="56560" y2="59442"/>
                        <a14:backgroundMark x1="57270" y1="56650" x2="57801" y2="50411"/>
                        <a14:backgroundMark x1="57801" y1="50411" x2="61525" y2="4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34" r="37637" b="34801"/>
          <a:stretch/>
        </p:blipFill>
        <p:spPr>
          <a:xfrm>
            <a:off x="754471" y="3523848"/>
            <a:ext cx="2349177" cy="1974656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B53A26-E2BC-4C2F-9172-F4AED04B55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" y="6161513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F57A35AD-3C27-42AA-A33F-F8728459A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" y="3613941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3062418D-55EC-4737-914B-EFA1CD800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98515"/>
              </p:ext>
            </p:extLst>
          </p:nvPr>
        </p:nvGraphicFramePr>
        <p:xfrm>
          <a:off x="9603" y="3613941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5A5C75E3-963D-4D1F-9760-8704BD8E2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62" y="8980"/>
            <a:ext cx="1188720" cy="99184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33704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478" y="7291202"/>
            <a:ext cx="640080" cy="640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39F4B5-2712-47C1-9B4B-09C5997EF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3788228" y="283029"/>
            <a:ext cx="8686801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هَيّا نَسْتَمِع إلى الْقِصَّة </a:t>
            </a:r>
            <a:r>
              <a:rPr lang="en-US" sz="4800" dirty="0">
                <a:cs typeface="(AH) Manal Black" pitchFamily="2" charset="-7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163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5" name="click.wav"/>
          </p:stSnd>
        </p:sndAc>
      </p:transition>
    </mc:Choice>
    <mc:Fallback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65C054-EB39-42F9-BF76-A15BB2903128}"/>
              </a:ext>
            </a:extLst>
          </p:cNvPr>
          <p:cNvSpPr/>
          <p:nvPr/>
        </p:nvSpPr>
        <p:spPr>
          <a:xfrm>
            <a:off x="953311" y="297795"/>
            <a:ext cx="11129234" cy="8671107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الاستيعابتحديد عناصر القصة الصف الأول قراءة النصوص الأدبية">
            <a:hlinkClick r:id="" action="ppaction://media"/>
            <a:extLst>
              <a:ext uri="{FF2B5EF4-FFF2-40B4-BE49-F238E27FC236}">
                <a16:creationId xmlns:a16="http://schemas.microsoft.com/office/drawing/2014/main" id="{F967E525-A96A-4246-B34E-3AE1C17F0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596" y="447472"/>
            <a:ext cx="10583693" cy="8190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6F99B4-9BCC-46A2-AEE6-F422BD528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9E8F69E3-6877-4591-AE42-AF7C5A543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2F2018EC-843E-4E32-B035-8F4D1EDDF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777098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45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</TotalTime>
  <Words>613</Words>
  <Application>Microsoft Office PowerPoint</Application>
  <PresentationFormat>A3 Paper (297x420 mm)</PresentationFormat>
  <Paragraphs>241</Paragraphs>
  <Slides>16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Aldhabi</vt:lpstr>
      <vt:lpstr>Arial</vt:lpstr>
      <vt:lpstr>Arial Black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188</cp:revision>
  <dcterms:created xsi:type="dcterms:W3CDTF">2020-09-22T08:56:10Z</dcterms:created>
  <dcterms:modified xsi:type="dcterms:W3CDTF">2021-10-02T07:46:05Z</dcterms:modified>
</cp:coreProperties>
</file>