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8" r:id="rId2"/>
    <p:sldId id="256" r:id="rId3"/>
    <p:sldId id="280" r:id="rId4"/>
    <p:sldId id="259" r:id="rId5"/>
    <p:sldId id="286" r:id="rId6"/>
    <p:sldId id="278" r:id="rId7"/>
    <p:sldId id="273" r:id="rId8"/>
    <p:sldId id="297" r:id="rId9"/>
    <p:sldId id="305" r:id="rId10"/>
    <p:sldId id="306" r:id="rId11"/>
    <p:sldId id="299" r:id="rId12"/>
    <p:sldId id="307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91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9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74DB6-993F-4A87-A5CF-EF66AEE14C37}" type="datetimeFigureOut">
              <a:rPr lang="en-ZW" smtClean="0"/>
              <a:t>3/10/2021</a:t>
            </a:fld>
            <a:endParaRPr lang="en-Z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151E0-796C-435F-A28B-037750F5128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677015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0EE8-65EE-40D5-BDB8-EBF215C0BF9C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EC1B-F4C4-4588-BE5F-AF0FB6C74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796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0EE8-65EE-40D5-BDB8-EBF215C0BF9C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EC1B-F4C4-4588-BE5F-AF0FB6C74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677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0EE8-65EE-40D5-BDB8-EBF215C0BF9C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EC1B-F4C4-4588-BE5F-AF0FB6C74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488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0EE8-65EE-40D5-BDB8-EBF215C0BF9C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EC1B-F4C4-4588-BE5F-AF0FB6C74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663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0EE8-65EE-40D5-BDB8-EBF215C0BF9C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EC1B-F4C4-4588-BE5F-AF0FB6C74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717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0EE8-65EE-40D5-BDB8-EBF215C0BF9C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EC1B-F4C4-4588-BE5F-AF0FB6C74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086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0EE8-65EE-40D5-BDB8-EBF215C0BF9C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EC1B-F4C4-4588-BE5F-AF0FB6C74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843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0EE8-65EE-40D5-BDB8-EBF215C0BF9C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EC1B-F4C4-4588-BE5F-AF0FB6C74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60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0EE8-65EE-40D5-BDB8-EBF215C0BF9C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EC1B-F4C4-4588-BE5F-AF0FB6C74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920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0EE8-65EE-40D5-BDB8-EBF215C0BF9C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EC1B-F4C4-4588-BE5F-AF0FB6C74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78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0EE8-65EE-40D5-BDB8-EBF215C0BF9C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EC1B-F4C4-4588-BE5F-AF0FB6C74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432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B0EE8-65EE-40D5-BDB8-EBF215C0BF9C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AEC1B-F4C4-4588-BE5F-AF0FB6C74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137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178"/>
            <a:ext cx="12192000" cy="6982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السلام الوطني">
            <a:hlinkClick r:id="" action="ppaction://media"/>
            <a:extLst>
              <a:ext uri="{FF2B5EF4-FFF2-40B4-BE49-F238E27FC236}">
                <a16:creationId xmlns:a16="http://schemas.microsoft.com/office/drawing/2014/main" id="{06782D3D-2C3B-47CB-9D85-0329175AD9F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5420" y="749699"/>
            <a:ext cx="10110226" cy="5358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998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9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10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47"/>
          <a:stretch/>
        </p:blipFill>
        <p:spPr>
          <a:xfrm>
            <a:off x="3117850" y="438566"/>
            <a:ext cx="8851900" cy="54388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0140950" y="205739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0070C0"/>
                </a:solidFill>
              </a:rPr>
              <a:t>حاضنة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1" y="1913392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0070C0"/>
                </a:solidFill>
              </a:rPr>
              <a:t>محضون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1960552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0070C0"/>
                </a:solidFill>
              </a:rPr>
              <a:t>حاضن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53400" y="200386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0070C0"/>
                </a:solidFill>
              </a:rPr>
              <a:t>حضن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10750" y="3181624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0070C0"/>
                </a:solidFill>
              </a:rPr>
              <a:t>1ـ الكتمان.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27825" y="325915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0070C0"/>
                </a:solidFill>
              </a:rPr>
              <a:t>2ـ الوفاء.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54500" y="321389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0070C0"/>
                </a:solidFill>
              </a:rPr>
              <a:t>3ـ الإخلاص.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5425" y="4820318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0070C0"/>
                </a:solidFill>
              </a:rPr>
              <a:t>لأننا حين ننظر إليه سنشعر مباشرة أنه ينظر إلينا.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3F14091D-9562-41EE-9E9F-BEDEA330AA1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5815775"/>
            <a:ext cx="12103100" cy="1010323"/>
          </a:xfrm>
          <a:prstGeom prst="rect">
            <a:avLst/>
          </a:prstGeom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1CB44CF6-0599-4C57-BA18-39AE8D1AB0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8839" y="285501"/>
            <a:ext cx="2564708" cy="56553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6290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19"/>
          <a:stretch/>
        </p:blipFill>
        <p:spPr>
          <a:xfrm>
            <a:off x="2844800" y="350111"/>
            <a:ext cx="9144000" cy="5176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4010439" y="1585852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0070C0"/>
                </a:solidFill>
              </a:rPr>
              <a:t>لأنه يراه أنه يشبه الحوت حين تراه من الأسفل.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48639" y="3856935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0070C0"/>
                </a:solidFill>
              </a:rPr>
              <a:t>كلاهما شامخ ويمران على كل الشوارع.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152D3E49-A741-40BE-8FE7-AA63AAB8055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0870"/>
            <a:ext cx="12192000" cy="1432297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7C3DF577-E81B-47E2-AB28-97A60A4D56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0046" y="270894"/>
            <a:ext cx="2564708" cy="56553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7829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358213"/>
            <a:ext cx="12243159" cy="1499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624" y="1164663"/>
            <a:ext cx="7130924" cy="47846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4" name="Group 13"/>
          <p:cNvGrpSpPr/>
          <p:nvPr/>
        </p:nvGrpSpPr>
        <p:grpSpPr>
          <a:xfrm>
            <a:off x="8695066" y="1112636"/>
            <a:ext cx="3548092" cy="5686870"/>
            <a:chOff x="8695066" y="2938508"/>
            <a:chExt cx="3548092" cy="384021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1908" y="2938508"/>
              <a:ext cx="2681250" cy="369264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5066" y="6108106"/>
              <a:ext cx="3182388" cy="670618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6092983" y="1427475"/>
            <a:ext cx="16385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AE" sz="4400" dirty="0">
                <a:solidFill>
                  <a:schemeClr val="bg1"/>
                </a:solidFill>
              </a:rPr>
              <a:t>التـقـيـيـم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8BB238-A556-46CA-9BDB-4CD18BA9A6CB}"/>
              </a:ext>
            </a:extLst>
          </p:cNvPr>
          <p:cNvSpPr txBox="1"/>
          <p:nvPr/>
        </p:nvSpPr>
        <p:spPr>
          <a:xfrm>
            <a:off x="2869592" y="2895290"/>
            <a:ext cx="612300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AE" sz="4000" dirty="0"/>
              <a:t>صف جبل حفيت بثلاث جمل من إنشائك تحتوي على تشبيه  </a:t>
            </a:r>
            <a:endParaRPr lang="en-ZW" sz="4000" dirty="0"/>
          </a:p>
        </p:txBody>
      </p:sp>
    </p:spTree>
    <p:extLst>
      <p:ext uri="{BB962C8B-B14F-4D97-AF65-F5344CB8AC3E}">
        <p14:creationId xmlns:p14="http://schemas.microsoft.com/office/powerpoint/2010/main" val="150054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358213"/>
            <a:ext cx="12243159" cy="1499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624" y="1164663"/>
            <a:ext cx="7130924" cy="47846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4" name="Group 13"/>
          <p:cNvGrpSpPr/>
          <p:nvPr/>
        </p:nvGrpSpPr>
        <p:grpSpPr>
          <a:xfrm>
            <a:off x="8695066" y="1112636"/>
            <a:ext cx="3548092" cy="5686870"/>
            <a:chOff x="8695066" y="2938508"/>
            <a:chExt cx="3548092" cy="384021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1908" y="2938508"/>
              <a:ext cx="2681250" cy="369264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5066" y="6108106"/>
              <a:ext cx="3182388" cy="670618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6092983" y="1427475"/>
            <a:ext cx="16385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AE" sz="4400" dirty="0">
                <a:solidFill>
                  <a:schemeClr val="bg1"/>
                </a:solidFill>
              </a:rPr>
              <a:t>التـقـيـيـم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8BB238-A556-46CA-9BDB-4CD18BA9A6CB}"/>
              </a:ext>
            </a:extLst>
          </p:cNvPr>
          <p:cNvSpPr txBox="1"/>
          <p:nvPr/>
        </p:nvSpPr>
        <p:spPr>
          <a:xfrm>
            <a:off x="3592082" y="3588969"/>
            <a:ext cx="61230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W" dirty="0"/>
              <a:t>https://seraj-uae.com/test/907/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248C8600-0998-4AF5-9E43-8BEFCD9F5DE5}"/>
              </a:ext>
            </a:extLst>
          </p:cNvPr>
          <p:cNvSpPr/>
          <p:nvPr/>
        </p:nvSpPr>
        <p:spPr>
          <a:xfrm>
            <a:off x="4102053" y="189306"/>
            <a:ext cx="3629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التقييم الختامي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7690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12192000" cy="655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 rot="21383903">
            <a:off x="6510040" y="4349399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4000" dirty="0"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1A57FA-454A-44CB-B4B5-53D4C91C0F11}"/>
              </a:ext>
            </a:extLst>
          </p:cNvPr>
          <p:cNvSpPr/>
          <p:nvPr/>
        </p:nvSpPr>
        <p:spPr>
          <a:xfrm rot="21330335">
            <a:off x="3593552" y="2832255"/>
            <a:ext cx="50048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مرحبًا بطلابنا الأعزاء</a:t>
            </a:r>
            <a:endParaRPr lang="en-US" sz="54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478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12192000" cy="6150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359537" y="1978750"/>
            <a:ext cx="73420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AE" sz="6000" dirty="0">
                <a:solidFill>
                  <a:srgbClr val="00206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وطني الجميل (قصة حوت على الشاط</a:t>
            </a:r>
            <a:r>
              <a:rPr lang="ar-SA" sz="6000" dirty="0">
                <a:solidFill>
                  <a:srgbClr val="00206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ِئ</a:t>
            </a:r>
            <a:r>
              <a:rPr lang="ar-AE" sz="6000" dirty="0">
                <a:solidFill>
                  <a:srgbClr val="00206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)</a:t>
            </a:r>
            <a:endParaRPr lang="en-GB" sz="6000" dirty="0">
              <a:solidFill>
                <a:srgbClr val="002060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72962D-5161-4BB9-8908-0600BA1597A0}"/>
              </a:ext>
            </a:extLst>
          </p:cNvPr>
          <p:cNvSpPr/>
          <p:nvPr/>
        </p:nvSpPr>
        <p:spPr>
          <a:xfrm>
            <a:off x="4514477" y="3171491"/>
            <a:ext cx="316304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عنوان الدرس: 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358213"/>
            <a:ext cx="12243159" cy="149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321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8" y="61180"/>
            <a:ext cx="12192000" cy="6150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292643" y="2030820"/>
            <a:ext cx="7606712" cy="595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AE" sz="32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أن يحلل المتعلم النص من حيث الأفكار  </a:t>
            </a:r>
            <a:endParaRPr lang="en-ZW" sz="32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358213"/>
            <a:ext cx="12243159" cy="1499787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5117136" y="3136612"/>
            <a:ext cx="20088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هدف اليوم:</a:t>
            </a:r>
            <a:endParaRPr lang="en-US" sz="4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31347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Isosceles Triangle 55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Isosceles Triangle 57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662051-497A-4B58-8EB4-B7D93836CA61}"/>
              </a:ext>
            </a:extLst>
          </p:cNvPr>
          <p:cNvSpPr/>
          <p:nvPr/>
        </p:nvSpPr>
        <p:spPr>
          <a:xfrm>
            <a:off x="493877" y="-36008"/>
            <a:ext cx="18774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مهارة الكتابة</a:t>
            </a:r>
            <a:endParaRPr kumimoji="0" lang="en-US" sz="32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80" y="4590599"/>
            <a:ext cx="12243159" cy="2267401"/>
          </a:xfrm>
          <a:prstGeom prst="rect">
            <a:avLst/>
          </a:prstGeom>
        </p:spPr>
      </p:pic>
      <p:pic>
        <p:nvPicPr>
          <p:cNvPr id="1026" name="Picture 2" descr="Tripadvisor - FB_IMG_1458625033552_large.jpg - صورة ميركيور جراند جبل حفيت  العين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80" y="1201175"/>
            <a:ext cx="7052930" cy="4037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043" y="1480837"/>
            <a:ext cx="3005002" cy="237073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804839" y="1839981"/>
            <a:ext cx="2386621" cy="1652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/>
              <a:t>اكتب </a:t>
            </a:r>
            <a:r>
              <a:rPr lang="ar-SA" sz="3200" dirty="0"/>
              <a:t>جملة  تعبر عن الصورة تحتوي تشبيها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112959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358213"/>
            <a:ext cx="12243159" cy="1499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373" y="242664"/>
            <a:ext cx="8330425" cy="544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203" y="1068534"/>
            <a:ext cx="2590966" cy="4289679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FA662051-497A-4B58-8EB4-B7D93836CA61}"/>
              </a:ext>
            </a:extLst>
          </p:cNvPr>
          <p:cNvSpPr/>
          <p:nvPr/>
        </p:nvSpPr>
        <p:spPr>
          <a:xfrm>
            <a:off x="99865" y="234149"/>
            <a:ext cx="26276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مشاركة المعلومات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E95877-DE09-4544-BA90-B21A3E924524}"/>
              </a:ext>
            </a:extLst>
          </p:cNvPr>
          <p:cNvSpPr txBox="1"/>
          <p:nvPr/>
        </p:nvSpPr>
        <p:spPr>
          <a:xfrm>
            <a:off x="3702075" y="1246167"/>
            <a:ext cx="612024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السرد المعلوماتي </a:t>
            </a:r>
            <a:r>
              <a:rPr lang="ar-SA" sz="2800" dirty="0">
                <a:solidFill>
                  <a:schemeClr val="tx1"/>
                </a:solidFill>
              </a:rPr>
              <a:t>: </a:t>
            </a:r>
            <a:r>
              <a:rPr lang="ar-SA" sz="2800" b="1" dirty="0">
                <a:solidFill>
                  <a:schemeClr val="tx1"/>
                </a:solidFill>
              </a:rPr>
              <a:t>هو كتابة النص </a:t>
            </a:r>
          </a:p>
          <a:p>
            <a:pPr algn="ctr"/>
            <a:r>
              <a:rPr lang="ar-SA" sz="2800" b="1" dirty="0"/>
              <a:t>المعلوماتي بأسلوب قصصي، بهدف الإخبار والوصف، وسرد قصةٍ عن تجربةٍ شخصيةٍ، يستخدم الكاتب اللغة الوصفية الملأى بالتفاصيل الحسية، والأوصاف المشوقة للتأثير في القارئ، وجعله شريكًا في المشاعر والمواقف. سنلاحظ تشخيص </a:t>
            </a:r>
          </a:p>
          <a:p>
            <a:pPr algn="ctr"/>
            <a:r>
              <a:rPr lang="ar-SA" sz="2800" b="1" dirty="0"/>
              <a:t>الجماد من خلال الصور والتعبيرات الحية الناطقة.  </a:t>
            </a:r>
            <a:endParaRPr lang="ar-EG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3961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358213"/>
            <a:ext cx="12243159" cy="14997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769" y="364450"/>
            <a:ext cx="8226942" cy="52978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803" y="902417"/>
            <a:ext cx="2590966" cy="42896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57BB157-CB91-484E-ADBC-8BAE1C0E6668}"/>
              </a:ext>
            </a:extLst>
          </p:cNvPr>
          <p:cNvSpPr/>
          <p:nvPr/>
        </p:nvSpPr>
        <p:spPr>
          <a:xfrm>
            <a:off x="4042293" y="2416600"/>
            <a:ext cx="669125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حل تدريب</a:t>
            </a:r>
            <a:r>
              <a:rPr lang="ar-AE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ات</a:t>
            </a:r>
            <a:r>
              <a:rPr lang="ar-S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من كتاب النشاط </a:t>
            </a:r>
            <a:endParaRPr lang="ar-AE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ar-A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ص 31+33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33466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81"/>
          <a:stretch/>
        </p:blipFill>
        <p:spPr>
          <a:xfrm>
            <a:off x="1219905" y="308358"/>
            <a:ext cx="9752189" cy="652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4610805" y="6207207"/>
            <a:ext cx="5854699" cy="4824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H="1">
            <a:off x="6519333" y="2471592"/>
            <a:ext cx="1447800" cy="11860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</p:cNvCxnSpPr>
          <p:nvPr/>
        </p:nvCxnSpPr>
        <p:spPr>
          <a:xfrm flipH="1">
            <a:off x="6637867" y="2895600"/>
            <a:ext cx="1210733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6477000" y="2819400"/>
            <a:ext cx="1143000" cy="3810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477000" y="3657600"/>
            <a:ext cx="1143000" cy="3810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28700" y="4938775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0070C0"/>
                </a:solidFill>
              </a:rPr>
              <a:t>حين تكون </a:t>
            </a:r>
            <a:r>
              <a:rPr lang="ar-AE" sz="3600" b="1" dirty="0">
                <a:solidFill>
                  <a:srgbClr val="FF0000"/>
                </a:solidFill>
              </a:rPr>
              <a:t>حزينًا</a:t>
            </a:r>
            <a:r>
              <a:rPr lang="ar-AE" sz="3600" b="1" dirty="0">
                <a:solidFill>
                  <a:srgbClr val="0070C0"/>
                </a:solidFill>
              </a:rPr>
              <a:t> تشعر أن حفيت </a:t>
            </a:r>
            <a:r>
              <a:rPr lang="ar-AE" sz="3600" b="1" dirty="0">
                <a:solidFill>
                  <a:srgbClr val="FF0000"/>
                </a:solidFill>
              </a:rPr>
              <a:t>حزينٌ</a:t>
            </a:r>
            <a:r>
              <a:rPr lang="ar-AE" sz="3600" b="1" dirty="0">
                <a:solidFill>
                  <a:srgbClr val="0070C0"/>
                </a:solidFill>
              </a:rPr>
              <a:t>.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59904" y="6043285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0070C0"/>
                </a:solidFill>
              </a:rPr>
              <a:t>كأنها أسنانه التي </a:t>
            </a:r>
            <a:r>
              <a:rPr lang="ar-AE" sz="3600" b="1" dirty="0">
                <a:solidFill>
                  <a:srgbClr val="FF0000"/>
                </a:solidFill>
              </a:rPr>
              <a:t>اختفت بانغلاق </a:t>
            </a:r>
            <a:r>
              <a:rPr lang="ar-AE" sz="3600" b="1" dirty="0">
                <a:solidFill>
                  <a:srgbClr val="0070C0"/>
                </a:solidFill>
              </a:rPr>
              <a:t>شفتيه.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E0FEF20F-7391-488C-B9C2-28D9BAABE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2449" y="213262"/>
            <a:ext cx="2564708" cy="40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76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81"/>
          <a:stretch/>
        </p:blipFill>
        <p:spPr>
          <a:xfrm>
            <a:off x="2173998" y="368300"/>
            <a:ext cx="9620634" cy="612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8826500" y="4373782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0070C0"/>
                </a:solidFill>
              </a:rPr>
              <a:t>الحبور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63000" y="4024533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0070C0"/>
                </a:solidFill>
              </a:rPr>
              <a:t>البهجة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77517" y="4873626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0070C0"/>
                </a:solidFill>
              </a:rPr>
              <a:t>فرح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8346" y="3992217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0070C0"/>
                </a:solidFill>
              </a:rPr>
              <a:t>ضحكات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24192" y="4696947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0070C0"/>
                </a:solidFill>
              </a:rPr>
              <a:t>ينادون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6350" y="3899586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0070C0"/>
                </a:solidFill>
              </a:rPr>
              <a:t>يركضون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88100" y="451124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0070C0"/>
                </a:solidFill>
              </a:rPr>
              <a:t>تنطلق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57950" y="494687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0070C0"/>
                </a:solidFill>
              </a:rPr>
              <a:t>خطواتهم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6C0C5A8B-FA11-487B-B01D-A94B71199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0092" y="710157"/>
            <a:ext cx="2438400" cy="56553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7339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181</Words>
  <Application>Microsoft Office PowerPoint</Application>
  <PresentationFormat>شاشة عريضة</PresentationFormat>
  <Paragraphs>38</Paragraphs>
  <Slides>13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Microsoft Uighur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هيفاء الظاهري</dc:creator>
  <cp:lastModifiedBy>Mohammad Ali Altarawneh</cp:lastModifiedBy>
  <cp:revision>102</cp:revision>
  <dcterms:created xsi:type="dcterms:W3CDTF">2020-10-06T14:13:30Z</dcterms:created>
  <dcterms:modified xsi:type="dcterms:W3CDTF">2021-10-03T16:34:12Z</dcterms:modified>
</cp:coreProperties>
</file>