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864" r:id="rId3"/>
  </p:sldMasterIdLst>
  <p:notesMasterIdLst>
    <p:notesMasterId r:id="rId28"/>
  </p:notesMasterIdLst>
  <p:sldIdLst>
    <p:sldId id="279" r:id="rId4"/>
    <p:sldId id="280" r:id="rId5"/>
    <p:sldId id="281" r:id="rId6"/>
    <p:sldId id="283" r:id="rId7"/>
    <p:sldId id="276" r:id="rId8"/>
    <p:sldId id="256" r:id="rId9"/>
    <p:sldId id="258" r:id="rId10"/>
    <p:sldId id="259" r:id="rId11"/>
    <p:sldId id="260" r:id="rId12"/>
    <p:sldId id="261" r:id="rId13"/>
    <p:sldId id="272" r:id="rId14"/>
    <p:sldId id="273" r:id="rId15"/>
    <p:sldId id="262" r:id="rId16"/>
    <p:sldId id="263" r:id="rId17"/>
    <p:sldId id="264" r:id="rId18"/>
    <p:sldId id="265" r:id="rId19"/>
    <p:sldId id="266" r:id="rId20"/>
    <p:sldId id="274" r:id="rId21"/>
    <p:sldId id="267" r:id="rId22"/>
    <p:sldId id="268" r:id="rId23"/>
    <p:sldId id="269" r:id="rId24"/>
    <p:sldId id="270" r:id="rId25"/>
    <p:sldId id="271" r:id="rId26"/>
    <p:sldId id="278" r:id="rId27"/>
  </p:sldIdLst>
  <p:sldSz cx="9144000" cy="6858000" type="screen4x3"/>
  <p:notesSz cx="6858000" cy="9144000"/>
  <p:custDataLst>
    <p:tags r:id="rId29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S9eqxA0ML+pjzrxHSyz84A==" hashData="pmVgQqrkUlL1ibgVYCmidqqBuPUFs91Nnu+ec5kNVoYcq6b2AlWzXP0kDJikQvcrBO+a1WHVFxLowBIo/9L/z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47" autoAdjust="0"/>
    <p:restoredTop sz="94662" autoAdjust="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4" Type="http://schemas.openxmlformats.org/officeDocument/2006/relationships/image" Target="../media/image1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06A60-6118-4BF0-B94E-DD74048881E8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9E9BD-C8CE-4587-A21C-9BB14E26E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65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C13F173-D036-4C70-B8D5-D196EE48E9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5D8B1C8-6E9F-4B65-BE16-D14A29E0955B}" type="datetime1">
              <a:rPr lang="en-US" smtClean="0"/>
              <a:t>9/9/2021</a:t>
            </a:fld>
            <a:endParaRPr lang="ar-SA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8692CD-7E74-463A-A8B3-EE96123EF567}" type="datetime1">
              <a:rPr lang="en-US" smtClean="0"/>
              <a:t>9/9/2021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18FB8D-7480-4732-9A21-7FDE3331B0C2}" type="datetime1">
              <a:rPr lang="en-US" smtClean="0"/>
              <a:t>9/9/2021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A8B84071-E684-405F-B91D-57BF82591758}" type="datetime1">
              <a:rPr lang="en-US" smtClean="0"/>
              <a:t>9/9/2021</a:t>
            </a:fld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9158A76-F057-4FD7-926B-0A00406FC6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C58E1C-C4C0-44FF-86C3-F641970461DE}" type="datetime1">
              <a:rPr lang="en-US" smtClean="0"/>
              <a:t>9/9/2021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0F95B-6A4B-4E43-B449-54A079412E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DD9C63-F0AF-479F-850A-00F3F25A0CE1}" type="datetime1">
              <a:rPr lang="en-US" smtClean="0"/>
              <a:t>9/9/2021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B6BC5-932E-4266-9218-23A3B18953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A6019-1B16-458C-A807-7699F692038A}" type="datetime1">
              <a:rPr lang="en-US" smtClean="0"/>
              <a:t>9/9/2021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40171-6105-4B2A-B9BA-BB6262B5CC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823479-A2AC-48A6-9879-525030A82E3B}" type="datetime1">
              <a:rPr lang="en-US" smtClean="0"/>
              <a:t>9/9/2021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562E3-15F5-4D52-8EBB-9FBBB51CFE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AAB43E-2892-4146-8770-9EC3537C0989}" type="datetime1">
              <a:rPr lang="en-US" smtClean="0"/>
              <a:t>9/9/2021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4D413-3A6A-4CFF-92CB-0E926E77B7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5214E0-441C-4028-A0CF-6B77FAE794D7}" type="datetime1">
              <a:rPr lang="en-US" smtClean="0"/>
              <a:t>9/9/2021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FDE4-5F49-4801-985B-7F961609CA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BDF12F-32BA-42BC-81F8-3E72898434FE}" type="datetime1">
              <a:rPr lang="en-US" smtClean="0"/>
              <a:t>9/9/2021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94428-5AD2-4E9A-861E-274F38B43B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E23B27-4F98-4876-9BE1-338944CA5F1B}" type="datetime1">
              <a:rPr lang="en-US" smtClean="0"/>
              <a:t>9/9/2021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الرمز لإضافة صورة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147E9-E0B7-4A6F-9D6C-9E06C0529F7B}" type="datetime1">
              <a:rPr lang="en-US" smtClean="0"/>
              <a:t>9/9/2021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77960-8402-4710-80C4-67CFACB549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A22514-5FB3-4192-86E1-33FD130F5701}" type="datetime1">
              <a:rPr lang="en-US" smtClean="0"/>
              <a:t>9/9/2021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E47D2-4CD6-4401-9906-283FDB13A7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E265DD-334E-42A0-A5BD-F6651C9301CF}" type="datetime1">
              <a:rPr lang="en-US" smtClean="0"/>
              <a:t>9/9/2021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3FBDD-653A-4BB6-AFD6-93F80ACB39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F41E2E8-9E3E-4F9F-8378-447383B1B0EB}" type="datetime1">
              <a:rPr lang="en-US" smtClean="0"/>
              <a:t>9/9/2021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880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2DBA8-713E-4CAC-940A-2B7AB7401E91}" type="datetime1">
              <a:rPr lang="en-US" smtClean="0"/>
              <a:t>9/9/2021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2894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2A8D-AA34-48D7-A018-10FC2BE0C2AF}" type="datetime1">
              <a:rPr lang="en-US" smtClean="0"/>
              <a:t>9/9/2021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237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864A-85F9-4C8B-8FF0-35DC9B5A14D9}" type="datetime1">
              <a:rPr lang="en-US" smtClean="0"/>
              <a:t>9/9/2021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1120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A4D2-BD09-40E2-B5F4-B775C569ED39}" type="datetime1">
              <a:rPr lang="en-US" smtClean="0"/>
              <a:t>9/9/2021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236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E73D-8E4E-45F3-A87B-B8A04C1F05B7}" type="datetime1">
              <a:rPr lang="en-US" smtClean="0"/>
              <a:t>9/9/2021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0825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615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0073D8-3836-4711-AC43-CA691A8095E6}" type="datetime1">
              <a:rPr lang="en-US" smtClean="0"/>
              <a:t>9/9/2021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7816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0859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825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716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4155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3004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8091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7119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9517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8174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58BD85-4C18-41F4-AA29-85C67E9BD7E6}" type="datetime1">
              <a:rPr lang="en-US" smtClean="0"/>
              <a:t>9/9/2021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128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0734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667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7363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4457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2686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6744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22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6301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8504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4DAA44-8A53-4248-BFD1-ACEEF0DBCFC3}" type="datetime1">
              <a:rPr lang="en-US" smtClean="0"/>
              <a:t>9/9/2021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9695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5967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6267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9648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9253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C74BF-E2D0-42F5-9AAA-678862A4AF58}" type="datetime1">
              <a:rPr lang="en-US" smtClean="0"/>
              <a:t>9/9/2021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41404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20EC-6559-4DFE-81EF-FC4CC7A62B9F}" type="datetime1">
              <a:rPr lang="en-US" smtClean="0"/>
              <a:t>9/9/2021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266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FFB5-9BD1-4372-BB01-EC6DA4F63763}" type="datetime1">
              <a:rPr lang="en-US" smtClean="0"/>
              <a:t>9/9/2021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0582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7382-E557-4BF4-A3A9-43B2E69DAA0A}" type="datetime1">
              <a:rPr lang="en-US" smtClean="0"/>
              <a:t>9/9/2021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595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E50E07-B252-4238-AA72-0A51AD07A9BA}" type="datetime1">
              <a:rPr lang="en-US" smtClean="0"/>
              <a:t>9/9/2021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19D6C9-EFCD-4795-825C-4ABE51113EE5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65E79B-97C4-46B7-9DAD-CDD5F7921058}" type="datetime1">
              <a:rPr lang="en-US" smtClean="0"/>
              <a:t>9/9/2021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الرمز لإضافة صورة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AD8515-7704-4E26-A1EF-84268A540CA3}" type="datetime1">
              <a:rPr lang="en-US" smtClean="0"/>
              <a:t>9/9/2021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C9F59BF-F9B9-4832-A9F5-6A7CA5AD0E2A}" type="datetime1">
              <a:rPr lang="en-US" smtClean="0"/>
              <a:t>9/9/2021</a:t>
            </a:fld>
            <a:endParaRPr lang="ar-S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en-US" smtClean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smtClean="0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E2BF7D0-FE67-4A7C-B80D-5E121251290E}" type="datetime1">
              <a:rPr lang="en-US" smtClean="0"/>
              <a:t>9/9/2021</a:t>
            </a:fld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C2091BC-480B-4FF8-B2CE-56C3EA29492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E29F37F-825E-4099-9C10-A4BA28AC3E19}" type="datetime1">
              <a:rPr lang="en-US" smtClean="0"/>
              <a:t>9/9/2021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45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900" r:id="rId8"/>
    <p:sldLayoutId id="2147483899" r:id="rId9"/>
    <p:sldLayoutId id="2147483898" r:id="rId10"/>
    <p:sldLayoutId id="2147483897" r:id="rId11"/>
    <p:sldLayoutId id="2147483896" r:id="rId12"/>
    <p:sldLayoutId id="2147483895" r:id="rId13"/>
    <p:sldLayoutId id="2147483894" r:id="rId14"/>
    <p:sldLayoutId id="2147483893" r:id="rId15"/>
    <p:sldLayoutId id="2147483892" r:id="rId16"/>
    <p:sldLayoutId id="2147483891" r:id="rId17"/>
    <p:sldLayoutId id="2147483890" r:id="rId18"/>
    <p:sldLayoutId id="2147483889" r:id="rId19"/>
    <p:sldLayoutId id="2147483888" r:id="rId20"/>
    <p:sldLayoutId id="2147483887" r:id="rId21"/>
    <p:sldLayoutId id="2147483886" r:id="rId22"/>
    <p:sldLayoutId id="2147483885" r:id="rId23"/>
    <p:sldLayoutId id="2147483884" r:id="rId24"/>
    <p:sldLayoutId id="2147483883" r:id="rId25"/>
    <p:sldLayoutId id="2147483882" r:id="rId26"/>
    <p:sldLayoutId id="2147483881" r:id="rId27"/>
    <p:sldLayoutId id="2147483880" r:id="rId28"/>
    <p:sldLayoutId id="2147483879" r:id="rId29"/>
    <p:sldLayoutId id="2147483878" r:id="rId30"/>
    <p:sldLayoutId id="2147483877" r:id="rId31"/>
    <p:sldLayoutId id="2147483876" r:id="rId32"/>
    <p:sldLayoutId id="2147483872" r:id="rId33"/>
    <p:sldLayoutId id="2147483873" r:id="rId34"/>
    <p:sldLayoutId id="2147483874" r:id="rId35"/>
    <p:sldLayoutId id="2147483875" r:id="rId36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png"/><Relationship Id="rId7" Type="http://schemas.openxmlformats.org/officeDocument/2006/relationships/image" Target="../media/image51.emf"/><Relationship Id="rId12" Type="http://schemas.openxmlformats.org/officeDocument/2006/relationships/image" Target="../media/image56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emf"/><Relationship Id="rId11" Type="http://schemas.openxmlformats.org/officeDocument/2006/relationships/image" Target="../media/image55.emf"/><Relationship Id="rId5" Type="http://schemas.openxmlformats.org/officeDocument/2006/relationships/image" Target="../media/image49.emf"/><Relationship Id="rId10" Type="http://schemas.openxmlformats.org/officeDocument/2006/relationships/image" Target="../media/image54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81.wmf"/><Relationship Id="rId3" Type="http://schemas.openxmlformats.org/officeDocument/2006/relationships/image" Target="../media/image83.png"/><Relationship Id="rId21" Type="http://schemas.openxmlformats.org/officeDocument/2006/relationships/image" Target="../media/image67.e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8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80.wmf"/><Relationship Id="rId20" Type="http://schemas.openxmlformats.org/officeDocument/2006/relationships/image" Target="../media/image8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77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84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9.wmf"/><Relationship Id="rId22" Type="http://schemas.openxmlformats.org/officeDocument/2006/relationships/image" Target="../media/image8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13" Type="http://schemas.openxmlformats.org/officeDocument/2006/relationships/image" Target="../media/image97.emf"/><Relationship Id="rId18" Type="http://schemas.openxmlformats.org/officeDocument/2006/relationships/image" Target="../media/image102.emf"/><Relationship Id="rId3" Type="http://schemas.openxmlformats.org/officeDocument/2006/relationships/image" Target="../media/image87.png"/><Relationship Id="rId7" Type="http://schemas.openxmlformats.org/officeDocument/2006/relationships/image" Target="../media/image91.emf"/><Relationship Id="rId12" Type="http://schemas.openxmlformats.org/officeDocument/2006/relationships/image" Target="../media/image96.emf"/><Relationship Id="rId17" Type="http://schemas.openxmlformats.org/officeDocument/2006/relationships/image" Target="../media/image101.emf"/><Relationship Id="rId2" Type="http://schemas.openxmlformats.org/officeDocument/2006/relationships/image" Target="../media/image86.png"/><Relationship Id="rId16" Type="http://schemas.openxmlformats.org/officeDocument/2006/relationships/image" Target="../media/image100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0.png"/><Relationship Id="rId11" Type="http://schemas.openxmlformats.org/officeDocument/2006/relationships/image" Target="../media/image95.emf"/><Relationship Id="rId5" Type="http://schemas.openxmlformats.org/officeDocument/2006/relationships/image" Target="../media/image89.png"/><Relationship Id="rId15" Type="http://schemas.openxmlformats.org/officeDocument/2006/relationships/image" Target="../media/image99.emf"/><Relationship Id="rId10" Type="http://schemas.openxmlformats.org/officeDocument/2006/relationships/image" Target="../media/image94.emf"/><Relationship Id="rId4" Type="http://schemas.openxmlformats.org/officeDocument/2006/relationships/image" Target="../media/image88.png"/><Relationship Id="rId9" Type="http://schemas.openxmlformats.org/officeDocument/2006/relationships/image" Target="../media/image93.emf"/><Relationship Id="rId14" Type="http://schemas.openxmlformats.org/officeDocument/2006/relationships/image" Target="../media/image9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07.wmf"/><Relationship Id="rId18" Type="http://schemas.openxmlformats.org/officeDocument/2006/relationships/oleObject" Target="../embeddings/oleObject16.bin"/><Relationship Id="rId3" Type="http://schemas.openxmlformats.org/officeDocument/2006/relationships/image" Target="../media/image111.png"/><Relationship Id="rId21" Type="http://schemas.openxmlformats.org/officeDocument/2006/relationships/image" Target="../media/image112.emf"/><Relationship Id="rId7" Type="http://schemas.openxmlformats.org/officeDocument/2006/relationships/image" Target="../media/image104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109.wmf"/><Relationship Id="rId2" Type="http://schemas.openxmlformats.org/officeDocument/2006/relationships/slideLayout" Target="../slideLayouts/slideLayout29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06.wmf"/><Relationship Id="rId5" Type="http://schemas.openxmlformats.org/officeDocument/2006/relationships/image" Target="../media/image103.wmf"/><Relationship Id="rId15" Type="http://schemas.openxmlformats.org/officeDocument/2006/relationships/image" Target="../media/image108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110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05.wmf"/><Relationship Id="rId14" Type="http://schemas.openxmlformats.org/officeDocument/2006/relationships/oleObject" Target="../embeddings/oleObject14.bin"/><Relationship Id="rId22" Type="http://schemas.openxmlformats.org/officeDocument/2006/relationships/image" Target="../media/image8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emf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0.png"/><Relationship Id="rId13" Type="http://schemas.openxmlformats.org/officeDocument/2006/relationships/image" Target="../media/image85.emf"/><Relationship Id="rId3" Type="http://schemas.openxmlformats.org/officeDocument/2006/relationships/image" Target="../media/image130.png"/><Relationship Id="rId12" Type="http://schemas.openxmlformats.org/officeDocument/2006/relationships/image" Target="../media/image132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1.emf"/><Relationship Id="rId11" Type="http://schemas.openxmlformats.org/officeDocument/2006/relationships/image" Target="../media/image1310.png"/><Relationship Id="rId5" Type="http://schemas.openxmlformats.org/officeDocument/2006/relationships/image" Target="../media/image139.emf"/><Relationship Id="rId10" Type="http://schemas.openxmlformats.org/officeDocument/2006/relationships/image" Target="../media/image143.png"/><Relationship Id="rId4" Type="http://schemas.openxmlformats.org/officeDocument/2006/relationships/image" Target="../media/image140.emf"/><Relationship Id="rId9" Type="http://schemas.openxmlformats.org/officeDocument/2006/relationships/image" Target="../media/image1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150.emf"/><Relationship Id="rId3" Type="http://schemas.openxmlformats.org/officeDocument/2006/relationships/image" Target="../media/image148.png"/><Relationship Id="rId7" Type="http://schemas.openxmlformats.org/officeDocument/2006/relationships/image" Target="../media/image145.wmf"/><Relationship Id="rId12" Type="http://schemas.openxmlformats.org/officeDocument/2006/relationships/image" Target="../media/image149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147.wmf"/><Relationship Id="rId5" Type="http://schemas.openxmlformats.org/officeDocument/2006/relationships/image" Target="../media/image144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146.wmf"/><Relationship Id="rId14" Type="http://schemas.openxmlformats.org/officeDocument/2006/relationships/image" Target="../media/image15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0.png"/><Relationship Id="rId3" Type="http://schemas.openxmlformats.org/officeDocument/2006/relationships/image" Target="../media/image153.emf"/><Relationship Id="rId7" Type="http://schemas.openxmlformats.org/officeDocument/2006/relationships/image" Target="../media/image1460.png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0.png"/><Relationship Id="rId9" Type="http://schemas.openxmlformats.org/officeDocument/2006/relationships/image" Target="../media/image14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tmp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سلام الوطني لدولة الإمارات National Anthem">
            <a:hlinkClick r:id="" action="ppaction://media"/>
            <a:extLst>
              <a:ext uri="{FF2B5EF4-FFF2-40B4-BE49-F238E27FC236}">
                <a16:creationId xmlns:a16="http://schemas.microsoft.com/office/drawing/2014/main" id="{205CF471-1DD6-4F7E-945C-26DAA6195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0697" y="1862827"/>
            <a:ext cx="5280587" cy="297033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8BEE54-8A98-4172-B4AD-58E301371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995175"/>
            <a:ext cx="2475310" cy="148679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6175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70" y="285135"/>
            <a:ext cx="7630945" cy="756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634543"/>
            <a:ext cx="3420264" cy="3050438"/>
          </a:xfrm>
          <a:prstGeom prst="rect">
            <a:avLst/>
          </a:prstGeom>
        </p:spPr>
      </p:pic>
      <p:cxnSp>
        <p:nvCxnSpPr>
          <p:cNvPr id="5" name="رابط مستقيم 4"/>
          <p:cNvCxnSpPr/>
          <p:nvPr/>
        </p:nvCxnSpPr>
        <p:spPr bwMode="auto">
          <a:xfrm>
            <a:off x="1317992" y="1800112"/>
            <a:ext cx="1957864" cy="116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رابط مستقيم 6"/>
          <p:cNvCxnSpPr/>
          <p:nvPr/>
        </p:nvCxnSpPr>
        <p:spPr bwMode="auto">
          <a:xfrm>
            <a:off x="2514832" y="1800112"/>
            <a:ext cx="0" cy="12241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مربع نص 7"/>
          <p:cNvSpPr txBox="1"/>
          <p:nvPr/>
        </p:nvSpPr>
        <p:spPr>
          <a:xfrm>
            <a:off x="4471627" y="1624819"/>
            <a:ext cx="4392488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</a:t>
            </a:r>
            <a:r>
              <a:rPr lang="ar-SA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الرسم </a:t>
            </a:r>
            <a:r>
              <a:rPr lang="ar-S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الأيام التي بلغت فيها قيمة السهم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ar-S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AED</a:t>
            </a:r>
            <a:r>
              <a:rPr lang="ar-S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9 , 15</a:t>
            </a:r>
            <a:endParaRPr lang="ar-SA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رابط مستقيم 8"/>
          <p:cNvCxnSpPr/>
          <p:nvPr/>
        </p:nvCxnSpPr>
        <p:spPr bwMode="auto">
          <a:xfrm>
            <a:off x="3289246" y="1830872"/>
            <a:ext cx="0" cy="12241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1053-8B2D-48CC-8260-9497B36FB1BA}" type="datetime1">
              <a:rPr lang="en-US" smtClean="0"/>
              <a:t>9/9/2021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10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37662" cy="103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23528" y="1333217"/>
            <a:ext cx="8640960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000" u="sng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تذكر</a:t>
            </a:r>
            <a:r>
              <a:rPr lang="ar-SA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في تحديد المجال نركز على قيم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x</a:t>
            </a:r>
            <a:r>
              <a:rPr lang="ar-SA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( أصغر قيمة وأكبر قيمة ) مع استبعاد القيم التي لا تنتمي للمجال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في تحديد المدى نركز على قيم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y</a:t>
            </a:r>
            <a:r>
              <a:rPr lang="ar-SA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 ( </a:t>
            </a:r>
            <a:r>
              <a:rPr lang="ar-SA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أصغر قيمة وأكبر قيمة )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4683"/>
            <a:ext cx="3168352" cy="302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553" y="3447429"/>
            <a:ext cx="3280301" cy="35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459" y="3877880"/>
            <a:ext cx="3168352" cy="319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256" y="4276947"/>
            <a:ext cx="3864834" cy="3712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5988" y="3072725"/>
            <a:ext cx="2622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 smtClean="0"/>
              <a:t>ملاحظات هامة من الرسم</a:t>
            </a:r>
            <a:endParaRPr lang="en-US" sz="2000" dirty="0"/>
          </a:p>
        </p:txBody>
      </p:sp>
      <p:sp>
        <p:nvSpPr>
          <p:cNvPr id="9" name="Right Arrow 8"/>
          <p:cNvSpPr/>
          <p:nvPr/>
        </p:nvSpPr>
        <p:spPr>
          <a:xfrm rot="16200000">
            <a:off x="540701" y="5446373"/>
            <a:ext cx="720080" cy="2903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12888" y="2887042"/>
            <a:ext cx="720080" cy="2903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2987824" y="2460430"/>
            <a:ext cx="720080" cy="2903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8993" y="4670996"/>
            <a:ext cx="4161097" cy="448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8993" y="5157110"/>
            <a:ext cx="3698191" cy="391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1635" y="5630615"/>
            <a:ext cx="1348229" cy="4382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0553" y="5651443"/>
            <a:ext cx="1574422" cy="41738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858FD-070F-43A9-A7F6-284F461110B8}" type="datetime1">
              <a:rPr lang="en-US" smtClean="0"/>
              <a:t>9/9/2021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11</a:t>
            </a:fld>
            <a:endParaRPr lang="ar-SA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6894" y="2334674"/>
            <a:ext cx="3387354" cy="3485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5292" y="2725832"/>
            <a:ext cx="4929196" cy="41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6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591780" y="4796576"/>
            <a:ext cx="13681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/>
              <a:t>المجال = </a:t>
            </a:r>
            <a:endParaRPr lang="ar-SA" sz="28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641357" y="5360385"/>
            <a:ext cx="12241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/>
              <a:t>المدى = </a:t>
            </a:r>
            <a:endParaRPr lang="ar-SA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318" y="332656"/>
            <a:ext cx="1543855" cy="43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627" y="767206"/>
            <a:ext cx="6806789" cy="317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346794"/>
            <a:ext cx="4032448" cy="3449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412775"/>
            <a:ext cx="3991548" cy="3414792"/>
          </a:xfrm>
          <a:prstGeom prst="rect">
            <a:avLst/>
          </a:prstGeom>
        </p:spPr>
      </p:pic>
      <p:sp>
        <p:nvSpPr>
          <p:cNvPr id="11" name="مربع نص 1"/>
          <p:cNvSpPr txBox="1"/>
          <p:nvPr/>
        </p:nvSpPr>
        <p:spPr>
          <a:xfrm>
            <a:off x="7502021" y="4731085"/>
            <a:ext cx="13681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/>
              <a:t>المجال = </a:t>
            </a:r>
            <a:endParaRPr lang="ar-SA" sz="2800" dirty="0"/>
          </a:p>
        </p:txBody>
      </p:sp>
      <p:sp>
        <p:nvSpPr>
          <p:cNvPr id="12" name="مربع نص 4"/>
          <p:cNvSpPr txBox="1"/>
          <p:nvPr/>
        </p:nvSpPr>
        <p:spPr>
          <a:xfrm>
            <a:off x="7627444" y="5254631"/>
            <a:ext cx="12241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/>
              <a:t>المدى = </a:t>
            </a:r>
            <a:endParaRPr lang="ar-SA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6992" y="4827567"/>
            <a:ext cx="2700452" cy="373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5578" y="5363714"/>
            <a:ext cx="2657950" cy="3232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021" y="4941600"/>
            <a:ext cx="1634976" cy="3898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1570" y="5348691"/>
            <a:ext cx="1447878" cy="43886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CC57-AA5C-4FA0-97C2-5E882950962A}" type="datetime1">
              <a:rPr lang="en-US" smtClean="0"/>
              <a:t>9/9/2021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99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348339" y="346981"/>
            <a:ext cx="208823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إيجاد المقطع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19715"/>
            <a:ext cx="8780512" cy="15841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7440" y="2924944"/>
            <a:ext cx="5904656" cy="324036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ربع نص 5"/>
          <p:cNvSpPr txBox="1"/>
          <p:nvPr/>
        </p:nvSpPr>
        <p:spPr>
          <a:xfrm>
            <a:off x="6588298" y="359078"/>
            <a:ext cx="208823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إيجاد المقطع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سهم إلى اليسار 2"/>
          <p:cNvSpPr/>
          <p:nvPr/>
        </p:nvSpPr>
        <p:spPr bwMode="auto">
          <a:xfrm>
            <a:off x="6237044" y="526283"/>
            <a:ext cx="288032" cy="2880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569768" y="408536"/>
            <a:ext cx="1604055" cy="4616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نضع 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y=0</a:t>
            </a:r>
            <a:endParaRPr lang="ar-SA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سهم إلى اليسار 9"/>
          <p:cNvSpPr/>
          <p:nvPr/>
        </p:nvSpPr>
        <p:spPr bwMode="auto">
          <a:xfrm>
            <a:off x="2001709" y="526283"/>
            <a:ext cx="288032" cy="2880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274770" y="408536"/>
            <a:ext cx="1604055" cy="4616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نضع 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x=0</a:t>
            </a:r>
            <a:endParaRPr lang="ar-SA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3F35-28CD-4B38-9BDA-36D1DD66E4E8}" type="datetime1">
              <a:rPr lang="en-US" smtClean="0"/>
              <a:t>9/9/2021</a:t>
            </a:fld>
            <a:endParaRPr lang="ar-S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13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  <p:bldP spid="3" grpId="0" animBg="1"/>
      <p:bldP spid="5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7" y="645878"/>
            <a:ext cx="7941457" cy="70345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4744" y="1340768"/>
            <a:ext cx="2923406" cy="21602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4744" y="3573461"/>
            <a:ext cx="2971800" cy="1352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8048" y="4991197"/>
            <a:ext cx="2925688" cy="14795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1340768"/>
            <a:ext cx="2781672" cy="216024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3642993"/>
            <a:ext cx="2800350" cy="137018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5085184"/>
            <a:ext cx="2816721" cy="15121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" name="شكل بيضاوي 1"/>
          <p:cNvSpPr/>
          <p:nvPr/>
        </p:nvSpPr>
        <p:spPr bwMode="auto">
          <a:xfrm>
            <a:off x="7078632" y="2098059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شكل بيضاوي 9"/>
          <p:cNvSpPr/>
          <p:nvPr/>
        </p:nvSpPr>
        <p:spPr bwMode="auto">
          <a:xfrm>
            <a:off x="2470120" y="213662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D563-BE18-48F2-83EC-E96D3C5106DC}" type="datetime1">
              <a:rPr lang="en-US" smtClean="0"/>
              <a:t>9/9/2021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14</a:t>
            </a:fld>
            <a:endParaRPr lang="ar-SA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7815" y="237383"/>
            <a:ext cx="4993443" cy="408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073163"/>
            <a:ext cx="3600400" cy="20882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179998"/>
            <a:ext cx="3476997" cy="198337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2" name="مربع نص 1"/>
          <p:cNvSpPr txBox="1"/>
          <p:nvPr/>
        </p:nvSpPr>
        <p:spPr>
          <a:xfrm>
            <a:off x="5832140" y="3323929"/>
            <a:ext cx="26642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 smtClean="0"/>
              <a:t>من الرسم : </a:t>
            </a:r>
            <a:r>
              <a:rPr lang="en-US" sz="2400" dirty="0" smtClean="0"/>
              <a:t>y= 4</a:t>
            </a:r>
            <a:endParaRPr lang="ar-SA" sz="24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6606660" y="3791572"/>
            <a:ext cx="174093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 smtClean="0"/>
              <a:t>نضع </a:t>
            </a:r>
            <a:r>
              <a:rPr lang="en-US" sz="2400" dirty="0" smtClean="0"/>
              <a:t>x = 0 </a:t>
            </a:r>
            <a:r>
              <a:rPr lang="ar-SA" sz="2400" dirty="0" smtClean="0"/>
              <a:t> </a:t>
            </a:r>
            <a:endParaRPr lang="ar-SA" sz="2400" dirty="0"/>
          </a:p>
        </p:txBody>
      </p:sp>
      <p:graphicFrame>
        <p:nvGraphicFramePr>
          <p:cNvPr id="4" name="كائن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952016"/>
              </p:ext>
            </p:extLst>
          </p:nvPr>
        </p:nvGraphicFramePr>
        <p:xfrm>
          <a:off x="6228184" y="4359170"/>
          <a:ext cx="2396146" cy="34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24" name="معادلة" r:id="rId5" imgW="1485720" imgH="228600" progId="Equation.3">
                  <p:embed/>
                </p:oleObj>
              </mc:Choice>
              <mc:Fallback>
                <p:oleObj name="معادلة" r:id="rId5" imgW="14857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28184" y="4359170"/>
                        <a:ext cx="2396146" cy="349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كائن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013384"/>
              </p:ext>
            </p:extLst>
          </p:nvPr>
        </p:nvGraphicFramePr>
        <p:xfrm>
          <a:off x="6228184" y="4797152"/>
          <a:ext cx="204946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25" name="معادلة" r:id="rId7" imgW="1269720" imgH="228600" progId="Equation.3">
                  <p:embed/>
                </p:oleObj>
              </mc:Choice>
              <mc:Fallback>
                <p:oleObj name="معادلة" r:id="rId7" imgW="12697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28184" y="4797152"/>
                        <a:ext cx="2049463" cy="349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كائن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89557"/>
              </p:ext>
            </p:extLst>
          </p:nvPr>
        </p:nvGraphicFramePr>
        <p:xfrm>
          <a:off x="6186488" y="5383213"/>
          <a:ext cx="2132012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26" name="معادلة" r:id="rId9" imgW="1320480" imgH="228600" progId="Equation.3">
                  <p:embed/>
                </p:oleObj>
              </mc:Choice>
              <mc:Fallback>
                <p:oleObj name="معادلة" r:id="rId9" imgW="1320480" imgH="228600" progId="Equation.3">
                  <p:embed/>
                  <p:pic>
                    <p:nvPicPr>
                      <p:cNvPr id="0" name="كائن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5383213"/>
                        <a:ext cx="2132012" cy="349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كائن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058329"/>
              </p:ext>
            </p:extLst>
          </p:nvPr>
        </p:nvGraphicFramePr>
        <p:xfrm>
          <a:off x="6883400" y="5907088"/>
          <a:ext cx="593725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27" name="معادلة" r:id="rId11" imgW="368280" imgH="203040" progId="Equation.3">
                  <p:embed/>
                </p:oleObj>
              </mc:Choice>
              <mc:Fallback>
                <p:oleObj name="معادلة" r:id="rId11" imgW="368280" imgH="203040" progId="Equation.3">
                  <p:embed/>
                  <p:pic>
                    <p:nvPicPr>
                      <p:cNvPr id="0" name="كائن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3400" y="5907088"/>
                        <a:ext cx="593725" cy="309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مربع نص 10"/>
          <p:cNvSpPr txBox="1"/>
          <p:nvPr/>
        </p:nvSpPr>
        <p:spPr>
          <a:xfrm>
            <a:off x="1047984" y="3336434"/>
            <a:ext cx="26642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 smtClean="0"/>
              <a:t>من الرسم : </a:t>
            </a:r>
            <a:r>
              <a:rPr lang="en-US" sz="2400" dirty="0" smtClean="0"/>
              <a:t>y= 2.5</a:t>
            </a:r>
            <a:endParaRPr lang="ar-SA" sz="2400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1485900" y="3776285"/>
            <a:ext cx="153205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 smtClean="0"/>
              <a:t>نضع </a:t>
            </a:r>
            <a:r>
              <a:rPr lang="en-US" sz="2400" dirty="0" smtClean="0"/>
              <a:t>x = 0 </a:t>
            </a:r>
            <a:r>
              <a:rPr lang="ar-SA" sz="2400" dirty="0" smtClean="0"/>
              <a:t> </a:t>
            </a:r>
            <a:endParaRPr lang="ar-SA" sz="2400" dirty="0"/>
          </a:p>
        </p:txBody>
      </p:sp>
      <p:graphicFrame>
        <p:nvGraphicFramePr>
          <p:cNvPr id="13" name="كائن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261349"/>
              </p:ext>
            </p:extLst>
          </p:nvPr>
        </p:nvGraphicFramePr>
        <p:xfrm>
          <a:off x="1524000" y="4337050"/>
          <a:ext cx="1579563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28" name="معادلة" r:id="rId13" imgW="977760" imgH="266400" progId="Equation.3">
                  <p:embed/>
                </p:oleObj>
              </mc:Choice>
              <mc:Fallback>
                <p:oleObj name="معادلة" r:id="rId13" imgW="97776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24000" y="4337050"/>
                        <a:ext cx="1579563" cy="407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كائن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646638"/>
              </p:ext>
            </p:extLst>
          </p:nvPr>
        </p:nvGraphicFramePr>
        <p:xfrm>
          <a:off x="1475656" y="4868863"/>
          <a:ext cx="125095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29" name="معادلة" r:id="rId15" imgW="774360" imgH="266400" progId="Equation.3">
                  <p:embed/>
                </p:oleObj>
              </mc:Choice>
              <mc:Fallback>
                <p:oleObj name="معادلة" r:id="rId15" imgW="774360" imgH="266400" progId="Equation.3">
                  <p:embed/>
                  <p:pic>
                    <p:nvPicPr>
                      <p:cNvPr id="0" name="كائن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4868863"/>
                        <a:ext cx="1250950" cy="407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كائن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909212"/>
              </p:ext>
            </p:extLst>
          </p:nvPr>
        </p:nvGraphicFramePr>
        <p:xfrm>
          <a:off x="1485900" y="5397500"/>
          <a:ext cx="1230313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30" name="معادلة" r:id="rId17" imgW="761760" imgH="266400" progId="Equation.3">
                  <p:embed/>
                </p:oleObj>
              </mc:Choice>
              <mc:Fallback>
                <p:oleObj name="معادلة" r:id="rId17" imgW="761760" imgH="266400" progId="Equation.3">
                  <p:embed/>
                  <p:pic>
                    <p:nvPicPr>
                      <p:cNvPr id="0" name="كائن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5397500"/>
                        <a:ext cx="1230313" cy="407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كائن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311238"/>
              </p:ext>
            </p:extLst>
          </p:nvPr>
        </p:nvGraphicFramePr>
        <p:xfrm>
          <a:off x="1460079" y="5949950"/>
          <a:ext cx="1455737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31" name="معادلة" r:id="rId19" imgW="901440" imgH="241200" progId="Equation.3">
                  <p:embed/>
                </p:oleObj>
              </mc:Choice>
              <mc:Fallback>
                <p:oleObj name="معادلة" r:id="rId19" imgW="901440" imgH="241200" progId="Equation.3">
                  <p:embed/>
                  <p:pic>
                    <p:nvPicPr>
                      <p:cNvPr id="0" name="كائن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079" y="5949950"/>
                        <a:ext cx="1455737" cy="3698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5576" y="558902"/>
            <a:ext cx="7941457" cy="703453"/>
          </a:xfrm>
          <a:prstGeom prst="rect">
            <a:avLst/>
          </a:prstGeom>
        </p:spPr>
      </p:pic>
      <p:sp>
        <p:nvSpPr>
          <p:cNvPr id="18" name="شكل بيضاوي 1"/>
          <p:cNvSpPr/>
          <p:nvPr/>
        </p:nvSpPr>
        <p:spPr bwMode="auto">
          <a:xfrm>
            <a:off x="6315268" y="2040003"/>
            <a:ext cx="189708" cy="16486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شكل بيضاوي 1"/>
          <p:cNvSpPr/>
          <p:nvPr/>
        </p:nvSpPr>
        <p:spPr bwMode="auto">
          <a:xfrm>
            <a:off x="1792716" y="1896928"/>
            <a:ext cx="144016" cy="15759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834D-CCE4-4219-B50B-66FE3D08ADE8}" type="datetime1">
              <a:rPr lang="en-US" smtClean="0"/>
              <a:t>9/9/2021</a:t>
            </a:fld>
            <a:endParaRPr lang="ar-S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15</a:t>
            </a:fld>
            <a:endParaRPr lang="ar-SA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04537" y="206214"/>
            <a:ext cx="1107514" cy="338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/>
      <p:bldP spid="12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6610" y="405149"/>
            <a:ext cx="8537054" cy="7988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109" y="1340768"/>
            <a:ext cx="3312368" cy="2232248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1155" y="2482708"/>
            <a:ext cx="4968552" cy="93610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3573016"/>
            <a:ext cx="971550" cy="333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7547" y="3594559"/>
            <a:ext cx="1944216" cy="37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823" y="1670965"/>
            <a:ext cx="5169637" cy="627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1186" y="1293170"/>
            <a:ext cx="2084732" cy="326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7984" y="4093840"/>
            <a:ext cx="2559777" cy="359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0110" y="4109836"/>
            <a:ext cx="1960572" cy="327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2729" y="4537694"/>
            <a:ext cx="1476926" cy="369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7419" y="4537430"/>
            <a:ext cx="254223" cy="339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1947" y="4518443"/>
            <a:ext cx="1296144" cy="4172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4313" y="4570306"/>
            <a:ext cx="2789550" cy="2816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7984" y="4991528"/>
            <a:ext cx="1152128" cy="297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58791" y="4920591"/>
            <a:ext cx="973642" cy="3534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27129" y="3639382"/>
            <a:ext cx="1706734" cy="3373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60806" y="5633629"/>
            <a:ext cx="3040772" cy="495504"/>
          </a:xfrm>
          <a:prstGeom prst="rect">
            <a:avLst/>
          </a:prstGeom>
        </p:spPr>
      </p:pic>
      <p:sp>
        <p:nvSpPr>
          <p:cNvPr id="21" name="شكل بيضاوي 1"/>
          <p:cNvSpPr/>
          <p:nvPr/>
        </p:nvSpPr>
        <p:spPr bwMode="auto">
          <a:xfrm>
            <a:off x="1759528" y="1735349"/>
            <a:ext cx="158292" cy="1350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شكل بيضاوي 1"/>
          <p:cNvSpPr/>
          <p:nvPr/>
        </p:nvSpPr>
        <p:spPr bwMode="auto">
          <a:xfrm>
            <a:off x="1144313" y="1721494"/>
            <a:ext cx="115319" cy="14887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C196-0C06-4BE4-84C4-5F665061A433}" type="datetime1">
              <a:rPr lang="en-US" smtClean="0"/>
              <a:t>9/9/2021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16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006" y="855866"/>
            <a:ext cx="4157836" cy="266429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ربع نص 1"/>
          <p:cNvSpPr txBox="1"/>
          <p:nvPr/>
        </p:nvSpPr>
        <p:spPr>
          <a:xfrm>
            <a:off x="696686" y="1540479"/>
            <a:ext cx="36862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 smtClean="0"/>
              <a:t>أصفار </a:t>
            </a:r>
            <a:r>
              <a:rPr lang="ar-SA" sz="2000" dirty="0"/>
              <a:t>الدالة ( جذور الدالة ) ( المقطع </a:t>
            </a:r>
            <a:r>
              <a:rPr lang="en-US" sz="2000" dirty="0"/>
              <a:t>x</a:t>
            </a:r>
            <a:r>
              <a:rPr lang="ar-SA" sz="2000" dirty="0"/>
              <a:t> ) هي </a:t>
            </a:r>
            <a:r>
              <a:rPr lang="en-US" sz="2000" dirty="0" smtClean="0"/>
              <a:t>x </a:t>
            </a:r>
            <a:r>
              <a:rPr lang="en-US" sz="2000" dirty="0"/>
              <a:t>= 0  , x = 1.3  ,  x = 2</a:t>
            </a:r>
            <a:endParaRPr lang="ar-SA" sz="20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811611" y="2759977"/>
            <a:ext cx="345638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الطريقة الجبرية  : نضع 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y = 0 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5" name="كائن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24388"/>
              </p:ext>
            </p:extLst>
          </p:nvPr>
        </p:nvGraphicFramePr>
        <p:xfrm>
          <a:off x="1060059" y="3367187"/>
          <a:ext cx="2520280" cy="411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7" name="معادلة" r:id="rId4" imgW="1473120" imgH="228600" progId="Equation.3">
                  <p:embed/>
                </p:oleObj>
              </mc:Choice>
              <mc:Fallback>
                <p:oleObj name="معادلة" r:id="rId4" imgW="14731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0059" y="3367187"/>
                        <a:ext cx="2520280" cy="4112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كائن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420935"/>
              </p:ext>
            </p:extLst>
          </p:nvPr>
        </p:nvGraphicFramePr>
        <p:xfrm>
          <a:off x="1204076" y="3795745"/>
          <a:ext cx="237626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8" name="معادلة" r:id="rId6" imgW="1231560" imgH="203040" progId="Equation.3">
                  <p:embed/>
                </p:oleObj>
              </mc:Choice>
              <mc:Fallback>
                <p:oleObj name="معادلة" r:id="rId6" imgW="1231560" imgH="203040" progId="Equation.3">
                  <p:embed/>
                  <p:pic>
                    <p:nvPicPr>
                      <p:cNvPr id="0" name="كائن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076" y="3795745"/>
                        <a:ext cx="2376263" cy="36512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مربع نص 9"/>
          <p:cNvSpPr txBox="1"/>
          <p:nvPr/>
        </p:nvSpPr>
        <p:spPr>
          <a:xfrm>
            <a:off x="4249257" y="4315229"/>
            <a:ext cx="380804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 smtClean="0"/>
              <a:t>نحل المعادلة / بأخذ </a:t>
            </a:r>
            <a:r>
              <a:rPr lang="en-US" sz="2400" dirty="0" smtClean="0"/>
              <a:t>x</a:t>
            </a:r>
            <a:r>
              <a:rPr lang="ar-SA" sz="2400" dirty="0" smtClean="0"/>
              <a:t> عامل مشترك</a:t>
            </a:r>
            <a:endParaRPr lang="ar-SA" sz="2400" dirty="0"/>
          </a:p>
        </p:txBody>
      </p:sp>
      <p:graphicFrame>
        <p:nvGraphicFramePr>
          <p:cNvPr id="7" name="كائن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766098"/>
              </p:ext>
            </p:extLst>
          </p:nvPr>
        </p:nvGraphicFramePr>
        <p:xfrm>
          <a:off x="1109287" y="4315658"/>
          <a:ext cx="247491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9" name="معادلة" r:id="rId8" imgW="1282680" imgH="228600" progId="Equation.3">
                  <p:embed/>
                </p:oleObj>
              </mc:Choice>
              <mc:Fallback>
                <p:oleObj name="معادلة" r:id="rId8" imgW="1282680" imgH="228600" progId="Equation.3">
                  <p:embed/>
                  <p:pic>
                    <p:nvPicPr>
                      <p:cNvPr id="0" name="كائن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287" y="4315658"/>
                        <a:ext cx="2474913" cy="409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كائن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597528"/>
              </p:ext>
            </p:extLst>
          </p:nvPr>
        </p:nvGraphicFramePr>
        <p:xfrm>
          <a:off x="724524" y="5484145"/>
          <a:ext cx="711200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0" name="معادلة" r:id="rId10" imgW="368280" imgH="177480" progId="Equation.3">
                  <p:embed/>
                </p:oleObj>
              </mc:Choice>
              <mc:Fallback>
                <p:oleObj name="معادلة" r:id="rId10" imgW="368280" imgH="177480" progId="Equation.3">
                  <p:embed/>
                  <p:pic>
                    <p:nvPicPr>
                      <p:cNvPr id="0" name="كائن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524" y="5484145"/>
                        <a:ext cx="711200" cy="319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مربع نص 12"/>
          <p:cNvSpPr txBox="1"/>
          <p:nvPr/>
        </p:nvSpPr>
        <p:spPr>
          <a:xfrm>
            <a:off x="1690958" y="4857482"/>
            <a:ext cx="43204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أو</a:t>
            </a:r>
            <a:endParaRPr lang="ar-SA" sz="2400" b="1" dirty="0"/>
          </a:p>
        </p:txBody>
      </p:sp>
      <p:graphicFrame>
        <p:nvGraphicFramePr>
          <p:cNvPr id="9" name="كائن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670735"/>
              </p:ext>
            </p:extLst>
          </p:nvPr>
        </p:nvGraphicFramePr>
        <p:xfrm>
          <a:off x="2385658" y="4917185"/>
          <a:ext cx="20828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1" name="معادلة" r:id="rId12" imgW="1079280" imgH="203040" progId="Equation.3">
                  <p:embed/>
                </p:oleObj>
              </mc:Choice>
              <mc:Fallback>
                <p:oleObj name="معادلة" r:id="rId12" imgW="1079280" imgH="203040" progId="Equation.3">
                  <p:embed/>
                  <p:pic>
                    <p:nvPicPr>
                      <p:cNvPr id="0" name="كائن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5658" y="4917185"/>
                        <a:ext cx="2082800" cy="365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كائن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520497"/>
              </p:ext>
            </p:extLst>
          </p:nvPr>
        </p:nvGraphicFramePr>
        <p:xfrm>
          <a:off x="753687" y="4963222"/>
          <a:ext cx="71120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2" name="معادلة" r:id="rId14" imgW="368280" imgH="177480" progId="Equation.3">
                  <p:embed/>
                </p:oleObj>
              </mc:Choice>
              <mc:Fallback>
                <p:oleObj name="معادلة" r:id="rId14" imgW="368280" imgH="177480" progId="Equation.3">
                  <p:embed/>
                  <p:pic>
                    <p:nvPicPr>
                      <p:cNvPr id="0" name="كائن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687" y="4963222"/>
                        <a:ext cx="711200" cy="319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كائن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338193"/>
              </p:ext>
            </p:extLst>
          </p:nvPr>
        </p:nvGraphicFramePr>
        <p:xfrm>
          <a:off x="4492819" y="5991336"/>
          <a:ext cx="711200" cy="404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3" name="معادلة" r:id="rId16" imgW="368280" imgH="177480" progId="Equation.3">
                  <p:embed/>
                </p:oleObj>
              </mc:Choice>
              <mc:Fallback>
                <p:oleObj name="معادلة" r:id="rId16" imgW="368280" imgH="177480" progId="Equation.3">
                  <p:embed/>
                  <p:pic>
                    <p:nvPicPr>
                      <p:cNvPr id="0" name="كائن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819" y="5991336"/>
                        <a:ext cx="711200" cy="4040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كائن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619456"/>
              </p:ext>
            </p:extLst>
          </p:nvPr>
        </p:nvGraphicFramePr>
        <p:xfrm>
          <a:off x="2405857" y="5968677"/>
          <a:ext cx="105410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4" name="معادلة" r:id="rId18" imgW="545760" imgH="177480" progId="Equation.3">
                  <p:embed/>
                </p:oleObj>
              </mc:Choice>
              <mc:Fallback>
                <p:oleObj name="معادلة" r:id="rId18" imgW="545760" imgH="177480" progId="Equation.3">
                  <p:embed/>
                  <p:pic>
                    <p:nvPicPr>
                      <p:cNvPr id="0" name="كائن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5857" y="5968677"/>
                        <a:ext cx="1054100" cy="4048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كائن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405609"/>
              </p:ext>
            </p:extLst>
          </p:nvPr>
        </p:nvGraphicFramePr>
        <p:xfrm>
          <a:off x="872541" y="5983486"/>
          <a:ext cx="869261" cy="390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5" name="معادلة" r:id="rId20" imgW="368280" imgH="177480" progId="Equation.3">
                  <p:embed/>
                </p:oleObj>
              </mc:Choice>
              <mc:Fallback>
                <p:oleObj name="معادلة" r:id="rId20" imgW="368280" imgH="177480" progId="Equation.3">
                  <p:embed/>
                  <p:pic>
                    <p:nvPicPr>
                      <p:cNvPr id="0" name="كائن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541" y="5983486"/>
                        <a:ext cx="869261" cy="3900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مربع نص 9"/>
          <p:cNvSpPr txBox="1"/>
          <p:nvPr/>
        </p:nvSpPr>
        <p:spPr>
          <a:xfrm>
            <a:off x="1835696" y="975260"/>
            <a:ext cx="2552092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AE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من التمثيل البياني نوجد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322514"/>
            <a:ext cx="7776419" cy="387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83427" y="335472"/>
            <a:ext cx="1107514" cy="33803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36578" y="5445160"/>
            <a:ext cx="2611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( 3X – 4 ) ( X - 2 ) = 0</a:t>
            </a:r>
            <a:endParaRPr lang="en-US" sz="2000" dirty="0"/>
          </a:p>
        </p:txBody>
      </p:sp>
      <p:sp>
        <p:nvSpPr>
          <p:cNvPr id="27" name="مربع نص 12"/>
          <p:cNvSpPr txBox="1"/>
          <p:nvPr/>
        </p:nvSpPr>
        <p:spPr>
          <a:xfrm>
            <a:off x="1899473" y="5368200"/>
            <a:ext cx="43204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أو</a:t>
            </a:r>
            <a:endParaRPr lang="ar-SA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228717" y="5991336"/>
            <a:ext cx="2261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/>
              <a:t>أصفار الدالة</a:t>
            </a:r>
            <a:r>
              <a:rPr lang="en-US" sz="2400" dirty="0"/>
              <a:t> </a:t>
            </a:r>
            <a:r>
              <a:rPr lang="ar-AE" sz="2400" dirty="0"/>
              <a:t>هي </a:t>
            </a:r>
            <a:endParaRPr lang="en-US" sz="2400" dirty="0"/>
          </a:p>
        </p:txBody>
      </p:sp>
      <p:sp>
        <p:nvSpPr>
          <p:cNvPr id="30" name="مربع نص 12"/>
          <p:cNvSpPr txBox="1"/>
          <p:nvPr/>
        </p:nvSpPr>
        <p:spPr>
          <a:xfrm>
            <a:off x="1891666" y="5983486"/>
            <a:ext cx="43204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و</a:t>
            </a:r>
            <a:endParaRPr lang="ar-SA" sz="2400" b="1" dirty="0"/>
          </a:p>
        </p:txBody>
      </p:sp>
      <p:sp>
        <p:nvSpPr>
          <p:cNvPr id="32" name="مربع نص 12"/>
          <p:cNvSpPr txBox="1"/>
          <p:nvPr/>
        </p:nvSpPr>
        <p:spPr>
          <a:xfrm>
            <a:off x="3845600" y="5971444"/>
            <a:ext cx="43204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و</a:t>
            </a:r>
            <a:endParaRPr lang="ar-SA" sz="2400" b="1" dirty="0"/>
          </a:p>
        </p:txBody>
      </p:sp>
      <p:sp>
        <p:nvSpPr>
          <p:cNvPr id="25" name="شكل بيضاوي 1"/>
          <p:cNvSpPr/>
          <p:nvPr/>
        </p:nvSpPr>
        <p:spPr bwMode="auto">
          <a:xfrm>
            <a:off x="6206835" y="2140914"/>
            <a:ext cx="122579" cy="14508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شكل بيضاوي 1"/>
          <p:cNvSpPr/>
          <p:nvPr/>
        </p:nvSpPr>
        <p:spPr bwMode="auto">
          <a:xfrm>
            <a:off x="5874328" y="2161309"/>
            <a:ext cx="160132" cy="969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شكل بيضاوي 1"/>
          <p:cNvSpPr/>
          <p:nvPr/>
        </p:nvSpPr>
        <p:spPr bwMode="auto">
          <a:xfrm>
            <a:off x="6357124" y="2161309"/>
            <a:ext cx="195218" cy="969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0DB77-A18C-44BE-ABC8-2695BFC25FF4}" type="datetime1">
              <a:rPr lang="en-US" smtClean="0"/>
              <a:t>9/9/2021</a:t>
            </a:fld>
            <a:endParaRPr lang="ar-S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17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3" grpId="0" animBg="1"/>
      <p:bldP spid="23" grpId="0" animBg="1"/>
      <p:bldP spid="24" grpId="0"/>
      <p:bldP spid="27" grpId="0" animBg="1"/>
      <p:bldP spid="26" grpId="0"/>
      <p:bldP spid="30" grpId="0" animBg="1"/>
      <p:bldP spid="32" grpId="0" animBg="1"/>
      <p:bldP spid="25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8640"/>
            <a:ext cx="3960440" cy="316835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ربع نص 3"/>
          <p:cNvSpPr txBox="1"/>
          <p:nvPr/>
        </p:nvSpPr>
        <p:spPr>
          <a:xfrm>
            <a:off x="811611" y="2564904"/>
            <a:ext cx="345638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الطريقة الجبرية  : نضع 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y = 0 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مربع نص 9"/>
          <p:cNvSpPr txBox="1"/>
          <p:nvPr/>
        </p:nvSpPr>
        <p:spPr>
          <a:xfrm>
            <a:off x="1835696" y="975260"/>
            <a:ext cx="2552092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AE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من التمثيل البياني نوجد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مربع نص 1"/>
          <p:cNvSpPr txBox="1"/>
          <p:nvPr/>
        </p:nvSpPr>
        <p:spPr>
          <a:xfrm>
            <a:off x="696686" y="1540479"/>
            <a:ext cx="36862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 smtClean="0"/>
              <a:t>أصفار </a:t>
            </a:r>
            <a:r>
              <a:rPr lang="ar-SA" sz="2000" dirty="0"/>
              <a:t>الدالة ( جذور الدالة ) ( المقطع </a:t>
            </a:r>
            <a:r>
              <a:rPr lang="en-US" sz="2000" dirty="0"/>
              <a:t>x</a:t>
            </a:r>
            <a:r>
              <a:rPr lang="ar-SA" sz="2000" dirty="0"/>
              <a:t> ) هي </a:t>
            </a:r>
            <a:r>
              <a:rPr lang="ar-AE" sz="2000" dirty="0" smtClean="0"/>
              <a:t>  </a:t>
            </a:r>
            <a:r>
              <a:rPr lang="en-US" sz="2000" dirty="0" smtClean="0">
                <a:latin typeface="Arial Nova" panose="020B0504020202020204" pitchFamily="34" charset="0"/>
              </a:rPr>
              <a:t>t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smtClean="0"/>
              <a:t>- 0.25</a:t>
            </a:r>
            <a:endParaRPr lang="ar-SA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288612"/>
            <a:ext cx="1965195" cy="492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9630" y="451656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</a:t>
            </a:r>
            <a:r>
              <a:rPr lang="en-US" sz="2000" dirty="0">
                <a:latin typeface="Arial Nova" panose="020B0504020202020204" pitchFamily="34" charset="0"/>
              </a:rPr>
              <a:t>t</a:t>
            </a:r>
            <a:r>
              <a:rPr lang="en-US" sz="2000" dirty="0" smtClean="0"/>
              <a:t> + 1 = 0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31640" y="3930420"/>
                <a:ext cx="1965195" cy="436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3930420"/>
                <a:ext cx="1965195" cy="4364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547664" y="520352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</a:t>
            </a:r>
            <a:r>
              <a:rPr lang="en-US" sz="2000" dirty="0">
                <a:latin typeface="Arial Nova" panose="020B0504020202020204" pitchFamily="34" charset="0"/>
              </a:rPr>
              <a:t>t</a:t>
            </a:r>
            <a:r>
              <a:rPr lang="en-US" sz="2000" dirty="0" smtClean="0"/>
              <a:t> = - 1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28380" y="5203528"/>
                <a:ext cx="2179724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380" y="5203528"/>
                <a:ext cx="2179724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شكل بيضاوي 1"/>
          <p:cNvSpPr/>
          <p:nvPr/>
        </p:nvSpPr>
        <p:spPr bwMode="auto">
          <a:xfrm>
            <a:off x="6084168" y="2564904"/>
            <a:ext cx="128940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23A1-C3C3-4681-A7F0-9DE2ABC47026}" type="datetime1">
              <a:rPr lang="en-US" smtClean="0"/>
              <a:t>9/9/2021</a:t>
            </a:fld>
            <a:endParaRPr lang="ar-S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42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/>
      <p:bldP spid="8" grpId="0"/>
      <p:bldP spid="9" grpId="0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494762" cy="84772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5790" y="1124744"/>
            <a:ext cx="7486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3362" y="1988840"/>
            <a:ext cx="2724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4225" y="2006256"/>
            <a:ext cx="24955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9840" y="2016136"/>
            <a:ext cx="22955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4047" y="3591038"/>
            <a:ext cx="27146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37873" y="3585281"/>
            <a:ext cx="24955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3583147"/>
            <a:ext cx="2295525" cy="14573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23217" y="5060059"/>
            <a:ext cx="2695575" cy="15335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398" y="5077475"/>
            <a:ext cx="2476500" cy="15335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26192" y="5062193"/>
            <a:ext cx="2305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211B-23A5-492B-8767-B08B00CA4638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19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3815917" y="1160748"/>
            <a:ext cx="1873895" cy="3857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AE" sz="1575" b="1" dirty="0"/>
              <a:t>كوفيد - </a:t>
            </a:r>
            <a:r>
              <a:rPr lang="en-US" sz="1575" b="1" dirty="0"/>
              <a:t>19</a:t>
            </a:r>
          </a:p>
        </p:txBody>
      </p:sp>
      <p:pic>
        <p:nvPicPr>
          <p:cNvPr id="2" name="كوفيد 1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061611" y="1654522"/>
            <a:ext cx="6966773" cy="3610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80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412776"/>
            <a:ext cx="1333500" cy="36004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484784"/>
            <a:ext cx="2069207" cy="18722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700808"/>
            <a:ext cx="1209675" cy="257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276872"/>
            <a:ext cx="50482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140968"/>
            <a:ext cx="1276350" cy="361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682355"/>
            <a:ext cx="6086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64363" y="4266803"/>
            <a:ext cx="1000125" cy="3143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7" y="4293096"/>
            <a:ext cx="1944216" cy="1752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4437112"/>
            <a:ext cx="1133475" cy="323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4932015"/>
            <a:ext cx="50958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0975" y="5661248"/>
            <a:ext cx="1162050" cy="352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7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469" y="6212160"/>
            <a:ext cx="578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B60E-B12C-48D4-931D-32574BAB59A7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20</a:t>
            </a:fld>
            <a:endParaRPr lang="ar-S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0198" y="287081"/>
            <a:ext cx="2149880" cy="3180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536" y="651084"/>
            <a:ext cx="8371807" cy="617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0993" y="1410589"/>
            <a:ext cx="1209675" cy="257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0993" y="2449652"/>
            <a:ext cx="1276350" cy="361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823566"/>
            <a:ext cx="3198639" cy="2546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651084"/>
            <a:ext cx="8371807" cy="6176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1105929"/>
            <a:ext cx="3312368" cy="2262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7001" y="1731667"/>
            <a:ext cx="515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 smtClean="0"/>
              <a:t>يتضح من التمثيل البياني أن المنحنى متماثل حول المحور </a:t>
            </a:r>
            <a:r>
              <a:rPr lang="en-US" dirty="0" smtClean="0"/>
              <a:t>y</a:t>
            </a:r>
            <a:r>
              <a:rPr lang="ar-AE" dirty="0" smtClean="0"/>
              <a:t> لان كل نقطة </a:t>
            </a:r>
            <a:r>
              <a:rPr lang="en-US" dirty="0" smtClean="0"/>
              <a:t> 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r>
              <a:rPr lang="ar-AE" dirty="0" smtClean="0"/>
              <a:t>على المنحنى. فأن النقطة </a:t>
            </a:r>
            <a:r>
              <a:rPr lang="en-US" dirty="0" smtClean="0"/>
              <a:t>(-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r>
              <a:rPr lang="ar-AE" dirty="0" smtClean="0"/>
              <a:t> تقع ايضاً على المنحنى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68369" y="2856996"/>
                <a:ext cx="1983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=−(−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369" y="2856996"/>
                <a:ext cx="1983751" cy="400110"/>
              </a:xfrm>
              <a:prstGeom prst="rect">
                <a:avLst/>
              </a:prstGeom>
              <a:blipFill>
                <a:blip r:embed="rId8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451969" y="2856846"/>
                <a:ext cx="18140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969" y="2856846"/>
                <a:ext cx="1814070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493049" y="248902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 smtClean="0"/>
              <a:t>نستبدل </a:t>
            </a:r>
            <a:r>
              <a:rPr lang="en-US" dirty="0" smtClean="0"/>
              <a:t>x</a:t>
            </a:r>
            <a:r>
              <a:rPr lang="ar-AE" dirty="0" smtClean="0"/>
              <a:t> </a:t>
            </a:r>
            <a:r>
              <a:rPr lang="en-US" dirty="0" smtClean="0"/>
              <a:t> </a:t>
            </a:r>
            <a:r>
              <a:rPr lang="ar-AE" dirty="0" smtClean="0"/>
              <a:t>ب </a:t>
            </a:r>
            <a:r>
              <a:rPr lang="en-US" dirty="0" smtClean="0"/>
              <a:t>- x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203677" y="3244334"/>
            <a:ext cx="3895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dirty="0" smtClean="0"/>
              <a:t>أذاً </a:t>
            </a:r>
            <a:r>
              <a:rPr lang="ar-AE" dirty="0"/>
              <a:t>المنحنى متماثل حول المحور </a:t>
            </a:r>
            <a:r>
              <a:rPr lang="en-US" dirty="0"/>
              <a:t>y</a:t>
            </a:r>
            <a:r>
              <a:rPr lang="ar-AE" dirty="0"/>
              <a:t> </a:t>
            </a:r>
            <a:endParaRPr lang="en-US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0992" y="4005064"/>
            <a:ext cx="1209675" cy="257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476434" y="4412600"/>
            <a:ext cx="4224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dirty="0" smtClean="0"/>
              <a:t>يتضح من التمثيل البياني أن المنحنى متماثل المحور </a:t>
            </a:r>
            <a:r>
              <a:rPr lang="en-US" dirty="0" smtClean="0"/>
              <a:t> x</a:t>
            </a:r>
            <a:r>
              <a:rPr lang="ar-AE" dirty="0" smtClean="0"/>
              <a:t> </a:t>
            </a:r>
          </a:p>
          <a:p>
            <a:r>
              <a:rPr lang="ar-AE" dirty="0" smtClean="0"/>
              <a:t>وحول المحور </a:t>
            </a:r>
            <a:r>
              <a:rPr lang="ar-AE" dirty="0"/>
              <a:t> </a:t>
            </a:r>
            <a:r>
              <a:rPr lang="en-US" dirty="0"/>
              <a:t>y</a:t>
            </a:r>
            <a:r>
              <a:rPr lang="ar-AE" dirty="0"/>
              <a:t>  وحول نقطة الاصل </a:t>
            </a:r>
            <a:endParaRPr lang="en-US" dirty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24317" y="5112375"/>
            <a:ext cx="1276350" cy="361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719736" y="5671400"/>
                <a:ext cx="207639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+(−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736" y="5671400"/>
                <a:ext cx="2076399" cy="307777"/>
              </a:xfrm>
              <a:prstGeom prst="rect">
                <a:avLst/>
              </a:prstGeom>
              <a:blipFill>
                <a:blip r:embed="rId11"/>
                <a:stretch>
                  <a:fillRect l="-5572" r="-3812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96135" y="5671399"/>
                <a:ext cx="207639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5" y="5671399"/>
                <a:ext cx="2076399" cy="307777"/>
              </a:xfrm>
              <a:prstGeom prst="rect">
                <a:avLst/>
              </a:prstGeom>
              <a:blipFill>
                <a:blip r:embed="rId12"/>
                <a:stretch>
                  <a:fillRect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/>
          <p:cNvCxnSpPr/>
          <p:nvPr/>
        </p:nvCxnSpPr>
        <p:spPr>
          <a:xfrm flipH="1">
            <a:off x="947603" y="3779632"/>
            <a:ext cx="70908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A1D7-B7C9-4857-BF23-E729F628B78E}" type="datetime1">
              <a:rPr lang="en-US" smtClean="0"/>
              <a:t>9/9/2021</a:t>
            </a:fld>
            <a:endParaRPr lang="ar-S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21</a:t>
            </a:fld>
            <a:endParaRPr lang="ar-SA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4537" y="206214"/>
            <a:ext cx="1107514" cy="338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5" grpId="0"/>
      <p:bldP spid="16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3779912" y="3645024"/>
            <a:ext cx="504056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جبرياً </a:t>
            </a: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بيّن هل الدوال التالية زوجية أم </a:t>
            </a:r>
            <a:r>
              <a:rPr lang="ar-S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فردية ؟</a:t>
            </a: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221088"/>
            <a:ext cx="1638300" cy="381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graphicFrame>
        <p:nvGraphicFramePr>
          <p:cNvPr id="7" name="كائن 6"/>
          <p:cNvGraphicFramePr>
            <a:graphicFrameLocks noChangeAspect="1"/>
          </p:cNvGraphicFramePr>
          <p:nvPr/>
        </p:nvGraphicFramePr>
        <p:xfrm>
          <a:off x="6588224" y="4725144"/>
          <a:ext cx="2201540" cy="1020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2" name="Equation" r:id="rId4" imgW="1841400" imgH="876240" progId="Equation.3">
                  <p:embed/>
                </p:oleObj>
              </mc:Choice>
              <mc:Fallback>
                <p:oleObj name="Equation" r:id="rId4" imgW="1841400" imgH="876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4725144"/>
                        <a:ext cx="2201540" cy="10203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مستطيل مستدير الزوايا 7"/>
          <p:cNvSpPr/>
          <p:nvPr/>
        </p:nvSpPr>
        <p:spPr bwMode="auto">
          <a:xfrm>
            <a:off x="6444208" y="4653136"/>
            <a:ext cx="1800200" cy="36004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مستطيل مستدير الزوايا 8"/>
          <p:cNvSpPr/>
          <p:nvPr/>
        </p:nvSpPr>
        <p:spPr bwMode="auto">
          <a:xfrm>
            <a:off x="6516216" y="5445224"/>
            <a:ext cx="1872208" cy="36004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8028384" y="6093296"/>
            <a:ext cx="864096" cy="3385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r>
              <a:rPr lang="ar-S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واضح أن </a:t>
            </a:r>
            <a:endParaRPr lang="ar-S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كائن 10"/>
          <p:cNvGraphicFramePr>
            <a:graphicFrameLocks noChangeAspect="1"/>
          </p:cNvGraphicFramePr>
          <p:nvPr/>
        </p:nvGraphicFramePr>
        <p:xfrm>
          <a:off x="6516216" y="6093296"/>
          <a:ext cx="1359024" cy="2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3" name="Equation" r:id="rId6" imgW="1143000" imgH="253800" progId="Equation.3">
                  <p:embed/>
                </p:oleObj>
              </mc:Choice>
              <mc:Fallback>
                <p:oleObj name="Equation" r:id="rId6" imgW="114300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6093296"/>
                        <a:ext cx="1359024" cy="288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مربع نص 11"/>
          <p:cNvSpPr txBox="1"/>
          <p:nvPr/>
        </p:nvSpPr>
        <p:spPr>
          <a:xfrm>
            <a:off x="6372200" y="6453336"/>
            <a:ext cx="172819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الدالة ليست زوجية </a:t>
            </a:r>
            <a:endParaRPr lang="ar-S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رابط مستقيم 13"/>
          <p:cNvCxnSpPr/>
          <p:nvPr/>
        </p:nvCxnSpPr>
        <p:spPr bwMode="auto">
          <a:xfrm>
            <a:off x="5652120" y="4437112"/>
            <a:ext cx="0" cy="21602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5" name="كائن 14"/>
          <p:cNvGraphicFramePr>
            <a:graphicFrameLocks noChangeAspect="1"/>
          </p:cNvGraphicFramePr>
          <p:nvPr/>
        </p:nvGraphicFramePr>
        <p:xfrm>
          <a:off x="3131840" y="4509120"/>
          <a:ext cx="2044948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4" name="Equation" r:id="rId8" imgW="1612800" imgH="876240" progId="Equation.3">
                  <p:embed/>
                </p:oleObj>
              </mc:Choice>
              <mc:Fallback>
                <p:oleObj name="Equation" r:id="rId8" imgW="1612800" imgH="8762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4509120"/>
                        <a:ext cx="2044948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مستطيل مستدير الزوايا 15"/>
          <p:cNvSpPr/>
          <p:nvPr/>
        </p:nvSpPr>
        <p:spPr bwMode="auto">
          <a:xfrm>
            <a:off x="3131840" y="4481824"/>
            <a:ext cx="1872208" cy="360040"/>
          </a:xfrm>
          <a:prstGeom prst="roundRect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مستطيل مستدير الزوايا 16"/>
          <p:cNvSpPr/>
          <p:nvPr/>
        </p:nvSpPr>
        <p:spPr bwMode="auto">
          <a:xfrm>
            <a:off x="2987824" y="5229200"/>
            <a:ext cx="2016224" cy="360040"/>
          </a:xfrm>
          <a:prstGeom prst="roundRect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4499992" y="5805264"/>
            <a:ext cx="864096" cy="3385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r>
              <a:rPr lang="ar-S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واضح أن </a:t>
            </a:r>
            <a:endParaRPr lang="ar-S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9" name="كائن 18"/>
          <p:cNvGraphicFramePr>
            <a:graphicFrameLocks noChangeAspect="1"/>
          </p:cNvGraphicFramePr>
          <p:nvPr/>
        </p:nvGraphicFramePr>
        <p:xfrm>
          <a:off x="2915816" y="5805264"/>
          <a:ext cx="1473324" cy="2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5" name="Equation" r:id="rId10" imgW="1257120" imgH="253800" progId="Equation.3">
                  <p:embed/>
                </p:oleObj>
              </mc:Choice>
              <mc:Fallback>
                <p:oleObj name="Equation" r:id="rId10" imgW="1257120" imgH="2538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5805264"/>
                        <a:ext cx="1473324" cy="288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مربع نص 19"/>
          <p:cNvSpPr txBox="1"/>
          <p:nvPr/>
        </p:nvSpPr>
        <p:spPr>
          <a:xfrm>
            <a:off x="2915816" y="6309320"/>
            <a:ext cx="172819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الدالة فردية</a:t>
            </a:r>
            <a:endParaRPr lang="ar-S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7475" y="3163093"/>
            <a:ext cx="4397482" cy="358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637" y="325979"/>
            <a:ext cx="8102018" cy="850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8297" y="872426"/>
            <a:ext cx="7416824" cy="216761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BE77-1516-4DBD-AE68-1D4C1F3190A9}" type="datetime1">
              <a:rPr lang="en-US" smtClean="0"/>
              <a:t>9/9/2021</a:t>
            </a:fld>
            <a:endParaRPr lang="ar-S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22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build="p" animBg="1"/>
      <p:bldP spid="12" grpId="0"/>
      <p:bldP spid="16" grpId="0" animBg="1"/>
      <p:bldP spid="17" grpId="0" animBg="1"/>
      <p:bldP spid="18" grpId="0" build="p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4"/>
          <p:cNvSpPr txBox="1"/>
          <p:nvPr/>
        </p:nvSpPr>
        <p:spPr>
          <a:xfrm>
            <a:off x="3563888" y="548680"/>
            <a:ext cx="504056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جبرياً </a:t>
            </a: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بيّن هل الدوال التالية زوجية أم </a:t>
            </a:r>
            <a:r>
              <a:rPr lang="ar-S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فردية ؟</a:t>
            </a: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1885780" cy="7200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501008"/>
            <a:ext cx="3038432" cy="33429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1116" y="1799905"/>
                <a:ext cx="3744416" cy="725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16" y="1799905"/>
                <a:ext cx="3744416" cy="7251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32475" y="2564801"/>
                <a:ext cx="17085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475" y="2564801"/>
                <a:ext cx="1708570" cy="400110"/>
              </a:xfrm>
              <a:prstGeom prst="rect">
                <a:avLst/>
              </a:prstGeom>
              <a:blipFill>
                <a:blip r:embed="rId5"/>
                <a:stretch>
                  <a:fillRect l="-1786" r="-178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067944" y="2612914"/>
            <a:ext cx="18002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ar-AE" sz="2000" dirty="0" smtClean="0"/>
              <a:t>أذاً الدالة زوجية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99592" y="4142437"/>
                <a:ext cx="3639368" cy="3113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+(−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142437"/>
                <a:ext cx="3639368" cy="311304"/>
              </a:xfrm>
              <a:prstGeom prst="rect">
                <a:avLst/>
              </a:prstGeom>
              <a:blipFill>
                <a:blip r:embed="rId6"/>
                <a:stretch>
                  <a:fillRect l="-838" t="-1961" r="-167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655676" y="4630421"/>
                <a:ext cx="2127200" cy="3095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676" y="4630421"/>
                <a:ext cx="2127200" cy="309556"/>
              </a:xfrm>
              <a:prstGeom prst="rect">
                <a:avLst/>
              </a:prstGeom>
              <a:blipFill>
                <a:blip r:embed="rId7"/>
                <a:stretch>
                  <a:fillRect t="-2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92713" y="4615593"/>
                <a:ext cx="1983184" cy="3113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713" y="4615593"/>
                <a:ext cx="1983184" cy="311304"/>
              </a:xfrm>
              <a:prstGeom prst="rect">
                <a:avLst/>
              </a:prstGeom>
              <a:blipFill>
                <a:blip r:embed="rId8"/>
                <a:stretch>
                  <a:fillRect l="-2769" r="-5846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05361" y="5183044"/>
                <a:ext cx="194145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361" y="5183044"/>
                <a:ext cx="1941453" cy="400110"/>
              </a:xfrm>
              <a:prstGeom prst="rect">
                <a:avLst/>
              </a:prstGeom>
              <a:blipFill>
                <a:blip r:embed="rId9"/>
                <a:stretch>
                  <a:fillRect r="-314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4067944" y="5183044"/>
            <a:ext cx="162314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ar-AE" sz="2000" dirty="0" smtClean="0"/>
              <a:t>أذاً الدالة فردية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899592" y="3284984"/>
            <a:ext cx="70908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D456-9813-4655-ABDB-E1C3562C5867}" type="datetime1">
              <a:rPr lang="en-US" smtClean="0"/>
              <a:t>9/9/2021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23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  <p:bldP spid="11" grpId="0"/>
      <p:bldP spid="12" grpId="0"/>
      <p:bldP spid="17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4967302"/>
            <a:ext cx="5545773" cy="887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607" y="332656"/>
            <a:ext cx="2963997" cy="27718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40329" y="3212976"/>
            <a:ext cx="4968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5400" b="1" dirty="0">
                <a:latin typeface="Aldhabi" panose="01000000000000000000" pitchFamily="2" charset="-78"/>
                <a:cs typeface="Aldhabi" panose="01000000000000000000" pitchFamily="2" charset="-78"/>
              </a:rPr>
              <a:t>نشكركم لحسن إنتباهكم </a:t>
            </a:r>
          </a:p>
          <a:p>
            <a:pPr algn="ctr"/>
            <a:r>
              <a:rPr lang="ar-EG" sz="5400" b="1" dirty="0">
                <a:latin typeface="Aldhabi" panose="01000000000000000000" pitchFamily="2" charset="-78"/>
                <a:cs typeface="Aldhabi" panose="01000000000000000000" pitchFamily="2" charset="-78"/>
              </a:rPr>
              <a:t>نلقاكم في دروس أخرى إن شاء الله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FE0-D86C-44C1-9A54-F5A5B70411B9}" type="datetime1">
              <a:rPr lang="en-US" smtClean="0"/>
              <a:t>9/9/2021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24</a:t>
            </a:fld>
            <a:endParaRPr lang="ar-S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31" y="501590"/>
            <a:ext cx="3932147" cy="277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833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0274" y="3089719"/>
            <a:ext cx="1384220" cy="4154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100" dirty="0">
                <a:latin typeface="Century Gothic" panose="020B0502020202020204" pitchFamily="34" charset="0"/>
                <a:cs typeface="Sultan bold" pitchFamily="2" charset="-78"/>
              </a:rPr>
              <a:t>جهز أدواتك</a:t>
            </a:r>
            <a:endParaRPr lang="en-GB" sz="2100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94660" y="3074034"/>
            <a:ext cx="1649341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latin typeface="Century Gothic" panose="020B0502020202020204" pitchFamily="34" charset="0"/>
                <a:cs typeface="Sultan bold" pitchFamily="2" charset="-78"/>
              </a:rPr>
              <a:t>الالتزام بالوقت المحدد للحصة</a:t>
            </a:r>
            <a:endParaRPr lang="en-GB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3877" y="3074034"/>
            <a:ext cx="1458891" cy="4154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100" dirty="0">
                <a:latin typeface="Century Gothic" panose="020B0502020202020204" pitchFamily="34" charset="0"/>
                <a:cs typeface="Sultan bold" pitchFamily="2" charset="-78"/>
              </a:rPr>
              <a:t>أغلق المايكرفون </a:t>
            </a:r>
            <a:endParaRPr lang="en-GB" sz="2100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41275" y="1560084"/>
            <a:ext cx="1345753" cy="1375444"/>
            <a:chOff x="1569776" y="3693126"/>
            <a:chExt cx="1794337" cy="1833925"/>
          </a:xfrm>
        </p:grpSpPr>
        <p:sp>
          <p:nvSpPr>
            <p:cNvPr id="8" name="Oval 7"/>
            <p:cNvSpPr/>
            <p:nvPr/>
          </p:nvSpPr>
          <p:spPr>
            <a:xfrm>
              <a:off x="1569776" y="3693126"/>
              <a:ext cx="1773757" cy="1833925"/>
            </a:xfrm>
            <a:prstGeom prst="ellipse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614" y="3945155"/>
              <a:ext cx="1729499" cy="1266755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052708" y="3089720"/>
            <a:ext cx="1747122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latin typeface="Century Gothic" panose="020B0502020202020204" pitchFamily="34" charset="0"/>
                <a:cs typeface="Sultan bold" pitchFamily="2" charset="-78"/>
              </a:rPr>
              <a:t>استمع لإجابات أصدقائي ولا أقاطعهم</a:t>
            </a:r>
            <a:endParaRPr lang="en-GB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94955" y="1548405"/>
            <a:ext cx="1330318" cy="1375444"/>
            <a:chOff x="5511113" y="3169701"/>
            <a:chExt cx="1773757" cy="1833925"/>
          </a:xfrm>
        </p:grpSpPr>
        <p:sp>
          <p:nvSpPr>
            <p:cNvPr id="18" name="Oval 17"/>
            <p:cNvSpPr/>
            <p:nvPr/>
          </p:nvSpPr>
          <p:spPr>
            <a:xfrm>
              <a:off x="5511113" y="3169701"/>
              <a:ext cx="1773757" cy="1833925"/>
            </a:xfrm>
            <a:prstGeom prst="ellipse">
              <a:avLst/>
            </a:prstGeom>
            <a:solidFill>
              <a:srgbClr val="FFD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608103" y="3332628"/>
              <a:ext cx="1576158" cy="1539217"/>
              <a:chOff x="5608103" y="3332628"/>
              <a:chExt cx="1576158" cy="153921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5838546" y="3534913"/>
                <a:ext cx="1182650" cy="1134648"/>
              </a:xfrm>
              <a:prstGeom prst="ellipse">
                <a:avLst/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103" y="3332628"/>
                <a:ext cx="1576158" cy="1539217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7607334" y="1560084"/>
            <a:ext cx="1330318" cy="1375444"/>
            <a:chOff x="5537479" y="3580370"/>
            <a:chExt cx="1773757" cy="1833925"/>
          </a:xfrm>
        </p:grpSpPr>
        <p:sp>
          <p:nvSpPr>
            <p:cNvPr id="23" name="Oval 22"/>
            <p:cNvSpPr/>
            <p:nvPr/>
          </p:nvSpPr>
          <p:spPr>
            <a:xfrm>
              <a:off x="5537479" y="3580370"/>
              <a:ext cx="1773757" cy="183392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318" y="3930010"/>
              <a:ext cx="1440078" cy="14400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668" y="3802287"/>
              <a:ext cx="495378" cy="49537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603921" y="941404"/>
            <a:ext cx="2031390" cy="715581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ar-SA" altLang="zh-CN" sz="27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ultan bold" pitchFamily="2" charset="-78"/>
              </a:rPr>
              <a:t>قوانين التعلم عن بعد</a:t>
            </a:r>
            <a:endParaRPr lang="zh-CN" altLang="en-US" sz="27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ultan bold" pitchFamily="2" charset="-78"/>
            </a:endParaRPr>
          </a:p>
          <a:p>
            <a:endParaRPr lang="en-GB" sz="135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E07704-6ECB-4624-8B72-1928F024654B}"/>
              </a:ext>
            </a:extLst>
          </p:cNvPr>
          <p:cNvGrpSpPr/>
          <p:nvPr/>
        </p:nvGrpSpPr>
        <p:grpSpPr>
          <a:xfrm>
            <a:off x="5797031" y="1606122"/>
            <a:ext cx="1507463" cy="1483598"/>
            <a:chOff x="3897821" y="1736274"/>
            <a:chExt cx="1356414" cy="141952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14F318-5AE5-45B4-B716-B15387AC93F2}"/>
                </a:ext>
              </a:extLst>
            </p:cNvPr>
            <p:cNvSpPr/>
            <p:nvPr/>
          </p:nvSpPr>
          <p:spPr>
            <a:xfrm>
              <a:off x="3936118" y="1736274"/>
              <a:ext cx="1252447" cy="132404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2620685-6B66-454D-8D76-DF2FEA9C8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821" y="1799383"/>
              <a:ext cx="1356414" cy="135641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1DD9B6-59B9-4661-8B05-9AC2794CF953}"/>
              </a:ext>
            </a:extLst>
          </p:cNvPr>
          <p:cNvGrpSpPr/>
          <p:nvPr/>
        </p:nvGrpSpPr>
        <p:grpSpPr>
          <a:xfrm>
            <a:off x="298393" y="1581740"/>
            <a:ext cx="1375051" cy="1375444"/>
            <a:chOff x="3897821" y="1736274"/>
            <a:chExt cx="1356414" cy="134975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90F921F-4820-4308-B1EF-30A6A7842733}"/>
                </a:ext>
              </a:extLst>
            </p:cNvPr>
            <p:cNvSpPr/>
            <p:nvPr/>
          </p:nvSpPr>
          <p:spPr>
            <a:xfrm>
              <a:off x="3936118" y="1736274"/>
              <a:ext cx="1318117" cy="134975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2772376-5BC1-4798-9594-E300D3C29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821" y="1838887"/>
              <a:ext cx="1356414" cy="94756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1EEC931-F44F-47FF-BFB7-1DC342B77C9B}"/>
              </a:ext>
            </a:extLst>
          </p:cNvPr>
          <p:cNvSpPr txBox="1"/>
          <p:nvPr/>
        </p:nvSpPr>
        <p:spPr>
          <a:xfrm>
            <a:off x="205481" y="3166367"/>
            <a:ext cx="137505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latin typeface="Century Gothic" panose="020B0502020202020204" pitchFamily="34" charset="0"/>
                <a:cs typeface="Sultan bold" pitchFamily="2" charset="-78"/>
              </a:rPr>
              <a:t>التفاعل الإيجابي</a:t>
            </a:r>
            <a:endParaRPr lang="en-GB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2F200E0B-F560-4574-B1BD-325D0045E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54" y="3996742"/>
            <a:ext cx="1308869" cy="120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B088333-B7B5-4BE4-B32E-F4E8D5D87110}"/>
              </a:ext>
            </a:extLst>
          </p:cNvPr>
          <p:cNvSpPr/>
          <p:nvPr/>
        </p:nvSpPr>
        <p:spPr>
          <a:xfrm>
            <a:off x="3236584" y="5355026"/>
            <a:ext cx="1566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ar-AE" b="1" dirty="0">
                <a:solidFill>
                  <a:srgbClr val="FF0000"/>
                </a:solidFill>
                <a:latin typeface="Sakkal Majalla" panose="02000000000000000000" pitchFamily="2" charset="-78"/>
                <a:cs typeface="(AH) Manal Black" pitchFamily="2" charset="-78"/>
              </a:rPr>
              <a:t>التزام الهدوء وقت الشرح</a:t>
            </a:r>
            <a:endParaRPr lang="en-US" b="1" dirty="0">
              <a:solidFill>
                <a:srgbClr val="FF0000"/>
              </a:solidFill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pic>
        <p:nvPicPr>
          <p:cNvPr id="38" name="Picture 9">
            <a:extLst>
              <a:ext uri="{FF2B5EF4-FFF2-40B4-BE49-F238E27FC236}">
                <a16:creationId xmlns:a16="http://schemas.microsoft.com/office/drawing/2014/main" id="{B98BF9B4-27B1-4B3B-946C-014AFDD76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6" y="3970343"/>
            <a:ext cx="1086107" cy="128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0B0BC0A-BBF2-47A5-AC50-AE60BEC0496A}"/>
              </a:ext>
            </a:extLst>
          </p:cNvPr>
          <p:cNvSpPr/>
          <p:nvPr/>
        </p:nvSpPr>
        <p:spPr>
          <a:xfrm>
            <a:off x="5037639" y="5355026"/>
            <a:ext cx="1737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ar-AE" b="1" dirty="0">
                <a:solidFill>
                  <a:srgbClr val="FF0000"/>
                </a:solidFill>
                <a:latin typeface="Sakkal Majalla" panose="02000000000000000000" pitchFamily="2" charset="-78"/>
                <a:cs typeface="(AH) Manal Black" pitchFamily="2" charset="-78"/>
              </a:rPr>
              <a:t>اتباع  تعليمات المعلم</a:t>
            </a:r>
            <a:endParaRPr lang="en-US" b="1" dirty="0">
              <a:solidFill>
                <a:srgbClr val="FF0000"/>
              </a:solidFill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06AAB8-7730-49EF-A6AF-B971FC0C8DE3}"/>
              </a:ext>
            </a:extLst>
          </p:cNvPr>
          <p:cNvSpPr txBox="1"/>
          <p:nvPr/>
        </p:nvSpPr>
        <p:spPr>
          <a:xfrm>
            <a:off x="5230768" y="4762622"/>
            <a:ext cx="12669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latin typeface="Sakkal Majalla" panose="02000000000000000000" pitchFamily="2" charset="-78"/>
                <a:cs typeface="(AH) Manal Black" pitchFamily="2" charset="-78"/>
              </a:rPr>
              <a:t>الحضور والغياب</a:t>
            </a:r>
            <a:r>
              <a:rPr lang="ar-AE" sz="3000" b="1" dirty="0">
                <a:solidFill>
                  <a:schemeClr val="accent5"/>
                </a:solidFill>
                <a:latin typeface="Sakkal Majalla" panose="02000000000000000000" pitchFamily="2" charset="-78"/>
                <a:cs typeface="(AH) Manal Black" pitchFamily="2" charset="-78"/>
              </a:rPr>
              <a:t> </a:t>
            </a:r>
            <a:endParaRPr lang="en-US" sz="3000" b="1" dirty="0">
              <a:solidFill>
                <a:schemeClr val="accent5"/>
              </a:solidFill>
              <a:latin typeface="Sakkal Majalla" panose="02000000000000000000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7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6" grpId="0"/>
      <p:bldP spid="37" grpId="0"/>
      <p:bldP spid="28" grpId="0"/>
      <p:bldP spid="39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F024CC-96CE-4AAB-9396-DC21E3C7D053}"/>
              </a:ext>
            </a:extLst>
          </p:cNvPr>
          <p:cNvSpPr txBox="1"/>
          <p:nvPr/>
        </p:nvSpPr>
        <p:spPr>
          <a:xfrm>
            <a:off x="2011902" y="1677182"/>
            <a:ext cx="5340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25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تأكد  من وجود جميع احتياجاتك بجانبك </a:t>
            </a:r>
            <a:r>
              <a:rPr lang="ar-AE" sz="225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</a:t>
            </a:r>
            <a:endParaRPr lang="en-US" sz="225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 descr="Image result for قلم رصاص">
            <a:extLst>
              <a:ext uri="{FF2B5EF4-FFF2-40B4-BE49-F238E27FC236}">
                <a16:creationId xmlns:a16="http://schemas.microsoft.com/office/drawing/2014/main" id="{7A921BFA-A963-484F-8F9C-9E69855A2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80" y="2427416"/>
            <a:ext cx="1587494" cy="216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ممحاة">
            <a:extLst>
              <a:ext uri="{FF2B5EF4-FFF2-40B4-BE49-F238E27FC236}">
                <a16:creationId xmlns:a16="http://schemas.microsoft.com/office/drawing/2014/main" id="{8ADFEDDA-80BC-4B3A-A24E-D1349D13F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23171" r="17983" b="22977"/>
          <a:stretch/>
        </p:blipFill>
        <p:spPr bwMode="auto">
          <a:xfrm>
            <a:off x="6121453" y="2726923"/>
            <a:ext cx="747715" cy="6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آلة حاسبة علمية">
            <a:extLst>
              <a:ext uri="{FF2B5EF4-FFF2-40B4-BE49-F238E27FC236}">
                <a16:creationId xmlns:a16="http://schemas.microsoft.com/office/drawing/2014/main" id="{4311BAB4-F79C-4616-9F5C-0D223DC26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6" t="8627" r="19403" b="8627"/>
          <a:stretch/>
        </p:blipFill>
        <p:spPr bwMode="auto">
          <a:xfrm>
            <a:off x="2037701" y="2423915"/>
            <a:ext cx="1319001" cy="25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device&#10;&#10;Description automatically generated">
            <a:extLst>
              <a:ext uri="{FF2B5EF4-FFF2-40B4-BE49-F238E27FC236}">
                <a16:creationId xmlns:a16="http://schemas.microsoft.com/office/drawing/2014/main" id="{18F7B305-7271-4596-BA0E-1B8671FDC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2827">
            <a:off x="3851708" y="2600089"/>
            <a:ext cx="1660470" cy="215694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085946" y="1342449"/>
            <a:ext cx="157680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100" b="1" u="sng" dirty="0">
                <a:solidFill>
                  <a:srgbClr val="FF0000"/>
                </a:solidFill>
              </a:rPr>
              <a:t>عزيزي الطالب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7961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620688"/>
            <a:ext cx="2592288" cy="1872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20688"/>
            <a:ext cx="2511719" cy="2016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7" y="4155896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000" dirty="0" smtClean="0">
                <a:latin typeface="Aldhabi" panose="01000000000000000000" pitchFamily="2" charset="-78"/>
                <a:cs typeface="Aldhabi" panose="01000000000000000000" pitchFamily="2" charset="-78"/>
              </a:rPr>
              <a:t>اعداد / أ: مجدي عبده مرسي</a:t>
            </a:r>
            <a:endParaRPr lang="en-US" sz="8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-1667" t="18750" r="23333" b="-12500"/>
          <a:stretch/>
        </p:blipFill>
        <p:spPr bwMode="auto">
          <a:xfrm>
            <a:off x="1331640" y="3035135"/>
            <a:ext cx="6768752" cy="108012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3893-8E81-4D40-8175-6EFEE4C2E45F}" type="datetime1">
              <a:rPr lang="en-US" smtClean="0"/>
              <a:t>9/9/2021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5</a:t>
            </a:fld>
            <a:endParaRPr lang="ar-S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4" y="620688"/>
            <a:ext cx="3061456" cy="210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556792"/>
            <a:ext cx="2165598" cy="172819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8288" y="2312876"/>
            <a:ext cx="2952328" cy="2880320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484784"/>
            <a:ext cx="2431529" cy="453650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01" y="404664"/>
            <a:ext cx="5832646" cy="9547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D81-9940-4304-8D3A-5ACB88D69AF6}" type="datetime1">
              <a:rPr lang="en-US" smtClean="0"/>
              <a:t>9/9/2021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6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7596336" y="996226"/>
            <a:ext cx="82595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كالتالي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56" y="275320"/>
            <a:ext cx="4364909" cy="407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739" y="759857"/>
            <a:ext cx="3517986" cy="244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357237"/>
            <a:ext cx="4517201" cy="320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47537"/>
            <a:ext cx="3551826" cy="3792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1745201"/>
            <a:ext cx="4488757" cy="505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192" y="2430358"/>
            <a:ext cx="4136891" cy="13363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455" y="3909964"/>
            <a:ext cx="3778578" cy="14044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0360" y="5457639"/>
            <a:ext cx="5712602" cy="429117"/>
          </a:xfrm>
          <a:prstGeom prst="rect">
            <a:avLst/>
          </a:prstGeom>
        </p:spPr>
      </p:pic>
      <p:cxnSp>
        <p:nvCxnSpPr>
          <p:cNvPr id="4" name="رابط مستقيم 3"/>
          <p:cNvCxnSpPr/>
          <p:nvPr/>
        </p:nvCxnSpPr>
        <p:spPr bwMode="auto">
          <a:xfrm flipV="1">
            <a:off x="3514257" y="1956480"/>
            <a:ext cx="15524" cy="15913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شكل بيضاوي 1"/>
          <p:cNvSpPr/>
          <p:nvPr/>
        </p:nvSpPr>
        <p:spPr bwMode="auto">
          <a:xfrm>
            <a:off x="3444826" y="3465424"/>
            <a:ext cx="84955" cy="18198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رابط مستقيم 10"/>
          <p:cNvCxnSpPr/>
          <p:nvPr/>
        </p:nvCxnSpPr>
        <p:spPr bwMode="auto">
          <a:xfrm flipH="1">
            <a:off x="1403648" y="1956480"/>
            <a:ext cx="212613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391D4-5C28-4211-98B4-D823BE92E0B2}" type="datetime1">
              <a:rPr lang="en-US" smtClean="0"/>
              <a:t>9/9/2021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7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394314"/>
            <a:ext cx="5472608" cy="812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632" y="1693964"/>
            <a:ext cx="5211831" cy="378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516" y="2175900"/>
            <a:ext cx="576064" cy="299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81962" y="2550658"/>
            <a:ext cx="221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1998 + 6 = 2004 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20034" y="257538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1998 + 7 = 2005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684" y="3195560"/>
            <a:ext cx="4959032" cy="14848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617" y="4812784"/>
            <a:ext cx="4824536" cy="4254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70" y="1232846"/>
            <a:ext cx="3551826" cy="3792657"/>
          </a:xfrm>
          <a:prstGeom prst="rect">
            <a:avLst/>
          </a:prstGeom>
        </p:spPr>
      </p:pic>
      <p:cxnSp>
        <p:nvCxnSpPr>
          <p:cNvPr id="7" name="رابط مستقيم 6"/>
          <p:cNvCxnSpPr/>
          <p:nvPr/>
        </p:nvCxnSpPr>
        <p:spPr bwMode="auto">
          <a:xfrm>
            <a:off x="2555776" y="3429000"/>
            <a:ext cx="13855" cy="96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رابط مستقيم 4"/>
          <p:cNvCxnSpPr/>
          <p:nvPr/>
        </p:nvCxnSpPr>
        <p:spPr bwMode="auto">
          <a:xfrm flipV="1">
            <a:off x="1259632" y="3415145"/>
            <a:ext cx="1296144" cy="138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شكل بيضاوي 1"/>
          <p:cNvSpPr/>
          <p:nvPr/>
        </p:nvSpPr>
        <p:spPr bwMode="auto">
          <a:xfrm>
            <a:off x="1187624" y="335006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039B-39D1-4C89-B9F0-5ACDA952CF16}" type="datetime1">
              <a:rPr lang="en-US" smtClean="0"/>
              <a:t>9/9/2021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8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1543" y="4604322"/>
            <a:ext cx="6385173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مربع نص 11"/>
          <p:cNvSpPr txBox="1"/>
          <p:nvPr/>
        </p:nvSpPr>
        <p:spPr>
          <a:xfrm>
            <a:off x="7478604" y="5378520"/>
            <a:ext cx="100811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للت</a:t>
            </a:r>
            <a:r>
              <a:rPr lang="ar-A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حقق</a:t>
            </a: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2267744" y="5017699"/>
            <a:ext cx="48245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من </a:t>
            </a:r>
            <a:r>
              <a:rPr lang="ar-SA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الرسم </a:t>
            </a:r>
            <a:r>
              <a:rPr lang="ar-SA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قيمة السهم في اليوم العاشر يساوي تقريباً  </a:t>
            </a:r>
            <a:r>
              <a:rPr 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32</a:t>
            </a:r>
            <a:r>
              <a:rPr lang="ar-SA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5875281" y="5470853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عوّض في الدالة </a:t>
            </a:r>
            <a:endParaRPr lang="ar-S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657" y="5489022"/>
            <a:ext cx="4252472" cy="43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ربع نص 3"/>
              <p:cNvSpPr txBox="1"/>
              <p:nvPr/>
            </p:nvSpPr>
            <p:spPr>
              <a:xfrm>
                <a:off x="1015552" y="5913847"/>
                <a:ext cx="5112568" cy="37555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1">
                <a:spAutoFit/>
              </a:bodyPr>
              <a:lstStyle/>
              <a:p>
                <a:r>
                  <a:rPr lang="en-US" dirty="0"/>
                  <a:t>=</a:t>
                </a:r>
                <a:r>
                  <a:rPr lang="en-US" b="1" dirty="0" smtClean="0"/>
                  <a:t> </a:t>
                </a:r>
                <a:r>
                  <a:rPr lang="en-US" dirty="0"/>
                  <a:t>0.002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10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e>
                      <m:sup>
                        <m:r>
                          <a:rPr lang="en-US" dirty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dirty="0"/>
                  <a:t>- 0.11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10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e>
                      <m:sup>
                        <m:r>
                          <a:rPr lang="en-US" dirty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dirty="0"/>
                  <a:t> + 1.77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10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e>
                      <m:sup>
                        <m:r>
                          <a:rPr lang="en-US" dirty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- 8.6(10) + 31</a:t>
                </a:r>
                <a:endParaRPr lang="ar-SA" dirty="0"/>
              </a:p>
            </p:txBody>
          </p:sp>
        </mc:Choice>
        <mc:Fallback xmlns=""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552" y="5913847"/>
                <a:ext cx="5112568" cy="375552"/>
              </a:xfrm>
              <a:prstGeom prst="rect">
                <a:avLst/>
              </a:prstGeom>
              <a:blipFill>
                <a:blip r:embed="rId4"/>
                <a:stretch>
                  <a:fillRect l="-955" t="-4839" r="-1193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215422"/>
            <a:ext cx="1513583" cy="360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575462"/>
            <a:ext cx="8064896" cy="4032447"/>
          </a:xfrm>
          <a:prstGeom prst="rect">
            <a:avLst/>
          </a:prstGeom>
        </p:spPr>
      </p:pic>
      <p:cxnSp>
        <p:nvCxnSpPr>
          <p:cNvPr id="5" name="رابط مستقيم 4"/>
          <p:cNvCxnSpPr/>
          <p:nvPr/>
        </p:nvCxnSpPr>
        <p:spPr bwMode="auto">
          <a:xfrm flipV="1">
            <a:off x="4862765" y="2551978"/>
            <a:ext cx="0" cy="13229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رابط مستقيم 9"/>
          <p:cNvCxnSpPr/>
          <p:nvPr/>
        </p:nvCxnSpPr>
        <p:spPr bwMode="auto">
          <a:xfrm flipH="1">
            <a:off x="3551756" y="2511299"/>
            <a:ext cx="13248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993891" y="5920067"/>
            <a:ext cx="78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32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277A-6024-4D9B-8B34-855CEF449B40}" type="datetime1">
              <a:rPr lang="en-US" smtClean="0"/>
              <a:t>9/9/2021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9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11" grpId="0" build="p" animBg="1"/>
      <p:bldP spid="13" grpId="0" build="p" animBg="1"/>
      <p:bldP spid="4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24866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سمة6">
  <a:themeElements>
    <a:clrScheme name="سمة Office 2">
      <a:dk1>
        <a:srgbClr val="000000"/>
      </a:dk1>
      <a:lt1>
        <a:srgbClr val="CCFF99"/>
      </a:lt1>
      <a:dk2>
        <a:srgbClr val="000000"/>
      </a:dk2>
      <a:lt2>
        <a:srgbClr val="808080"/>
      </a:lt2>
      <a:accent1>
        <a:srgbClr val="6B7300"/>
      </a:accent1>
      <a:accent2>
        <a:srgbClr val="177339"/>
      </a:accent2>
      <a:accent3>
        <a:srgbClr val="E2FFCA"/>
      </a:accent3>
      <a:accent4>
        <a:srgbClr val="000000"/>
      </a:accent4>
      <a:accent5>
        <a:srgbClr val="BABCAA"/>
      </a:accent5>
      <a:accent6>
        <a:srgbClr val="146833"/>
      </a:accent6>
      <a:hlink>
        <a:srgbClr val="336600"/>
      </a:hlink>
      <a:folHlink>
        <a:srgbClr val="175373"/>
      </a:folHlink>
    </a:clrScheme>
    <a:fontScheme name="سمة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سمة Office 1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408000"/>
        </a:accent1>
        <a:accent2>
          <a:srgbClr val="517300"/>
        </a:accent2>
        <a:accent3>
          <a:srgbClr val="E2FFCA"/>
        </a:accent3>
        <a:accent4>
          <a:srgbClr val="000000"/>
        </a:accent4>
        <a:accent5>
          <a:srgbClr val="AFC0AA"/>
        </a:accent5>
        <a:accent6>
          <a:srgbClr val="496800"/>
        </a:accent6>
        <a:hlink>
          <a:srgbClr val="006637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2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6B7300"/>
        </a:accent1>
        <a:accent2>
          <a:srgbClr val="177339"/>
        </a:accent2>
        <a:accent3>
          <a:srgbClr val="E2FFCA"/>
        </a:accent3>
        <a:accent4>
          <a:srgbClr val="000000"/>
        </a:accent4>
        <a:accent5>
          <a:srgbClr val="BABCAA"/>
        </a:accent5>
        <a:accent6>
          <a:srgbClr val="146833"/>
        </a:accent6>
        <a:hlink>
          <a:srgbClr val="336600"/>
        </a:hlink>
        <a:folHlink>
          <a:srgbClr val="1753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3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67548C"/>
        </a:accent1>
        <a:accent2>
          <a:srgbClr val="376E00"/>
        </a:accent2>
        <a:accent3>
          <a:srgbClr val="E2FFCA"/>
        </a:accent3>
        <a:accent4>
          <a:srgbClr val="000000"/>
        </a:accent4>
        <a:accent5>
          <a:srgbClr val="B8B3C5"/>
        </a:accent5>
        <a:accent6>
          <a:srgbClr val="316300"/>
        </a:accent6>
        <a:hlink>
          <a:srgbClr val="602966"/>
        </a:hlink>
        <a:folHlink>
          <a:srgbClr val="7337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4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805500"/>
        </a:accent1>
        <a:accent2>
          <a:srgbClr val="8C3853"/>
        </a:accent2>
        <a:accent3>
          <a:srgbClr val="E2FFCA"/>
        </a:accent3>
        <a:accent4>
          <a:srgbClr val="000000"/>
        </a:accent4>
        <a:accent5>
          <a:srgbClr val="C0B4AA"/>
        </a:accent5>
        <a:accent6>
          <a:srgbClr val="7E324A"/>
        </a:accent6>
        <a:hlink>
          <a:srgbClr val="394980"/>
        </a:hlink>
        <a:folHlink>
          <a:srgbClr val="306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08000"/>
        </a:accent1>
        <a:accent2>
          <a:srgbClr val="517300"/>
        </a:accent2>
        <a:accent3>
          <a:srgbClr val="FFFFFF"/>
        </a:accent3>
        <a:accent4>
          <a:srgbClr val="000000"/>
        </a:accent4>
        <a:accent5>
          <a:srgbClr val="AFC0AA"/>
        </a:accent5>
        <a:accent6>
          <a:srgbClr val="496800"/>
        </a:accent6>
        <a:hlink>
          <a:srgbClr val="006637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B7300"/>
        </a:accent1>
        <a:accent2>
          <a:srgbClr val="177339"/>
        </a:accent2>
        <a:accent3>
          <a:srgbClr val="FFFFFF"/>
        </a:accent3>
        <a:accent4>
          <a:srgbClr val="000000"/>
        </a:accent4>
        <a:accent5>
          <a:srgbClr val="BABCAA"/>
        </a:accent5>
        <a:accent6>
          <a:srgbClr val="146833"/>
        </a:accent6>
        <a:hlink>
          <a:srgbClr val="336600"/>
        </a:hlink>
        <a:folHlink>
          <a:srgbClr val="1753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7548C"/>
        </a:accent1>
        <a:accent2>
          <a:srgbClr val="376E00"/>
        </a:accent2>
        <a:accent3>
          <a:srgbClr val="FFFFFF"/>
        </a:accent3>
        <a:accent4>
          <a:srgbClr val="000000"/>
        </a:accent4>
        <a:accent5>
          <a:srgbClr val="B8B3C5"/>
        </a:accent5>
        <a:accent6>
          <a:srgbClr val="316300"/>
        </a:accent6>
        <a:hlink>
          <a:srgbClr val="602966"/>
        </a:hlink>
        <a:folHlink>
          <a:srgbClr val="7337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05500"/>
        </a:accent1>
        <a:accent2>
          <a:srgbClr val="8C3853"/>
        </a:accent2>
        <a:accent3>
          <a:srgbClr val="FFFFFF"/>
        </a:accent3>
        <a:accent4>
          <a:srgbClr val="000000"/>
        </a:accent4>
        <a:accent5>
          <a:srgbClr val="C0B4AA"/>
        </a:accent5>
        <a:accent6>
          <a:srgbClr val="7E324A"/>
        </a:accent6>
        <a:hlink>
          <a:srgbClr val="394980"/>
        </a:hlink>
        <a:folHlink>
          <a:srgbClr val="3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FF99"/>
      </a:lt1>
      <a:dk2>
        <a:srgbClr val="000000"/>
      </a:dk2>
      <a:lt2>
        <a:srgbClr val="808080"/>
      </a:lt2>
      <a:accent1>
        <a:srgbClr val="6B7300"/>
      </a:accent1>
      <a:accent2>
        <a:srgbClr val="177339"/>
      </a:accent2>
      <a:accent3>
        <a:srgbClr val="E2FFCA"/>
      </a:accent3>
      <a:accent4>
        <a:srgbClr val="000000"/>
      </a:accent4>
      <a:accent5>
        <a:srgbClr val="BABCAA"/>
      </a:accent5>
      <a:accent6>
        <a:srgbClr val="146833"/>
      </a:accent6>
      <a:hlink>
        <a:srgbClr val="336600"/>
      </a:hlink>
      <a:folHlink>
        <a:srgbClr val="175373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408000"/>
        </a:accent1>
        <a:accent2>
          <a:srgbClr val="517300"/>
        </a:accent2>
        <a:accent3>
          <a:srgbClr val="E2FFCA"/>
        </a:accent3>
        <a:accent4>
          <a:srgbClr val="000000"/>
        </a:accent4>
        <a:accent5>
          <a:srgbClr val="AFC0AA"/>
        </a:accent5>
        <a:accent6>
          <a:srgbClr val="496800"/>
        </a:accent6>
        <a:hlink>
          <a:srgbClr val="006637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6B7300"/>
        </a:accent1>
        <a:accent2>
          <a:srgbClr val="177339"/>
        </a:accent2>
        <a:accent3>
          <a:srgbClr val="E2FFCA"/>
        </a:accent3>
        <a:accent4>
          <a:srgbClr val="000000"/>
        </a:accent4>
        <a:accent5>
          <a:srgbClr val="BABCAA"/>
        </a:accent5>
        <a:accent6>
          <a:srgbClr val="146833"/>
        </a:accent6>
        <a:hlink>
          <a:srgbClr val="336600"/>
        </a:hlink>
        <a:folHlink>
          <a:srgbClr val="1753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67548C"/>
        </a:accent1>
        <a:accent2>
          <a:srgbClr val="376E00"/>
        </a:accent2>
        <a:accent3>
          <a:srgbClr val="E2FFCA"/>
        </a:accent3>
        <a:accent4>
          <a:srgbClr val="000000"/>
        </a:accent4>
        <a:accent5>
          <a:srgbClr val="B8B3C5"/>
        </a:accent5>
        <a:accent6>
          <a:srgbClr val="316300"/>
        </a:accent6>
        <a:hlink>
          <a:srgbClr val="602966"/>
        </a:hlink>
        <a:folHlink>
          <a:srgbClr val="7337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805500"/>
        </a:accent1>
        <a:accent2>
          <a:srgbClr val="8C3853"/>
        </a:accent2>
        <a:accent3>
          <a:srgbClr val="E2FFCA"/>
        </a:accent3>
        <a:accent4>
          <a:srgbClr val="000000"/>
        </a:accent4>
        <a:accent5>
          <a:srgbClr val="C0B4AA"/>
        </a:accent5>
        <a:accent6>
          <a:srgbClr val="7E324A"/>
        </a:accent6>
        <a:hlink>
          <a:srgbClr val="394980"/>
        </a:hlink>
        <a:folHlink>
          <a:srgbClr val="306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08000"/>
        </a:accent1>
        <a:accent2>
          <a:srgbClr val="517300"/>
        </a:accent2>
        <a:accent3>
          <a:srgbClr val="FFFFFF"/>
        </a:accent3>
        <a:accent4>
          <a:srgbClr val="000000"/>
        </a:accent4>
        <a:accent5>
          <a:srgbClr val="AFC0AA"/>
        </a:accent5>
        <a:accent6>
          <a:srgbClr val="496800"/>
        </a:accent6>
        <a:hlink>
          <a:srgbClr val="006637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B7300"/>
        </a:accent1>
        <a:accent2>
          <a:srgbClr val="177339"/>
        </a:accent2>
        <a:accent3>
          <a:srgbClr val="FFFFFF"/>
        </a:accent3>
        <a:accent4>
          <a:srgbClr val="000000"/>
        </a:accent4>
        <a:accent5>
          <a:srgbClr val="BABCAA"/>
        </a:accent5>
        <a:accent6>
          <a:srgbClr val="146833"/>
        </a:accent6>
        <a:hlink>
          <a:srgbClr val="336600"/>
        </a:hlink>
        <a:folHlink>
          <a:srgbClr val="1753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7548C"/>
        </a:accent1>
        <a:accent2>
          <a:srgbClr val="376E00"/>
        </a:accent2>
        <a:accent3>
          <a:srgbClr val="FFFFFF"/>
        </a:accent3>
        <a:accent4>
          <a:srgbClr val="000000"/>
        </a:accent4>
        <a:accent5>
          <a:srgbClr val="B8B3C5"/>
        </a:accent5>
        <a:accent6>
          <a:srgbClr val="316300"/>
        </a:accent6>
        <a:hlink>
          <a:srgbClr val="602966"/>
        </a:hlink>
        <a:folHlink>
          <a:srgbClr val="7337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05500"/>
        </a:accent1>
        <a:accent2>
          <a:srgbClr val="8C3853"/>
        </a:accent2>
        <a:accent3>
          <a:srgbClr val="FFFFFF"/>
        </a:accent3>
        <a:accent4>
          <a:srgbClr val="000000"/>
        </a:accent4>
        <a:accent5>
          <a:srgbClr val="C0B4AA"/>
        </a:accent5>
        <a:accent6>
          <a:srgbClr val="7E324A"/>
        </a:accent6>
        <a:hlink>
          <a:srgbClr val="394980"/>
        </a:hlink>
        <a:folHlink>
          <a:srgbClr val="3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سمة6</Template>
  <TotalTime>1163</TotalTime>
  <Words>470</Words>
  <Application>Microsoft Office PowerPoint</Application>
  <PresentationFormat>On-screen Show (4:3)</PresentationFormat>
  <Paragraphs>141</Paragraphs>
  <Slides>24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Microsoft YaHei</vt:lpstr>
      <vt:lpstr>(AH) Manal Black</vt:lpstr>
      <vt:lpstr>Aldhabi</vt:lpstr>
      <vt:lpstr>Arabic Typesetting</vt:lpstr>
      <vt:lpstr>Arial</vt:lpstr>
      <vt:lpstr>Arial Nova</vt:lpstr>
      <vt:lpstr>Arial Nova Cond Light</vt:lpstr>
      <vt:lpstr>Calibri</vt:lpstr>
      <vt:lpstr>Cambria Math</vt:lpstr>
      <vt:lpstr>Century Gothic</vt:lpstr>
      <vt:lpstr>Sakkal Majalla</vt:lpstr>
      <vt:lpstr>Sultan bold</vt:lpstr>
      <vt:lpstr>Tw Cen MT</vt:lpstr>
      <vt:lpstr>Tw Cen MT Condensed</vt:lpstr>
      <vt:lpstr>Wingdings</vt:lpstr>
      <vt:lpstr>Wingdings 3</vt:lpstr>
      <vt:lpstr>سمة6</vt:lpstr>
      <vt:lpstr>1_Default Design</vt:lpstr>
      <vt:lpstr>Integral</vt:lpstr>
      <vt:lpstr>معادلة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magdy</dc:creator>
  <cp:lastModifiedBy>MPC</cp:lastModifiedBy>
  <cp:revision>110</cp:revision>
  <dcterms:created xsi:type="dcterms:W3CDTF">2012-09-08T19:10:16Z</dcterms:created>
  <dcterms:modified xsi:type="dcterms:W3CDTF">2021-09-09T15:31:52Z</dcterms:modified>
</cp:coreProperties>
</file>