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24"/>
  </p:notesMasterIdLst>
  <p:sldIdLst>
    <p:sldId id="441" r:id="rId2"/>
    <p:sldId id="1394" r:id="rId3"/>
    <p:sldId id="1423" r:id="rId4"/>
    <p:sldId id="1396" r:id="rId5"/>
    <p:sldId id="1397" r:id="rId6"/>
    <p:sldId id="1437" r:id="rId7"/>
    <p:sldId id="1424" r:id="rId8"/>
    <p:sldId id="1425" r:id="rId9"/>
    <p:sldId id="1426" r:id="rId10"/>
    <p:sldId id="1427" r:id="rId11"/>
    <p:sldId id="1428" r:id="rId12"/>
    <p:sldId id="1429" r:id="rId13"/>
    <p:sldId id="1430" r:id="rId14"/>
    <p:sldId id="1434" r:id="rId15"/>
    <p:sldId id="1435" r:id="rId16"/>
    <p:sldId id="1466" r:id="rId17"/>
    <p:sldId id="1431" r:id="rId18"/>
    <p:sldId id="1432" r:id="rId19"/>
    <p:sldId id="1438" r:id="rId20"/>
    <p:sldId id="1433" r:id="rId21"/>
    <p:sldId id="1418" r:id="rId22"/>
    <p:sldId id="14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663300"/>
    <a:srgbClr val="38AA71"/>
    <a:srgbClr val="FFFF99"/>
    <a:srgbClr val="0099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6557B-BD47-4C3D-9B4B-F9C71570D69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8476-6018-4DC2-AEAD-A4119B67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2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02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7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16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8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07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84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8cf1e98382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8cf1e98382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28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7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97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20248657">
            <a:off x="-129219" y="3237863"/>
            <a:ext cx="10035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6000" dirty="0" smtClean="0">
                <a:solidFill>
                  <a:schemeClr val="bg1">
                    <a:lumMod val="95000"/>
                  </a:schemeClr>
                </a:solidFill>
              </a:rPr>
              <a:t>مدرسة المهارات الخاصة</a:t>
            </a:r>
            <a:endParaRPr lang="en-US" sz="6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2"/>
          <a:stretch/>
        </p:blipFill>
        <p:spPr>
          <a:xfrm>
            <a:off x="2" y="1"/>
            <a:ext cx="1781263" cy="1422400"/>
          </a:xfrm>
          <a:prstGeom prst="rect">
            <a:avLst/>
          </a:prstGeom>
        </p:spPr>
      </p:pic>
      <p:sp>
        <p:nvSpPr>
          <p:cNvPr id="2" name="Rounded Rectangle 1"/>
          <p:cNvSpPr/>
          <p:nvPr userDrawn="1"/>
        </p:nvSpPr>
        <p:spPr>
          <a:xfrm>
            <a:off x="9684914" y="141670"/>
            <a:ext cx="2507087" cy="8113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SA" sz="1800" dirty="0" smtClean="0"/>
              <a:t>الوحدة</a:t>
            </a:r>
            <a:r>
              <a:rPr lang="ar-SA" sz="2250" dirty="0" smtClean="0"/>
              <a:t>:</a:t>
            </a:r>
            <a:endParaRPr lang="en-US" sz="2250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9787946" y="1184858"/>
            <a:ext cx="2404055" cy="6954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SA" sz="1800" dirty="0" smtClean="0"/>
              <a:t>الدرس:</a:t>
            </a:r>
            <a:endParaRPr lang="en-US" sz="1800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9890976" y="2228047"/>
            <a:ext cx="2301025" cy="7212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SA" sz="1800" dirty="0" smtClean="0"/>
              <a:t>الأسبوع</a:t>
            </a:r>
            <a:endParaRPr lang="en-US" sz="1800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10012421" y="3136005"/>
            <a:ext cx="2179579" cy="37114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1800" dirty="0" smtClean="0"/>
              <a:t>الأهداف:</a:t>
            </a:r>
          </a:p>
          <a:p>
            <a:pPr algn="ctr"/>
            <a:endParaRPr lang="ar-SA" sz="1800" dirty="0" smtClean="0"/>
          </a:p>
          <a:p>
            <a:pPr algn="ctr"/>
            <a:endParaRPr lang="ar-SA" sz="1800" dirty="0" smtClean="0"/>
          </a:p>
          <a:p>
            <a:pPr algn="ctr"/>
            <a:endParaRPr lang="ar-SA" sz="1800" dirty="0" smtClean="0"/>
          </a:p>
          <a:p>
            <a:pPr algn="ctr"/>
            <a:endParaRPr lang="ar-SA" sz="1800" dirty="0" smtClean="0"/>
          </a:p>
          <a:p>
            <a:pPr algn="ctr"/>
            <a:endParaRPr lang="ar-SA" sz="1800" dirty="0" smtClean="0"/>
          </a:p>
          <a:p>
            <a:pPr algn="ctr"/>
            <a:endParaRPr lang="ar-SA" sz="1800" dirty="0" smtClean="0"/>
          </a:p>
          <a:p>
            <a:pPr algn="ctr"/>
            <a:endParaRPr lang="ar-SA" sz="1800" dirty="0" smtClean="0"/>
          </a:p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9494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960400" y="1733500"/>
            <a:ext cx="3670800" cy="21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subTitle" idx="1"/>
          </p:nvPr>
        </p:nvSpPr>
        <p:spPr>
          <a:xfrm>
            <a:off x="960400" y="3716096"/>
            <a:ext cx="3670800" cy="14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036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68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2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24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5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3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12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8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34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1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24A5B-2502-490C-AF6F-F42ADE144091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12BC6-6FE9-44F5-96EF-93990A89D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25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4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5.png"/><Relationship Id="rId4" Type="http://schemas.openxmlformats.org/officeDocument/2006/relationships/video" Target="../media/media3.mp4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12" Type="http://schemas.openxmlformats.org/officeDocument/2006/relationships/hyperlink" Target="https://wordwall.net/resource/22327103" TargetMode="External"/><Relationship Id="rId2" Type="http://schemas.openxmlformats.org/officeDocument/2006/relationships/video" Target="../media/media4.mp4"/><Relationship Id="rId16" Type="http://schemas.openxmlformats.org/officeDocument/2006/relationships/image" Target="../media/image33.png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5" Type="http://schemas.openxmlformats.org/officeDocument/2006/relationships/hyperlink" Target="https://www.liveworksheets.com/jt2435822an" TargetMode="External"/><Relationship Id="rId10" Type="http://schemas.openxmlformats.org/officeDocument/2006/relationships/image" Target="../media/image30.png"/><Relationship Id="rId4" Type="http://schemas.openxmlformats.org/officeDocument/2006/relationships/video" Target="../media/media2.mp4"/><Relationship Id="rId9" Type="http://schemas.microsoft.com/office/2007/relationships/hdphoto" Target="../media/hdphoto2.wdp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../&#1575;&#1604;&#1578;&#1587;&#1580;&#1610;&#1604;&#1575;&#1578;/&#1575;&#1604;&#1606;&#1593;&#1575;&#1587;.m4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953A3F-4BE3-4F82-A58B-2AF73A3663B2}"/>
              </a:ext>
            </a:extLst>
          </p:cNvPr>
          <p:cNvSpPr txBox="1"/>
          <p:nvPr/>
        </p:nvSpPr>
        <p:spPr>
          <a:xfrm>
            <a:off x="4693938" y="284542"/>
            <a:ext cx="2358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السلام الوطني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4A0211C8-D650-40E4-8F1D-9E553E2EA1DA}"/>
              </a:ext>
            </a:extLst>
          </p:cNvPr>
          <p:cNvSpPr/>
          <p:nvPr/>
        </p:nvSpPr>
        <p:spPr>
          <a:xfrm>
            <a:off x="4161309" y="112020"/>
            <a:ext cx="3869400" cy="876537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AA6C3F2-59BF-476F-9D50-481139F23F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20" y="232256"/>
            <a:ext cx="516791" cy="668175"/>
          </a:xfrm>
          <a:prstGeom prst="rect">
            <a:avLst/>
          </a:prstGeom>
        </p:spPr>
      </p:pic>
      <p:pic>
        <p:nvPicPr>
          <p:cNvPr id="9" name="النشيد الوطني -جديد">
            <a:hlinkClick r:id="" action="ppaction://media"/>
            <a:extLst>
              <a:ext uri="{FF2B5EF4-FFF2-40B4-BE49-F238E27FC236}">
                <a16:creationId xmlns:a16="http://schemas.microsoft.com/office/drawing/2014/main" id="{4F1A0F19-82C4-466B-B125-9D7241C77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248" y="1161079"/>
            <a:ext cx="11433521" cy="565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7162259" y="227687"/>
            <a:ext cx="3530600" cy="1162845"/>
            <a:chOff x="3429000" y="152400"/>
            <a:chExt cx="5029200" cy="11628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152400"/>
              <a:ext cx="5029200" cy="9995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dirty="0" smtClean="0">
                  <a:solidFill>
                    <a:schemeClr val="tx1"/>
                  </a:solidFill>
                </a:rPr>
                <a:t>طريحة الفراش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5812030" y="207249"/>
              <a:ext cx="26314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C9B1B2-234C-47C6-BE9F-7DE25E5DA396}"/>
              </a:ext>
            </a:extLst>
          </p:cNvPr>
          <p:cNvSpPr/>
          <p:nvPr/>
        </p:nvSpPr>
        <p:spPr>
          <a:xfrm>
            <a:off x="261910" y="5561773"/>
            <a:ext cx="11674959" cy="130820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B3255-7FFD-46BA-8093-0D84D0644C99}"/>
              </a:ext>
            </a:extLst>
          </p:cNvPr>
          <p:cNvGrpSpPr/>
          <p:nvPr/>
        </p:nvGrpSpPr>
        <p:grpSpPr>
          <a:xfrm>
            <a:off x="658612" y="1825077"/>
            <a:ext cx="3881504" cy="3188576"/>
            <a:chOff x="267844" y="1680839"/>
            <a:chExt cx="3352800" cy="3188576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479E9E04-9DD9-48DD-BB9E-526AF1724699}"/>
                </a:ext>
              </a:extLst>
            </p:cNvPr>
            <p:cNvSpPr/>
            <p:nvPr/>
          </p:nvSpPr>
          <p:spPr>
            <a:xfrm>
              <a:off x="267844" y="1680839"/>
              <a:ext cx="3352800" cy="685800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3600" b="1" dirty="0" smtClean="0">
                  <a:solidFill>
                    <a:schemeClr val="tx2">
                      <a:lumMod val="50000"/>
                    </a:schemeClr>
                  </a:solidFill>
                </a:rPr>
                <a:t>مريضة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7E277A6C-C917-435E-B019-5EBD24B0A6B1}"/>
                </a:ext>
              </a:extLst>
            </p:cNvPr>
            <p:cNvSpPr/>
            <p:nvPr/>
          </p:nvSpPr>
          <p:spPr>
            <a:xfrm>
              <a:off x="390893" y="2932227"/>
              <a:ext cx="3089301" cy="685800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3600" b="1" dirty="0" smtClean="0">
                  <a:solidFill>
                    <a:schemeClr val="tx2">
                      <a:lumMod val="50000"/>
                    </a:schemeClr>
                  </a:solidFill>
                </a:rPr>
                <a:t>نشيطة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F2826A60-DF37-4470-A79D-7C150B9296D4}"/>
                </a:ext>
              </a:extLst>
            </p:cNvPr>
            <p:cNvSpPr/>
            <p:nvPr/>
          </p:nvSpPr>
          <p:spPr>
            <a:xfrm>
              <a:off x="388857" y="4183615"/>
              <a:ext cx="2977745" cy="685800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b="1" dirty="0" smtClean="0">
                  <a:solidFill>
                    <a:schemeClr val="tx2">
                      <a:lumMod val="50000"/>
                    </a:schemeClr>
                  </a:solidFill>
                </a:rPr>
                <a:t>نائمة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21" name="Straight Arrow Connector 12">
            <a:extLst>
              <a:ext uri="{FF2B5EF4-FFF2-40B4-BE49-F238E27FC236}">
                <a16:creationId xmlns:a16="http://schemas.microsoft.com/office/drawing/2014/main" id="{ABCDDF16-B4B5-4879-9189-5602CE968D2B}"/>
              </a:ext>
            </a:extLst>
          </p:cNvPr>
          <p:cNvCxnSpPr>
            <a:cxnSpLocks/>
          </p:cNvCxnSpPr>
          <p:nvPr/>
        </p:nvCxnSpPr>
        <p:spPr>
          <a:xfrm flipH="1">
            <a:off x="3469710" y="953008"/>
            <a:ext cx="3692550" cy="13016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6164768-E020-4B79-AAA1-77740ABA5000}"/>
              </a:ext>
            </a:extLst>
          </p:cNvPr>
          <p:cNvSpPr/>
          <p:nvPr/>
        </p:nvSpPr>
        <p:spPr>
          <a:xfrm>
            <a:off x="3082416" y="774375"/>
            <a:ext cx="487522" cy="38024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FF2447-3F67-4540-8339-0803C2D789D8}"/>
              </a:ext>
            </a:extLst>
          </p:cNvPr>
          <p:cNvSpPr/>
          <p:nvPr/>
        </p:nvSpPr>
        <p:spPr>
          <a:xfrm>
            <a:off x="2387651" y="766720"/>
            <a:ext cx="487522" cy="38024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8761" t="65946" r="4083" b="2571"/>
          <a:stretch/>
        </p:blipFill>
        <p:spPr>
          <a:xfrm>
            <a:off x="6451223" y="1423346"/>
            <a:ext cx="4767942" cy="3657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12126" t="61232" r="15524" b="34016"/>
          <a:stretch/>
        </p:blipFill>
        <p:spPr>
          <a:xfrm>
            <a:off x="1214846" y="5592968"/>
            <a:ext cx="9849394" cy="119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5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" y="419780"/>
            <a:ext cx="11354889" cy="58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2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F895F8-0344-41A7-9499-B99D577132AE}"/>
              </a:ext>
            </a:extLst>
          </p:cNvPr>
          <p:cNvSpPr/>
          <p:nvPr/>
        </p:nvSpPr>
        <p:spPr>
          <a:xfrm>
            <a:off x="6340475" y="309345"/>
            <a:ext cx="4749800" cy="99953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dirty="0" smtClean="0">
                <a:solidFill>
                  <a:schemeClr val="tx1"/>
                </a:solidFill>
              </a:rPr>
              <a:t>بالامتنان</a:t>
            </a:r>
            <a:endParaRPr lang="en-US" sz="4800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B3255-7FFD-46BA-8093-0D84D0644C99}"/>
              </a:ext>
            </a:extLst>
          </p:cNvPr>
          <p:cNvGrpSpPr/>
          <p:nvPr/>
        </p:nvGrpSpPr>
        <p:grpSpPr>
          <a:xfrm>
            <a:off x="333716" y="1808371"/>
            <a:ext cx="4981592" cy="3359234"/>
            <a:chOff x="251686" y="1479251"/>
            <a:chExt cx="3445273" cy="3359234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479E9E04-9DD9-48DD-BB9E-526AF1724699}"/>
                </a:ext>
              </a:extLst>
            </p:cNvPr>
            <p:cNvSpPr/>
            <p:nvPr/>
          </p:nvSpPr>
          <p:spPr>
            <a:xfrm>
              <a:off x="344159" y="1479251"/>
              <a:ext cx="3352800" cy="835435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5400" b="1" dirty="0" smtClean="0">
                  <a:solidFill>
                    <a:schemeClr val="tx2">
                      <a:lumMod val="50000"/>
                    </a:schemeClr>
                  </a:solidFill>
                </a:rPr>
                <a:t>بالكره</a:t>
              </a:r>
              <a:endParaRPr lang="en-US" sz="5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7E277A6C-C917-435E-B019-5EBD24B0A6B1}"/>
                </a:ext>
              </a:extLst>
            </p:cNvPr>
            <p:cNvSpPr/>
            <p:nvPr/>
          </p:nvSpPr>
          <p:spPr>
            <a:xfrm>
              <a:off x="331163" y="2559453"/>
              <a:ext cx="3352800" cy="1127732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 smtClean="0">
                  <a:solidFill>
                    <a:schemeClr val="tx2">
                      <a:lumMod val="50000"/>
                    </a:schemeClr>
                  </a:solidFill>
                </a:rPr>
                <a:t>بالشكر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F2826A60-DF37-4470-A79D-7C150B9296D4}"/>
                </a:ext>
              </a:extLst>
            </p:cNvPr>
            <p:cNvSpPr/>
            <p:nvPr/>
          </p:nvSpPr>
          <p:spPr>
            <a:xfrm>
              <a:off x="251686" y="3885356"/>
              <a:ext cx="3352800" cy="953129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800" b="1" dirty="0" smtClean="0">
                  <a:solidFill>
                    <a:schemeClr val="tx2">
                      <a:lumMod val="50000"/>
                    </a:schemeClr>
                  </a:solidFill>
                </a:rPr>
                <a:t>بالنسيان</a:t>
              </a:r>
              <a:endParaRPr lang="en-US" sz="6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21" name="Straight Arrow Connector 12">
            <a:extLst>
              <a:ext uri="{FF2B5EF4-FFF2-40B4-BE49-F238E27FC236}">
                <a16:creationId xmlns:a16="http://schemas.microsoft.com/office/drawing/2014/main" id="{4A5DBFD6-1AB2-463E-93A5-9777D93EBB10}"/>
              </a:ext>
            </a:extLst>
          </p:cNvPr>
          <p:cNvCxnSpPr>
            <a:cxnSpLocks/>
          </p:cNvCxnSpPr>
          <p:nvPr/>
        </p:nvCxnSpPr>
        <p:spPr>
          <a:xfrm flipH="1">
            <a:off x="4509370" y="809111"/>
            <a:ext cx="2424830" cy="28985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6164768-E020-4B79-AAA1-77740ABA5000}"/>
              </a:ext>
            </a:extLst>
          </p:cNvPr>
          <p:cNvSpPr/>
          <p:nvPr/>
        </p:nvSpPr>
        <p:spPr>
          <a:xfrm>
            <a:off x="3329502" y="879064"/>
            <a:ext cx="487522" cy="38024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5FF2447-3F67-4540-8339-0803C2D789D8}"/>
              </a:ext>
            </a:extLst>
          </p:cNvPr>
          <p:cNvSpPr/>
          <p:nvPr/>
        </p:nvSpPr>
        <p:spPr>
          <a:xfrm>
            <a:off x="2634737" y="871409"/>
            <a:ext cx="487522" cy="38024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51692"/>
          <a:stretch/>
        </p:blipFill>
        <p:spPr>
          <a:xfrm>
            <a:off x="6269582" y="1724586"/>
            <a:ext cx="5485312" cy="496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6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7586C-2FCC-42D0-B9B4-6AD0A756728B}"/>
              </a:ext>
            </a:extLst>
          </p:cNvPr>
          <p:cNvGrpSpPr/>
          <p:nvPr/>
        </p:nvGrpSpPr>
        <p:grpSpPr>
          <a:xfrm>
            <a:off x="450980" y="5640859"/>
            <a:ext cx="11324048" cy="1203436"/>
            <a:chOff x="1111473" y="5496689"/>
            <a:chExt cx="7502775" cy="9233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9C9B1B2-234C-47C6-BE9F-7DE25E5DA396}"/>
                </a:ext>
              </a:extLst>
            </p:cNvPr>
            <p:cNvSpPr/>
            <p:nvPr/>
          </p:nvSpPr>
          <p:spPr>
            <a:xfrm>
              <a:off x="1111473" y="5496689"/>
              <a:ext cx="7502775" cy="9233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4000" b="1" dirty="0" smtClean="0">
                  <a:solidFill>
                    <a:schemeClr val="tx1"/>
                  </a:solidFill>
                </a:rPr>
                <a:t>ضعها في جملة أخرى </a:t>
              </a:r>
              <a:endParaRPr lang="en-US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01F16-CDB8-47B7-B220-D41EED67A2DA}"/>
                </a:ext>
              </a:extLst>
            </p:cNvPr>
            <p:cNvSpPr/>
            <p:nvPr/>
          </p:nvSpPr>
          <p:spPr>
            <a:xfrm>
              <a:off x="4760444" y="5578644"/>
              <a:ext cx="12239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479E9E04-9DD9-48DD-BB9E-526AF1724699}"/>
              </a:ext>
            </a:extLst>
          </p:cNvPr>
          <p:cNvSpPr/>
          <p:nvPr/>
        </p:nvSpPr>
        <p:spPr>
          <a:xfrm>
            <a:off x="325678" y="1480866"/>
            <a:ext cx="4961754" cy="113384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tx2">
                    <a:lumMod val="50000"/>
                  </a:schemeClr>
                </a:solidFill>
              </a:rPr>
              <a:t>تستغني وتقتنع</a:t>
            </a:r>
            <a:endParaRPr lang="en-US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3A077C70-40E2-4B18-A67F-DD212B4647FA}"/>
              </a:ext>
            </a:extLst>
          </p:cNvPr>
          <p:cNvSpPr/>
          <p:nvPr/>
        </p:nvSpPr>
        <p:spPr>
          <a:xfrm>
            <a:off x="325679" y="2745328"/>
            <a:ext cx="4859582" cy="113384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b="1" dirty="0" smtClean="0">
                <a:solidFill>
                  <a:schemeClr val="tx2">
                    <a:lumMod val="50000"/>
                  </a:schemeClr>
                </a:solidFill>
              </a:rPr>
              <a:t>تريد المزيد</a:t>
            </a:r>
            <a:endParaRPr lang="en-US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F33DACDB-38E1-415F-B272-4017145BCA8F}"/>
              </a:ext>
            </a:extLst>
          </p:cNvPr>
          <p:cNvSpPr/>
          <p:nvPr/>
        </p:nvSpPr>
        <p:spPr>
          <a:xfrm>
            <a:off x="325679" y="4114800"/>
            <a:ext cx="4821482" cy="113384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b="1" dirty="0" smtClean="0">
                <a:solidFill>
                  <a:schemeClr val="tx2">
                    <a:lumMod val="50000"/>
                  </a:schemeClr>
                </a:solidFill>
              </a:rPr>
              <a:t>لايوجد لها معنى</a:t>
            </a:r>
            <a:endParaRPr lang="en-US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6164768-E020-4B79-AAA1-77740ABA5000}"/>
              </a:ext>
            </a:extLst>
          </p:cNvPr>
          <p:cNvSpPr/>
          <p:nvPr/>
        </p:nvSpPr>
        <p:spPr>
          <a:xfrm>
            <a:off x="3079768" y="510750"/>
            <a:ext cx="487522" cy="38024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FF2447-3F67-4540-8339-0803C2D789D8}"/>
              </a:ext>
            </a:extLst>
          </p:cNvPr>
          <p:cNvSpPr/>
          <p:nvPr/>
        </p:nvSpPr>
        <p:spPr>
          <a:xfrm>
            <a:off x="2385003" y="503095"/>
            <a:ext cx="487522" cy="38024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536" y="91440"/>
            <a:ext cx="5313024" cy="5478437"/>
          </a:xfrm>
          <a:prstGeom prst="rect">
            <a:avLst/>
          </a:prstGeom>
        </p:spPr>
      </p:pic>
      <p:cxnSp>
        <p:nvCxnSpPr>
          <p:cNvPr id="21" name="Straight Arrow Connector 12">
            <a:extLst>
              <a:ext uri="{FF2B5EF4-FFF2-40B4-BE49-F238E27FC236}">
                <a16:creationId xmlns:a16="http://schemas.microsoft.com/office/drawing/2014/main" id="{F24A6BE5-217F-4377-8C57-EE97479DCB58}"/>
              </a:ext>
            </a:extLst>
          </p:cNvPr>
          <p:cNvCxnSpPr>
            <a:cxnSpLocks/>
          </p:cNvCxnSpPr>
          <p:nvPr/>
        </p:nvCxnSpPr>
        <p:spPr>
          <a:xfrm flipH="1">
            <a:off x="4534423" y="983639"/>
            <a:ext cx="3120411" cy="1321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54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1" y="209006"/>
            <a:ext cx="1180810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8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-68192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F895F8-0344-41A7-9499-B99D577132AE}"/>
              </a:ext>
            </a:extLst>
          </p:cNvPr>
          <p:cNvSpPr/>
          <p:nvPr/>
        </p:nvSpPr>
        <p:spPr>
          <a:xfrm>
            <a:off x="6536545" y="297508"/>
            <a:ext cx="4245702" cy="99953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dirty="0" smtClean="0">
                <a:solidFill>
                  <a:schemeClr val="accent2">
                    <a:lumMod val="75000"/>
                  </a:schemeClr>
                </a:solidFill>
              </a:rPr>
              <a:t>حرارة الظهيرة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C9B1B2-234C-47C6-BE9F-7DE25E5DA396}"/>
              </a:ext>
            </a:extLst>
          </p:cNvPr>
          <p:cNvSpPr/>
          <p:nvPr/>
        </p:nvSpPr>
        <p:spPr>
          <a:xfrm>
            <a:off x="266457" y="5369039"/>
            <a:ext cx="11659088" cy="11138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B3255-7FFD-46BA-8093-0D84D0644C99}"/>
              </a:ext>
            </a:extLst>
          </p:cNvPr>
          <p:cNvGrpSpPr/>
          <p:nvPr/>
        </p:nvGrpSpPr>
        <p:grpSpPr>
          <a:xfrm>
            <a:off x="355954" y="1753834"/>
            <a:ext cx="4694648" cy="3350332"/>
            <a:chOff x="212931" y="1330030"/>
            <a:chExt cx="3936279" cy="3350332"/>
          </a:xfrm>
        </p:grpSpPr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7E277A6C-C917-435E-B019-5EBD24B0A6B1}"/>
                </a:ext>
              </a:extLst>
            </p:cNvPr>
            <p:cNvSpPr/>
            <p:nvPr/>
          </p:nvSpPr>
          <p:spPr>
            <a:xfrm>
              <a:off x="302182" y="2438215"/>
              <a:ext cx="3682816" cy="906669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 smtClean="0">
                  <a:solidFill>
                    <a:schemeClr val="tx2">
                      <a:lumMod val="50000"/>
                    </a:schemeClr>
                  </a:solidFill>
                </a:rPr>
                <a:t>الحرارة المرتفعة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F2826A60-DF37-4470-A79D-7C150B9296D4}"/>
                </a:ext>
              </a:extLst>
            </p:cNvPr>
            <p:cNvSpPr/>
            <p:nvPr/>
          </p:nvSpPr>
          <p:spPr>
            <a:xfrm>
              <a:off x="450876" y="3617280"/>
              <a:ext cx="3545934" cy="1063082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 smtClean="0">
                  <a:solidFill>
                    <a:schemeClr val="tx2">
                      <a:lumMod val="50000"/>
                    </a:schemeClr>
                  </a:solidFill>
                </a:rPr>
                <a:t>الجو المعتدل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479E9E04-9DD9-48DD-BB9E-526AF1724699}"/>
                </a:ext>
              </a:extLst>
            </p:cNvPr>
            <p:cNvSpPr/>
            <p:nvPr/>
          </p:nvSpPr>
          <p:spPr>
            <a:xfrm>
              <a:off x="212931" y="1330030"/>
              <a:ext cx="3936279" cy="862313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 smtClean="0">
                  <a:solidFill>
                    <a:schemeClr val="tx2">
                      <a:lumMod val="50000"/>
                    </a:schemeClr>
                  </a:solidFill>
                </a:rPr>
                <a:t>برودة الجو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21" name="Straight Arrow Connector 12">
            <a:extLst>
              <a:ext uri="{FF2B5EF4-FFF2-40B4-BE49-F238E27FC236}">
                <a16:creationId xmlns:a16="http://schemas.microsoft.com/office/drawing/2014/main" id="{63B1D921-D82F-4B14-A478-7AA804E88BF2}"/>
              </a:ext>
            </a:extLst>
          </p:cNvPr>
          <p:cNvCxnSpPr>
            <a:cxnSpLocks/>
          </p:cNvCxnSpPr>
          <p:nvPr/>
        </p:nvCxnSpPr>
        <p:spPr>
          <a:xfrm flipH="1">
            <a:off x="4584526" y="554292"/>
            <a:ext cx="2505794" cy="28747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53717" t="18496" r="2849" b="65314"/>
          <a:stretch/>
        </p:blipFill>
        <p:spPr>
          <a:xfrm>
            <a:off x="1267098" y="5558247"/>
            <a:ext cx="8756354" cy="7707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53915" t="33405" r="1610" b="5128"/>
          <a:stretch/>
        </p:blipFill>
        <p:spPr>
          <a:xfrm>
            <a:off x="6876453" y="1774037"/>
            <a:ext cx="3905794" cy="292608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A6164768-E020-4B79-AAA1-77740ABA5000}"/>
              </a:ext>
            </a:extLst>
          </p:cNvPr>
          <p:cNvSpPr/>
          <p:nvPr/>
        </p:nvSpPr>
        <p:spPr>
          <a:xfrm>
            <a:off x="3079768" y="510750"/>
            <a:ext cx="487522" cy="38024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FF2447-3F67-4540-8339-0803C2D789D8}"/>
              </a:ext>
            </a:extLst>
          </p:cNvPr>
          <p:cNvSpPr/>
          <p:nvPr/>
        </p:nvSpPr>
        <p:spPr>
          <a:xfrm>
            <a:off x="2385003" y="503095"/>
            <a:ext cx="487522" cy="38024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7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-68192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B3255-7FFD-46BA-8093-0D84D0644C99}"/>
              </a:ext>
            </a:extLst>
          </p:cNvPr>
          <p:cNvGrpSpPr/>
          <p:nvPr/>
        </p:nvGrpSpPr>
        <p:grpSpPr>
          <a:xfrm>
            <a:off x="355954" y="1753834"/>
            <a:ext cx="4694648" cy="3350332"/>
            <a:chOff x="212931" y="1330030"/>
            <a:chExt cx="3936279" cy="3350332"/>
          </a:xfrm>
        </p:grpSpPr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7E277A6C-C917-435E-B019-5EBD24B0A6B1}"/>
                </a:ext>
              </a:extLst>
            </p:cNvPr>
            <p:cNvSpPr/>
            <p:nvPr/>
          </p:nvSpPr>
          <p:spPr>
            <a:xfrm>
              <a:off x="302182" y="2438215"/>
              <a:ext cx="3682816" cy="906669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 smtClean="0">
                  <a:solidFill>
                    <a:schemeClr val="tx2">
                      <a:lumMod val="50000"/>
                    </a:schemeClr>
                  </a:solidFill>
                </a:rPr>
                <a:t>الصمت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F2826A60-DF37-4470-A79D-7C150B9296D4}"/>
                </a:ext>
              </a:extLst>
            </p:cNvPr>
            <p:cNvSpPr/>
            <p:nvPr/>
          </p:nvSpPr>
          <p:spPr>
            <a:xfrm>
              <a:off x="450876" y="3617280"/>
              <a:ext cx="3545934" cy="1063082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 smtClean="0">
                  <a:solidFill>
                    <a:schemeClr val="tx2">
                      <a:lumMod val="50000"/>
                    </a:schemeClr>
                  </a:solidFill>
                </a:rPr>
                <a:t>العقاب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479E9E04-9DD9-48DD-BB9E-526AF1724699}"/>
                </a:ext>
              </a:extLst>
            </p:cNvPr>
            <p:cNvSpPr/>
            <p:nvPr/>
          </p:nvSpPr>
          <p:spPr>
            <a:xfrm>
              <a:off x="212931" y="1330030"/>
              <a:ext cx="3936279" cy="862313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 smtClean="0">
                  <a:solidFill>
                    <a:schemeClr val="tx2">
                      <a:lumMod val="50000"/>
                    </a:schemeClr>
                  </a:solidFill>
                </a:rPr>
                <a:t>نتشارك الحديث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2041" r="52358"/>
          <a:stretch/>
        </p:blipFill>
        <p:spPr>
          <a:xfrm>
            <a:off x="5719072" y="104503"/>
            <a:ext cx="5956662" cy="653117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B1D921-D82F-4B14-A478-7AA804E88BF2}"/>
              </a:ext>
            </a:extLst>
          </p:cNvPr>
          <p:cNvCxnSpPr>
            <a:cxnSpLocks/>
          </p:cNvCxnSpPr>
          <p:nvPr/>
        </p:nvCxnSpPr>
        <p:spPr>
          <a:xfrm flipH="1">
            <a:off x="4728754" y="2011680"/>
            <a:ext cx="1972492" cy="130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A6164768-E020-4B79-AAA1-77740ABA5000}"/>
              </a:ext>
            </a:extLst>
          </p:cNvPr>
          <p:cNvSpPr/>
          <p:nvPr/>
        </p:nvSpPr>
        <p:spPr>
          <a:xfrm>
            <a:off x="3079768" y="510750"/>
            <a:ext cx="487522" cy="38024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FF2447-3F67-4540-8339-0803C2D789D8}"/>
              </a:ext>
            </a:extLst>
          </p:cNvPr>
          <p:cNvSpPr/>
          <p:nvPr/>
        </p:nvSpPr>
        <p:spPr>
          <a:xfrm>
            <a:off x="2385003" y="503095"/>
            <a:ext cx="487522" cy="38024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3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10" y="195942"/>
            <a:ext cx="10939577" cy="60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6536545" y="297508"/>
            <a:ext cx="4245702" cy="999530"/>
            <a:chOff x="3429000" y="152400"/>
            <a:chExt cx="5029200" cy="99953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152400"/>
              <a:ext cx="5029200" cy="99953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5400" b="1" dirty="0" smtClean="0">
                  <a:solidFill>
                    <a:srgbClr val="FF0000"/>
                  </a:solidFill>
                </a:rPr>
                <a:t>أُقارِبُ</a:t>
              </a:r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5834191" y="207249"/>
              <a:ext cx="21882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7586C-2FCC-42D0-B9B4-6AD0A756728B}"/>
              </a:ext>
            </a:extLst>
          </p:cNvPr>
          <p:cNvGrpSpPr/>
          <p:nvPr/>
        </p:nvGrpSpPr>
        <p:grpSpPr>
          <a:xfrm>
            <a:off x="266457" y="5369039"/>
            <a:ext cx="11659088" cy="1113881"/>
            <a:chOff x="1391256" y="5443718"/>
            <a:chExt cx="7222992" cy="9233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9C9B1B2-234C-47C6-BE9F-7DE25E5DA396}"/>
                </a:ext>
              </a:extLst>
            </p:cNvPr>
            <p:cNvSpPr/>
            <p:nvPr/>
          </p:nvSpPr>
          <p:spPr>
            <a:xfrm>
              <a:off x="1391256" y="5443718"/>
              <a:ext cx="7222992" cy="92333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6600" b="1" dirty="0" smtClean="0">
                  <a:solidFill>
                    <a:srgbClr val="7030A0"/>
                  </a:solidFill>
                </a:rPr>
                <a:t>أُقارِبُ أختي في الطول</a:t>
              </a:r>
              <a:endParaRPr lang="en-US" sz="6600" b="1" dirty="0">
                <a:solidFill>
                  <a:srgbClr val="7030A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01F16-CDB8-47B7-B220-D41EED67A2DA}"/>
                </a:ext>
              </a:extLst>
            </p:cNvPr>
            <p:cNvSpPr/>
            <p:nvPr/>
          </p:nvSpPr>
          <p:spPr>
            <a:xfrm>
              <a:off x="4924502" y="5652519"/>
              <a:ext cx="114443" cy="5357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B3255-7FFD-46BA-8093-0D84D0644C99}"/>
              </a:ext>
            </a:extLst>
          </p:cNvPr>
          <p:cNvGrpSpPr/>
          <p:nvPr/>
        </p:nvGrpSpPr>
        <p:grpSpPr>
          <a:xfrm>
            <a:off x="355954" y="1753834"/>
            <a:ext cx="4694648" cy="3350332"/>
            <a:chOff x="212931" y="1330030"/>
            <a:chExt cx="3936279" cy="3350332"/>
          </a:xfrm>
        </p:grpSpPr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7E277A6C-C917-435E-B019-5EBD24B0A6B1}"/>
                </a:ext>
              </a:extLst>
            </p:cNvPr>
            <p:cNvSpPr/>
            <p:nvPr/>
          </p:nvSpPr>
          <p:spPr>
            <a:xfrm>
              <a:off x="302182" y="2438215"/>
              <a:ext cx="3682816" cy="906669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b="1" dirty="0" smtClean="0">
                  <a:solidFill>
                    <a:schemeClr val="tx2">
                      <a:lumMod val="50000"/>
                    </a:schemeClr>
                  </a:solidFill>
                </a:rPr>
                <a:t>أُماثل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F2826A60-DF37-4470-A79D-7C150B9296D4}"/>
                </a:ext>
              </a:extLst>
            </p:cNvPr>
            <p:cNvSpPr/>
            <p:nvPr/>
          </p:nvSpPr>
          <p:spPr>
            <a:xfrm>
              <a:off x="450876" y="3617280"/>
              <a:ext cx="3545934" cy="1063082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800" b="1" dirty="0" smtClean="0">
                  <a:solidFill>
                    <a:schemeClr val="tx2">
                      <a:lumMod val="50000"/>
                    </a:schemeClr>
                  </a:solidFill>
                </a:rPr>
                <a:t>أتوجه</a:t>
              </a:r>
              <a:endParaRPr lang="en-US" sz="4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479E9E04-9DD9-48DD-BB9E-526AF1724699}"/>
                </a:ext>
              </a:extLst>
            </p:cNvPr>
            <p:cNvSpPr/>
            <p:nvPr/>
          </p:nvSpPr>
          <p:spPr>
            <a:xfrm>
              <a:off x="212931" y="1330030"/>
              <a:ext cx="3936279" cy="862313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b="1" dirty="0" smtClean="0">
                  <a:solidFill>
                    <a:schemeClr val="tx2">
                      <a:lumMod val="50000"/>
                    </a:schemeClr>
                  </a:solidFill>
                </a:rPr>
                <a:t>أُخالف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21" name="Straight Arrow Connector 12">
            <a:extLst>
              <a:ext uri="{FF2B5EF4-FFF2-40B4-BE49-F238E27FC236}">
                <a16:creationId xmlns:a16="http://schemas.microsoft.com/office/drawing/2014/main" id="{63B1D921-D82F-4B14-A478-7AA804E88BF2}"/>
              </a:ext>
            </a:extLst>
          </p:cNvPr>
          <p:cNvCxnSpPr>
            <a:cxnSpLocks/>
          </p:cNvCxnSpPr>
          <p:nvPr/>
        </p:nvCxnSpPr>
        <p:spPr>
          <a:xfrm flipH="1">
            <a:off x="4171167" y="554292"/>
            <a:ext cx="2919153" cy="29905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6164768-E020-4B79-AAA1-77740ABA5000}"/>
              </a:ext>
            </a:extLst>
          </p:cNvPr>
          <p:cNvSpPr/>
          <p:nvPr/>
        </p:nvSpPr>
        <p:spPr>
          <a:xfrm>
            <a:off x="2604578" y="613421"/>
            <a:ext cx="487522" cy="38024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FF2447-3F67-4540-8339-0803C2D789D8}"/>
              </a:ext>
            </a:extLst>
          </p:cNvPr>
          <p:cNvSpPr/>
          <p:nvPr/>
        </p:nvSpPr>
        <p:spPr>
          <a:xfrm>
            <a:off x="1909813" y="605766"/>
            <a:ext cx="487522" cy="38024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54865" t="36825" r="5578" b="4848"/>
          <a:stretch/>
        </p:blipFill>
        <p:spPr>
          <a:xfrm>
            <a:off x="6420862" y="1433489"/>
            <a:ext cx="4582638" cy="3711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79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5131807" y="1478718"/>
            <a:ext cx="6952085" cy="2864682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Rectangle 7"/>
          <p:cNvSpPr/>
          <p:nvPr/>
        </p:nvSpPr>
        <p:spPr>
          <a:xfrm>
            <a:off x="269107" y="611929"/>
            <a:ext cx="11043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المهمة</a:t>
            </a:r>
            <a:r>
              <a:rPr lang="ar-SA" sz="32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3200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ar-SA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اكملوا المخطط </a:t>
            </a:r>
            <a:r>
              <a:rPr lang="ar-SA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مفاهيمي لكلمة من الكلمات الجديدة.</a:t>
            </a:r>
            <a:endParaRPr lang="ar-SA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5808" y="1616560"/>
            <a:ext cx="7038084" cy="2616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معايير إتمام  المهمة</a:t>
            </a:r>
            <a:r>
              <a:rPr lang="ar-SA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r" rtl="1"/>
            <a:endParaRPr lang="ar-SA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1.يشارك كل عضو في المجموعة بالحوار والمناقشة</a:t>
            </a:r>
            <a:r>
              <a:rPr lang="ar-S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ar-SA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(درجتين)</a:t>
            </a:r>
            <a:endParaRPr lang="ar-SA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ar-S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اكمال المخطط المفاهيمي.(</a:t>
            </a:r>
            <a:r>
              <a:rPr lang="ar-SA" sz="2400" b="1" dirty="0">
                <a:solidFill>
                  <a:srgbClr val="C00000"/>
                </a:solidFill>
                <a:latin typeface="Arial" panose="020B0604020202020204" pitchFamily="34" charset="0"/>
              </a:rPr>
              <a:t>درجتين)</a:t>
            </a:r>
            <a:endParaRPr lang="ar-SA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3.ارتداء الاقنعة </a:t>
            </a:r>
            <a:r>
              <a:rPr lang="ar-SA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.(درجة)</a:t>
            </a:r>
            <a:endParaRPr lang="ar-SA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ar-S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ستطيل مستدير الزوايا 16"/>
          <p:cNvSpPr/>
          <p:nvPr/>
        </p:nvSpPr>
        <p:spPr>
          <a:xfrm>
            <a:off x="2492963" y="3241737"/>
            <a:ext cx="1325959" cy="34765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defRPr/>
            </a:pPr>
            <a:r>
              <a:rPr lang="ar-SA" sz="21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ar-SA" sz="21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دقائق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627" y="4110644"/>
            <a:ext cx="1469796" cy="2573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5943" y="4110645"/>
            <a:ext cx="1522344" cy="2573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3010" y="165703"/>
            <a:ext cx="760882" cy="10869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38434" y="144587"/>
            <a:ext cx="2443343" cy="58674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عمل جماعي</a:t>
            </a:r>
            <a:endParaRPr lang="ar-SA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3 دقيق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63204" y="1964832"/>
            <a:ext cx="1298843" cy="730599"/>
          </a:xfrm>
          <a:prstGeom prst="rect">
            <a:avLst/>
          </a:prstGeom>
        </p:spPr>
      </p:pic>
      <p:pic>
        <p:nvPicPr>
          <p:cNvPr id="33" name="5 دقائ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10088" y="1964832"/>
            <a:ext cx="1343378" cy="755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5871" y="2002092"/>
            <a:ext cx="425116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+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0908" y="2715574"/>
            <a:ext cx="425116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=</a:t>
            </a:r>
            <a:endParaRPr lang="ar-SA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6986" y="4481242"/>
            <a:ext cx="3781426" cy="22767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56431" y="4451195"/>
            <a:ext cx="1531188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 smtClean="0">
                <a:solidFill>
                  <a:srgbClr val="FFFF00"/>
                </a:solidFill>
              </a:rPr>
              <a:t>تذكر .. أن</a:t>
            </a:r>
            <a:endParaRPr lang="ar-SA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5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E094DD-94D5-4AD6-89D9-6043E28B5FCA}"/>
              </a:ext>
            </a:extLst>
          </p:cNvPr>
          <p:cNvSpPr txBox="1"/>
          <p:nvPr/>
        </p:nvSpPr>
        <p:spPr>
          <a:xfrm>
            <a:off x="2969730" y="98712"/>
            <a:ext cx="5938600" cy="1047823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6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الغرفة الصفية</a:t>
            </a:r>
            <a:endParaRPr lang="en-US" sz="60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1F5A5-24C6-4802-9D92-A26324C51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356" y="1364530"/>
            <a:ext cx="3517374" cy="198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83D144-9188-4BAB-88D9-A283AA031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638" y="1444658"/>
            <a:ext cx="3536723" cy="189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086001-55E8-4108-9F29-266FE2AE0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96" y="1474814"/>
            <a:ext cx="3263149" cy="1859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275614-E7EC-4B0B-8625-39D9BAA1C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873" y="3821391"/>
            <a:ext cx="3455857" cy="189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C99EB5-00BA-437E-BB1C-C54657BC8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859" y="3870400"/>
            <a:ext cx="3517374" cy="1859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8EBEA8-668F-41D7-9AE1-DAF234ED5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496" y="3821391"/>
            <a:ext cx="3536723" cy="1908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263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32851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6251332" y="126207"/>
            <a:ext cx="4726962" cy="1107996"/>
            <a:chOff x="3429000" y="63358"/>
            <a:chExt cx="5029200" cy="110799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152400"/>
              <a:ext cx="5029200" cy="99953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6000" b="1" dirty="0" smtClean="0"/>
                <a:t>موحش</a:t>
              </a:r>
              <a:endParaRPr lang="en-US" sz="6000" b="1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5845328" y="63358"/>
              <a:ext cx="196541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6B3255-7FFD-46BA-8093-0D84D0644C99}"/>
              </a:ext>
            </a:extLst>
          </p:cNvPr>
          <p:cNvGrpSpPr/>
          <p:nvPr/>
        </p:nvGrpSpPr>
        <p:grpSpPr>
          <a:xfrm>
            <a:off x="650347" y="1827835"/>
            <a:ext cx="4030834" cy="3478419"/>
            <a:chOff x="231688" y="1469023"/>
            <a:chExt cx="3423075" cy="3478419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479E9E04-9DD9-48DD-BB9E-526AF1724699}"/>
                </a:ext>
              </a:extLst>
            </p:cNvPr>
            <p:cNvSpPr/>
            <p:nvPr/>
          </p:nvSpPr>
          <p:spPr>
            <a:xfrm>
              <a:off x="231688" y="1469023"/>
              <a:ext cx="3352800" cy="858264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b="1" dirty="0" smtClean="0">
                  <a:solidFill>
                    <a:schemeClr val="tx2">
                      <a:lumMod val="50000"/>
                    </a:schemeClr>
                  </a:solidFill>
                </a:rPr>
                <a:t>جميل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7E277A6C-C917-435E-B019-5EBD24B0A6B1}"/>
                </a:ext>
              </a:extLst>
            </p:cNvPr>
            <p:cNvSpPr/>
            <p:nvPr/>
          </p:nvSpPr>
          <p:spPr>
            <a:xfrm>
              <a:off x="301963" y="2802905"/>
              <a:ext cx="3352800" cy="858264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b="1" dirty="0" smtClean="0">
                  <a:solidFill>
                    <a:schemeClr val="tx2">
                      <a:lumMod val="50000"/>
                    </a:schemeClr>
                  </a:solidFill>
                </a:rPr>
                <a:t>كبير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F2826A60-DF37-4470-A79D-7C150B9296D4}"/>
                </a:ext>
              </a:extLst>
            </p:cNvPr>
            <p:cNvSpPr/>
            <p:nvPr/>
          </p:nvSpPr>
          <p:spPr>
            <a:xfrm>
              <a:off x="264230" y="4079887"/>
              <a:ext cx="3352800" cy="867555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b="1" dirty="0" smtClean="0">
                  <a:solidFill>
                    <a:schemeClr val="tx2">
                      <a:lumMod val="50000"/>
                    </a:schemeClr>
                  </a:solidFill>
                </a:rPr>
                <a:t>مخيف ومرعب</a:t>
              </a:r>
              <a:endParaRPr lang="en-US" sz="4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D9417A-87C1-463B-8BAA-2ED273D443F1}"/>
              </a:ext>
            </a:extLst>
          </p:cNvPr>
          <p:cNvCxnSpPr>
            <a:cxnSpLocks/>
          </p:cNvCxnSpPr>
          <p:nvPr/>
        </p:nvCxnSpPr>
        <p:spPr>
          <a:xfrm flipH="1">
            <a:off x="3795386" y="609600"/>
            <a:ext cx="2834016" cy="17828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6164768-E020-4B79-AAA1-77740ABA5000}"/>
              </a:ext>
            </a:extLst>
          </p:cNvPr>
          <p:cNvSpPr/>
          <p:nvPr/>
        </p:nvSpPr>
        <p:spPr>
          <a:xfrm>
            <a:off x="2971833" y="575115"/>
            <a:ext cx="487522" cy="38024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FF2447-3F67-4540-8339-0803C2D789D8}"/>
              </a:ext>
            </a:extLst>
          </p:cNvPr>
          <p:cNvSpPr/>
          <p:nvPr/>
        </p:nvSpPr>
        <p:spPr>
          <a:xfrm>
            <a:off x="2277068" y="567460"/>
            <a:ext cx="487522" cy="38024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r="51848"/>
          <a:stretch/>
        </p:blipFill>
        <p:spPr>
          <a:xfrm>
            <a:off x="5603685" y="1360410"/>
            <a:ext cx="6022257" cy="528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3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14847"/>
            <a:ext cx="12145541" cy="687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" r="49937" b="28822"/>
          <a:stretch/>
        </p:blipFill>
        <p:spPr>
          <a:xfrm flipH="1">
            <a:off x="2791753" y="3122280"/>
            <a:ext cx="9393384" cy="3729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r="20084"/>
          <a:stretch/>
        </p:blipFill>
        <p:spPr>
          <a:xfrm>
            <a:off x="10587028" y="2421611"/>
            <a:ext cx="1598109" cy="3878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70" r="10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5559" y="3114019"/>
            <a:ext cx="1170515" cy="718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70" r="10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9614" y="251907"/>
            <a:ext cx="789767" cy="751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70" r="10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352" y="275599"/>
            <a:ext cx="763718" cy="727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70" r="10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1087" y="1847549"/>
            <a:ext cx="1117789" cy="801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70" r="10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2555" y="1791374"/>
            <a:ext cx="988240" cy="8997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70" r="10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21" y="251907"/>
            <a:ext cx="808036" cy="769390"/>
          </a:xfrm>
          <a:prstGeom prst="rect">
            <a:avLst/>
          </a:prstGeom>
        </p:spPr>
      </p:pic>
      <p:sp>
        <p:nvSpPr>
          <p:cNvPr id="13" name="Left Arrow 12"/>
          <p:cNvSpPr/>
          <p:nvPr/>
        </p:nvSpPr>
        <p:spPr>
          <a:xfrm>
            <a:off x="9989127" y="130202"/>
            <a:ext cx="2202873" cy="976943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التعلم المستقل..</a:t>
            </a:r>
            <a:endParaRPr lang="en-US" sz="2400" b="1" dirty="0"/>
          </a:p>
        </p:txBody>
      </p:sp>
      <p:pic>
        <p:nvPicPr>
          <p:cNvPr id="14" name="2 دقيق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7938" y="1094063"/>
            <a:ext cx="1458035" cy="7474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089031"/>
            <a:ext cx="2251857" cy="23495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229605" y="2636732"/>
            <a:ext cx="2460930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12"/>
              </a:rPr>
              <a:t>https://</a:t>
            </a:r>
            <a:r>
              <a:rPr lang="en-US" sz="1050" dirty="0" smtClean="0">
                <a:hlinkClick r:id="rId12"/>
              </a:rPr>
              <a:t>wordwall.net/resource/22327103</a:t>
            </a:r>
            <a:endParaRPr lang="ar-SA" sz="1050" dirty="0" smtClean="0"/>
          </a:p>
          <a:p>
            <a:endParaRPr lang="ar-SA" dirty="0"/>
          </a:p>
        </p:txBody>
      </p:sp>
      <p:sp>
        <p:nvSpPr>
          <p:cNvPr id="4" name="TextBox 3"/>
          <p:cNvSpPr txBox="1"/>
          <p:nvPr/>
        </p:nvSpPr>
        <p:spPr>
          <a:xfrm>
            <a:off x="2883451" y="2467839"/>
            <a:ext cx="2299695" cy="830997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وظف كلمتين في جملة على الدفتر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5279" t="33523" r="62623" b="49666"/>
          <a:stretch/>
        </p:blipFill>
        <p:spPr>
          <a:xfrm flipH="1">
            <a:off x="0" y="3571592"/>
            <a:ext cx="2834356" cy="8808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70" r="10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5134" y="1354698"/>
            <a:ext cx="959073" cy="91320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70" r="10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1970" y="1391463"/>
            <a:ext cx="892453" cy="8497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70" r="10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295" y="1349838"/>
            <a:ext cx="967798" cy="92151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70" r="10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7298" y="260145"/>
            <a:ext cx="779948" cy="74264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7176" y="1264471"/>
            <a:ext cx="2543175" cy="1938992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اكتب ضد موحشاً موظفاً لها في جملة </a:t>
            </a:r>
          </a:p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وظف 3 كلمات جديدة في جمل من إنشائك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38" name="3 دقيقة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89360" y="2364922"/>
            <a:ext cx="1298843" cy="730599"/>
          </a:xfrm>
          <a:prstGeom prst="rect">
            <a:avLst/>
          </a:prstGeom>
        </p:spPr>
      </p:pic>
      <p:pic>
        <p:nvPicPr>
          <p:cNvPr id="39" name="2 دقيق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45252" y="255326"/>
            <a:ext cx="1458035" cy="747465"/>
          </a:xfrm>
          <a:prstGeom prst="rect">
            <a:avLst/>
          </a:prstGeom>
        </p:spPr>
      </p:pic>
      <p:pic>
        <p:nvPicPr>
          <p:cNvPr id="40" name="3 دقيقة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921" y="4112287"/>
            <a:ext cx="1298843" cy="7305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06046" y="2904163"/>
            <a:ext cx="1905000" cy="1905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587449" y="3853019"/>
            <a:ext cx="2762295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15"/>
              </a:rPr>
              <a:t>https://</a:t>
            </a:r>
            <a:r>
              <a:rPr lang="en-US" sz="1050" dirty="0" smtClean="0">
                <a:hlinkClick r:id="rId15"/>
              </a:rPr>
              <a:t>www.liveworksheets.com/jt2435822an</a:t>
            </a:r>
            <a:endParaRPr lang="ar-SA" sz="1050" dirty="0" smtClean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09871" y="4161656"/>
            <a:ext cx="1992928" cy="15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ar-SA" dirty="0"/>
          </a:p>
        </p:txBody>
      </p:sp>
      <p:sp>
        <p:nvSpPr>
          <p:cNvPr id="514" name="Google Shape;514;p42"/>
          <p:cNvSpPr/>
          <p:nvPr/>
        </p:nvSpPr>
        <p:spPr>
          <a:xfrm rot="-6138663">
            <a:off x="6236844" y="840196"/>
            <a:ext cx="4752312" cy="9054039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highlight>
                <a:srgbClr val="F7C42B"/>
              </a:highlight>
            </a:endParaRPr>
          </a:p>
        </p:txBody>
      </p:sp>
      <p:grpSp>
        <p:nvGrpSpPr>
          <p:cNvPr id="516" name="Google Shape;516;p42"/>
          <p:cNvGrpSpPr/>
          <p:nvPr/>
        </p:nvGrpSpPr>
        <p:grpSpPr>
          <a:xfrm rot="-2295177">
            <a:off x="9056975" y="-927778"/>
            <a:ext cx="913944" cy="845809"/>
            <a:chOff x="3904050" y="2322725"/>
            <a:chExt cx="464475" cy="429825"/>
          </a:xfrm>
        </p:grpSpPr>
        <p:sp>
          <p:nvSpPr>
            <p:cNvPr id="517" name="Google Shape;517;p42"/>
            <p:cNvSpPr/>
            <p:nvPr/>
          </p:nvSpPr>
          <p:spPr>
            <a:xfrm>
              <a:off x="3904050" y="2531675"/>
              <a:ext cx="114900" cy="89150"/>
            </a:xfrm>
            <a:custGeom>
              <a:avLst/>
              <a:gdLst/>
              <a:ahLst/>
              <a:cxnLst/>
              <a:rect l="l" t="t" r="r" b="b"/>
              <a:pathLst>
                <a:path w="4596" h="3566" extrusionOk="0">
                  <a:moveTo>
                    <a:pt x="2298" y="0"/>
                  </a:moveTo>
                  <a:cubicBezTo>
                    <a:pt x="1" y="0"/>
                    <a:pt x="1" y="3566"/>
                    <a:pt x="2298" y="3566"/>
                  </a:cubicBezTo>
                  <a:cubicBezTo>
                    <a:pt x="4596" y="3566"/>
                    <a:pt x="4596" y="0"/>
                    <a:pt x="2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8" name="Google Shape;518;p42"/>
            <p:cNvSpPr/>
            <p:nvPr/>
          </p:nvSpPr>
          <p:spPr>
            <a:xfrm>
              <a:off x="4001100" y="2322725"/>
              <a:ext cx="54500" cy="40625"/>
            </a:xfrm>
            <a:custGeom>
              <a:avLst/>
              <a:gdLst/>
              <a:ahLst/>
              <a:cxnLst/>
              <a:rect l="l" t="t" r="r" b="b"/>
              <a:pathLst>
                <a:path w="2180" h="1625" extrusionOk="0">
                  <a:moveTo>
                    <a:pt x="1070" y="0"/>
                  </a:moveTo>
                  <a:cubicBezTo>
                    <a:pt x="1" y="0"/>
                    <a:pt x="1" y="1624"/>
                    <a:pt x="1070" y="1624"/>
                  </a:cubicBezTo>
                  <a:cubicBezTo>
                    <a:pt x="2179" y="1624"/>
                    <a:pt x="2179" y="0"/>
                    <a:pt x="1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9" name="Google Shape;519;p42"/>
            <p:cNvSpPr/>
            <p:nvPr/>
          </p:nvSpPr>
          <p:spPr>
            <a:xfrm>
              <a:off x="4288300" y="2690125"/>
              <a:ext cx="80225" cy="62425"/>
            </a:xfrm>
            <a:custGeom>
              <a:avLst/>
              <a:gdLst/>
              <a:ahLst/>
              <a:cxnLst/>
              <a:rect l="l" t="t" r="r" b="b"/>
              <a:pathLst>
                <a:path w="3209" h="2497" extrusionOk="0">
                  <a:moveTo>
                    <a:pt x="1585" y="0"/>
                  </a:moveTo>
                  <a:cubicBezTo>
                    <a:pt x="0" y="0"/>
                    <a:pt x="0" y="2496"/>
                    <a:pt x="1585" y="2496"/>
                  </a:cubicBezTo>
                  <a:cubicBezTo>
                    <a:pt x="3209" y="2496"/>
                    <a:pt x="3209" y="0"/>
                    <a:pt x="1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20" name="Google Shape;520;p42"/>
          <p:cNvSpPr/>
          <p:nvPr/>
        </p:nvSpPr>
        <p:spPr>
          <a:xfrm rot="5270711">
            <a:off x="10428831" y="-439085"/>
            <a:ext cx="763452" cy="27935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763E1E-FD1C-4B53-8412-791ADC1F7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93" y="2466473"/>
            <a:ext cx="3663208" cy="26906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C567D2F7-B490-4F84-9725-4153F12BB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35" y="-96101"/>
            <a:ext cx="2650544" cy="2650544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B8F034F6-C62D-474B-8114-D53C8F215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67" y="961088"/>
            <a:ext cx="2781300" cy="86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3468" y="3811773"/>
            <a:ext cx="61333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3200" b="1" dirty="0">
              <a:solidFill>
                <a:srgbClr val="FF0066"/>
              </a:solidFill>
            </a:endParaRPr>
          </a:p>
          <a:p>
            <a:pPr algn="r"/>
            <a:endParaRPr lang="en-US" sz="3600" b="1" dirty="0">
              <a:solidFill>
                <a:srgbClr val="FF0066"/>
              </a:solidFill>
            </a:endParaRPr>
          </a:p>
          <a:p>
            <a:pPr algn="r" rtl="1"/>
            <a:endParaRPr lang="ar-SA" sz="3600" b="1" dirty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9932" y="270934"/>
            <a:ext cx="5050478" cy="15529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267" b="1" dirty="0" smtClean="0">
                <a:solidFill>
                  <a:schemeClr val="accent6">
                    <a:lumMod val="50000"/>
                  </a:schemeClr>
                </a:solidFill>
              </a:rPr>
              <a:t>اكتب </a:t>
            </a:r>
            <a:r>
              <a:rPr lang="ar-SA" sz="4267" b="1" dirty="0" smtClean="0">
                <a:solidFill>
                  <a:schemeClr val="accent6">
                    <a:lumMod val="50000"/>
                  </a:schemeClr>
                </a:solidFill>
              </a:rPr>
              <a:t>معنى</a:t>
            </a:r>
          </a:p>
          <a:p>
            <a:pPr algn="ctr"/>
            <a:r>
              <a:rPr lang="ar-SA" sz="4267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ar-SA" sz="4267" b="1" dirty="0" smtClean="0">
                <a:solidFill>
                  <a:srgbClr val="FF0000"/>
                </a:solidFill>
              </a:rPr>
              <a:t>حرارة الظهيرة </a:t>
            </a:r>
            <a:endParaRPr lang="ar-SA" sz="4267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التعلم النشط - استراتيجية من أنا – أوراقي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81"/>
          <a:stretch/>
        </p:blipFill>
        <p:spPr bwMode="auto">
          <a:xfrm>
            <a:off x="1" y="-46035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680436" y="1678871"/>
            <a:ext cx="6372872" cy="5130413"/>
            <a:chOff x="4680436" y="1678871"/>
            <a:chExt cx="6372872" cy="5130413"/>
          </a:xfrm>
        </p:grpSpPr>
        <p:sp>
          <p:nvSpPr>
            <p:cNvPr id="2" name="Rectangle 1"/>
            <p:cNvSpPr/>
            <p:nvPr/>
          </p:nvSpPr>
          <p:spPr>
            <a:xfrm>
              <a:off x="4878402" y="1678871"/>
              <a:ext cx="6174906" cy="483949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Emirati Women Clipart">
              <a:extLst>
                <a:ext uri="{FF2B5EF4-FFF2-40B4-BE49-F238E27FC236}">
                  <a16:creationId xmlns:a16="http://schemas.microsoft.com/office/drawing/2014/main" id="{2E065E7D-5AD0-498F-8354-CD7A85151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436" y="1816679"/>
              <a:ext cx="6236793" cy="4992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ectangle 33"/>
          <p:cNvSpPr/>
          <p:nvPr/>
        </p:nvSpPr>
        <p:spPr>
          <a:xfrm>
            <a:off x="4796373" y="3243697"/>
            <a:ext cx="2034240" cy="16708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830613" y="1620215"/>
            <a:ext cx="2114564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007730" y="1624973"/>
            <a:ext cx="20485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847962" y="3277086"/>
            <a:ext cx="2129808" cy="164306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71501" y="1598152"/>
            <a:ext cx="205106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982329" y="3317094"/>
            <a:ext cx="2073931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86216" y="4955317"/>
            <a:ext cx="2023507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62863" y="4953209"/>
            <a:ext cx="21590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052360" y="4955317"/>
            <a:ext cx="2015492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91764" y="5942014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عرض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7657" y="3326830"/>
            <a:ext cx="3722358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600" b="1" dirty="0">
                <a:solidFill>
                  <a:srgbClr val="5B9BD5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kumimoji="0" lang="ar-A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r>
              <a:rPr kumimoji="0" lang="ar-SA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r>
              <a:rPr lang="ar-SA" sz="2600" b="1" dirty="0" smtClean="0">
                <a:solidFill>
                  <a:srgbClr val="5B9BD5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تحكي لنا القصص المسلية</a:t>
            </a:r>
            <a:r>
              <a:rPr kumimoji="0" lang="ar-A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830144" y="3918691"/>
            <a:ext cx="49585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6.</a:t>
            </a:r>
            <a:r>
              <a:rPr lang="ar-SA" sz="2400" b="1" dirty="0" smtClean="0">
                <a:solidFill>
                  <a:srgbClr val="5B9BD5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تضع الحنا دائماً في يدها</a:t>
            </a:r>
            <a:r>
              <a:rPr lang="ar-SA" sz="2400" b="1" noProof="0" dirty="0" smtClean="0">
                <a:solidFill>
                  <a:srgbClr val="5B9BD5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802919" y="4534366"/>
            <a:ext cx="4958536" cy="8002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  <a:r>
              <a:rPr kumimoji="0" lang="ar-A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r>
              <a:rPr kumimoji="0" lang="ar-AE" sz="28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ar-SA" sz="2800" b="1" noProof="0" dirty="0" smtClean="0">
                <a:solidFill>
                  <a:srgbClr val="5B9BD5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ظهرها منحني </a:t>
            </a:r>
            <a:r>
              <a:rPr lang="ar-AE" sz="2800" b="1" dirty="0" smtClean="0">
                <a:solidFill>
                  <a:srgbClr val="5B9BD5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.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58521" y="5042377"/>
            <a:ext cx="4958536" cy="8002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4.</a:t>
            </a:r>
            <a:r>
              <a:rPr kumimoji="0" lang="ar-AE" sz="28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28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تضع البرقع.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Left Arrow 29"/>
          <p:cNvSpPr/>
          <p:nvPr/>
        </p:nvSpPr>
        <p:spPr>
          <a:xfrm>
            <a:off x="9858375" y="-1"/>
            <a:ext cx="2333625" cy="1190919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rgbClr val="FF0000"/>
                </a:solidFill>
              </a:rPr>
              <a:t>التهيئة</a:t>
            </a:r>
            <a:endParaRPr lang="ar-S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1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22" grpId="0"/>
      <p:bldP spid="23" grpId="0"/>
      <p:bldP spid="26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7735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3" name="Group 12"/>
          <p:cNvGrpSpPr/>
          <p:nvPr/>
        </p:nvGrpSpPr>
        <p:grpSpPr>
          <a:xfrm>
            <a:off x="9976725" y="371475"/>
            <a:ext cx="2200633" cy="6257925"/>
            <a:chOff x="9805382" y="-541767"/>
            <a:chExt cx="2451971" cy="7540618"/>
          </a:xfrm>
        </p:grpSpPr>
        <p:sp>
          <p:nvSpPr>
            <p:cNvPr id="7" name="Rectangle 6"/>
            <p:cNvSpPr/>
            <p:nvPr/>
          </p:nvSpPr>
          <p:spPr>
            <a:xfrm>
              <a:off x="9805382" y="-541767"/>
              <a:ext cx="2314132" cy="80780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الوحدة</a:t>
              </a:r>
              <a:r>
                <a:rPr kumimoji="0" lang="ar-AE" sz="21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ar-SA" sz="21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الثانية:</a:t>
              </a:r>
              <a:r>
                <a:rPr lang="ar-SA" sz="21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مودة ورحمة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817957" y="589077"/>
              <a:ext cx="2301556" cy="65314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الدرس الثاني:</a:t>
              </a:r>
              <a:r>
                <a:rPr kumimoji="0" lang="ar-SA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SA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أمي جديدة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11890" y="2090469"/>
              <a:ext cx="2207623" cy="53557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الأسبوع</a:t>
              </a:r>
              <a:r>
                <a:rPr kumimoji="0" lang="ar-SA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: </a:t>
              </a:r>
              <a:r>
                <a:rPr kumimoji="0" lang="ar-SA" sz="2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السابع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817957" y="3522498"/>
              <a:ext cx="2439396" cy="347635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الهدف</a:t>
              </a:r>
              <a:r>
                <a:rPr kumimoji="0" lang="ar-SA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:</a:t>
              </a:r>
              <a:endParaRPr kumimoji="0" lang="ar-A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algn="ctr"/>
              <a:r>
                <a:rPr lang="ar-SA" sz="2800" dirty="0"/>
                <a:t>الهدف:</a:t>
              </a:r>
            </a:p>
            <a:p>
              <a:pPr algn="r" rtl="1"/>
              <a:r>
                <a:rPr lang="ar-SA" sz="2000" b="1" dirty="0"/>
                <a:t>أن يفسرالمتعلم الكلمات الجديدة من خلال المعجم المبسط المصور مستعيناً بسياقها ومرادفاتها وأضدادها ومحيطها اللغوي.</a:t>
              </a:r>
              <a:endParaRPr lang="ar-SA" sz="1600" dirty="0"/>
            </a:p>
            <a:p>
              <a:pPr algn="r" rtl="1"/>
              <a:endParaRPr lang="ar-SA" sz="1600" dirty="0"/>
            </a:p>
            <a:p>
              <a:pPr algn="r" rtl="1"/>
              <a:endParaRPr kumimoji="0" lang="ar-S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2F173624-B55A-4705-ADD7-FAAD0D391EB7}"/>
              </a:ext>
            </a:extLst>
          </p:cNvPr>
          <p:cNvSpPr/>
          <p:nvPr/>
        </p:nvSpPr>
        <p:spPr>
          <a:xfrm>
            <a:off x="7699334" y="2723759"/>
            <a:ext cx="1501131" cy="5204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أيام الأسبوع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E2CA12C4-3E22-4C53-AE0F-91CD968BF1AC}"/>
              </a:ext>
            </a:extLst>
          </p:cNvPr>
          <p:cNvSpPr/>
          <p:nvPr/>
        </p:nvSpPr>
        <p:spPr>
          <a:xfrm>
            <a:off x="7790490" y="3436154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Times New Roman" panose="02020603050405020304" pitchFamily="18" charset="0"/>
              </a:rPr>
              <a:t>الأحد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+mn-cs"/>
            </a:endParaRPr>
          </a:p>
        </p:txBody>
      </p: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FEC86C9D-355E-44A5-B5CF-1419F3B0A89B}"/>
              </a:ext>
            </a:extLst>
          </p:cNvPr>
          <p:cNvSpPr/>
          <p:nvPr/>
        </p:nvSpPr>
        <p:spPr>
          <a:xfrm>
            <a:off x="7819886" y="4021190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Times New Roman" panose="02020603050405020304" pitchFamily="18" charset="0"/>
              </a:rPr>
              <a:t>الاثنين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+mn-cs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BD6B4CCD-B4F5-495D-BE40-039CC3FC5737}"/>
              </a:ext>
            </a:extLst>
          </p:cNvPr>
          <p:cNvSpPr/>
          <p:nvPr/>
        </p:nvSpPr>
        <p:spPr>
          <a:xfrm>
            <a:off x="7833802" y="4606226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Times New Roman" panose="02020603050405020304" pitchFamily="18" charset="0"/>
              </a:rPr>
              <a:t>الثلاثاء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+mn-cs"/>
            </a:endParaRPr>
          </a:p>
        </p:txBody>
      </p:sp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C5D2947-ADFF-43CE-9067-5A6B44489D2B}"/>
              </a:ext>
            </a:extLst>
          </p:cNvPr>
          <p:cNvSpPr/>
          <p:nvPr/>
        </p:nvSpPr>
        <p:spPr>
          <a:xfrm>
            <a:off x="7761517" y="5124358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Times New Roman" panose="02020603050405020304" pitchFamily="18" charset="0"/>
              </a:rPr>
              <a:t>الاربعاء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+mn-cs"/>
            </a:endParaRPr>
          </a:p>
        </p:txBody>
      </p:sp>
      <p:sp>
        <p:nvSpPr>
          <p:cNvPr id="23" name="Rectangle: Rounded Corners 13">
            <a:extLst>
              <a:ext uri="{FF2B5EF4-FFF2-40B4-BE49-F238E27FC236}">
                <a16:creationId xmlns:a16="http://schemas.microsoft.com/office/drawing/2014/main" id="{503F02CF-35E3-442C-860B-546D8EAD824B}"/>
              </a:ext>
            </a:extLst>
          </p:cNvPr>
          <p:cNvSpPr/>
          <p:nvPr/>
        </p:nvSpPr>
        <p:spPr>
          <a:xfrm>
            <a:off x="7790490" y="5776301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Times New Roman" panose="02020603050405020304" pitchFamily="18" charset="0"/>
              </a:rPr>
              <a:t>الخميس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71311" y="3500765"/>
            <a:ext cx="5628086" cy="2760255"/>
            <a:chOff x="243917" y="4121239"/>
            <a:chExt cx="5628086" cy="221092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8E92F7A-EF9B-4EF5-A3CF-EDFC05A8FD8D}"/>
                </a:ext>
              </a:extLst>
            </p:cNvPr>
            <p:cNvSpPr/>
            <p:nvPr/>
          </p:nvSpPr>
          <p:spPr>
            <a:xfrm>
              <a:off x="319132" y="4130113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8B6B5B8-D223-4973-8FE2-CCC2A5CC6AC2}"/>
                </a:ext>
              </a:extLst>
            </p:cNvPr>
            <p:cNvSpPr/>
            <p:nvPr/>
          </p:nvSpPr>
          <p:spPr>
            <a:xfrm>
              <a:off x="1000417" y="412123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D960879-600C-4CC7-9C77-3901D994348D}"/>
                </a:ext>
              </a:extLst>
            </p:cNvPr>
            <p:cNvSpPr/>
            <p:nvPr/>
          </p:nvSpPr>
          <p:spPr>
            <a:xfrm>
              <a:off x="1669961" y="4149244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3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B557BE-0503-401D-AD2A-673B62F70CD0}"/>
                </a:ext>
              </a:extLst>
            </p:cNvPr>
            <p:cNvSpPr/>
            <p:nvPr/>
          </p:nvSpPr>
          <p:spPr>
            <a:xfrm>
              <a:off x="2336579" y="4144865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4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6E09C0F-8798-4838-A473-50AE80F17126}"/>
                </a:ext>
              </a:extLst>
            </p:cNvPr>
            <p:cNvSpPr/>
            <p:nvPr/>
          </p:nvSpPr>
          <p:spPr>
            <a:xfrm>
              <a:off x="3040011" y="4145660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5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92FF6B0-251D-4874-B152-E29C4CB22F51}"/>
                </a:ext>
              </a:extLst>
            </p:cNvPr>
            <p:cNvSpPr/>
            <p:nvPr/>
          </p:nvSpPr>
          <p:spPr>
            <a:xfrm>
              <a:off x="3764928" y="4145660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6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7139785-53FF-4A62-B590-1E6D1C252F22}"/>
                </a:ext>
              </a:extLst>
            </p:cNvPr>
            <p:cNvSpPr/>
            <p:nvPr/>
          </p:nvSpPr>
          <p:spPr>
            <a:xfrm>
              <a:off x="4479885" y="4154977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7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0B42F98-007E-419B-B9C7-EE74CD773C25}"/>
                </a:ext>
              </a:extLst>
            </p:cNvPr>
            <p:cNvSpPr/>
            <p:nvPr/>
          </p:nvSpPr>
          <p:spPr>
            <a:xfrm>
              <a:off x="5287937" y="414367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8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5AA35F7-7B31-46EA-A31A-FB218323D09A}"/>
                </a:ext>
              </a:extLst>
            </p:cNvPr>
            <p:cNvSpPr/>
            <p:nvPr/>
          </p:nvSpPr>
          <p:spPr>
            <a:xfrm>
              <a:off x="317589" y="4776941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9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9AA5176-C089-4CF8-A3C1-EF55FBB1B5B0}"/>
                </a:ext>
              </a:extLst>
            </p:cNvPr>
            <p:cNvSpPr/>
            <p:nvPr/>
          </p:nvSpPr>
          <p:spPr>
            <a:xfrm>
              <a:off x="999021" y="4783221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10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E42A342-C1F8-4E21-A683-2505790BA0A5}"/>
                </a:ext>
              </a:extLst>
            </p:cNvPr>
            <p:cNvSpPr/>
            <p:nvPr/>
          </p:nvSpPr>
          <p:spPr>
            <a:xfrm>
              <a:off x="1681003" y="4734912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11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2C1B278-176A-47B7-9B24-85CF1D5E012C}"/>
                </a:ext>
              </a:extLst>
            </p:cNvPr>
            <p:cNvSpPr/>
            <p:nvPr/>
          </p:nvSpPr>
          <p:spPr>
            <a:xfrm>
              <a:off x="2383923" y="473155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12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32FAAE0-AE9C-4086-945B-DAE9657ED0C1}"/>
                </a:ext>
              </a:extLst>
            </p:cNvPr>
            <p:cNvSpPr/>
            <p:nvPr/>
          </p:nvSpPr>
          <p:spPr>
            <a:xfrm>
              <a:off x="3065355" y="473155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13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C8B4D3F-A885-451C-921E-E4C24AF36CD1}"/>
                </a:ext>
              </a:extLst>
            </p:cNvPr>
            <p:cNvSpPr/>
            <p:nvPr/>
          </p:nvSpPr>
          <p:spPr>
            <a:xfrm>
              <a:off x="3796512" y="473155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14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43F4434-3737-4D15-A796-FA3A2D5E1732}"/>
                </a:ext>
              </a:extLst>
            </p:cNvPr>
            <p:cNvSpPr/>
            <p:nvPr/>
          </p:nvSpPr>
          <p:spPr>
            <a:xfrm>
              <a:off x="4532681" y="471140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15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BD40BE5-D79C-4E12-8789-1F3DB9506EE4}"/>
                </a:ext>
              </a:extLst>
            </p:cNvPr>
            <p:cNvSpPr/>
            <p:nvPr/>
          </p:nvSpPr>
          <p:spPr>
            <a:xfrm>
              <a:off x="5318400" y="4776940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16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2FCC3EE-8C98-4FC6-9996-4B7172179024}"/>
                </a:ext>
              </a:extLst>
            </p:cNvPr>
            <p:cNvSpPr/>
            <p:nvPr/>
          </p:nvSpPr>
          <p:spPr>
            <a:xfrm>
              <a:off x="297085" y="5355825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17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6022508-FD07-4618-B594-85A96A6F2222}"/>
                </a:ext>
              </a:extLst>
            </p:cNvPr>
            <p:cNvSpPr/>
            <p:nvPr/>
          </p:nvSpPr>
          <p:spPr>
            <a:xfrm>
              <a:off x="956044" y="5312532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18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2FFB2CA-49BF-42F4-84B9-7D0B5E282270}"/>
                </a:ext>
              </a:extLst>
            </p:cNvPr>
            <p:cNvSpPr/>
            <p:nvPr/>
          </p:nvSpPr>
          <p:spPr>
            <a:xfrm>
              <a:off x="1631865" y="5312532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19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C4ADDF1-428F-47AA-9A24-C0A88822EC41}"/>
                </a:ext>
              </a:extLst>
            </p:cNvPr>
            <p:cNvSpPr/>
            <p:nvPr/>
          </p:nvSpPr>
          <p:spPr>
            <a:xfrm>
              <a:off x="2378475" y="5296077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20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39A7C66C-763D-47CB-B45A-9A77B4E70C2C}"/>
                </a:ext>
              </a:extLst>
            </p:cNvPr>
            <p:cNvSpPr/>
            <p:nvPr/>
          </p:nvSpPr>
          <p:spPr>
            <a:xfrm>
              <a:off x="3087961" y="5298297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21</a:t>
              </a:r>
            </a:p>
          </p:txBody>
        </p:sp>
        <p:sp>
          <p:nvSpPr>
            <p:cNvPr id="46" name="Rectangle: Rounded Corners 46">
              <a:extLst>
                <a:ext uri="{FF2B5EF4-FFF2-40B4-BE49-F238E27FC236}">
                  <a16:creationId xmlns:a16="http://schemas.microsoft.com/office/drawing/2014/main" id="{C5AD78FA-2333-4AEE-B11C-1C7B27F657CE}"/>
                </a:ext>
              </a:extLst>
            </p:cNvPr>
            <p:cNvSpPr/>
            <p:nvPr/>
          </p:nvSpPr>
          <p:spPr>
            <a:xfrm>
              <a:off x="3769357" y="5312532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22</a:t>
              </a:r>
            </a:p>
          </p:txBody>
        </p:sp>
        <p:sp>
          <p:nvSpPr>
            <p:cNvPr id="47" name="Rectangle: Rounded Corners 47">
              <a:extLst>
                <a:ext uri="{FF2B5EF4-FFF2-40B4-BE49-F238E27FC236}">
                  <a16:creationId xmlns:a16="http://schemas.microsoft.com/office/drawing/2014/main" id="{E3DDAD9A-A899-4389-A5C4-6D489DA73F08}"/>
                </a:ext>
              </a:extLst>
            </p:cNvPr>
            <p:cNvSpPr/>
            <p:nvPr/>
          </p:nvSpPr>
          <p:spPr>
            <a:xfrm>
              <a:off x="4501717" y="5312532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23</a:t>
              </a:r>
            </a:p>
          </p:txBody>
        </p:sp>
        <p:sp>
          <p:nvSpPr>
            <p:cNvPr id="48" name="Rectangle: Rounded Corners 48">
              <a:extLst>
                <a:ext uri="{FF2B5EF4-FFF2-40B4-BE49-F238E27FC236}">
                  <a16:creationId xmlns:a16="http://schemas.microsoft.com/office/drawing/2014/main" id="{E3F7C58D-3790-4CB4-8FC9-5A338C4B3033}"/>
                </a:ext>
              </a:extLst>
            </p:cNvPr>
            <p:cNvSpPr/>
            <p:nvPr/>
          </p:nvSpPr>
          <p:spPr>
            <a:xfrm>
              <a:off x="5309301" y="5311968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24</a:t>
              </a:r>
            </a:p>
          </p:txBody>
        </p:sp>
        <p:sp>
          <p:nvSpPr>
            <p:cNvPr id="49" name="Rectangle: Rounded Corners 64">
              <a:extLst>
                <a:ext uri="{FF2B5EF4-FFF2-40B4-BE49-F238E27FC236}">
                  <a16:creationId xmlns:a16="http://schemas.microsoft.com/office/drawing/2014/main" id="{EDF5AA57-D506-4870-AA4C-8B08510639B4}"/>
                </a:ext>
              </a:extLst>
            </p:cNvPr>
            <p:cNvSpPr/>
            <p:nvPr/>
          </p:nvSpPr>
          <p:spPr>
            <a:xfrm>
              <a:off x="243917" y="5937965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25</a:t>
              </a:r>
            </a:p>
          </p:txBody>
        </p:sp>
        <p:sp>
          <p:nvSpPr>
            <p:cNvPr id="50" name="Rectangle: Rounded Corners 65">
              <a:extLst>
                <a:ext uri="{FF2B5EF4-FFF2-40B4-BE49-F238E27FC236}">
                  <a16:creationId xmlns:a16="http://schemas.microsoft.com/office/drawing/2014/main" id="{0B7F54D3-3CF1-47DA-BB93-01D7FA357F9C}"/>
                </a:ext>
              </a:extLst>
            </p:cNvPr>
            <p:cNvSpPr/>
            <p:nvPr/>
          </p:nvSpPr>
          <p:spPr>
            <a:xfrm>
              <a:off x="918057" y="5894673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26</a:t>
              </a:r>
            </a:p>
          </p:txBody>
        </p:sp>
        <p:sp>
          <p:nvSpPr>
            <p:cNvPr id="51" name="Rectangle: Rounded Corners 66">
              <a:extLst>
                <a:ext uri="{FF2B5EF4-FFF2-40B4-BE49-F238E27FC236}">
                  <a16:creationId xmlns:a16="http://schemas.microsoft.com/office/drawing/2014/main" id="{982144DF-2B20-4423-8E0B-1959F3BD625B}"/>
                </a:ext>
              </a:extLst>
            </p:cNvPr>
            <p:cNvSpPr/>
            <p:nvPr/>
          </p:nvSpPr>
          <p:spPr>
            <a:xfrm>
              <a:off x="1578697" y="5894673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27</a:t>
              </a:r>
            </a:p>
          </p:txBody>
        </p:sp>
        <p:sp>
          <p:nvSpPr>
            <p:cNvPr id="52" name="Rectangle: Rounded Corners 67">
              <a:extLst>
                <a:ext uri="{FF2B5EF4-FFF2-40B4-BE49-F238E27FC236}">
                  <a16:creationId xmlns:a16="http://schemas.microsoft.com/office/drawing/2014/main" id="{19750440-D01C-4B2E-A552-7D6F2AFBBDBA}"/>
                </a:ext>
              </a:extLst>
            </p:cNvPr>
            <p:cNvSpPr/>
            <p:nvPr/>
          </p:nvSpPr>
          <p:spPr>
            <a:xfrm>
              <a:off x="2325308" y="5878217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28</a:t>
              </a:r>
            </a:p>
          </p:txBody>
        </p:sp>
        <p:sp>
          <p:nvSpPr>
            <p:cNvPr id="53" name="Rectangle: Rounded Corners 68">
              <a:extLst>
                <a:ext uri="{FF2B5EF4-FFF2-40B4-BE49-F238E27FC236}">
                  <a16:creationId xmlns:a16="http://schemas.microsoft.com/office/drawing/2014/main" id="{F0292D2E-27E5-40C7-9089-01413E4F9882}"/>
                </a:ext>
              </a:extLst>
            </p:cNvPr>
            <p:cNvSpPr/>
            <p:nvPr/>
          </p:nvSpPr>
          <p:spPr>
            <a:xfrm>
              <a:off x="3034793" y="588043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29</a:t>
              </a:r>
            </a:p>
          </p:txBody>
        </p:sp>
        <p:sp>
          <p:nvSpPr>
            <p:cNvPr id="54" name="Rectangle: Rounded Corners 69">
              <a:extLst>
                <a:ext uri="{FF2B5EF4-FFF2-40B4-BE49-F238E27FC236}">
                  <a16:creationId xmlns:a16="http://schemas.microsoft.com/office/drawing/2014/main" id="{2B1DD449-B0FE-4076-9445-D74AAB1287A4}"/>
                </a:ext>
              </a:extLst>
            </p:cNvPr>
            <p:cNvSpPr/>
            <p:nvPr/>
          </p:nvSpPr>
          <p:spPr>
            <a:xfrm>
              <a:off x="3716189" y="5894673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30</a:t>
              </a:r>
            </a:p>
          </p:txBody>
        </p:sp>
        <p:sp>
          <p:nvSpPr>
            <p:cNvPr id="55" name="Rectangle: Rounded Corners 70">
              <a:extLst>
                <a:ext uri="{FF2B5EF4-FFF2-40B4-BE49-F238E27FC236}">
                  <a16:creationId xmlns:a16="http://schemas.microsoft.com/office/drawing/2014/main" id="{F35F665C-BE18-4E2E-8B7B-4059C70F6235}"/>
                </a:ext>
              </a:extLst>
            </p:cNvPr>
            <p:cNvSpPr/>
            <p:nvPr/>
          </p:nvSpPr>
          <p:spPr>
            <a:xfrm>
              <a:off x="4504237" y="5864468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31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459436" y="1231523"/>
            <a:ext cx="7420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600" b="1" dirty="0" smtClean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أمي جديدة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934710" y="4151727"/>
            <a:ext cx="716661" cy="686452"/>
          </a:xfrm>
          <a:prstGeom prst="ellipse">
            <a:avLst/>
          </a:prstGeom>
          <a:noFill/>
          <a:ln w="3810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28575">
                <a:solidFill>
                  <a:prstClr val="black"/>
                </a:solidFill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794113" y="4529980"/>
            <a:ext cx="1575136" cy="600390"/>
          </a:xfrm>
          <a:prstGeom prst="ellipse">
            <a:avLst/>
          </a:prstGeom>
          <a:noFill/>
          <a:ln w="3810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28575">
                <a:solidFill>
                  <a:prstClr val="black"/>
                </a:solidFill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11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783 -0.07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901 -0.16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2631 -0.2520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237 -0.337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22109 -0.4236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2" grpId="0" animBg="1"/>
      <p:bldP spid="23" grpId="0" animBg="1"/>
      <p:bldP spid="56" grpId="0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783" y="0"/>
            <a:ext cx="641821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77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15263" y="0"/>
            <a:ext cx="4376737" cy="6715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FF0000"/>
                </a:solidFill>
              </a:rPr>
              <a:t>قراءة صندوق الكلمات الشائعة</a:t>
            </a:r>
            <a:endParaRPr lang="ar-SA" sz="8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3" y="-1"/>
            <a:ext cx="7143750" cy="6715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 flipH="1">
            <a:off x="6844937" y="3857626"/>
            <a:ext cx="1870438" cy="70131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719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AB478-1BD3-4ECA-9AF1-005D372BE4B7}"/>
              </a:ext>
            </a:extLst>
          </p:cNvPr>
          <p:cNvSpPr/>
          <p:nvPr/>
        </p:nvSpPr>
        <p:spPr>
          <a:xfrm>
            <a:off x="892069" y="1914370"/>
            <a:ext cx="10543096" cy="4686179"/>
          </a:xfrm>
          <a:prstGeom prst="rect">
            <a:avLst/>
          </a:prstGeom>
          <a:pattFill prst="pct80">
            <a:fgClr>
              <a:srgbClr val="B89618"/>
            </a:fgClr>
            <a:bgClr>
              <a:schemeClr val="bg1"/>
            </a:bgClr>
          </a:patt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5D43F5-1EDC-4839-A18D-AF5AAB038F2F}"/>
              </a:ext>
            </a:extLst>
          </p:cNvPr>
          <p:cNvSpPr/>
          <p:nvPr/>
        </p:nvSpPr>
        <p:spPr>
          <a:xfrm>
            <a:off x="8249097" y="2601335"/>
            <a:ext cx="2604135" cy="11920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عندما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B5AAE0-52C6-49BC-B827-6B808B2F188D}"/>
              </a:ext>
            </a:extLst>
          </p:cNvPr>
          <p:cNvSpPr/>
          <p:nvPr/>
        </p:nvSpPr>
        <p:spPr>
          <a:xfrm>
            <a:off x="4694625" y="2590126"/>
            <a:ext cx="2972539" cy="119205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noProof="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طريحة الفراش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7222DF8-2C4F-4590-BEAC-E45734DFB39F}"/>
              </a:ext>
            </a:extLst>
          </p:cNvPr>
          <p:cNvSpPr/>
          <p:nvPr/>
        </p:nvSpPr>
        <p:spPr>
          <a:xfrm>
            <a:off x="1726495" y="2601335"/>
            <a:ext cx="2604135" cy="119205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</a:t>
            </a: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الامتنان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0AF8A5-06CE-4B5C-97F5-DB613F0FC564}"/>
              </a:ext>
            </a:extLst>
          </p:cNvPr>
          <p:cNvSpPr/>
          <p:nvPr/>
        </p:nvSpPr>
        <p:spPr>
          <a:xfrm>
            <a:off x="8249097" y="3892374"/>
            <a:ext cx="2604135" cy="1192051"/>
          </a:xfrm>
          <a:prstGeom prst="roundRect">
            <a:avLst/>
          </a:prstGeom>
          <a:solidFill>
            <a:srgbClr val="FCF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noProof="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تكتفي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F3BEFE-8ABB-4BC3-B47F-0F8AF32F37E0}"/>
              </a:ext>
            </a:extLst>
          </p:cNvPr>
          <p:cNvSpPr/>
          <p:nvPr/>
        </p:nvSpPr>
        <p:spPr>
          <a:xfrm>
            <a:off x="5112199" y="3979862"/>
            <a:ext cx="2604135" cy="119205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noProof="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حرارة الظهيرة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88771-3658-4424-A4EC-F73EA1B641D9}"/>
              </a:ext>
            </a:extLst>
          </p:cNvPr>
          <p:cNvSpPr/>
          <p:nvPr/>
        </p:nvSpPr>
        <p:spPr>
          <a:xfrm>
            <a:off x="1739522" y="4044783"/>
            <a:ext cx="2604135" cy="11920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الحديث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D85D037A-7FD5-4A3C-813D-69F977391499}"/>
              </a:ext>
            </a:extLst>
          </p:cNvPr>
          <p:cNvSpPr/>
          <p:nvPr/>
        </p:nvSpPr>
        <p:spPr>
          <a:xfrm>
            <a:off x="4684207" y="713012"/>
            <a:ext cx="38892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cs typeface="Arial" panose="020B0604020202020204" pitchFamily="34" charset="0"/>
              </a:rPr>
              <a:t>حائط </a:t>
            </a:r>
            <a:r>
              <a:rPr kumimoji="0" lang="ar-SA" sz="4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cs typeface="Arial" panose="020B0604020202020204" pitchFamily="34" charset="0"/>
              </a:rPr>
              <a:t>المفردات الجديدة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/>
            </a:endParaRP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E6A4DE43-EBF9-43F7-9BF5-E920AB4925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4" b="89869" l="9823" r="89980">
                        <a14:foregroundMark x1="41061" y1="26634" x2="37328" y2="37255"/>
                        <a14:foregroundMark x1="50884" y1="27614" x2="57564" y2="34804"/>
                        <a14:foregroundMark x1="57564" y1="34804" x2="57760" y2="34967"/>
                        <a14:foregroundMark x1="64833" y1="13562" x2="66601" y2="13399"/>
                        <a14:foregroundMark x1="62279" y1="10458" x2="64047" y2="9804"/>
                        <a14:foregroundMark x1="63654" y1="18627" x2="63458" y2="17810"/>
                        <a14:foregroundMark x1="40275" y1="88889" x2="34971" y2="89379"/>
                        <a14:foregroundMark x1="52456" y1="87908" x2="57760" y2="89216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1" y="181428"/>
            <a:ext cx="2289312" cy="2093356"/>
          </a:xfrm>
          <a:prstGeom prst="rect">
            <a:avLst/>
          </a:prstGeom>
        </p:spPr>
      </p:pic>
      <p:sp>
        <p:nvSpPr>
          <p:cNvPr id="24" name="Rectangle: Rounded Corners 19">
            <a:extLst>
              <a:ext uri="{FF2B5EF4-FFF2-40B4-BE49-F238E27FC236}">
                <a16:creationId xmlns:a16="http://schemas.microsoft.com/office/drawing/2014/main" id="{126E3D17-F989-43CC-B2A1-334728FC8BB7}"/>
              </a:ext>
            </a:extLst>
          </p:cNvPr>
          <p:cNvSpPr/>
          <p:nvPr/>
        </p:nvSpPr>
        <p:spPr>
          <a:xfrm>
            <a:off x="7139515" y="5300961"/>
            <a:ext cx="2604135" cy="119205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أُقارب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: Rounded Corners 19">
            <a:extLst>
              <a:ext uri="{FF2B5EF4-FFF2-40B4-BE49-F238E27FC236}">
                <a16:creationId xmlns:a16="http://schemas.microsoft.com/office/drawing/2014/main" id="{652E6ACB-7886-4B78-8AF7-E7897B99D657}"/>
              </a:ext>
            </a:extLst>
          </p:cNvPr>
          <p:cNvSpPr/>
          <p:nvPr/>
        </p:nvSpPr>
        <p:spPr>
          <a:xfrm>
            <a:off x="3347373" y="5316564"/>
            <a:ext cx="3378275" cy="119205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موحشاً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9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1.11111E-6 C 0.06901 1.11111E-6 0.125 0.05602 0.125 0.125 C 0.125 0.19398 0.06901 0.25 -6.25E-7 0.25 C -0.06901 0.25 -0.125 0.19398 -0.125 0.125 C -0.125 0.05602 -0.06901 1.11111E-6 -6.25E-7 1.11111E-6 Z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/>
      <p:bldP spid="24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0750"/>
          <a:stretch/>
        </p:blipFill>
        <p:spPr>
          <a:xfrm>
            <a:off x="365762" y="287380"/>
            <a:ext cx="5470616" cy="5721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0910"/>
          <a:stretch/>
        </p:blipFill>
        <p:spPr>
          <a:xfrm>
            <a:off x="6230984" y="287380"/>
            <a:ext cx="5765074" cy="57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8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6400800" y="228600"/>
            <a:ext cx="3647822" cy="1143000"/>
            <a:chOff x="3429000" y="152400"/>
            <a:chExt cx="5029200" cy="114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152400"/>
              <a:ext cx="5029200" cy="9995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4695699" y="187404"/>
              <a:ext cx="250441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66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البرقع</a:t>
              </a:r>
              <a:endParaRPr lang="ar-AE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7586C-2FCC-42D0-B9B4-6AD0A756728B}"/>
              </a:ext>
            </a:extLst>
          </p:cNvPr>
          <p:cNvGrpSpPr/>
          <p:nvPr/>
        </p:nvGrpSpPr>
        <p:grpSpPr>
          <a:xfrm>
            <a:off x="189310" y="5665550"/>
            <a:ext cx="11844570" cy="887651"/>
            <a:chOff x="509571" y="5323742"/>
            <a:chExt cx="8456398" cy="88765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9C9B1B2-234C-47C6-BE9F-7DE25E5DA396}"/>
                </a:ext>
              </a:extLst>
            </p:cNvPr>
            <p:cNvSpPr/>
            <p:nvPr/>
          </p:nvSpPr>
          <p:spPr>
            <a:xfrm>
              <a:off x="546024" y="5323742"/>
              <a:ext cx="8378213" cy="887651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01F16-CDB8-47B7-B220-D41EED67A2DA}"/>
                </a:ext>
              </a:extLst>
            </p:cNvPr>
            <p:cNvSpPr/>
            <p:nvPr/>
          </p:nvSpPr>
          <p:spPr>
            <a:xfrm>
              <a:off x="509571" y="5509839"/>
              <a:ext cx="845639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6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تعتز جدتي بارتداء </a:t>
              </a:r>
              <a:r>
                <a:rPr lang="ar-SA" sz="3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</a:rPr>
                <a:t>البرقع</a:t>
              </a:r>
              <a:endPara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622A1928-BA33-4240-A55A-097D138BA84B}"/>
              </a:ext>
            </a:extLst>
          </p:cNvPr>
          <p:cNvGrpSpPr/>
          <p:nvPr/>
        </p:nvGrpSpPr>
        <p:grpSpPr>
          <a:xfrm>
            <a:off x="211437" y="1847231"/>
            <a:ext cx="5046363" cy="3013440"/>
            <a:chOff x="190500" y="1821199"/>
            <a:chExt cx="4069963" cy="3013440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479E9E04-9DD9-48DD-BB9E-526AF1724699}"/>
                </a:ext>
              </a:extLst>
            </p:cNvPr>
            <p:cNvSpPr/>
            <p:nvPr/>
          </p:nvSpPr>
          <p:spPr>
            <a:xfrm>
              <a:off x="298794" y="4148839"/>
              <a:ext cx="3961669" cy="685800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 smtClean="0">
                  <a:solidFill>
                    <a:schemeClr val="tx2">
                      <a:lumMod val="50000"/>
                    </a:schemeClr>
                  </a:solidFill>
                </a:rPr>
                <a:t>غطاء للوجه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8" name="Rectangle: Diagonal Corners Rounded 18">
              <a:extLst>
                <a:ext uri="{FF2B5EF4-FFF2-40B4-BE49-F238E27FC236}">
                  <a16:creationId xmlns:a16="http://schemas.microsoft.com/office/drawing/2014/main" id="{B16AED3B-9361-47DA-8B69-49C6480F48E0}"/>
                </a:ext>
              </a:extLst>
            </p:cNvPr>
            <p:cNvSpPr/>
            <p:nvPr/>
          </p:nvSpPr>
          <p:spPr>
            <a:xfrm>
              <a:off x="190500" y="1821199"/>
              <a:ext cx="4037138" cy="685800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 smtClean="0">
                  <a:solidFill>
                    <a:schemeClr val="tx2">
                      <a:lumMod val="50000"/>
                    </a:schemeClr>
                  </a:solidFill>
                </a:rPr>
                <a:t>غطاء للشعر</a:t>
              </a:r>
              <a:r>
                <a:rPr lang="ar-AE" sz="4000" b="1" dirty="0" smtClean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ar-AE" sz="4000" b="1" dirty="0">
                  <a:solidFill>
                    <a:schemeClr val="tx2">
                      <a:lumMod val="50000"/>
                    </a:schemeClr>
                  </a:solidFill>
                </a:rPr>
                <a:t>.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26" name="Straight Arrow Connector 12">
            <a:hlinkClick r:id="rId2" action="ppaction://hlinkfile"/>
            <a:extLst>
              <a:ext uri="{FF2B5EF4-FFF2-40B4-BE49-F238E27FC236}">
                <a16:creationId xmlns:a16="http://schemas.microsoft.com/office/drawing/2014/main" id="{4304ABB4-8064-4B0C-83FE-91778B40C445}"/>
              </a:ext>
            </a:extLst>
          </p:cNvPr>
          <p:cNvCxnSpPr>
            <a:cxnSpLocks/>
          </p:cNvCxnSpPr>
          <p:nvPr/>
        </p:nvCxnSpPr>
        <p:spPr>
          <a:xfrm flipH="1">
            <a:off x="4509370" y="1135082"/>
            <a:ext cx="2733718" cy="35747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6571" t="14898" r="2794" b="53290"/>
          <a:stretch/>
        </p:blipFill>
        <p:spPr>
          <a:xfrm>
            <a:off x="6619925" y="1771106"/>
            <a:ext cx="5225143" cy="370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274</Words>
  <Application>Microsoft Office PowerPoint</Application>
  <PresentationFormat>Widescreen</PresentationFormat>
  <Paragraphs>130</Paragraphs>
  <Slides>22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Sakkal Majalla</vt:lpstr>
      <vt:lpstr>SHAGARA v2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سميحة أحمد الهرمودي</dc:creator>
  <cp:lastModifiedBy>Fatima Alyazidi</cp:lastModifiedBy>
  <cp:revision>75</cp:revision>
  <dcterms:created xsi:type="dcterms:W3CDTF">2020-09-01T11:07:03Z</dcterms:created>
  <dcterms:modified xsi:type="dcterms:W3CDTF">2021-10-12T04:41:51Z</dcterms:modified>
</cp:coreProperties>
</file>