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55"/>
  </p:notesMasterIdLst>
  <p:sldIdLst>
    <p:sldId id="256" r:id="rId2"/>
    <p:sldId id="257" r:id="rId3"/>
    <p:sldId id="258" r:id="rId4"/>
    <p:sldId id="259" r:id="rId5"/>
    <p:sldId id="260" r:id="rId6"/>
    <p:sldId id="264" r:id="rId7"/>
    <p:sldId id="267" r:id="rId8"/>
    <p:sldId id="266" r:id="rId9"/>
    <p:sldId id="272" r:id="rId10"/>
    <p:sldId id="274" r:id="rId11"/>
    <p:sldId id="275" r:id="rId12"/>
    <p:sldId id="273" r:id="rId13"/>
    <p:sldId id="277" r:id="rId14"/>
    <p:sldId id="278" r:id="rId15"/>
    <p:sldId id="279" r:id="rId16"/>
    <p:sldId id="276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304" r:id="rId40"/>
    <p:sldId id="305" r:id="rId41"/>
    <p:sldId id="306" r:id="rId42"/>
    <p:sldId id="307" r:id="rId43"/>
    <p:sldId id="308" r:id="rId44"/>
    <p:sldId id="309" r:id="rId45"/>
    <p:sldId id="310" r:id="rId46"/>
    <p:sldId id="311" r:id="rId47"/>
    <p:sldId id="281" r:id="rId48"/>
    <p:sldId id="312" r:id="rId49"/>
    <p:sldId id="313" r:id="rId50"/>
    <p:sldId id="314" r:id="rId51"/>
    <p:sldId id="315" r:id="rId52"/>
    <p:sldId id="316" r:id="rId53"/>
    <p:sldId id="317" r:id="rId54"/>
  </p:sldIdLst>
  <p:sldSz cx="9144000" cy="6858000" type="screen4x3"/>
  <p:notesSz cx="6858000" cy="9144000"/>
  <p:defaultTextStyle>
    <a:defPPr>
      <a:defRPr lang="ar-AE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706" autoAdjust="0"/>
    <p:restoredTop sz="94660"/>
  </p:normalViewPr>
  <p:slideViewPr>
    <p:cSldViewPr>
      <p:cViewPr varScale="1">
        <p:scale>
          <a:sx n="68" d="100"/>
          <a:sy n="68" d="100"/>
        </p:scale>
        <p:origin x="145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A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9A287F9-1F7F-4547-BB9E-499C7A08EC25}" type="datetimeFigureOut">
              <a:rPr lang="ar-AE" smtClean="0"/>
              <a:t>19/02/1443</a:t>
            </a:fld>
            <a:endParaRPr lang="ar-A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A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2CD9D81-A568-40B7-B0DC-D555B16DA1AB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2197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D9D81-A568-40B7-B0DC-D555B16DA1AB}" type="slidenum">
              <a:rPr lang="ar-AE" smtClean="0"/>
              <a:t>47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381096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67D7A-6AA3-44A1-92AA-5E02CBAD3BBA}" type="datetimeFigureOut">
              <a:rPr lang="ar-AE" smtClean="0"/>
              <a:t>19/02/1443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13B15-8504-4385-B399-2D631C156A23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588909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67D7A-6AA3-44A1-92AA-5E02CBAD3BBA}" type="datetimeFigureOut">
              <a:rPr lang="ar-AE" smtClean="0"/>
              <a:t>19/02/1443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13B15-8504-4385-B399-2D631C156A23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564069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67D7A-6AA3-44A1-92AA-5E02CBAD3BBA}" type="datetimeFigureOut">
              <a:rPr lang="ar-AE" smtClean="0"/>
              <a:t>19/02/1443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13B15-8504-4385-B399-2D631C156A23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796610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67D7A-6AA3-44A1-92AA-5E02CBAD3BBA}" type="datetimeFigureOut">
              <a:rPr lang="ar-AE" smtClean="0"/>
              <a:t>19/02/1443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13B15-8504-4385-B399-2D631C156A23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78341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67D7A-6AA3-44A1-92AA-5E02CBAD3BBA}" type="datetimeFigureOut">
              <a:rPr lang="ar-AE" smtClean="0"/>
              <a:t>19/02/1443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13B15-8504-4385-B399-2D631C156A23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527509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67D7A-6AA3-44A1-92AA-5E02CBAD3BBA}" type="datetimeFigureOut">
              <a:rPr lang="ar-AE" smtClean="0"/>
              <a:t>19/02/1443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13B15-8504-4385-B399-2D631C156A23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738364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67D7A-6AA3-44A1-92AA-5E02CBAD3BBA}" type="datetimeFigureOut">
              <a:rPr lang="ar-AE" smtClean="0"/>
              <a:t>19/02/1443</a:t>
            </a:fld>
            <a:endParaRPr lang="ar-A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13B15-8504-4385-B399-2D631C156A23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630720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67D7A-6AA3-44A1-92AA-5E02CBAD3BBA}" type="datetimeFigureOut">
              <a:rPr lang="ar-AE" smtClean="0"/>
              <a:t>19/02/1443</a:t>
            </a:fld>
            <a:endParaRPr lang="ar-A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13B15-8504-4385-B399-2D631C156A23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838425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67D7A-6AA3-44A1-92AA-5E02CBAD3BBA}" type="datetimeFigureOut">
              <a:rPr lang="ar-AE" smtClean="0"/>
              <a:t>19/02/1443</a:t>
            </a:fld>
            <a:endParaRPr lang="ar-A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13B15-8504-4385-B399-2D631C156A23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023180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67D7A-6AA3-44A1-92AA-5E02CBAD3BBA}" type="datetimeFigureOut">
              <a:rPr lang="ar-AE" smtClean="0"/>
              <a:t>19/02/1443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13B15-8504-4385-B399-2D631C156A23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046209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ar-A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67D7A-6AA3-44A1-92AA-5E02CBAD3BBA}" type="datetimeFigureOut">
              <a:rPr lang="ar-AE" smtClean="0"/>
              <a:t>19/02/1443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13B15-8504-4385-B399-2D631C156A23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819140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67D7A-6AA3-44A1-92AA-5E02CBAD3BBA}" type="datetimeFigureOut">
              <a:rPr lang="ar-AE" smtClean="0"/>
              <a:t>19/02/1443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13B15-8504-4385-B399-2D631C156A23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6933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A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gif"/><Relationship Id="rId4" Type="http://schemas.openxmlformats.org/officeDocument/2006/relationships/image" Target="../media/image4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jpeg"/><Relationship Id="rId4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jpg"/><Relationship Id="rId7" Type="http://schemas.openxmlformats.org/officeDocument/2006/relationships/image" Target="../media/image11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jpeg"/><Relationship Id="rId4" Type="http://schemas.openxmlformats.org/officeDocument/2006/relationships/image" Target="../media/image7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jpeg"/><Relationship Id="rId4" Type="http://schemas.openxmlformats.org/officeDocument/2006/relationships/image" Target="../media/image6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jpeg"/><Relationship Id="rId4" Type="http://schemas.openxmlformats.org/officeDocument/2006/relationships/image" Target="../media/image7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png"/><Relationship Id="rId4" Type="http://schemas.openxmlformats.org/officeDocument/2006/relationships/image" Target="../media/image77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4.png"/><Relationship Id="rId4" Type="http://schemas.openxmlformats.org/officeDocument/2006/relationships/image" Target="../media/image83.gi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jp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11" Type="http://schemas.openxmlformats.org/officeDocument/2006/relationships/image" Target="../media/image93.png"/><Relationship Id="rId5" Type="http://schemas.openxmlformats.org/officeDocument/2006/relationships/image" Target="../media/image87.png"/><Relationship Id="rId10" Type="http://schemas.openxmlformats.org/officeDocument/2006/relationships/image" Target="../media/image92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7.jpg"/><Relationship Id="rId4" Type="http://schemas.openxmlformats.org/officeDocument/2006/relationships/image" Target="../media/image96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9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g"/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3.jpg"/><Relationship Id="rId4" Type="http://schemas.openxmlformats.org/officeDocument/2006/relationships/image" Target="../media/image102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hyperlink" Target="http://www.google.ae/url?sa=i&amp;rct=j&amp;q=&amp;esrc=s&amp;source=images&amp;cd=&amp;cad=rja&amp;uact=8&amp;ved=2ahUKEwiNps-R07jeAhXIzIUKHXTrAAwQjRx6BAgBEAU&amp;url=http://www.i2clipart.com/clipart-tree-trunk-512x512-71ae&amp;psig=AOvVaw0Mqslshv05gCZTiglTCwM8&amp;ust=1541349090428628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6.jpg"/><Relationship Id="rId4" Type="http://schemas.openxmlformats.org/officeDocument/2006/relationships/image" Target="../media/image10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44008" y="88546"/>
            <a:ext cx="4427984" cy="6797770"/>
          </a:xfrm>
          <a:prstGeom prst="rect">
            <a:avLst/>
          </a:prstGeom>
          <a:ln w="28575">
            <a:prstDash val="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8896" y="830136"/>
            <a:ext cx="3958208" cy="792088"/>
          </a:xfrm>
        </p:spPr>
        <p:txBody>
          <a:bodyPr>
            <a:normAutofit/>
          </a:bodyPr>
          <a:lstStyle/>
          <a:p>
            <a:r>
              <a:rPr lang="ar-AE" sz="2000" b="1" dirty="0"/>
              <a:t>أصل الصوت الهمزة بالصورة المناسبة</a:t>
            </a:r>
          </a:p>
        </p:txBody>
      </p:sp>
      <p:sp>
        <p:nvSpPr>
          <p:cNvPr id="5" name="Rectangle 4"/>
          <p:cNvSpPr/>
          <p:nvPr/>
        </p:nvSpPr>
        <p:spPr>
          <a:xfrm>
            <a:off x="18863" y="43807"/>
            <a:ext cx="4427984" cy="6797769"/>
          </a:xfrm>
          <a:prstGeom prst="rect">
            <a:avLst/>
          </a:prstGeom>
          <a:ln w="28575">
            <a:prstDash val="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6" name="Rectangle 5"/>
          <p:cNvSpPr/>
          <p:nvPr/>
        </p:nvSpPr>
        <p:spPr>
          <a:xfrm>
            <a:off x="8041776" y="1821746"/>
            <a:ext cx="5513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8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أَ</a:t>
            </a:r>
            <a:endParaRPr lang="en-US" sz="8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041776" y="3559369"/>
            <a:ext cx="5513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8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أُ</a:t>
            </a:r>
            <a:endParaRPr lang="en-US" sz="8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25084" y="5201905"/>
            <a:ext cx="5513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8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إِ</a:t>
            </a:r>
            <a:endParaRPr lang="en-US" sz="8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53752" y="260648"/>
            <a:ext cx="3958208" cy="79208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اكتب حرفه الهمزة المناسب حسب موقعها في الكلمة: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678" y="5004780"/>
            <a:ext cx="1870058" cy="17722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501" y="3474901"/>
            <a:ext cx="1190971" cy="1190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005" y="1602738"/>
            <a:ext cx="1535962" cy="13669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2" t="-32" r="22686"/>
          <a:stretch/>
        </p:blipFill>
        <p:spPr>
          <a:xfrm>
            <a:off x="1598811" y="4341368"/>
            <a:ext cx="1268089" cy="17756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3" y="2103859"/>
            <a:ext cx="2144064" cy="17316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366" y="2348880"/>
            <a:ext cx="1486625" cy="148662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712534" y="6117029"/>
            <a:ext cx="1501552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AE" sz="2800" b="1" dirty="0"/>
              <a:t>يَقْرَ.....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3752" y="3985988"/>
            <a:ext cx="1458782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AE" sz="2800" b="1" dirty="0"/>
              <a:t>...قْلامٌ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76697" y="4005064"/>
            <a:ext cx="1257968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AE" sz="2800" b="1" dirty="0"/>
              <a:t>كَـ....سٌ</a:t>
            </a:r>
          </a:p>
        </p:txBody>
      </p:sp>
      <p:sp>
        <p:nvSpPr>
          <p:cNvPr id="19" name="Oval 18"/>
          <p:cNvSpPr/>
          <p:nvPr/>
        </p:nvSpPr>
        <p:spPr>
          <a:xfrm>
            <a:off x="681760" y="979798"/>
            <a:ext cx="837143" cy="846257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4000" dirty="0"/>
              <a:t>أَ</a:t>
            </a:r>
            <a:endParaRPr lang="ar-AE" sz="3600" dirty="0"/>
          </a:p>
        </p:txBody>
      </p:sp>
      <p:sp>
        <p:nvSpPr>
          <p:cNvPr id="20" name="Oval 19"/>
          <p:cNvSpPr/>
          <p:nvPr/>
        </p:nvSpPr>
        <p:spPr>
          <a:xfrm>
            <a:off x="1907704" y="1023650"/>
            <a:ext cx="837143" cy="846257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4000" dirty="0"/>
              <a:t>ـأْ</a:t>
            </a:r>
            <a:endParaRPr lang="ar-AE" sz="3600" dirty="0"/>
          </a:p>
        </p:txBody>
      </p:sp>
      <p:sp>
        <p:nvSpPr>
          <p:cNvPr id="21" name="Oval 20"/>
          <p:cNvSpPr/>
          <p:nvPr/>
        </p:nvSpPr>
        <p:spPr>
          <a:xfrm>
            <a:off x="3187109" y="1052736"/>
            <a:ext cx="837143" cy="846257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4000" dirty="0"/>
              <a:t>أُ</a:t>
            </a:r>
            <a:endParaRPr lang="ar-AE" sz="3600" dirty="0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4878896" y="190448"/>
            <a:ext cx="3958208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اسمي </a:t>
            </a:r>
            <a:r>
              <a:rPr lang="ar-AE" sz="2000" b="1"/>
              <a:t>:................................الاول </a:t>
            </a:r>
            <a:r>
              <a:rPr lang="ar-AE" sz="2000" b="1" dirty="0"/>
              <a:t>/.....</a:t>
            </a:r>
          </a:p>
        </p:txBody>
      </p:sp>
    </p:spTree>
    <p:extLst>
      <p:ext uri="{BB962C8B-B14F-4D97-AF65-F5344CB8AC3E}">
        <p14:creationId xmlns:p14="http://schemas.microsoft.com/office/powerpoint/2010/main" val="3646051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44008" y="43808"/>
            <a:ext cx="4427984" cy="6797770"/>
          </a:xfrm>
          <a:prstGeom prst="rect">
            <a:avLst/>
          </a:prstGeom>
          <a:ln w="28575">
            <a:prstDash val="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5" name="Rectangle 4"/>
          <p:cNvSpPr/>
          <p:nvPr/>
        </p:nvSpPr>
        <p:spPr>
          <a:xfrm>
            <a:off x="0" y="43808"/>
            <a:ext cx="4427984" cy="6797769"/>
          </a:xfrm>
          <a:prstGeom prst="rect">
            <a:avLst/>
          </a:prstGeom>
          <a:ln w="28575">
            <a:prstDash val="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53752" y="980728"/>
            <a:ext cx="3958208" cy="79208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اكتب اسم الصورة 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11760" y="3481844"/>
            <a:ext cx="1770667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AE" sz="3200" b="1" dirty="0"/>
              <a:t>.............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4878896" y="145710"/>
            <a:ext cx="3958208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اسمي </a:t>
            </a:r>
            <a:r>
              <a:rPr lang="ar-AE" sz="2000" b="1"/>
              <a:t>:................................الاول </a:t>
            </a:r>
            <a:r>
              <a:rPr lang="ar-AE" sz="2000" b="1" dirty="0"/>
              <a:t>/.....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71800" y="1754308"/>
            <a:ext cx="1283423" cy="1602684"/>
          </a:xfrm>
          <a:prstGeom prst="rect">
            <a:avLst/>
          </a:prstGeom>
        </p:spPr>
      </p:pic>
      <p:sp>
        <p:nvSpPr>
          <p:cNvPr id="34" name="Title 1"/>
          <p:cNvSpPr txBox="1">
            <a:spLocks/>
          </p:cNvSpPr>
          <p:nvPr/>
        </p:nvSpPr>
        <p:spPr>
          <a:xfrm>
            <a:off x="4644008" y="1232756"/>
            <a:ext cx="4175906" cy="79208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AE" sz="2000" b="1" dirty="0"/>
              <a:t>أركب الحروف لأكون كلمة مفيدة:</a:t>
            </a:r>
          </a:p>
        </p:txBody>
      </p: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651621"/>
              </p:ext>
            </p:extLst>
          </p:nvPr>
        </p:nvGraphicFramePr>
        <p:xfrm>
          <a:off x="5213063" y="2074408"/>
          <a:ext cx="3247369" cy="454417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3247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06078">
                <a:tc>
                  <a:txBody>
                    <a:bodyPr/>
                    <a:lstStyle/>
                    <a:p>
                      <a:pPr algn="r" rtl="1"/>
                      <a:r>
                        <a:rPr lang="ar-AE" sz="44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أَ  +  </a:t>
                      </a:r>
                      <a:r>
                        <a:rPr lang="ar-AE" sz="4400" dirty="0">
                          <a:solidFill>
                            <a:srgbClr val="0070C0"/>
                          </a:solidFill>
                          <a:cs typeface="SKR HEAD1" pitchFamily="2" charset="-78"/>
                        </a:rPr>
                        <a:t>بُ</a:t>
                      </a:r>
                      <a:r>
                        <a:rPr lang="ar-AE" sz="44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  =</a:t>
                      </a:r>
                      <a:r>
                        <a:rPr lang="ar-AE" sz="4400" baseline="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 </a:t>
                      </a:r>
                      <a:r>
                        <a:rPr lang="ar-AE" sz="4400" baseline="0" dirty="0">
                          <a:solidFill>
                            <a:schemeClr val="tx1"/>
                          </a:solidFill>
                          <a:cs typeface="SKR HEAD1" pitchFamily="2" charset="-78"/>
                        </a:rPr>
                        <a:t>أَبُ</a:t>
                      </a:r>
                      <a:endParaRPr lang="ar-AE" sz="4400" dirty="0">
                        <a:solidFill>
                          <a:schemeClr val="tx1"/>
                        </a:solidFill>
                        <a:cs typeface="SKR HEAD1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3938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48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أَ  +  </a:t>
                      </a:r>
                      <a:r>
                        <a:rPr lang="ar-AE" sz="4800" dirty="0">
                          <a:solidFill>
                            <a:srgbClr val="0070C0"/>
                          </a:solidFill>
                          <a:cs typeface="SKR HEAD1" pitchFamily="2" charset="-78"/>
                        </a:rPr>
                        <a:t>بي</a:t>
                      </a:r>
                      <a:r>
                        <a:rPr lang="ar-AE" sz="48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=</a:t>
                      </a:r>
                      <a:r>
                        <a:rPr lang="ar-AE" sz="4800" baseline="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 </a:t>
                      </a:r>
                      <a:r>
                        <a:rPr lang="ar-AE" sz="4800" baseline="0" dirty="0">
                          <a:solidFill>
                            <a:schemeClr val="tx1"/>
                          </a:solidFill>
                          <a:cs typeface="SKR HEAD1" pitchFamily="2" charset="-78"/>
                        </a:rPr>
                        <a:t>.......</a:t>
                      </a:r>
                      <a:endParaRPr lang="ar-AE" sz="4800" dirty="0">
                        <a:solidFill>
                          <a:schemeClr val="tx1"/>
                        </a:solidFill>
                        <a:cs typeface="SKR HEAD1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472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48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با +  </a:t>
                      </a:r>
                      <a:r>
                        <a:rPr lang="ar-AE" sz="4800" dirty="0">
                          <a:solidFill>
                            <a:srgbClr val="0070C0"/>
                          </a:solidFill>
                          <a:cs typeface="SKR HEAD1" pitchFamily="2" charset="-78"/>
                        </a:rPr>
                        <a:t>بُ</a:t>
                      </a:r>
                      <a:r>
                        <a:rPr lang="ar-AE" sz="48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=</a:t>
                      </a:r>
                      <a:r>
                        <a:rPr lang="ar-AE" sz="4800" baseline="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 </a:t>
                      </a:r>
                      <a:r>
                        <a:rPr lang="ar-AE" sz="4800" baseline="0" dirty="0">
                          <a:solidFill>
                            <a:schemeClr val="tx1"/>
                          </a:solidFill>
                          <a:cs typeface="SKR HEAD1" pitchFamily="2" charset="-78"/>
                        </a:rPr>
                        <a:t>.......</a:t>
                      </a:r>
                      <a:endParaRPr lang="ar-AE" sz="4800" dirty="0">
                        <a:solidFill>
                          <a:schemeClr val="tx1"/>
                        </a:solidFill>
                        <a:cs typeface="SKR HEAD1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472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48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بو +  </a:t>
                      </a:r>
                      <a:r>
                        <a:rPr lang="ar-AE" sz="4800" dirty="0">
                          <a:solidFill>
                            <a:srgbClr val="0070C0"/>
                          </a:solidFill>
                          <a:cs typeface="SKR HEAD1" pitchFamily="2" charset="-78"/>
                        </a:rPr>
                        <a:t>بي</a:t>
                      </a:r>
                      <a:r>
                        <a:rPr lang="ar-AE" sz="48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=</a:t>
                      </a:r>
                      <a:r>
                        <a:rPr lang="ar-AE" sz="4800" baseline="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 </a:t>
                      </a:r>
                      <a:r>
                        <a:rPr lang="ar-AE" sz="4800" baseline="0" dirty="0">
                          <a:solidFill>
                            <a:schemeClr val="tx1"/>
                          </a:solidFill>
                          <a:cs typeface="SKR HEAD1" pitchFamily="2" charset="-78"/>
                        </a:rPr>
                        <a:t>......</a:t>
                      </a:r>
                      <a:endParaRPr lang="ar-AE" sz="4800" dirty="0">
                        <a:solidFill>
                          <a:schemeClr val="tx1"/>
                        </a:solidFill>
                        <a:cs typeface="SKR HEAD1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472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48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با +  </a:t>
                      </a:r>
                      <a:r>
                        <a:rPr lang="ar-AE" sz="4800" dirty="0">
                          <a:solidFill>
                            <a:srgbClr val="0070C0"/>
                          </a:solidFill>
                          <a:cs typeface="SKR HEAD1" pitchFamily="2" charset="-78"/>
                        </a:rPr>
                        <a:t>با</a:t>
                      </a:r>
                      <a:r>
                        <a:rPr lang="ar-AE" sz="48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=</a:t>
                      </a:r>
                      <a:r>
                        <a:rPr lang="ar-AE" sz="4800" baseline="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 </a:t>
                      </a:r>
                      <a:r>
                        <a:rPr lang="ar-AE" sz="4800" baseline="0" dirty="0">
                          <a:solidFill>
                            <a:schemeClr val="tx1"/>
                          </a:solidFill>
                          <a:cs typeface="SKR HEAD1" pitchFamily="2" charset="-78"/>
                        </a:rPr>
                        <a:t>......</a:t>
                      </a:r>
                      <a:endParaRPr lang="ar-AE" sz="4800" dirty="0">
                        <a:solidFill>
                          <a:schemeClr val="tx1"/>
                        </a:solidFill>
                        <a:cs typeface="SKR HEAD1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0" name="Title 1"/>
          <p:cNvSpPr txBox="1">
            <a:spLocks/>
          </p:cNvSpPr>
          <p:nvPr/>
        </p:nvSpPr>
        <p:spPr>
          <a:xfrm>
            <a:off x="218637" y="285649"/>
            <a:ext cx="3958208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اسمي </a:t>
            </a:r>
            <a:r>
              <a:rPr lang="ar-AE" sz="2000" b="1"/>
              <a:t>:................................الاول </a:t>
            </a:r>
            <a:r>
              <a:rPr lang="ar-AE" sz="2000" b="1" dirty="0"/>
              <a:t>/.....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18638" y="3481844"/>
            <a:ext cx="1731542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AE" sz="3200" b="1" dirty="0"/>
              <a:t>.............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r="14707"/>
          <a:stretch/>
        </p:blipFill>
        <p:spPr>
          <a:xfrm>
            <a:off x="416773" y="1628800"/>
            <a:ext cx="1440159" cy="1752536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136853" y="6074132"/>
            <a:ext cx="1922980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AE" sz="3200" b="1" dirty="0"/>
              <a:t>.............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113102"/>
            <a:ext cx="1793555" cy="194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693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44008" y="43808"/>
            <a:ext cx="4427984" cy="6797770"/>
          </a:xfrm>
          <a:prstGeom prst="rect">
            <a:avLst/>
          </a:prstGeom>
          <a:ln w="28575">
            <a:prstDash val="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5" name="Rectangle 4"/>
          <p:cNvSpPr/>
          <p:nvPr/>
        </p:nvSpPr>
        <p:spPr>
          <a:xfrm>
            <a:off x="-51597" y="29961"/>
            <a:ext cx="4427984" cy="6797769"/>
          </a:xfrm>
          <a:prstGeom prst="rect">
            <a:avLst/>
          </a:prstGeom>
          <a:ln w="28575">
            <a:prstDash val="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53752" y="260648"/>
            <a:ext cx="3958208" cy="79208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اكتب حرفه التاء حسب موقعها في الكلمة: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08044" y="4077072"/>
            <a:ext cx="1626651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AE" sz="5400" b="1" dirty="0"/>
              <a:t>بَيْـ...</a:t>
            </a:r>
          </a:p>
        </p:txBody>
      </p:sp>
      <p:sp>
        <p:nvSpPr>
          <p:cNvPr id="21" name="Oval 20"/>
          <p:cNvSpPr/>
          <p:nvPr/>
        </p:nvSpPr>
        <p:spPr>
          <a:xfrm>
            <a:off x="805407" y="2351334"/>
            <a:ext cx="978418" cy="1091359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4000" dirty="0"/>
              <a:t>تُـ</a:t>
            </a:r>
            <a:endParaRPr lang="ar-AE" sz="3600" dirty="0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4878896" y="145710"/>
            <a:ext cx="3958208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اسمي </a:t>
            </a:r>
            <a:r>
              <a:rPr lang="ar-AE" sz="2000" b="1"/>
              <a:t>:................................الاول </a:t>
            </a:r>
            <a:r>
              <a:rPr lang="ar-AE" sz="2000" b="1" dirty="0"/>
              <a:t>/.....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7" r="17564"/>
          <a:stretch/>
        </p:blipFill>
        <p:spPr>
          <a:xfrm>
            <a:off x="2478268" y="1916832"/>
            <a:ext cx="1638105" cy="194421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65" y="3665174"/>
            <a:ext cx="1979104" cy="1747126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10965" y="5517232"/>
            <a:ext cx="2367303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ar-AE"/>
            </a:defPPr>
            <a:lvl1pPr algn="ctr">
              <a:defRPr sz="5400" b="1"/>
            </a:lvl1pPr>
          </a:lstStyle>
          <a:p>
            <a:r>
              <a:rPr lang="ar-AE" dirty="0"/>
              <a:t>بْرْ..ـقال</a:t>
            </a:r>
          </a:p>
        </p:txBody>
      </p:sp>
      <p:sp>
        <p:nvSpPr>
          <p:cNvPr id="32" name="Oval 31"/>
          <p:cNvSpPr/>
          <p:nvPr/>
        </p:nvSpPr>
        <p:spPr>
          <a:xfrm>
            <a:off x="2808111" y="829774"/>
            <a:ext cx="978418" cy="1091359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4000" dirty="0"/>
              <a:t>ـت</a:t>
            </a:r>
            <a:endParaRPr lang="ar-AE" sz="3600" dirty="0"/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4644008" y="908720"/>
            <a:ext cx="4175906" cy="79208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AE" sz="2000" b="1" dirty="0"/>
              <a:t>أتتبع وأنسخ حرف التاء (ت):</a:t>
            </a:r>
          </a:p>
        </p:txBody>
      </p: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348799"/>
              </p:ext>
            </p:extLst>
          </p:nvPr>
        </p:nvGraphicFramePr>
        <p:xfrm>
          <a:off x="5023176" y="1916832"/>
          <a:ext cx="3833055" cy="457962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277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7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7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6078">
                <a:tc>
                  <a:txBody>
                    <a:bodyPr/>
                    <a:lstStyle/>
                    <a:p>
                      <a:pPr algn="ctr" rtl="1"/>
                      <a:r>
                        <a:rPr lang="ar-AE" sz="60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تَ</a:t>
                      </a:r>
                      <a:endParaRPr lang="ar-AE" sz="6000" dirty="0">
                        <a:solidFill>
                          <a:schemeClr val="tx1"/>
                        </a:solidFill>
                        <a:cs typeface="SKR HEAD1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60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تُ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60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تِ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3938">
                <a:tc>
                  <a:txBody>
                    <a:bodyPr/>
                    <a:lstStyle/>
                    <a:p>
                      <a:pPr algn="ctr" rtl="1"/>
                      <a:endParaRPr lang="ar-AE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BO SLMAN Alomar  منقط ومسطر  2" pitchFamily="2" charset="-78"/>
                      </a:endParaRPr>
                    </a:p>
                    <a:p>
                      <a:pPr algn="ctr" rtl="1"/>
                      <a:r>
                        <a:rPr lang="ar-AE" sz="11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BO SLMAN Alomar  منقط ومسطر  2" pitchFamily="2" charset="-78"/>
                        </a:rPr>
                        <a:t>تَ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BO SLMAN Alomar  منقط ومسطر  2" pitchFamily="2" charset="-78"/>
                      </a:endParaRPr>
                    </a:p>
                    <a:p>
                      <a:pPr algn="ctr" rtl="1"/>
                      <a:r>
                        <a:rPr lang="ar-AE" sz="11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BO SLMAN Alomar  منقط ومسطر  2" pitchFamily="2" charset="-78"/>
                        </a:rPr>
                        <a:t>تُ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BO SLMAN Alomar  منقط ومسطر  2" pitchFamily="2" charset="-78"/>
                      </a:endParaRPr>
                    </a:p>
                    <a:p>
                      <a:pPr algn="ctr" rtl="1"/>
                      <a:r>
                        <a:rPr lang="ar-AE" sz="11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BO SLMAN Alomar  منقط ومسطر  2" pitchFamily="2" charset="-78"/>
                        </a:rPr>
                        <a:t>تِ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2851">
                <a:tc>
                  <a:txBody>
                    <a:bodyPr/>
                    <a:lstStyle/>
                    <a:p>
                      <a:pPr algn="ctr" rtl="1"/>
                      <a:endParaRPr lang="ar-AE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endParaRPr lang="ar-AE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endParaRPr lang="ar-AE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r>
                        <a:rPr lang="ar-AE" sz="4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......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endParaRPr lang="ar-AE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endParaRPr lang="ar-AE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r>
                        <a:rPr lang="ar-AE" sz="4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......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endParaRPr lang="ar-AE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endParaRPr lang="ar-AE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r>
                        <a:rPr lang="ar-AE" sz="4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......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3829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4008" y="88546"/>
            <a:ext cx="4427984" cy="6797770"/>
          </a:xfrm>
          <a:prstGeom prst="rect">
            <a:avLst/>
          </a:prstGeom>
          <a:ln w="28575">
            <a:prstDash val="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878896" y="830136"/>
            <a:ext cx="3958208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/>
              <a:t>أصل الصوت الهمزة بالصورة المناسبة</a:t>
            </a:r>
            <a:endParaRPr lang="ar-AE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8041776" y="1821746"/>
            <a:ext cx="5513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8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ثُ</a:t>
            </a:r>
            <a:endParaRPr lang="en-US" sz="8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41776" y="3559369"/>
            <a:ext cx="5513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8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ثِ</a:t>
            </a:r>
            <a:endParaRPr lang="en-US" sz="8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25084" y="5201905"/>
            <a:ext cx="5513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ثَ</a:t>
            </a:r>
            <a:endParaRPr lang="en-US" sz="8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878896" y="190448"/>
            <a:ext cx="3958208" cy="6396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اسمي </a:t>
            </a:r>
            <a:r>
              <a:rPr lang="ar-AE" sz="2000" b="1"/>
              <a:t>:................................الاول </a:t>
            </a:r>
            <a:r>
              <a:rPr lang="ar-AE" sz="2000" b="1" dirty="0"/>
              <a:t>/.....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9661" y="35560"/>
            <a:ext cx="4427984" cy="6797769"/>
          </a:xfrm>
          <a:prstGeom prst="rect">
            <a:avLst/>
          </a:prstGeom>
          <a:ln w="28575">
            <a:prstDash val="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25760" y="764704"/>
            <a:ext cx="3958208" cy="79208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AE" sz="2000" b="1" dirty="0"/>
              <a:t>أنسخ حرف الثاء (ث ):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23528" y="116632"/>
            <a:ext cx="3958208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اسمي </a:t>
            </a:r>
            <a:r>
              <a:rPr lang="ar-AE" sz="2000" b="1"/>
              <a:t>:................................الاول </a:t>
            </a:r>
            <a:r>
              <a:rPr lang="ar-AE" sz="2000" b="1" dirty="0"/>
              <a:t>/.....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478931"/>
              </p:ext>
            </p:extLst>
          </p:nvPr>
        </p:nvGraphicFramePr>
        <p:xfrm>
          <a:off x="149872" y="1552816"/>
          <a:ext cx="4103340" cy="4820487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25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5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58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58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0463">
                <a:tc>
                  <a:txBody>
                    <a:bodyPr/>
                    <a:lstStyle/>
                    <a:p>
                      <a:pPr algn="ctr" rtl="1"/>
                      <a:r>
                        <a:rPr lang="ar-AE" sz="3200" dirty="0">
                          <a:solidFill>
                            <a:schemeClr val="tx1"/>
                          </a:solidFill>
                        </a:rPr>
                        <a:t>ثَ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dirty="0"/>
                        <a:t>ـــثُــ</a:t>
                      </a:r>
                      <a:endParaRPr lang="ar-AE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dirty="0">
                          <a:solidFill>
                            <a:schemeClr val="tx1"/>
                          </a:solidFill>
                        </a:rPr>
                        <a:t>ـثِ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dirty="0"/>
                        <a:t>ثْ</a:t>
                      </a:r>
                      <a:endParaRPr lang="ar-AE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412"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  <a:p>
                      <a:pPr rtl="1"/>
                      <a:r>
                        <a:rPr lang="ar-AE" dirty="0"/>
                        <a:t>...........</a:t>
                      </a:r>
                    </a:p>
                    <a:p>
                      <a:pPr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  <a:p>
                      <a:pPr rtl="1"/>
                      <a:r>
                        <a:rPr lang="ar-AE"/>
                        <a:t>...........</a:t>
                      </a:r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  <a:p>
                      <a:pPr rtl="1"/>
                      <a:r>
                        <a:rPr lang="ar-AE"/>
                        <a:t>...........</a:t>
                      </a:r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  <a:p>
                      <a:pPr rtl="1"/>
                      <a:r>
                        <a:rPr lang="ar-AE" dirty="0"/>
                        <a:t>...........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412"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  <a:p>
                      <a:pPr rtl="1"/>
                      <a:r>
                        <a:rPr lang="ar-AE" dirty="0"/>
                        <a:t>...........</a:t>
                      </a:r>
                    </a:p>
                    <a:p>
                      <a:pPr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  <a:p>
                      <a:pPr rtl="1"/>
                      <a:r>
                        <a:rPr lang="ar-AE"/>
                        <a:t>...........</a:t>
                      </a:r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  <a:p>
                      <a:pPr rtl="1"/>
                      <a:r>
                        <a:rPr lang="ar-AE"/>
                        <a:t>...........</a:t>
                      </a:r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  <a:p>
                      <a:pPr rtl="1"/>
                      <a:r>
                        <a:rPr lang="ar-AE" dirty="0"/>
                        <a:t>...........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412">
                <a:tc>
                  <a:txBody>
                    <a:bodyPr/>
                    <a:lstStyle/>
                    <a:p>
                      <a:pPr algn="ctr" rtl="1"/>
                      <a:r>
                        <a:rPr lang="ar-AE" sz="3200" dirty="0">
                          <a:solidFill>
                            <a:schemeClr val="tx1"/>
                          </a:solidFill>
                        </a:rPr>
                        <a:t>ثا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dirty="0"/>
                        <a:t>ثو</a:t>
                      </a:r>
                      <a:endParaRPr lang="ar-AE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dirty="0">
                          <a:solidFill>
                            <a:schemeClr val="tx1"/>
                          </a:solidFill>
                        </a:rPr>
                        <a:t>ثي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dirty="0"/>
                        <a:t>ثيـ</a:t>
                      </a:r>
                      <a:endParaRPr lang="ar-AE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412"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  <a:p>
                      <a:pPr rtl="1"/>
                      <a:r>
                        <a:rPr lang="ar-AE" dirty="0"/>
                        <a:t>...........</a:t>
                      </a:r>
                    </a:p>
                    <a:p>
                      <a:pPr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  <a:p>
                      <a:pPr rtl="1"/>
                      <a:r>
                        <a:rPr lang="ar-AE" dirty="0"/>
                        <a:t>...........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  <a:p>
                      <a:pPr rtl="1"/>
                      <a:r>
                        <a:rPr lang="ar-AE" dirty="0"/>
                        <a:t>...........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  <a:p>
                      <a:pPr rtl="1"/>
                      <a:r>
                        <a:rPr lang="ar-AE" dirty="0"/>
                        <a:t>...........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3412"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  <a:p>
                      <a:pPr rtl="1"/>
                      <a:r>
                        <a:rPr lang="ar-AE" dirty="0"/>
                        <a:t>...........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  <a:p>
                      <a:pPr rtl="1"/>
                      <a:r>
                        <a:rPr lang="ar-AE" dirty="0"/>
                        <a:t>...........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  <a:p>
                      <a:pPr rtl="1"/>
                      <a:r>
                        <a:rPr lang="ar-AE" dirty="0"/>
                        <a:t>...........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  <a:p>
                      <a:pPr rtl="1"/>
                      <a:r>
                        <a:rPr lang="ar-AE" dirty="0"/>
                        <a:t>...........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112" y="1622224"/>
            <a:ext cx="1349288" cy="128483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784" y="5013176"/>
            <a:ext cx="1435424" cy="143230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356992"/>
            <a:ext cx="1517826" cy="107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336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44008" y="43808"/>
            <a:ext cx="4427984" cy="6797770"/>
          </a:xfrm>
          <a:prstGeom prst="rect">
            <a:avLst/>
          </a:prstGeom>
          <a:ln w="28575">
            <a:prstDash val="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5" name="Rectangle 4"/>
          <p:cNvSpPr/>
          <p:nvPr/>
        </p:nvSpPr>
        <p:spPr>
          <a:xfrm>
            <a:off x="0" y="43808"/>
            <a:ext cx="4427984" cy="6797769"/>
          </a:xfrm>
          <a:prstGeom prst="rect">
            <a:avLst/>
          </a:prstGeom>
          <a:ln w="28575">
            <a:prstDash val="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53752" y="980728"/>
            <a:ext cx="3958208" cy="79208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AE" sz="2000" b="1" dirty="0"/>
              <a:t>اكتب اسم الصورة 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06178" y="3445686"/>
            <a:ext cx="1770667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AE" sz="3200" b="1" dirty="0"/>
              <a:t>.............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4878896" y="145710"/>
            <a:ext cx="3958208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اسمي </a:t>
            </a:r>
            <a:r>
              <a:rPr lang="ar-AE" sz="2000" b="1"/>
              <a:t>:................................الاول </a:t>
            </a:r>
            <a:r>
              <a:rPr lang="ar-AE" sz="2000" b="1" dirty="0"/>
              <a:t>/.....</a:t>
            </a: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4644008" y="1124744"/>
            <a:ext cx="4175906" cy="79208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AE" sz="2000" b="1" dirty="0"/>
              <a:t>أركب الحروف لأكون كلمة مفيدة:</a:t>
            </a:r>
          </a:p>
        </p:txBody>
      </p: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879827"/>
              </p:ext>
            </p:extLst>
          </p:nvPr>
        </p:nvGraphicFramePr>
        <p:xfrm>
          <a:off x="4878897" y="1916832"/>
          <a:ext cx="3958208" cy="454417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3958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06078">
                <a:tc>
                  <a:txBody>
                    <a:bodyPr/>
                    <a:lstStyle/>
                    <a:p>
                      <a:pPr algn="r" rtl="1"/>
                      <a:r>
                        <a:rPr lang="ar-AE" sz="44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تا+  </a:t>
                      </a:r>
                      <a:r>
                        <a:rPr lang="ar-AE" sz="4400" dirty="0">
                          <a:solidFill>
                            <a:srgbClr val="0070C0"/>
                          </a:solidFill>
                          <a:cs typeface="SKR HEAD1" pitchFamily="2" charset="-78"/>
                        </a:rPr>
                        <a:t>بَ</a:t>
                      </a:r>
                      <a:r>
                        <a:rPr lang="ar-AE" sz="44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=</a:t>
                      </a:r>
                      <a:r>
                        <a:rPr lang="ar-AE" sz="4400" baseline="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 </a:t>
                      </a:r>
                      <a:r>
                        <a:rPr lang="ar-AE" sz="4400" baseline="0" dirty="0">
                          <a:solidFill>
                            <a:schemeClr val="tx1"/>
                          </a:solidFill>
                          <a:cs typeface="SKR HEAD1" pitchFamily="2" charset="-78"/>
                        </a:rPr>
                        <a:t>تابَ</a:t>
                      </a:r>
                      <a:endParaRPr lang="ar-AE" sz="4400" dirty="0">
                        <a:solidFill>
                          <a:schemeClr val="tx1"/>
                        </a:solidFill>
                        <a:cs typeface="SKR HEAD1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3938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48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أَ+</a:t>
                      </a:r>
                      <a:r>
                        <a:rPr lang="ar-AE" sz="48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ثا </a:t>
                      </a:r>
                      <a:r>
                        <a:rPr lang="ar-AE" sz="48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+  </a:t>
                      </a:r>
                      <a:r>
                        <a:rPr lang="ar-AE" sz="4800" dirty="0">
                          <a:solidFill>
                            <a:schemeClr val="accent3">
                              <a:lumMod val="75000"/>
                            </a:schemeClr>
                          </a:solidFill>
                          <a:cs typeface="SKR HEAD1" pitchFamily="2" charset="-78"/>
                        </a:rPr>
                        <a:t>بَ</a:t>
                      </a:r>
                      <a:r>
                        <a:rPr lang="ar-AE" sz="48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=</a:t>
                      </a:r>
                      <a:r>
                        <a:rPr lang="ar-AE" sz="4800" baseline="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 </a:t>
                      </a:r>
                      <a:r>
                        <a:rPr lang="ar-AE" sz="4800" baseline="0" dirty="0">
                          <a:solidFill>
                            <a:schemeClr val="tx1"/>
                          </a:solidFill>
                          <a:cs typeface="SKR HEAD1" pitchFamily="2" charset="-78"/>
                        </a:rPr>
                        <a:t>.......</a:t>
                      </a:r>
                      <a:endParaRPr lang="ar-AE" sz="4800" dirty="0">
                        <a:solidFill>
                          <a:schemeClr val="tx1"/>
                        </a:solidFill>
                        <a:cs typeface="SKR HEAD1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472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48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ثُ+</a:t>
                      </a:r>
                      <a:r>
                        <a:rPr lang="ar-AE" sz="48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بو</a:t>
                      </a:r>
                      <a:r>
                        <a:rPr lang="ar-AE" sz="48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 +  </a:t>
                      </a:r>
                      <a:r>
                        <a:rPr lang="ar-AE" sz="4800" dirty="0">
                          <a:solidFill>
                            <a:srgbClr val="0070C0"/>
                          </a:solidFill>
                          <a:cs typeface="SKR HEAD1" pitchFamily="2" charset="-78"/>
                        </a:rPr>
                        <a:t>تُ</a:t>
                      </a:r>
                      <a:r>
                        <a:rPr lang="ar-AE" sz="48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=</a:t>
                      </a:r>
                      <a:r>
                        <a:rPr lang="ar-AE" sz="4800" baseline="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 </a:t>
                      </a:r>
                      <a:r>
                        <a:rPr lang="ar-AE" sz="4800" baseline="0" dirty="0">
                          <a:solidFill>
                            <a:schemeClr val="tx1"/>
                          </a:solidFill>
                          <a:cs typeface="SKR HEAD1" pitchFamily="2" charset="-78"/>
                        </a:rPr>
                        <a:t>.......</a:t>
                      </a:r>
                      <a:endParaRPr lang="ar-AE" sz="4800" dirty="0">
                        <a:solidFill>
                          <a:schemeClr val="tx1"/>
                        </a:solidFill>
                        <a:cs typeface="SKR HEAD1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472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48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أَ+</a:t>
                      </a:r>
                      <a:r>
                        <a:rPr lang="ar-AE" sz="4800" baseline="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 </a:t>
                      </a:r>
                      <a:r>
                        <a:rPr lang="ar-AE" sz="48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ثا </a:t>
                      </a:r>
                      <a:r>
                        <a:rPr lang="ar-AE" sz="48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+  </a:t>
                      </a:r>
                      <a:r>
                        <a:rPr lang="ar-AE" sz="48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ثُ</a:t>
                      </a:r>
                      <a:r>
                        <a:rPr lang="ar-AE" sz="48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=</a:t>
                      </a:r>
                      <a:r>
                        <a:rPr lang="ar-AE" sz="4800" baseline="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 </a:t>
                      </a:r>
                      <a:r>
                        <a:rPr lang="ar-AE" sz="4800" baseline="0" dirty="0">
                          <a:solidFill>
                            <a:schemeClr val="tx1"/>
                          </a:solidFill>
                          <a:cs typeface="SKR HEAD1" pitchFamily="2" charset="-78"/>
                        </a:rPr>
                        <a:t>......</a:t>
                      </a:r>
                      <a:endParaRPr lang="ar-AE" sz="4800" dirty="0">
                        <a:solidFill>
                          <a:schemeClr val="tx1"/>
                        </a:solidFill>
                        <a:cs typeface="SKR HEAD1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472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48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ثَ+  </a:t>
                      </a:r>
                      <a:r>
                        <a:rPr lang="ar-AE" sz="4800" dirty="0">
                          <a:solidFill>
                            <a:srgbClr val="0070C0"/>
                          </a:solidFill>
                          <a:cs typeface="SKR HEAD1" pitchFamily="2" charset="-78"/>
                        </a:rPr>
                        <a:t>با + </a:t>
                      </a:r>
                      <a:r>
                        <a:rPr lang="ar-AE" sz="4800" dirty="0">
                          <a:solidFill>
                            <a:schemeClr val="accent3">
                              <a:lumMod val="75000"/>
                            </a:schemeClr>
                          </a:solidFill>
                          <a:cs typeface="SKR HEAD1" pitchFamily="2" charset="-78"/>
                        </a:rPr>
                        <a:t>تُ</a:t>
                      </a:r>
                      <a:r>
                        <a:rPr lang="ar-AE" sz="48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=</a:t>
                      </a:r>
                      <a:r>
                        <a:rPr lang="ar-AE" sz="4800" baseline="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 </a:t>
                      </a:r>
                      <a:r>
                        <a:rPr lang="ar-AE" sz="4800" baseline="0" dirty="0">
                          <a:solidFill>
                            <a:schemeClr val="tx1"/>
                          </a:solidFill>
                          <a:cs typeface="SKR HEAD1" pitchFamily="2" charset="-78"/>
                        </a:rPr>
                        <a:t>......</a:t>
                      </a:r>
                      <a:endParaRPr lang="ar-AE" sz="4800" dirty="0">
                        <a:solidFill>
                          <a:schemeClr val="tx1"/>
                        </a:solidFill>
                        <a:cs typeface="SKR HEAD1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0" name="Title 1"/>
          <p:cNvSpPr txBox="1">
            <a:spLocks/>
          </p:cNvSpPr>
          <p:nvPr/>
        </p:nvSpPr>
        <p:spPr>
          <a:xfrm>
            <a:off x="218637" y="285649"/>
            <a:ext cx="3958208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اسمي </a:t>
            </a:r>
            <a:r>
              <a:rPr lang="ar-AE" sz="2000" b="1"/>
              <a:t>:................................الاول </a:t>
            </a:r>
            <a:r>
              <a:rPr lang="ar-AE" sz="2000" b="1" dirty="0"/>
              <a:t>/.....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18638" y="3481844"/>
            <a:ext cx="1731542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AE" sz="3200" b="1" dirty="0"/>
              <a:t>.............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5" b="52806"/>
          <a:stretch/>
        </p:blipFill>
        <p:spPr>
          <a:xfrm>
            <a:off x="2411760" y="1628800"/>
            <a:ext cx="2000304" cy="178438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08" y="1810687"/>
            <a:ext cx="1491876" cy="1420609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253752" y="4005064"/>
            <a:ext cx="3958208" cy="79208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AE" sz="2000" b="1" dirty="0"/>
              <a:t>حوط الصوت الطويل لحرف الثاء (ث):</a:t>
            </a:r>
          </a:p>
        </p:txBody>
      </p:sp>
      <p:sp>
        <p:nvSpPr>
          <p:cNvPr id="6" name="Oval 5"/>
          <p:cNvSpPr/>
          <p:nvPr/>
        </p:nvSpPr>
        <p:spPr>
          <a:xfrm>
            <a:off x="3022939" y="5157192"/>
            <a:ext cx="1189021" cy="108012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3600" dirty="0">
                <a:cs typeface="SKR HEAD1" pitchFamily="2" charset="-78"/>
              </a:rPr>
              <a:t>ثابِتُ</a:t>
            </a:r>
          </a:p>
        </p:txBody>
      </p:sp>
      <p:sp>
        <p:nvSpPr>
          <p:cNvPr id="19" name="Oval 18"/>
          <p:cNvSpPr/>
          <p:nvPr/>
        </p:nvSpPr>
        <p:spPr>
          <a:xfrm>
            <a:off x="1495028" y="5049180"/>
            <a:ext cx="1437928" cy="129614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3600" dirty="0">
                <a:cs typeface="SKR HEAD1" pitchFamily="2" charset="-78"/>
              </a:rPr>
              <a:t>تَمْثيلُ</a:t>
            </a:r>
          </a:p>
        </p:txBody>
      </p:sp>
      <p:sp>
        <p:nvSpPr>
          <p:cNvPr id="20" name="Oval 19"/>
          <p:cNvSpPr/>
          <p:nvPr/>
        </p:nvSpPr>
        <p:spPr>
          <a:xfrm>
            <a:off x="253752" y="5157192"/>
            <a:ext cx="1189021" cy="108012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3600" dirty="0">
                <a:cs typeface="SKR HEAD1" pitchFamily="2" charset="-78"/>
              </a:rPr>
              <a:t>أَثْناءُ</a:t>
            </a:r>
          </a:p>
        </p:txBody>
      </p:sp>
    </p:spTree>
    <p:extLst>
      <p:ext uri="{BB962C8B-B14F-4D97-AF65-F5344CB8AC3E}">
        <p14:creationId xmlns:p14="http://schemas.microsoft.com/office/powerpoint/2010/main" val="3226350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44008" y="43808"/>
            <a:ext cx="4427984" cy="6797770"/>
          </a:xfrm>
          <a:prstGeom prst="rect">
            <a:avLst/>
          </a:prstGeom>
          <a:ln w="28575">
            <a:prstDash val="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50242" y="1043859"/>
            <a:ext cx="3958208" cy="792088"/>
          </a:xfrm>
        </p:spPr>
        <p:txBody>
          <a:bodyPr>
            <a:normAutofit/>
          </a:bodyPr>
          <a:lstStyle/>
          <a:p>
            <a:r>
              <a:rPr lang="ar-AE" sz="2000" b="1" dirty="0"/>
              <a:t>أصل اسم الشخصية بالصورة المناسبة من قصة </a:t>
            </a:r>
            <a:r>
              <a:rPr lang="ar-AE" sz="2000" b="1" u="sng" dirty="0">
                <a:solidFill>
                  <a:srgbClr val="FF0000"/>
                </a:solidFill>
              </a:rPr>
              <a:t>ثعلوب ممثل بارع </a:t>
            </a:r>
          </a:p>
        </p:txBody>
      </p:sp>
      <p:sp>
        <p:nvSpPr>
          <p:cNvPr id="5" name="Rectangle 4"/>
          <p:cNvSpPr/>
          <p:nvPr/>
        </p:nvSpPr>
        <p:spPr>
          <a:xfrm>
            <a:off x="18863" y="43807"/>
            <a:ext cx="4427984" cy="6797769"/>
          </a:xfrm>
          <a:prstGeom prst="rect">
            <a:avLst/>
          </a:prstGeom>
          <a:ln w="28575">
            <a:prstDash val="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6" name="Rectangle 5"/>
          <p:cNvSpPr/>
          <p:nvPr/>
        </p:nvSpPr>
        <p:spPr>
          <a:xfrm>
            <a:off x="7524327" y="1835947"/>
            <a:ext cx="14494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ثُرَيَا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41836" y="1196752"/>
            <a:ext cx="3958208" cy="866167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ابحث عن كلمات تحتوي تبدأ بحرف الثاء(ث)</a:t>
            </a:r>
          </a:p>
          <a:p>
            <a:r>
              <a:rPr lang="ar-AE" sz="2000" b="1" dirty="0"/>
              <a:t>واكتبها من </a:t>
            </a:r>
            <a:r>
              <a:rPr lang="ar-AE" sz="2000" b="1" u="sng" dirty="0"/>
              <a:t>قصة </a:t>
            </a:r>
            <a:r>
              <a:rPr lang="ar-AE" sz="2000" b="1" u="sng" dirty="0">
                <a:solidFill>
                  <a:srgbClr val="FF0000"/>
                </a:solidFill>
              </a:rPr>
              <a:t>ثعلوب ممثل بارعٌ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4878896" y="145710"/>
            <a:ext cx="3958208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اسمي </a:t>
            </a:r>
            <a:r>
              <a:rPr lang="ar-AE" sz="2000" b="1"/>
              <a:t>:................................الاول </a:t>
            </a:r>
            <a:r>
              <a:rPr lang="ar-AE" sz="2000" b="1" dirty="0"/>
              <a:t>/.....</a:t>
            </a:r>
          </a:p>
        </p:txBody>
      </p:sp>
      <p:sp>
        <p:nvSpPr>
          <p:cNvPr id="3" name="Oval 2"/>
          <p:cNvSpPr/>
          <p:nvPr/>
        </p:nvSpPr>
        <p:spPr>
          <a:xfrm>
            <a:off x="2123728" y="3501008"/>
            <a:ext cx="2242953" cy="187220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dirty="0"/>
              <a:t>......................</a:t>
            </a:r>
          </a:p>
        </p:txBody>
      </p:sp>
      <p:sp>
        <p:nvSpPr>
          <p:cNvPr id="23" name="Oval 22"/>
          <p:cNvSpPr/>
          <p:nvPr/>
        </p:nvSpPr>
        <p:spPr>
          <a:xfrm>
            <a:off x="179512" y="4736505"/>
            <a:ext cx="2242953" cy="187220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dirty="0"/>
              <a:t>......................</a:t>
            </a:r>
          </a:p>
        </p:txBody>
      </p:sp>
      <p:sp>
        <p:nvSpPr>
          <p:cNvPr id="24" name="Oval 23"/>
          <p:cNvSpPr/>
          <p:nvPr/>
        </p:nvSpPr>
        <p:spPr>
          <a:xfrm>
            <a:off x="179512" y="2204864"/>
            <a:ext cx="2242953" cy="187220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dirty="0"/>
              <a:t>......................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241836" y="188640"/>
            <a:ext cx="3958208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اسمي </a:t>
            </a:r>
            <a:r>
              <a:rPr lang="ar-AE" sz="2000" b="1"/>
              <a:t>:................................الاول </a:t>
            </a:r>
            <a:r>
              <a:rPr lang="ar-AE" sz="2000" b="1" dirty="0"/>
              <a:t>/.....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524327" y="3615407"/>
            <a:ext cx="14494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ثَناء 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092280" y="5705223"/>
            <a:ext cx="21161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ثَعْلوبٌ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4" name="Content Placeholder 3"/>
          <p:cNvPicPr>
            <a:picLocks noGrp="1"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9" t="753" r="42666" b="25916"/>
          <a:stretch/>
        </p:blipFill>
        <p:spPr>
          <a:xfrm>
            <a:off x="4878897" y="5234158"/>
            <a:ext cx="1421296" cy="1579218"/>
          </a:xfrm>
          <a:prstGeom prst="rect">
            <a:avLst/>
          </a:prstGeom>
        </p:spPr>
      </p:pic>
      <p:pic>
        <p:nvPicPr>
          <p:cNvPr id="35" name="Content Placeholder 3"/>
          <p:cNvPicPr>
            <a:picLocks noGrp="1"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0" t="5994" r="1982" b="20474"/>
          <a:stretch/>
        </p:blipFill>
        <p:spPr>
          <a:xfrm flipH="1">
            <a:off x="4904829" y="1542044"/>
            <a:ext cx="1395363" cy="1511133"/>
          </a:xfrm>
          <a:prstGeom prst="rect">
            <a:avLst/>
          </a:prstGeom>
        </p:spPr>
      </p:pic>
      <p:pic>
        <p:nvPicPr>
          <p:cNvPr id="36" name="Content Placeholder 4">
            <a:extLst>
              <a:ext uri="{FF2B5EF4-FFF2-40B4-BE49-F238E27FC236}">
                <a16:creationId xmlns:a16="http://schemas.microsoft.com/office/drawing/2014/main" id="{D561EE6A-8126-423A-84F6-6AA434EC200C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9" r="13494" b="14941"/>
          <a:stretch/>
        </p:blipFill>
        <p:spPr>
          <a:xfrm>
            <a:off x="4868777" y="3295254"/>
            <a:ext cx="1431416" cy="168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760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44008" y="43808"/>
            <a:ext cx="4427984" cy="6797770"/>
          </a:xfrm>
          <a:prstGeom prst="rect">
            <a:avLst/>
          </a:prstGeom>
          <a:ln w="28575">
            <a:prstDash val="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88024" y="836712"/>
            <a:ext cx="4283968" cy="792088"/>
          </a:xfrm>
        </p:spPr>
        <p:txBody>
          <a:bodyPr>
            <a:normAutofit/>
          </a:bodyPr>
          <a:lstStyle/>
          <a:p>
            <a:r>
              <a:rPr lang="ar-AE" sz="1600" b="1" dirty="0"/>
              <a:t>استمع لقصة </a:t>
            </a:r>
            <a:r>
              <a:rPr lang="ar-AE" sz="1600" b="1" u="sng" dirty="0">
                <a:solidFill>
                  <a:srgbClr val="FF0000"/>
                </a:solidFill>
              </a:rPr>
              <a:t>ثعلوب ممثل بارع  </a:t>
            </a:r>
            <a:r>
              <a:rPr lang="ar-AE" sz="1600" b="1" dirty="0"/>
              <a:t>ثم اجيب عن الأسئلة التالية </a:t>
            </a:r>
            <a:endParaRPr lang="ar-AE" sz="1600" b="1" u="sng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863" y="43807"/>
            <a:ext cx="4427984" cy="6797769"/>
          </a:xfrm>
          <a:prstGeom prst="rect">
            <a:avLst/>
          </a:prstGeom>
          <a:ln w="28575">
            <a:prstDash val="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4878896" y="145710"/>
            <a:ext cx="3958208" cy="69100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اسمي </a:t>
            </a:r>
            <a:r>
              <a:rPr lang="ar-AE" sz="2000" b="1"/>
              <a:t>:................................الاول </a:t>
            </a:r>
            <a:r>
              <a:rPr lang="ar-AE" sz="2000" b="1" dirty="0"/>
              <a:t>/.....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241836" y="188640"/>
            <a:ext cx="3958208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اسمي </a:t>
            </a:r>
            <a:r>
              <a:rPr lang="ar-AE" sz="2000" b="1"/>
              <a:t>:................................الاول </a:t>
            </a:r>
            <a:r>
              <a:rPr lang="ar-AE" sz="2000" b="1" dirty="0"/>
              <a:t>/.....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633499" y="1522050"/>
            <a:ext cx="4398640" cy="4996752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r">
              <a:lnSpc>
                <a:spcPct val="220000"/>
              </a:lnSpc>
              <a:buFont typeface="Arial" panose="020B0604020202020204" pitchFamily="34" charset="0"/>
              <a:buChar char="•"/>
            </a:pPr>
            <a:r>
              <a:rPr lang="ar-AE" sz="2000" dirty="0">
                <a:cs typeface="SKR HEAD1" pitchFamily="2" charset="-78"/>
              </a:rPr>
              <a:t>ثَعْلوب هو :</a:t>
            </a:r>
          </a:p>
          <a:p>
            <a:pPr algn="r">
              <a:lnSpc>
                <a:spcPct val="220000"/>
              </a:lnSpc>
            </a:pPr>
            <a:r>
              <a:rPr lang="ar-AE" sz="2000" dirty="0">
                <a:solidFill>
                  <a:srgbClr val="FF0000"/>
                </a:solidFill>
                <a:cs typeface="SKR HEAD1" pitchFamily="2" charset="-78"/>
              </a:rPr>
              <a:t>            </a:t>
            </a:r>
            <a:r>
              <a:rPr lang="ar-AE" sz="2000" dirty="0">
                <a:solidFill>
                  <a:schemeClr val="accent2">
                    <a:lumMod val="75000"/>
                  </a:schemeClr>
                </a:solidFill>
                <a:cs typeface="SKR HEAD1" pitchFamily="2" charset="-78"/>
              </a:rPr>
              <a:t>زَرافة 	فيلٌ 	     ثَعْلب </a:t>
            </a:r>
          </a:p>
          <a:p>
            <a:pPr marL="342900" indent="-342900" algn="r">
              <a:lnSpc>
                <a:spcPct val="220000"/>
              </a:lnSpc>
              <a:buFont typeface="Arial" panose="020B0604020202020204" pitchFamily="34" charset="0"/>
              <a:buChar char="•"/>
            </a:pPr>
            <a:r>
              <a:rPr lang="ar-AE" sz="2000" dirty="0">
                <a:cs typeface="SKR HEAD1" pitchFamily="2" charset="-78"/>
              </a:rPr>
              <a:t>سَيُشارك ْ الثَّورُ والْفيلُ في مُسابقة :</a:t>
            </a:r>
          </a:p>
          <a:p>
            <a:pPr algn="r">
              <a:lnSpc>
                <a:spcPct val="220000"/>
              </a:lnSpc>
            </a:pPr>
            <a:r>
              <a:rPr lang="ar-AE" sz="2000" dirty="0">
                <a:solidFill>
                  <a:schemeClr val="accent2">
                    <a:lumMod val="75000"/>
                  </a:schemeClr>
                </a:solidFill>
                <a:cs typeface="SKR HEAD1" pitchFamily="2" charset="-78"/>
              </a:rPr>
              <a:t>    الأَسْئِلَة الثقافية  	التَّمثيل	     رَفِعْ الأَثقال</a:t>
            </a:r>
          </a:p>
          <a:p>
            <a:pPr marL="342900" indent="-342900" algn="r">
              <a:lnSpc>
                <a:spcPct val="220000"/>
              </a:lnSpc>
              <a:buFont typeface="Arial" panose="020B0604020202020204" pitchFamily="34" charset="0"/>
              <a:buChar char="•"/>
            </a:pPr>
            <a:r>
              <a:rPr lang="ar-AE" sz="2000" dirty="0">
                <a:cs typeface="SKR HEAD1" pitchFamily="2" charset="-78"/>
              </a:rPr>
              <a:t>بيبحث ثعلوب عن </a:t>
            </a:r>
          </a:p>
          <a:p>
            <a:pPr algn="r">
              <a:lnSpc>
                <a:spcPct val="220000"/>
              </a:lnSpc>
            </a:pPr>
            <a:r>
              <a:rPr lang="ar-AE" sz="2000" dirty="0">
                <a:solidFill>
                  <a:srgbClr val="FF0000"/>
                </a:solidFill>
                <a:cs typeface="SKR HEAD1" pitchFamily="2" charset="-78"/>
              </a:rPr>
              <a:t>    </a:t>
            </a:r>
            <a:r>
              <a:rPr lang="ar-AE" sz="2000" dirty="0">
                <a:solidFill>
                  <a:schemeClr val="accent2">
                    <a:lumMod val="75000"/>
                  </a:schemeClr>
                </a:solidFill>
                <a:cs typeface="SKR HEAD1" pitchFamily="2" charset="-78"/>
              </a:rPr>
              <a:t>النَّعامة	       الأَرْنَبْ	           الثَّوْرُ</a:t>
            </a:r>
          </a:p>
          <a:p>
            <a:pPr marL="342900" indent="-342900" algn="r">
              <a:lnSpc>
                <a:spcPct val="220000"/>
              </a:lnSpc>
              <a:buFont typeface="Arial" panose="020B0604020202020204" pitchFamily="34" charset="0"/>
              <a:buChar char="•"/>
            </a:pPr>
            <a:r>
              <a:rPr lang="ar-AE" sz="2000" dirty="0">
                <a:cs typeface="SKR HEAD1" pitchFamily="2" charset="-78"/>
              </a:rPr>
              <a:t>شاركَ ثَعْلوب في مسابقة  :</a:t>
            </a:r>
          </a:p>
          <a:p>
            <a:pPr algn="r">
              <a:lnSpc>
                <a:spcPct val="220000"/>
              </a:lnSpc>
            </a:pPr>
            <a:r>
              <a:rPr lang="ar-AE" sz="2000" dirty="0">
                <a:solidFill>
                  <a:schemeClr val="accent2">
                    <a:lumMod val="75000"/>
                  </a:schemeClr>
                </a:solidFill>
                <a:cs typeface="SKR HEAD1" pitchFamily="2" charset="-78"/>
              </a:rPr>
              <a:t>     الطَّبْخ		التَّمثيل	     الرَّسم</a:t>
            </a:r>
          </a:p>
        </p:txBody>
      </p:sp>
      <p:sp>
        <p:nvSpPr>
          <p:cNvPr id="19" name="مستطيل 1">
            <a:extLst>
              <a:ext uri="{FF2B5EF4-FFF2-40B4-BE49-F238E27FC236}">
                <a16:creationId xmlns:a16="http://schemas.microsoft.com/office/drawing/2014/main" id="{E52BFADB-AC15-4395-BAC9-108B87AE5A09}"/>
              </a:ext>
            </a:extLst>
          </p:cNvPr>
          <p:cNvSpPr/>
          <p:nvPr/>
        </p:nvSpPr>
        <p:spPr>
          <a:xfrm>
            <a:off x="640826" y="1173130"/>
            <a:ext cx="3516476" cy="416011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>
            <a:defPPr>
              <a:defRPr lang="ar-AE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50000"/>
              </a:lnSpc>
            </a:pPr>
            <a:r>
              <a:rPr lang="ar-AE" sz="16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اكتب عنوان القصة كتابة صحيحة .</a:t>
            </a:r>
            <a:r>
              <a:rPr lang="ar-SA" sz="16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</a:p>
        </p:txBody>
      </p:sp>
      <p:pic>
        <p:nvPicPr>
          <p:cNvPr id="20" name="صورة 39">
            <a:extLst>
              <a:ext uri="{FF2B5EF4-FFF2-40B4-BE49-F238E27FC236}">
                <a16:creationId xmlns:a16="http://schemas.microsoft.com/office/drawing/2014/main" id="{AC6FADCD-2913-4980-A177-2F1C6A1D50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2968602"/>
            <a:ext cx="4259177" cy="3124694"/>
          </a:xfrm>
          <a:prstGeom prst="rect">
            <a:avLst/>
          </a:prstGeom>
        </p:spPr>
      </p:pic>
      <p:sp>
        <p:nvSpPr>
          <p:cNvPr id="26" name="مستطيل 2">
            <a:extLst>
              <a:ext uri="{FF2B5EF4-FFF2-40B4-BE49-F238E27FC236}">
                <a16:creationId xmlns:a16="http://schemas.microsoft.com/office/drawing/2014/main" id="{9BFABA37-9006-4D4F-8537-9B528E8ECC0B}"/>
              </a:ext>
            </a:extLst>
          </p:cNvPr>
          <p:cNvSpPr/>
          <p:nvPr/>
        </p:nvSpPr>
        <p:spPr>
          <a:xfrm>
            <a:off x="690158" y="3718773"/>
            <a:ext cx="297445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ar-AE"/>
            </a:defPPr>
            <a:lvl1pPr mar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AE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ثَعْلوبٌ مُـمَثِلُ بارِعٌ</a:t>
            </a:r>
            <a:endParaRPr lang="ar-SA" sz="3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" name="مستطيل 4">
            <a:extLst>
              <a:ext uri="{FF2B5EF4-FFF2-40B4-BE49-F238E27FC236}">
                <a16:creationId xmlns:a16="http://schemas.microsoft.com/office/drawing/2014/main" id="{04508EE7-3056-4C6F-B058-FECCC93C38F1}"/>
              </a:ext>
            </a:extLst>
          </p:cNvPr>
          <p:cNvSpPr/>
          <p:nvPr/>
        </p:nvSpPr>
        <p:spPr>
          <a:xfrm>
            <a:off x="719424" y="4602088"/>
            <a:ext cx="3138482" cy="2769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ar-AE"/>
            </a:defPPr>
            <a:lvl1pPr mar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SA" sz="1200" b="1" dirty="0">
                <a:solidFill>
                  <a:schemeClr val="tx1"/>
                </a:solidFill>
                <a:latin typeface="Adobe Arabic" panose="02040503050201020203" pitchFamily="18" charset="-78"/>
                <a:cs typeface="MCS ALMAALIM HIGH ITALIC" pitchFamily="2" charset="-78"/>
              </a:rPr>
              <a:t>....................................................................</a:t>
            </a:r>
            <a:endParaRPr lang="ar-SA" sz="7200" b="1" dirty="0">
              <a:solidFill>
                <a:schemeClr val="tx1"/>
              </a:solidFill>
              <a:latin typeface="Adobe Arabic" panose="02040503050201020203" pitchFamily="18" charset="-78"/>
              <a:cs typeface="MCS ALMAALIM HIGH ITALIC" pitchFamily="2" charset="-78"/>
            </a:endParaRPr>
          </a:p>
        </p:txBody>
      </p:sp>
      <p:pic>
        <p:nvPicPr>
          <p:cNvPr id="28" name="صورة 33">
            <a:extLst>
              <a:ext uri="{FF2B5EF4-FFF2-40B4-BE49-F238E27FC236}">
                <a16:creationId xmlns:a16="http://schemas.microsoft.com/office/drawing/2014/main" id="{7BD97438-69CB-45C1-A795-7FCC726464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132" y="1589141"/>
            <a:ext cx="1017549" cy="1335803"/>
          </a:xfrm>
          <a:prstGeom prst="rect">
            <a:avLst/>
          </a:prstGeom>
        </p:spPr>
      </p:pic>
      <p:pic>
        <p:nvPicPr>
          <p:cNvPr id="29" name="صورة 7">
            <a:extLst>
              <a:ext uri="{FF2B5EF4-FFF2-40B4-BE49-F238E27FC236}">
                <a16:creationId xmlns:a16="http://schemas.microsoft.com/office/drawing/2014/main" id="{DD7BFB11-0740-4C36-8F89-5B12DDD395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9"/>
          <a:stretch/>
        </p:blipFill>
        <p:spPr>
          <a:xfrm>
            <a:off x="111861" y="1343182"/>
            <a:ext cx="1404511" cy="1008112"/>
          </a:xfrm>
          <a:prstGeom prst="rect">
            <a:avLst/>
          </a:prstGeom>
        </p:spPr>
      </p:pic>
      <p:cxnSp>
        <p:nvCxnSpPr>
          <p:cNvPr id="30" name="رابط مستقيم 8">
            <a:extLst>
              <a:ext uri="{FF2B5EF4-FFF2-40B4-BE49-F238E27FC236}">
                <a16:creationId xmlns:a16="http://schemas.microsoft.com/office/drawing/2014/main" id="{E6AD8840-A7D0-4C73-96E7-406CEF482C28}"/>
              </a:ext>
            </a:extLst>
          </p:cNvPr>
          <p:cNvCxnSpPr>
            <a:cxnSpLocks/>
          </p:cNvCxnSpPr>
          <p:nvPr/>
        </p:nvCxnSpPr>
        <p:spPr>
          <a:xfrm flipH="1">
            <a:off x="719424" y="4145075"/>
            <a:ext cx="294519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مستطيل 3">
            <a:extLst>
              <a:ext uri="{FF2B5EF4-FFF2-40B4-BE49-F238E27FC236}">
                <a16:creationId xmlns:a16="http://schemas.microsoft.com/office/drawing/2014/main" id="{5F6168F6-705A-45C7-BFE0-1FD59CC785AB}"/>
              </a:ext>
            </a:extLst>
          </p:cNvPr>
          <p:cNvSpPr/>
          <p:nvPr/>
        </p:nvSpPr>
        <p:spPr>
          <a:xfrm>
            <a:off x="107503" y="2489802"/>
            <a:ext cx="4106129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ar-AE"/>
            </a:defPPr>
            <a:lvl1pPr mar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SA" b="1" dirty="0">
                <a:solidFill>
                  <a:srgbClr val="FF0000"/>
                </a:solidFill>
                <a:latin typeface="Adobe Arabic" panose="02040503050201020203" pitchFamily="18" charset="-78"/>
                <a:cs typeface="MCS ALMAALIM HIGH ITALIC" pitchFamily="2" charset="-78"/>
              </a:rPr>
              <a:t>-أَكْتُبُ عُنْوان قِصة الْيَوْم بِخَطي الْجَميلِ: 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70" y="5305129"/>
            <a:ext cx="876003" cy="144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426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80520" y="35560"/>
            <a:ext cx="4427984" cy="6797769"/>
          </a:xfrm>
          <a:prstGeom prst="rect">
            <a:avLst/>
          </a:prstGeom>
          <a:ln w="28575">
            <a:prstDash val="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915408" y="980190"/>
            <a:ext cx="3958208" cy="79208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AE" sz="2000" b="1" dirty="0"/>
              <a:t>أنسخ حرف التاء(ت)الناقص في الكلمة :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013709" y="116632"/>
            <a:ext cx="3958208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اسمي </a:t>
            </a:r>
            <a:r>
              <a:rPr lang="ar-AE" sz="2000" b="1"/>
              <a:t>:................................الاول </a:t>
            </a:r>
            <a:r>
              <a:rPr lang="ar-AE" sz="2000" b="1" dirty="0"/>
              <a:t>/.....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097651"/>
              </p:ext>
            </p:extLst>
          </p:nvPr>
        </p:nvGraphicFramePr>
        <p:xfrm>
          <a:off x="4901683" y="2977244"/>
          <a:ext cx="4103340" cy="3525103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25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5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58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58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0463">
                <a:tc>
                  <a:txBody>
                    <a:bodyPr/>
                    <a:lstStyle/>
                    <a:p>
                      <a:pPr algn="ctr" rtl="1"/>
                      <a:r>
                        <a:rPr lang="ar-AE" sz="2800" b="1" dirty="0">
                          <a:solidFill>
                            <a:srgbClr val="FF0000"/>
                          </a:solidFill>
                          <a:cs typeface="+mj-cs"/>
                        </a:rPr>
                        <a:t>ثَ</a:t>
                      </a:r>
                      <a:r>
                        <a:rPr lang="ar-AE" sz="2800" b="1" dirty="0">
                          <a:solidFill>
                            <a:schemeClr val="tx1"/>
                          </a:solidFill>
                          <a:cs typeface="+mj-cs"/>
                        </a:rPr>
                        <a:t>بَتَ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800" b="1" dirty="0">
                          <a:cs typeface="+mj-cs"/>
                        </a:rPr>
                        <a:t>كُـ</a:t>
                      </a:r>
                      <a:r>
                        <a:rPr lang="ar-AE" sz="2800" b="1" dirty="0">
                          <a:solidFill>
                            <a:srgbClr val="FF0000"/>
                          </a:solidFill>
                          <a:cs typeface="+mj-cs"/>
                        </a:rPr>
                        <a:t>ثـ</a:t>
                      </a:r>
                      <a:r>
                        <a:rPr lang="ar-AE" sz="2800" b="1" dirty="0">
                          <a:cs typeface="+mj-cs"/>
                        </a:rPr>
                        <a:t>بانُ</a:t>
                      </a:r>
                      <a:endParaRPr lang="ar-AE" sz="28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800" b="1" dirty="0">
                          <a:solidFill>
                            <a:schemeClr val="tx1"/>
                          </a:solidFill>
                          <a:cs typeface="+mj-cs"/>
                        </a:rPr>
                        <a:t>مُثَلَ</a:t>
                      </a:r>
                      <a:r>
                        <a:rPr lang="ar-AE" sz="2800" b="1" dirty="0">
                          <a:solidFill>
                            <a:srgbClr val="FF0000"/>
                          </a:solidFill>
                          <a:cs typeface="+mj-cs"/>
                        </a:rPr>
                        <a:t>ثُ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800" b="1" dirty="0">
                          <a:solidFill>
                            <a:schemeClr val="tx1"/>
                          </a:solidFill>
                          <a:cs typeface="+mj-cs"/>
                        </a:rPr>
                        <a:t>تو</a:t>
                      </a:r>
                      <a:r>
                        <a:rPr lang="ar-AE" sz="2800" b="1" dirty="0">
                          <a:solidFill>
                            <a:srgbClr val="FF0000"/>
                          </a:solidFill>
                          <a:cs typeface="+mj-cs"/>
                        </a:rPr>
                        <a:t>تُ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681">
                <a:tc>
                  <a:txBody>
                    <a:bodyPr/>
                    <a:lstStyle/>
                    <a:p>
                      <a:pPr algn="ctr" rtl="1"/>
                      <a:endParaRPr lang="ar-AE" sz="2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j-cs"/>
                      </a:endParaRPr>
                    </a:p>
                    <a:p>
                      <a:pPr algn="ctr" rtl="1"/>
                      <a:r>
                        <a:rPr lang="ar-AE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j-cs"/>
                        </a:rPr>
                        <a:t>..ـمرُ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2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j-cs"/>
                      </a:endParaRPr>
                    </a:p>
                    <a:p>
                      <a:pPr algn="ctr" rtl="1"/>
                      <a:r>
                        <a:rPr lang="ar-AE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j-cs"/>
                        </a:rPr>
                        <a:t>عُـ..ـرَ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2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j-cs"/>
                      </a:endParaRPr>
                    </a:p>
                    <a:p>
                      <a:pPr algn="ctr" rtl="1"/>
                      <a:r>
                        <a:rPr lang="ar-AE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j-cs"/>
                        </a:rPr>
                        <a:t>بَيْـ..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2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j-cs"/>
                      </a:endParaRPr>
                    </a:p>
                    <a:p>
                      <a:pPr algn="ctr" rtl="1"/>
                      <a:r>
                        <a:rPr lang="ar-AE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j-cs"/>
                        </a:rPr>
                        <a:t>أَثا...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ctr" rtl="1"/>
                      <a:endParaRPr lang="ar-AE" sz="2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j-cs"/>
                      </a:endParaRPr>
                    </a:p>
                    <a:p>
                      <a:pPr algn="ctr" rtl="1"/>
                      <a:r>
                        <a:rPr lang="ar-AE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j-cs"/>
                        </a:rPr>
                        <a:t>..ـعْلَبُ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2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j-cs"/>
                      </a:endParaRPr>
                    </a:p>
                    <a:p>
                      <a:pPr algn="ctr" rtl="1"/>
                      <a:r>
                        <a:rPr lang="ar-AE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j-cs"/>
                        </a:rPr>
                        <a:t>مُمَـ..لُ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2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j-cs"/>
                      </a:endParaRPr>
                    </a:p>
                    <a:p>
                      <a:pPr algn="ctr" rtl="1"/>
                      <a:r>
                        <a:rPr lang="ar-AE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j-cs"/>
                        </a:rPr>
                        <a:t>ثَبَـ...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2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j-cs"/>
                      </a:endParaRPr>
                    </a:p>
                    <a:p>
                      <a:pPr algn="ctr" rtl="1"/>
                      <a:r>
                        <a:rPr lang="ar-AE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j-cs"/>
                        </a:rPr>
                        <a:t>ثَلا...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algn="ctr" rtl="1"/>
                      <a:endParaRPr lang="ar-AE" sz="2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j-cs"/>
                      </a:endParaRPr>
                    </a:p>
                    <a:p>
                      <a:pPr algn="ctr" rtl="1"/>
                      <a:r>
                        <a:rPr lang="ar-AE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j-cs"/>
                        </a:rPr>
                        <a:t>...ـوْبُ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2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j-cs"/>
                      </a:endParaRPr>
                    </a:p>
                    <a:p>
                      <a:pPr algn="ctr" rtl="1"/>
                      <a:r>
                        <a:rPr lang="ar-AE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j-cs"/>
                        </a:rPr>
                        <a:t>كَـ...ـرَ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2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j-cs"/>
                      </a:endParaRPr>
                    </a:p>
                    <a:p>
                      <a:pPr algn="ctr" rtl="1"/>
                      <a:r>
                        <a:rPr lang="ar-AE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j-cs"/>
                        </a:rPr>
                        <a:t>نَحَـ...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2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j-cs"/>
                      </a:endParaRPr>
                    </a:p>
                    <a:p>
                      <a:pPr algn="ctr" rtl="1"/>
                      <a:r>
                        <a:rPr lang="ar-AE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j-cs"/>
                        </a:rPr>
                        <a:t>ميرا...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7462372"/>
              </p:ext>
            </p:extLst>
          </p:nvPr>
        </p:nvGraphicFramePr>
        <p:xfrm>
          <a:off x="5199556" y="1640602"/>
          <a:ext cx="3715892" cy="936104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9289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89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89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89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 algn="ctr" rtl="1"/>
                      <a:r>
                        <a:rPr lang="ar-AE" sz="40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cs typeface="SKR HEAD1" pitchFamily="2" charset="-78"/>
                        </a:rPr>
                        <a:t>ــثـــ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40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cs typeface="SKR HEAD1" pitchFamily="2" charset="-78"/>
                        </a:rPr>
                        <a:t>ثـ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40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cs typeface="SKR HEAD1" pitchFamily="2" charset="-78"/>
                        </a:rPr>
                        <a:t>ـــث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40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cs typeface="SKR HEAD1" pitchFamily="2" charset="-78"/>
                        </a:rPr>
                        <a:t>ث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0" y="43808"/>
            <a:ext cx="4427984" cy="6797769"/>
          </a:xfrm>
          <a:prstGeom prst="rect">
            <a:avLst/>
          </a:prstGeom>
          <a:ln w="28575">
            <a:prstDash val="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53752" y="836712"/>
            <a:ext cx="3958208" cy="79208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اكتب مقطع المد المناسب للصورة 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2240" y="3744516"/>
            <a:ext cx="1606456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AE" sz="3600" b="1" dirty="0"/>
              <a:t>أَ...ثُ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87051" y="3718419"/>
            <a:ext cx="1257968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AE" sz="3600" b="1" dirty="0"/>
              <a:t>...مُ</a:t>
            </a:r>
          </a:p>
        </p:txBody>
      </p:sp>
      <p:sp>
        <p:nvSpPr>
          <p:cNvPr id="14" name="Oval 13"/>
          <p:cNvSpPr/>
          <p:nvPr/>
        </p:nvSpPr>
        <p:spPr>
          <a:xfrm>
            <a:off x="3416035" y="1574631"/>
            <a:ext cx="723917" cy="630233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3200" dirty="0">
                <a:cs typeface="SKR HEAD1" pitchFamily="2" charset="-78"/>
              </a:rPr>
              <a:t>ثا</a:t>
            </a:r>
            <a:endParaRPr lang="ar-AE" sz="3600" dirty="0">
              <a:cs typeface="SKR HEAD1" pitchFamily="2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8258" y="6146140"/>
            <a:ext cx="1750437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AE" sz="3600" b="1" dirty="0"/>
              <a:t>...ـرانُ</a:t>
            </a:r>
          </a:p>
        </p:txBody>
      </p:sp>
      <p:sp>
        <p:nvSpPr>
          <p:cNvPr id="21" name="Oval 20"/>
          <p:cNvSpPr/>
          <p:nvPr/>
        </p:nvSpPr>
        <p:spPr>
          <a:xfrm>
            <a:off x="2473872" y="1556792"/>
            <a:ext cx="762064" cy="630233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3200" dirty="0">
                <a:cs typeface="SKR HEAD1" pitchFamily="2" charset="-78"/>
              </a:rPr>
              <a:t>ثو</a:t>
            </a:r>
          </a:p>
        </p:txBody>
      </p:sp>
      <p:sp>
        <p:nvSpPr>
          <p:cNvPr id="24" name="Oval 23"/>
          <p:cNvSpPr/>
          <p:nvPr/>
        </p:nvSpPr>
        <p:spPr>
          <a:xfrm>
            <a:off x="641584" y="1574631"/>
            <a:ext cx="762064" cy="630233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3200" dirty="0">
                <a:cs typeface="SKR HEAD1" pitchFamily="2" charset="-78"/>
              </a:rPr>
              <a:t>ثيـ</a:t>
            </a:r>
          </a:p>
        </p:txBody>
      </p:sp>
      <p:sp>
        <p:nvSpPr>
          <p:cNvPr id="25" name="Oval 24"/>
          <p:cNvSpPr/>
          <p:nvPr/>
        </p:nvSpPr>
        <p:spPr>
          <a:xfrm>
            <a:off x="1547664" y="1574631"/>
            <a:ext cx="762064" cy="630233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3200" dirty="0">
                <a:cs typeface="SKR HEAD1" pitchFamily="2" charset="-78"/>
              </a:rPr>
              <a:t>بو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313090" y="130170"/>
            <a:ext cx="3958208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اسمي </a:t>
            </a:r>
            <a:r>
              <a:rPr lang="ar-AE" sz="2000" b="1"/>
              <a:t>:................................الاول </a:t>
            </a:r>
            <a:r>
              <a:rPr lang="ar-AE" sz="2000" b="1" dirty="0"/>
              <a:t>/.....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004" y="2242056"/>
            <a:ext cx="1634948" cy="125162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5" b="52806"/>
          <a:stretch/>
        </p:blipFill>
        <p:spPr>
          <a:xfrm>
            <a:off x="164377" y="2209973"/>
            <a:ext cx="2000304" cy="1534542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27375" y="4437112"/>
            <a:ext cx="2137305" cy="1510483"/>
            <a:chOff x="233991" y="3429000"/>
            <a:chExt cx="2387270" cy="1340601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52703" y="3429000"/>
              <a:ext cx="1144837" cy="704515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33991" y="3991798"/>
              <a:ext cx="1144837" cy="704515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6424" y="4065086"/>
              <a:ext cx="1144837" cy="7045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81331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36512" y="44624"/>
            <a:ext cx="4427984" cy="6797770"/>
          </a:xfrm>
          <a:prstGeom prst="rect">
            <a:avLst/>
          </a:prstGeom>
          <a:ln w="28575">
            <a:prstDash val="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" name="Rectangle 1"/>
          <p:cNvSpPr/>
          <p:nvPr/>
        </p:nvSpPr>
        <p:spPr>
          <a:xfrm>
            <a:off x="4644008" y="43808"/>
            <a:ext cx="4427984" cy="6797770"/>
          </a:xfrm>
          <a:prstGeom prst="rect">
            <a:avLst/>
          </a:prstGeom>
          <a:ln w="28575">
            <a:prstDash val="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250242" y="1043859"/>
            <a:ext cx="3958208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أصل اسم الشخصية بالصورة المناسبة من قصة </a:t>
            </a:r>
            <a:r>
              <a:rPr lang="ar-AE" sz="2000" b="1" u="sng" dirty="0">
                <a:solidFill>
                  <a:srgbClr val="FF0000"/>
                </a:solidFill>
              </a:rPr>
              <a:t>جنجل يبحث عن جوهرته </a:t>
            </a:r>
          </a:p>
        </p:txBody>
      </p:sp>
      <p:sp>
        <p:nvSpPr>
          <p:cNvPr id="4" name="Rectangle 3"/>
          <p:cNvSpPr/>
          <p:nvPr/>
        </p:nvSpPr>
        <p:spPr>
          <a:xfrm>
            <a:off x="7524327" y="1929606"/>
            <a:ext cx="14494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جُنْجِل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878896" y="145710"/>
            <a:ext cx="3958208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اسمي </a:t>
            </a:r>
            <a:r>
              <a:rPr lang="ar-AE" sz="2000" b="1"/>
              <a:t>:................................الاول </a:t>
            </a:r>
            <a:r>
              <a:rPr lang="ar-AE" sz="2000" b="1" dirty="0"/>
              <a:t>/.....</a:t>
            </a:r>
          </a:p>
        </p:txBody>
      </p:sp>
      <p:sp>
        <p:nvSpPr>
          <p:cNvPr id="6" name="Rectangle 5"/>
          <p:cNvSpPr/>
          <p:nvPr/>
        </p:nvSpPr>
        <p:spPr>
          <a:xfrm>
            <a:off x="7524327" y="3615407"/>
            <a:ext cx="144946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جوهرة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92280" y="5705223"/>
            <a:ext cx="21161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جَوْرَب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7504" y="836712"/>
            <a:ext cx="4102224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استمع لقصة </a:t>
            </a:r>
            <a:r>
              <a:rPr lang="ar-AE" sz="2000" b="1" u="sng" dirty="0">
                <a:solidFill>
                  <a:srgbClr val="FF0000"/>
                </a:solidFill>
              </a:rPr>
              <a:t>جنجل يبحث عن جوهرته </a:t>
            </a:r>
            <a:r>
              <a:rPr lang="ar-AE" sz="2000" b="1" dirty="0"/>
              <a:t>ثم اجيب عن الأسئلة التالية </a:t>
            </a:r>
            <a:endParaRPr lang="ar-AE" sz="2000" b="1" u="sng" dirty="0">
              <a:solidFill>
                <a:srgbClr val="FF000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98376" y="145710"/>
            <a:ext cx="3958208" cy="69100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اسمي </a:t>
            </a:r>
            <a:r>
              <a:rPr lang="ar-AE" sz="2000" b="1"/>
              <a:t>:................................الاول </a:t>
            </a:r>
            <a:r>
              <a:rPr lang="ar-AE" sz="2000" b="1" dirty="0"/>
              <a:t>/.....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-36512" y="1556792"/>
            <a:ext cx="4398640" cy="4996752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r">
              <a:lnSpc>
                <a:spcPct val="220000"/>
              </a:lnSpc>
              <a:buFont typeface="Arial" panose="020B0604020202020204" pitchFamily="34" charset="0"/>
              <a:buChar char="•"/>
            </a:pPr>
            <a:r>
              <a:rPr lang="ar-AE" sz="2000" dirty="0">
                <a:cs typeface="SKR HEAD1" pitchFamily="2" charset="-78"/>
              </a:rPr>
              <a:t>يَعيشُ جُنْجُلُ مَعَ:</a:t>
            </a:r>
          </a:p>
          <a:p>
            <a:pPr algn="r">
              <a:lnSpc>
                <a:spcPct val="220000"/>
              </a:lnSpc>
            </a:pPr>
            <a:r>
              <a:rPr lang="ar-AE" sz="2000" dirty="0">
                <a:solidFill>
                  <a:srgbClr val="FF0000"/>
                </a:solidFill>
                <a:cs typeface="SKR HEAD1" pitchFamily="2" charset="-78"/>
              </a:rPr>
              <a:t>            </a:t>
            </a:r>
            <a:r>
              <a:rPr lang="ar-AE" sz="2000" dirty="0">
                <a:solidFill>
                  <a:schemeClr val="accent2">
                    <a:lumMod val="75000"/>
                  </a:schemeClr>
                </a:solidFill>
                <a:cs typeface="SKR HEAD1" pitchFamily="2" charset="-78"/>
              </a:rPr>
              <a:t>أَبيه	عَمِهِ	     جَدِّهِ وَ جَدَّتِهِ</a:t>
            </a:r>
          </a:p>
          <a:p>
            <a:pPr marL="342900" indent="-342900" algn="r">
              <a:lnSpc>
                <a:spcPct val="220000"/>
              </a:lnSpc>
              <a:buFont typeface="Arial" panose="020B0604020202020204" pitchFamily="34" charset="0"/>
              <a:buChar char="•"/>
            </a:pPr>
            <a:r>
              <a:rPr lang="ar-AE" sz="2000" dirty="0">
                <a:cs typeface="SKR HEAD1" pitchFamily="2" charset="-78"/>
              </a:rPr>
              <a:t>لأَهْدا الجَدُّ جُنْجُلُ :</a:t>
            </a:r>
          </a:p>
          <a:p>
            <a:pPr algn="r">
              <a:lnSpc>
                <a:spcPct val="220000"/>
              </a:lnSpc>
            </a:pPr>
            <a:r>
              <a:rPr lang="ar-AE" sz="2000" dirty="0">
                <a:solidFill>
                  <a:schemeClr val="accent2">
                    <a:lumMod val="75000"/>
                  </a:schemeClr>
                </a:solidFill>
                <a:cs typeface="SKR HEAD1" pitchFamily="2" charset="-78"/>
              </a:rPr>
              <a:t>        بِساطاً	جَوْرَباً	     جَوْهَرَةً</a:t>
            </a:r>
          </a:p>
          <a:p>
            <a:pPr marL="342900" indent="-342900" algn="r">
              <a:lnSpc>
                <a:spcPct val="220000"/>
              </a:lnSpc>
              <a:buFont typeface="Arial" panose="020B0604020202020204" pitchFamily="34" charset="0"/>
              <a:buChar char="•"/>
            </a:pPr>
            <a:r>
              <a:rPr lang="ar-AE" sz="2000" dirty="0">
                <a:cs typeface="SKR HEAD1" pitchFamily="2" charset="-78"/>
              </a:rPr>
              <a:t>الذّي سَرَقَ جَوهَرَةَ جُنْجًل هُوَ </a:t>
            </a:r>
          </a:p>
          <a:p>
            <a:pPr algn="r">
              <a:lnSpc>
                <a:spcPct val="220000"/>
              </a:lnSpc>
            </a:pPr>
            <a:r>
              <a:rPr lang="ar-AE" sz="2000" dirty="0">
                <a:solidFill>
                  <a:srgbClr val="FF0000"/>
                </a:solidFill>
                <a:cs typeface="SKR HEAD1" pitchFamily="2" charset="-78"/>
              </a:rPr>
              <a:t>          </a:t>
            </a:r>
            <a:r>
              <a:rPr lang="ar-AE" sz="2000" dirty="0">
                <a:solidFill>
                  <a:schemeClr val="accent2">
                    <a:lumMod val="75000"/>
                  </a:schemeClr>
                </a:solidFill>
                <a:cs typeface="SKR HEAD1" pitchFamily="2" charset="-78"/>
              </a:rPr>
              <a:t>الْجَرادُ	الْجَمَلُ	     الْغُرابُ</a:t>
            </a:r>
          </a:p>
          <a:p>
            <a:pPr marL="342900" indent="-342900" algn="r">
              <a:lnSpc>
                <a:spcPct val="220000"/>
              </a:lnSpc>
              <a:buFont typeface="Arial" panose="020B0604020202020204" pitchFamily="34" charset="0"/>
              <a:buChar char="•"/>
            </a:pPr>
            <a:r>
              <a:rPr lang="ar-AE" sz="2000" dirty="0">
                <a:cs typeface="SKR HEAD1" pitchFamily="2" charset="-78"/>
              </a:rPr>
              <a:t>حَصَلَ جُنْجُل على  جوْهَرَةِ جَدَّته وجَوْهَرَةُ:</a:t>
            </a:r>
          </a:p>
          <a:p>
            <a:pPr algn="r">
              <a:lnSpc>
                <a:spcPct val="220000"/>
              </a:lnSpc>
            </a:pPr>
            <a:r>
              <a:rPr lang="ar-AE" sz="2000" dirty="0">
                <a:solidFill>
                  <a:schemeClr val="accent2">
                    <a:lumMod val="75000"/>
                  </a:schemeClr>
                </a:solidFill>
                <a:cs typeface="SKR HEAD1" pitchFamily="2" charset="-78"/>
              </a:rPr>
              <a:t>     الشَّجاعة 	التَّمثيل	     الرَّسم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263" y="5517232"/>
            <a:ext cx="1344905" cy="11319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97836" y="3615407"/>
            <a:ext cx="1172705" cy="13018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0" t="5067" r="15921"/>
          <a:stretch/>
        </p:blipFill>
        <p:spPr>
          <a:xfrm>
            <a:off x="4711737" y="1835947"/>
            <a:ext cx="1659925" cy="135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9986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4008" y="43808"/>
            <a:ext cx="4427984" cy="6797770"/>
          </a:xfrm>
          <a:prstGeom prst="rect">
            <a:avLst/>
          </a:prstGeom>
          <a:ln w="28575">
            <a:prstDash val="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900600" y="1043859"/>
            <a:ext cx="3958208" cy="792088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ar-AE" sz="2000" dirty="0">
                <a:cs typeface="SKR HEAD1" pitchFamily="2" charset="-78"/>
              </a:rPr>
              <a:t>ابحث في قصة </a:t>
            </a:r>
            <a:r>
              <a:rPr lang="ar-AE" sz="2000" u="sng" dirty="0">
                <a:solidFill>
                  <a:srgbClr val="FF0000"/>
                </a:solidFill>
                <a:cs typeface="SKR HEAD1" pitchFamily="2" charset="-78"/>
              </a:rPr>
              <a:t>جنجل يبحث عن جوهرته  </a:t>
            </a:r>
            <a:r>
              <a:rPr lang="ar-AE" sz="2100" dirty="0">
                <a:cs typeface="SKR HEAD1" pitchFamily="2" charset="-78"/>
              </a:rPr>
              <a:t>كلمات تحتوي حرف (جيم (ج) على حسب موقعِهِ في الكلمة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878896" y="145710"/>
            <a:ext cx="3958208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اسمي </a:t>
            </a:r>
            <a:r>
              <a:rPr lang="ar-AE" sz="2000" b="1"/>
              <a:t>:................................الاول </a:t>
            </a:r>
            <a:r>
              <a:rPr lang="ar-AE" sz="2000" b="1" dirty="0"/>
              <a:t>/.....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151877"/>
              </p:ext>
            </p:extLst>
          </p:nvPr>
        </p:nvGraphicFramePr>
        <p:xfrm>
          <a:off x="5076056" y="2060848"/>
          <a:ext cx="3761049" cy="410445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253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3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36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73514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AE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أول الكلمة</a:t>
                      </a:r>
                    </a:p>
                    <a:p>
                      <a:pPr marL="0" algn="ctr" defTabSz="914400" rtl="1" eaLnBrk="1" latinLnBrk="0" hangingPunct="1"/>
                      <a:r>
                        <a:rPr lang="ar-AE" sz="24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جــ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400" dirty="0">
                          <a:cs typeface="SKR HEAD1" pitchFamily="2" charset="-78"/>
                        </a:rPr>
                        <a:t>وَسط الكلمة</a:t>
                      </a:r>
                    </a:p>
                    <a:p>
                      <a:pPr algn="ctr" rtl="1"/>
                      <a:r>
                        <a:rPr lang="ar-AE" sz="24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ـــجــــ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أخِرُ الكلمة</a:t>
                      </a:r>
                    </a:p>
                    <a:p>
                      <a:pPr algn="ctr" rtl="1"/>
                      <a:r>
                        <a:rPr lang="ar-AE" sz="24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ــج / 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4581">
                <a:tc>
                  <a:txBody>
                    <a:bodyPr/>
                    <a:lstStyle/>
                    <a:p>
                      <a:pPr algn="ctr" rtl="1"/>
                      <a:endParaRPr lang="ar-AE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endParaRPr lang="ar-AE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endParaRPr lang="ar-AE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r>
                        <a:rPr lang="ar-AE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.............</a:t>
                      </a:r>
                      <a:endParaRPr lang="ar-AE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endParaRPr lang="ar-AE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endParaRPr lang="ar-AE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r>
                        <a:rPr lang="ar-AE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.............</a:t>
                      </a:r>
                      <a:endParaRPr lang="ar-AE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endParaRPr lang="ar-AE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endParaRPr lang="ar-AE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r>
                        <a:rPr lang="ar-AE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.............</a:t>
                      </a:r>
                      <a:endParaRPr lang="ar-AE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2082">
                <a:tc>
                  <a:txBody>
                    <a:bodyPr/>
                    <a:lstStyle/>
                    <a:p>
                      <a:pPr algn="ctr" rtl="1"/>
                      <a:endParaRPr lang="ar-AE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endParaRPr lang="ar-AE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endParaRPr lang="ar-AE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r>
                        <a:rPr lang="ar-AE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.............</a:t>
                      </a:r>
                      <a:endParaRPr lang="ar-AE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endParaRPr lang="ar-AE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endParaRPr lang="ar-AE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r>
                        <a:rPr lang="ar-AE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.............</a:t>
                      </a:r>
                      <a:endParaRPr lang="ar-AE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endParaRPr lang="ar-AE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endParaRPr lang="ar-AE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r>
                        <a:rPr lang="ar-AE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.............</a:t>
                      </a:r>
                      <a:endParaRPr lang="ar-AE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4278">
                <a:tc>
                  <a:txBody>
                    <a:bodyPr/>
                    <a:lstStyle/>
                    <a:p>
                      <a:pPr algn="ctr" rtl="1"/>
                      <a:endParaRPr lang="ar-AE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endParaRPr lang="ar-AE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endParaRPr lang="ar-AE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r>
                        <a:rPr lang="ar-AE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.............</a:t>
                      </a:r>
                      <a:endParaRPr lang="ar-AE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endParaRPr lang="ar-AE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endParaRPr lang="ar-AE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r>
                        <a:rPr lang="ar-AE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.............</a:t>
                      </a:r>
                      <a:endParaRPr lang="ar-AE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endParaRPr lang="ar-AE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endParaRPr lang="ar-AE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r>
                        <a:rPr lang="ar-AE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.............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-36512" y="87614"/>
            <a:ext cx="4427984" cy="6797770"/>
          </a:xfrm>
          <a:prstGeom prst="rect">
            <a:avLst/>
          </a:prstGeom>
          <a:ln w="28575">
            <a:prstDash val="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0080" y="1087665"/>
            <a:ext cx="3958208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ar-AE" sz="2000" dirty="0">
                <a:cs typeface="SKR HEAD1" pitchFamily="2" charset="-78"/>
              </a:rPr>
              <a:t>ارسم ما أَعجبني  في قصة </a:t>
            </a:r>
            <a:r>
              <a:rPr lang="ar-AE" sz="2000" u="sng" dirty="0">
                <a:solidFill>
                  <a:srgbClr val="FF0000"/>
                </a:solidFill>
                <a:cs typeface="SKR HEAD1" pitchFamily="2" charset="-78"/>
              </a:rPr>
              <a:t>جنجل يبحث عن جوهرته</a:t>
            </a:r>
            <a:endParaRPr lang="ar-AE" sz="2100" dirty="0">
              <a:cs typeface="SKR HEAD1" pitchFamily="2" charset="-78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98376" y="189516"/>
            <a:ext cx="3958208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اسمي </a:t>
            </a:r>
            <a:r>
              <a:rPr lang="ar-AE" sz="2000" b="1"/>
              <a:t>:................................الاول </a:t>
            </a:r>
            <a:r>
              <a:rPr lang="ar-AE" sz="2000" b="1" dirty="0"/>
              <a:t>/.....</a:t>
            </a:r>
          </a:p>
        </p:txBody>
      </p:sp>
      <p:sp>
        <p:nvSpPr>
          <p:cNvPr id="10" name="Round Same Side Corner Rectangle 9"/>
          <p:cNvSpPr/>
          <p:nvPr/>
        </p:nvSpPr>
        <p:spPr>
          <a:xfrm>
            <a:off x="220080" y="1879753"/>
            <a:ext cx="3958208" cy="4213543"/>
          </a:xfrm>
          <a:prstGeom prst="round2Same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0611946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4008" y="88546"/>
            <a:ext cx="4427984" cy="6797770"/>
          </a:xfrm>
          <a:prstGeom prst="rect">
            <a:avLst/>
          </a:prstGeom>
          <a:ln w="28575">
            <a:prstDash val="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878896" y="830136"/>
            <a:ext cx="3958208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أصل الصوت الجيم (ج) بالصورة المناسبة</a:t>
            </a:r>
          </a:p>
        </p:txBody>
      </p:sp>
      <p:sp>
        <p:nvSpPr>
          <p:cNvPr id="4" name="Rectangle 3"/>
          <p:cNvSpPr/>
          <p:nvPr/>
        </p:nvSpPr>
        <p:spPr>
          <a:xfrm>
            <a:off x="8041776" y="1821746"/>
            <a:ext cx="5513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8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جَ</a:t>
            </a:r>
            <a:endParaRPr lang="en-US" sz="8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41776" y="3559369"/>
            <a:ext cx="5513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8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جُ</a:t>
            </a:r>
            <a:endParaRPr lang="en-US" sz="8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25084" y="5201905"/>
            <a:ext cx="5513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جِ</a:t>
            </a:r>
            <a:endParaRPr lang="en-US" sz="8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878896" y="190448"/>
            <a:ext cx="3958208" cy="6396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اسمي </a:t>
            </a:r>
            <a:r>
              <a:rPr lang="ar-AE" sz="2000" b="1"/>
              <a:t>:................................الاول </a:t>
            </a:r>
            <a:r>
              <a:rPr lang="ar-AE" sz="2000" b="1" dirty="0"/>
              <a:t>/.....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9661" y="35560"/>
            <a:ext cx="4427984" cy="6797769"/>
          </a:xfrm>
          <a:prstGeom prst="rect">
            <a:avLst/>
          </a:prstGeom>
          <a:ln w="28575">
            <a:prstDash val="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25760" y="764704"/>
            <a:ext cx="3958208" cy="79208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AE" sz="2000" b="1" dirty="0"/>
              <a:t>أنسخ حرف الجيم (ج):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23528" y="116632"/>
            <a:ext cx="3958208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اسمي </a:t>
            </a:r>
            <a:r>
              <a:rPr lang="ar-AE" sz="2000" b="1"/>
              <a:t>:................................الاول </a:t>
            </a:r>
            <a:r>
              <a:rPr lang="ar-AE" sz="2000" b="1" dirty="0"/>
              <a:t>/.....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7453924"/>
              </p:ext>
            </p:extLst>
          </p:nvPr>
        </p:nvGraphicFramePr>
        <p:xfrm>
          <a:off x="149872" y="1552816"/>
          <a:ext cx="4103340" cy="4820487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25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5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58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58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0463">
                <a:tc>
                  <a:txBody>
                    <a:bodyPr/>
                    <a:lstStyle/>
                    <a:p>
                      <a:pPr algn="ctr" rtl="1"/>
                      <a:r>
                        <a:rPr lang="ar-AE" sz="3200" dirty="0">
                          <a:solidFill>
                            <a:schemeClr val="tx1"/>
                          </a:solidFill>
                        </a:rPr>
                        <a:t>جَ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dirty="0"/>
                        <a:t>ـــجُــ</a:t>
                      </a:r>
                      <a:endParaRPr lang="ar-AE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dirty="0">
                          <a:solidFill>
                            <a:schemeClr val="tx1"/>
                          </a:solidFill>
                        </a:rPr>
                        <a:t>ـجِ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dirty="0"/>
                        <a:t>جْ</a:t>
                      </a:r>
                      <a:endParaRPr lang="ar-AE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412"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  <a:p>
                      <a:pPr rtl="1"/>
                      <a:r>
                        <a:rPr lang="ar-AE" dirty="0"/>
                        <a:t>...........</a:t>
                      </a:r>
                    </a:p>
                    <a:p>
                      <a:pPr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  <a:p>
                      <a:pPr rtl="1"/>
                      <a:r>
                        <a:rPr lang="ar-AE"/>
                        <a:t>...........</a:t>
                      </a:r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  <a:p>
                      <a:pPr rtl="1"/>
                      <a:r>
                        <a:rPr lang="ar-AE"/>
                        <a:t>...........</a:t>
                      </a:r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  <a:p>
                      <a:pPr rtl="1"/>
                      <a:r>
                        <a:rPr lang="ar-AE" dirty="0"/>
                        <a:t>...........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412"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  <a:p>
                      <a:pPr rtl="1"/>
                      <a:r>
                        <a:rPr lang="ar-AE" dirty="0"/>
                        <a:t>...........</a:t>
                      </a:r>
                    </a:p>
                    <a:p>
                      <a:pPr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  <a:p>
                      <a:pPr rtl="1"/>
                      <a:r>
                        <a:rPr lang="ar-AE"/>
                        <a:t>...........</a:t>
                      </a:r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  <a:p>
                      <a:pPr rtl="1"/>
                      <a:r>
                        <a:rPr lang="ar-AE"/>
                        <a:t>...........</a:t>
                      </a:r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  <a:p>
                      <a:pPr rtl="1"/>
                      <a:r>
                        <a:rPr lang="ar-AE" dirty="0"/>
                        <a:t>...........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412">
                <a:tc>
                  <a:txBody>
                    <a:bodyPr/>
                    <a:lstStyle/>
                    <a:p>
                      <a:pPr algn="ctr" rtl="1"/>
                      <a:r>
                        <a:rPr lang="ar-AE" sz="3200" dirty="0">
                          <a:solidFill>
                            <a:schemeClr val="tx1"/>
                          </a:solidFill>
                        </a:rPr>
                        <a:t>جا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dirty="0"/>
                        <a:t>جو</a:t>
                      </a:r>
                      <a:endParaRPr lang="ar-AE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dirty="0">
                          <a:solidFill>
                            <a:schemeClr val="tx1"/>
                          </a:solidFill>
                        </a:rPr>
                        <a:t>جي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dirty="0"/>
                        <a:t>جيـ</a:t>
                      </a:r>
                      <a:endParaRPr lang="ar-AE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412"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  <a:p>
                      <a:pPr rtl="1"/>
                      <a:r>
                        <a:rPr lang="ar-AE" dirty="0"/>
                        <a:t>...........</a:t>
                      </a:r>
                    </a:p>
                    <a:p>
                      <a:pPr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  <a:p>
                      <a:pPr rtl="1"/>
                      <a:r>
                        <a:rPr lang="ar-AE" dirty="0"/>
                        <a:t>...........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  <a:p>
                      <a:pPr rtl="1"/>
                      <a:r>
                        <a:rPr lang="ar-AE" dirty="0"/>
                        <a:t>...........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  <a:p>
                      <a:pPr rtl="1"/>
                      <a:r>
                        <a:rPr lang="ar-AE" dirty="0"/>
                        <a:t>...........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3412"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  <a:p>
                      <a:pPr rtl="1"/>
                      <a:r>
                        <a:rPr lang="ar-AE" dirty="0"/>
                        <a:t>...........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  <a:p>
                      <a:pPr rtl="1"/>
                      <a:r>
                        <a:rPr lang="ar-AE" dirty="0"/>
                        <a:t>...........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  <a:p>
                      <a:pPr rtl="1"/>
                      <a:r>
                        <a:rPr lang="ar-AE" dirty="0"/>
                        <a:t>...........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  <a:p>
                      <a:pPr rtl="1"/>
                      <a:r>
                        <a:rPr lang="ar-AE" dirty="0"/>
                        <a:t>...........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8" t="11913" r="29882" b="30572"/>
          <a:stretch/>
        </p:blipFill>
        <p:spPr>
          <a:xfrm flipH="1">
            <a:off x="4860032" y="1586451"/>
            <a:ext cx="1008112" cy="15994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339" y="3475575"/>
            <a:ext cx="2104661" cy="12564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1368" y="5175076"/>
            <a:ext cx="1715422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116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84785" y="65701"/>
            <a:ext cx="4427984" cy="6797770"/>
          </a:xfrm>
          <a:prstGeom prst="rect">
            <a:avLst/>
          </a:prstGeom>
          <a:ln w="28575">
            <a:prstDash val="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4008" y="1077819"/>
            <a:ext cx="4427984" cy="792088"/>
          </a:xfrm>
        </p:spPr>
        <p:txBody>
          <a:bodyPr>
            <a:normAutofit/>
          </a:bodyPr>
          <a:lstStyle/>
          <a:p>
            <a:r>
              <a:rPr lang="ar-AE" sz="2000" b="1" dirty="0"/>
              <a:t>استمع ثم أضع  الحركة الهمزة المناسبة لصوت الهمزة </a:t>
            </a:r>
          </a:p>
        </p:txBody>
      </p:sp>
      <p:sp>
        <p:nvSpPr>
          <p:cNvPr id="5" name="Rectangle 4"/>
          <p:cNvSpPr/>
          <p:nvPr/>
        </p:nvSpPr>
        <p:spPr>
          <a:xfrm>
            <a:off x="18863" y="43807"/>
            <a:ext cx="4427984" cy="6797769"/>
          </a:xfrm>
          <a:prstGeom prst="rect">
            <a:avLst/>
          </a:prstGeom>
          <a:ln w="28575">
            <a:prstDash val="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6" name="Rectangle 5"/>
          <p:cNvSpPr/>
          <p:nvPr/>
        </p:nvSpPr>
        <p:spPr>
          <a:xfrm>
            <a:off x="8125084" y="2246992"/>
            <a:ext cx="5513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8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أ</a:t>
            </a:r>
            <a:endParaRPr lang="en-US" sz="8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13119" y="2076325"/>
            <a:ext cx="5513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8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إ</a:t>
            </a:r>
            <a:endParaRPr lang="en-US" sz="8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92080" y="2249577"/>
            <a:ext cx="5513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8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أ</a:t>
            </a:r>
            <a:endParaRPr lang="en-US" sz="8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25760" y="1052736"/>
            <a:ext cx="3958208" cy="79208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AE" sz="2000" b="1" dirty="0"/>
              <a:t>أنسخ حرف الهمزة (أ):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9857" y="0"/>
            <a:ext cx="1870058" cy="17722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8944" y="4048563"/>
            <a:ext cx="1190971" cy="1190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8944" y="2324230"/>
            <a:ext cx="1535962" cy="13669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2" t="-32" r="22686"/>
          <a:stretch/>
        </p:blipFill>
        <p:spPr>
          <a:xfrm>
            <a:off x="-4575427" y="3075230"/>
            <a:ext cx="1268089" cy="17756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55375" y="837721"/>
            <a:ext cx="2144064" cy="17316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6872" y="1082742"/>
            <a:ext cx="1486625" cy="148662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-4461704" y="4850891"/>
            <a:ext cx="1501552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AE" sz="2800" b="1" dirty="0"/>
              <a:t>يَقْرَ.....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-5920486" y="2719850"/>
            <a:ext cx="1458782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AE" sz="2800" b="1" dirty="0"/>
              <a:t>...قْلامٌ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-3197541" y="2738926"/>
            <a:ext cx="1257968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AE" sz="2800" b="1" dirty="0"/>
              <a:t>كَـ....سٌ</a:t>
            </a:r>
          </a:p>
        </p:txBody>
      </p:sp>
      <p:sp>
        <p:nvSpPr>
          <p:cNvPr id="19" name="Oval 18"/>
          <p:cNvSpPr/>
          <p:nvPr/>
        </p:nvSpPr>
        <p:spPr>
          <a:xfrm>
            <a:off x="-1939573" y="2596436"/>
            <a:ext cx="837143" cy="846257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4000" dirty="0"/>
              <a:t>أَ</a:t>
            </a:r>
            <a:endParaRPr lang="ar-AE" sz="3600" dirty="0"/>
          </a:p>
        </p:txBody>
      </p:sp>
      <p:sp>
        <p:nvSpPr>
          <p:cNvPr id="20" name="Oval 19"/>
          <p:cNvSpPr/>
          <p:nvPr/>
        </p:nvSpPr>
        <p:spPr>
          <a:xfrm>
            <a:off x="5292080" y="4454951"/>
            <a:ext cx="837143" cy="846257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4000" dirty="0"/>
              <a:t>ـأْ</a:t>
            </a:r>
            <a:endParaRPr lang="ar-AE" sz="3600" dirty="0"/>
          </a:p>
        </p:txBody>
      </p:sp>
      <p:sp>
        <p:nvSpPr>
          <p:cNvPr id="21" name="Oval 20"/>
          <p:cNvSpPr/>
          <p:nvPr/>
        </p:nvSpPr>
        <p:spPr>
          <a:xfrm>
            <a:off x="7706512" y="4365104"/>
            <a:ext cx="837143" cy="846257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4000" dirty="0"/>
              <a:t>أَ</a:t>
            </a:r>
            <a:endParaRPr lang="ar-AE" sz="3600" dirty="0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4878896" y="145710"/>
            <a:ext cx="3958208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اسمي </a:t>
            </a:r>
            <a:r>
              <a:rPr lang="ar-AE" sz="2000" b="1"/>
              <a:t>:................................الاول </a:t>
            </a:r>
            <a:r>
              <a:rPr lang="ar-AE" sz="2000" b="1" dirty="0"/>
              <a:t>/.....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5148064" y="3691174"/>
            <a:ext cx="3528392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"/>
          <p:cNvSpPr txBox="1">
            <a:spLocks/>
          </p:cNvSpPr>
          <p:nvPr/>
        </p:nvSpPr>
        <p:spPr>
          <a:xfrm>
            <a:off x="4644008" y="3645024"/>
            <a:ext cx="4427984" cy="79208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أكتب حرف الهمزة (أ) بشكله المناسب في الكلمة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834015" y="5445224"/>
            <a:ext cx="3958208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AE" sz="3600" b="1"/>
              <a:t>يـ...كَلَ ...سامةُ </a:t>
            </a:r>
            <a:r>
              <a:rPr lang="ar-AE" sz="3600" b="1" dirty="0"/>
              <a:t>...رُزٌ مِنْ ...ناءٍ  ..صْفَرَ .</a:t>
            </a:r>
          </a:p>
        </p:txBody>
      </p:sp>
      <p:sp>
        <p:nvSpPr>
          <p:cNvPr id="28" name="Oval 27"/>
          <p:cNvSpPr/>
          <p:nvPr/>
        </p:nvSpPr>
        <p:spPr>
          <a:xfrm>
            <a:off x="6516216" y="4382943"/>
            <a:ext cx="837143" cy="846257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4000" dirty="0"/>
              <a:t>أُ</a:t>
            </a:r>
            <a:endParaRPr lang="ar-AE" sz="3600" dirty="0"/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323528" y="116632"/>
            <a:ext cx="3958208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اسمي </a:t>
            </a:r>
            <a:r>
              <a:rPr lang="ar-AE" sz="2000" b="1"/>
              <a:t>:................................الاول </a:t>
            </a:r>
            <a:r>
              <a:rPr lang="ar-AE" sz="2000" b="1" dirty="0"/>
              <a:t>/.....</a:t>
            </a:r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396722"/>
              </p:ext>
            </p:extLst>
          </p:nvPr>
        </p:nvGraphicFramePr>
        <p:xfrm>
          <a:off x="179512" y="1916832"/>
          <a:ext cx="4103340" cy="4348063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25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5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58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58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0463">
                <a:tc>
                  <a:txBody>
                    <a:bodyPr/>
                    <a:lstStyle/>
                    <a:p>
                      <a:pPr algn="ctr" rtl="1"/>
                      <a:r>
                        <a:rPr lang="ar-AE" sz="3200" dirty="0"/>
                        <a:t>أَ</a:t>
                      </a:r>
                      <a:endParaRPr lang="ar-AE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dirty="0"/>
                        <a:t>ـــأُ</a:t>
                      </a:r>
                      <a:endParaRPr lang="ar-AE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dirty="0"/>
                        <a:t>إِ</a:t>
                      </a:r>
                      <a:endParaRPr lang="ar-AE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dirty="0"/>
                        <a:t>أو</a:t>
                      </a:r>
                      <a:endParaRPr lang="ar-AE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412"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  <a:p>
                      <a:pPr rtl="1"/>
                      <a:r>
                        <a:rPr lang="ar-AE" dirty="0"/>
                        <a:t>...........</a:t>
                      </a:r>
                    </a:p>
                    <a:p>
                      <a:pPr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  <a:p>
                      <a:pPr rtl="1"/>
                      <a:r>
                        <a:rPr lang="ar-AE"/>
                        <a:t>...........</a:t>
                      </a:r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  <a:p>
                      <a:pPr rtl="1"/>
                      <a:r>
                        <a:rPr lang="ar-AE"/>
                        <a:t>...........</a:t>
                      </a:r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  <a:p>
                      <a:pPr rtl="1"/>
                      <a:r>
                        <a:rPr lang="ar-AE"/>
                        <a:t>...........</a:t>
                      </a:r>
                      <a:endParaRPr lang="ar-A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412"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  <a:p>
                      <a:pPr rtl="1"/>
                      <a:r>
                        <a:rPr lang="ar-AE" dirty="0"/>
                        <a:t>...........</a:t>
                      </a:r>
                    </a:p>
                    <a:p>
                      <a:pPr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  <a:p>
                      <a:pPr rtl="1"/>
                      <a:r>
                        <a:rPr lang="ar-AE"/>
                        <a:t>...........</a:t>
                      </a:r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  <a:p>
                      <a:pPr rtl="1"/>
                      <a:r>
                        <a:rPr lang="ar-AE"/>
                        <a:t>...........</a:t>
                      </a:r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  <a:p>
                      <a:pPr rtl="1"/>
                      <a:r>
                        <a:rPr lang="ar-AE"/>
                        <a:t>...........</a:t>
                      </a:r>
                      <a:endParaRPr lang="ar-A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412"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  <a:p>
                      <a:pPr rtl="1"/>
                      <a:r>
                        <a:rPr lang="ar-AE" dirty="0"/>
                        <a:t>...........</a:t>
                      </a:r>
                    </a:p>
                    <a:p>
                      <a:pPr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  <a:p>
                      <a:pPr rtl="1"/>
                      <a:r>
                        <a:rPr lang="ar-AE"/>
                        <a:t>...........</a:t>
                      </a:r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  <a:p>
                      <a:pPr rtl="1"/>
                      <a:r>
                        <a:rPr lang="ar-AE"/>
                        <a:t>...........</a:t>
                      </a:r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  <a:p>
                      <a:pPr rtl="1"/>
                      <a:r>
                        <a:rPr lang="ar-AE"/>
                        <a:t>...........</a:t>
                      </a:r>
                      <a:endParaRPr lang="ar-A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412"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  <a:p>
                      <a:pPr rtl="1"/>
                      <a:r>
                        <a:rPr lang="ar-AE" dirty="0"/>
                        <a:t>...........</a:t>
                      </a:r>
                    </a:p>
                    <a:p>
                      <a:pPr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  <a:p>
                      <a:pPr rtl="1"/>
                      <a:r>
                        <a:rPr lang="ar-AE"/>
                        <a:t>...........</a:t>
                      </a:r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  <a:p>
                      <a:pPr rtl="1"/>
                      <a:r>
                        <a:rPr lang="ar-AE"/>
                        <a:t>...........</a:t>
                      </a:r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  <a:p>
                      <a:pPr rtl="1"/>
                      <a:r>
                        <a:rPr lang="ar-AE" dirty="0"/>
                        <a:t>...........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20042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44008" y="43808"/>
            <a:ext cx="4427984" cy="6797770"/>
          </a:xfrm>
          <a:prstGeom prst="rect">
            <a:avLst/>
          </a:prstGeom>
          <a:ln w="28575">
            <a:prstDash val="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5" name="Rectangle 4"/>
          <p:cNvSpPr/>
          <p:nvPr/>
        </p:nvSpPr>
        <p:spPr>
          <a:xfrm>
            <a:off x="0" y="43808"/>
            <a:ext cx="4427984" cy="6797769"/>
          </a:xfrm>
          <a:prstGeom prst="rect">
            <a:avLst/>
          </a:prstGeom>
          <a:ln w="28575">
            <a:prstDash val="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53752" y="980728"/>
            <a:ext cx="3958208" cy="79208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AE" sz="2000" b="1" dirty="0"/>
              <a:t>اكتب اسم الصورة 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06178" y="3445686"/>
            <a:ext cx="1770667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AE" sz="3200" b="1" dirty="0"/>
              <a:t>.............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4878896" y="145710"/>
            <a:ext cx="3958208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اسمي </a:t>
            </a:r>
            <a:r>
              <a:rPr lang="ar-AE" sz="2000" b="1"/>
              <a:t>:................................الاول </a:t>
            </a:r>
            <a:r>
              <a:rPr lang="ar-AE" sz="2000" b="1" dirty="0"/>
              <a:t>/.....</a:t>
            </a: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4644008" y="1124744"/>
            <a:ext cx="4175906" cy="79208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AE" sz="2000" b="1" dirty="0"/>
              <a:t>أركب الحروف لأكون كلمة مفيدة:</a:t>
            </a:r>
          </a:p>
        </p:txBody>
      </p: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200917"/>
              </p:ext>
            </p:extLst>
          </p:nvPr>
        </p:nvGraphicFramePr>
        <p:xfrm>
          <a:off x="4878897" y="1916832"/>
          <a:ext cx="3958208" cy="6394238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3958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06078">
                <a:tc>
                  <a:txBody>
                    <a:bodyPr/>
                    <a:lstStyle/>
                    <a:p>
                      <a:pPr algn="r" rtl="1"/>
                      <a:r>
                        <a:rPr lang="ar-AE" sz="44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تا+  </a:t>
                      </a:r>
                      <a:r>
                        <a:rPr lang="ar-AE" sz="4400" dirty="0">
                          <a:solidFill>
                            <a:srgbClr val="0070C0"/>
                          </a:solidFill>
                          <a:cs typeface="SKR HEAD1" pitchFamily="2" charset="-78"/>
                        </a:rPr>
                        <a:t>بَ</a:t>
                      </a:r>
                      <a:r>
                        <a:rPr lang="ar-AE" sz="44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=</a:t>
                      </a:r>
                      <a:r>
                        <a:rPr lang="ar-AE" sz="4400" baseline="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 </a:t>
                      </a:r>
                      <a:r>
                        <a:rPr lang="ar-AE" sz="4400" baseline="0" dirty="0">
                          <a:solidFill>
                            <a:schemeClr val="tx1"/>
                          </a:solidFill>
                          <a:cs typeface="SKR HEAD1" pitchFamily="2" charset="-78"/>
                        </a:rPr>
                        <a:t>تابَ</a:t>
                      </a:r>
                      <a:endParaRPr lang="ar-AE" sz="4400" dirty="0">
                        <a:solidFill>
                          <a:schemeClr val="tx1"/>
                        </a:solidFill>
                        <a:cs typeface="SKR HEAD1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3938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48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أَ+</a:t>
                      </a:r>
                      <a:r>
                        <a:rPr lang="ar-AE" sz="48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جا </a:t>
                      </a:r>
                      <a:r>
                        <a:rPr lang="ar-AE" sz="48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+  </a:t>
                      </a:r>
                      <a:r>
                        <a:rPr lang="ar-AE" sz="4800" dirty="0">
                          <a:solidFill>
                            <a:schemeClr val="accent3">
                              <a:lumMod val="75000"/>
                            </a:schemeClr>
                          </a:solidFill>
                          <a:cs typeface="SKR HEAD1" pitchFamily="2" charset="-78"/>
                        </a:rPr>
                        <a:t>بَ</a:t>
                      </a:r>
                      <a:r>
                        <a:rPr lang="ar-AE" sz="48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=</a:t>
                      </a:r>
                      <a:r>
                        <a:rPr lang="ar-AE" sz="4800" baseline="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 </a:t>
                      </a:r>
                      <a:r>
                        <a:rPr lang="ar-AE" sz="4800" baseline="0" dirty="0">
                          <a:solidFill>
                            <a:schemeClr val="tx1"/>
                          </a:solidFill>
                          <a:cs typeface="SKR HEAD1" pitchFamily="2" charset="-78"/>
                        </a:rPr>
                        <a:t>.......</a:t>
                      </a:r>
                      <a:endParaRPr lang="ar-AE" sz="4800" dirty="0">
                        <a:solidFill>
                          <a:schemeClr val="tx1"/>
                        </a:solidFill>
                        <a:cs typeface="SKR HEAD1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472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48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جُ+</a:t>
                      </a:r>
                      <a:r>
                        <a:rPr lang="ar-AE" sz="48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يو</a:t>
                      </a:r>
                      <a:r>
                        <a:rPr lang="ar-AE" sz="48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 +  </a:t>
                      </a:r>
                      <a:r>
                        <a:rPr lang="ar-AE" sz="48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ب</a:t>
                      </a:r>
                      <a:r>
                        <a:rPr lang="ar-AE" sz="4800" dirty="0">
                          <a:solidFill>
                            <a:srgbClr val="0070C0"/>
                          </a:solidFill>
                          <a:cs typeface="SKR HEAD1" pitchFamily="2" charset="-78"/>
                        </a:rPr>
                        <a:t>ُ</a:t>
                      </a:r>
                      <a:r>
                        <a:rPr lang="ar-AE" sz="48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=</a:t>
                      </a:r>
                      <a:r>
                        <a:rPr lang="ar-AE" sz="4800" baseline="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 </a:t>
                      </a:r>
                      <a:r>
                        <a:rPr lang="ar-AE" sz="4800" baseline="0" dirty="0">
                          <a:solidFill>
                            <a:schemeClr val="tx1"/>
                          </a:solidFill>
                          <a:cs typeface="SKR HEAD1" pitchFamily="2" charset="-78"/>
                        </a:rPr>
                        <a:t>.......</a:t>
                      </a:r>
                      <a:endParaRPr lang="ar-AE" sz="4800" dirty="0">
                        <a:solidFill>
                          <a:schemeClr val="tx1"/>
                        </a:solidFill>
                        <a:cs typeface="SKR HEAD1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472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48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يُـ+</a:t>
                      </a:r>
                      <a:r>
                        <a:rPr lang="ar-AE" sz="4800" baseline="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 </a:t>
                      </a:r>
                      <a:r>
                        <a:rPr lang="ar-AE" sz="48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جيـ</a:t>
                      </a:r>
                      <a:r>
                        <a:rPr lang="ar-AE" sz="48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+  </a:t>
                      </a:r>
                      <a:r>
                        <a:rPr lang="ar-AE" sz="48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بُ</a:t>
                      </a:r>
                      <a:r>
                        <a:rPr lang="ar-AE" sz="48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=</a:t>
                      </a:r>
                      <a:r>
                        <a:rPr lang="ar-AE" sz="4800" baseline="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 </a:t>
                      </a:r>
                      <a:r>
                        <a:rPr lang="ar-AE" sz="4800" baseline="0" dirty="0">
                          <a:solidFill>
                            <a:schemeClr val="tx1"/>
                          </a:solidFill>
                          <a:cs typeface="SKR HEAD1" pitchFamily="2" charset="-78"/>
                        </a:rPr>
                        <a:t>......</a:t>
                      </a:r>
                      <a:endParaRPr lang="ar-AE" sz="4800" dirty="0">
                        <a:solidFill>
                          <a:schemeClr val="tx1"/>
                        </a:solidFill>
                        <a:cs typeface="SKR HEAD1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472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48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بُرْ+  </a:t>
                      </a:r>
                      <a:r>
                        <a:rPr lang="ar-AE" sz="4800" dirty="0">
                          <a:solidFill>
                            <a:srgbClr val="0070C0"/>
                          </a:solidFill>
                          <a:cs typeface="SKR HEAD1" pitchFamily="2" charset="-78"/>
                        </a:rPr>
                        <a:t>جُ</a:t>
                      </a:r>
                      <a:r>
                        <a:rPr lang="ar-AE" sz="4800" baseline="0" dirty="0">
                          <a:solidFill>
                            <a:srgbClr val="0070C0"/>
                          </a:solidFill>
                          <a:cs typeface="SKR HEAD1" pitchFamily="2" charset="-78"/>
                        </a:rPr>
                        <a:t> </a:t>
                      </a:r>
                      <a:r>
                        <a:rPr lang="ar-AE" sz="48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=</a:t>
                      </a:r>
                      <a:r>
                        <a:rPr lang="ar-AE" sz="4800" baseline="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 </a:t>
                      </a:r>
                      <a:r>
                        <a:rPr lang="ar-AE" sz="4800" baseline="0" dirty="0">
                          <a:solidFill>
                            <a:schemeClr val="tx1"/>
                          </a:solidFill>
                          <a:cs typeface="SKR HEAD1" pitchFamily="2" charset="-78"/>
                        </a:rPr>
                        <a:t>......</a:t>
                      </a:r>
                      <a:endParaRPr lang="ar-AE" sz="4800" dirty="0">
                        <a:solidFill>
                          <a:schemeClr val="tx1"/>
                        </a:solidFill>
                        <a:cs typeface="SKR HEAD1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0" name="Title 1"/>
          <p:cNvSpPr txBox="1">
            <a:spLocks/>
          </p:cNvSpPr>
          <p:nvPr/>
        </p:nvSpPr>
        <p:spPr>
          <a:xfrm>
            <a:off x="218637" y="285649"/>
            <a:ext cx="3958208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اسمي </a:t>
            </a:r>
            <a:r>
              <a:rPr lang="ar-AE" sz="2000" b="1"/>
              <a:t>:................................الاول </a:t>
            </a:r>
            <a:r>
              <a:rPr lang="ar-AE" sz="2000" b="1" dirty="0"/>
              <a:t>/.....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18638" y="3481844"/>
            <a:ext cx="1731542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AE" sz="3200" b="1" dirty="0"/>
              <a:t>.............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53752" y="4005064"/>
            <a:ext cx="3958208" cy="79208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AE" sz="2000" b="1" dirty="0"/>
              <a:t>حوط الصوت الطويل لحرف الجاء(ج):</a:t>
            </a:r>
          </a:p>
        </p:txBody>
      </p:sp>
      <p:sp>
        <p:nvSpPr>
          <p:cNvPr id="6" name="Oval 5"/>
          <p:cNvSpPr/>
          <p:nvPr/>
        </p:nvSpPr>
        <p:spPr>
          <a:xfrm>
            <a:off x="3022939" y="5157192"/>
            <a:ext cx="1189021" cy="108012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3200" dirty="0">
                <a:cs typeface="SKR HEAD1" pitchFamily="2" charset="-78"/>
              </a:rPr>
              <a:t>جيرانُ</a:t>
            </a:r>
          </a:p>
        </p:txBody>
      </p:sp>
      <p:sp>
        <p:nvSpPr>
          <p:cNvPr id="19" name="Oval 18"/>
          <p:cNvSpPr/>
          <p:nvPr/>
        </p:nvSpPr>
        <p:spPr>
          <a:xfrm>
            <a:off x="1495028" y="5049180"/>
            <a:ext cx="1437928" cy="129614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3600" dirty="0">
                <a:cs typeface="SKR HEAD1" pitchFamily="2" charset="-78"/>
              </a:rPr>
              <a:t>دَجاجُ</a:t>
            </a:r>
          </a:p>
        </p:txBody>
      </p:sp>
      <p:sp>
        <p:nvSpPr>
          <p:cNvPr id="20" name="Oval 19"/>
          <p:cNvSpPr/>
          <p:nvPr/>
        </p:nvSpPr>
        <p:spPr>
          <a:xfrm>
            <a:off x="253752" y="5157192"/>
            <a:ext cx="1189021" cy="108012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3200" dirty="0">
                <a:cs typeface="SKR HEAD1" pitchFamily="2" charset="-78"/>
              </a:rPr>
              <a:t>نُجومُ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57" y="1769332"/>
            <a:ext cx="1886304" cy="1466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177" y="1520789"/>
            <a:ext cx="1770667" cy="200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6465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80520" y="35560"/>
            <a:ext cx="4427984" cy="6797769"/>
          </a:xfrm>
          <a:prstGeom prst="rect">
            <a:avLst/>
          </a:prstGeom>
          <a:ln w="28575">
            <a:prstDash val="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915408" y="980190"/>
            <a:ext cx="3958208" cy="79208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AE" sz="2000" b="1" dirty="0"/>
              <a:t>أنسخ حرف الجيم (ج)الناقص في الكلمة :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013709" y="116632"/>
            <a:ext cx="3958208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اسمي </a:t>
            </a:r>
            <a:r>
              <a:rPr lang="ar-AE" sz="2000" b="1"/>
              <a:t>:................................الاول </a:t>
            </a:r>
            <a:r>
              <a:rPr lang="ar-AE" sz="2000" b="1" dirty="0"/>
              <a:t>/.....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423038"/>
              </p:ext>
            </p:extLst>
          </p:nvPr>
        </p:nvGraphicFramePr>
        <p:xfrm>
          <a:off x="5157725" y="1700808"/>
          <a:ext cx="3387860" cy="936104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8469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6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69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69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 algn="ctr" rtl="1"/>
                      <a:r>
                        <a:rPr lang="ar-AE" sz="40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cs typeface="SKR HEAD1" pitchFamily="2" charset="-78"/>
                        </a:rPr>
                        <a:t>جـــ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40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cs typeface="SKR HEAD1" pitchFamily="2" charset="-78"/>
                        </a:rPr>
                        <a:t>ـجـ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40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cs typeface="SKR HEAD1" pitchFamily="2" charset="-78"/>
                        </a:rPr>
                        <a:t>ـــج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40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cs typeface="SKR HEAD1" pitchFamily="2" charset="-78"/>
                        </a:rPr>
                        <a:t>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0" y="43808"/>
            <a:ext cx="4427984" cy="6797769"/>
          </a:xfrm>
          <a:prstGeom prst="rect">
            <a:avLst/>
          </a:prstGeom>
          <a:ln w="28575">
            <a:prstDash val="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53752" y="836712"/>
            <a:ext cx="3958208" cy="79208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اكتب مقطع المد المناسب للصورة 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10408" y="6146140"/>
            <a:ext cx="1501552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AE" sz="2800" b="1" dirty="0"/>
              <a:t>شَـ.....ــرَةُ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2240" y="3744516"/>
            <a:ext cx="1606456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AE" sz="3600" b="1" dirty="0"/>
              <a:t>حِـ....رَةُ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87051" y="3718419"/>
            <a:ext cx="1257968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AE" sz="3600" b="1" dirty="0"/>
              <a:t>دَرَ....</a:t>
            </a:r>
          </a:p>
        </p:txBody>
      </p:sp>
      <p:sp>
        <p:nvSpPr>
          <p:cNvPr id="14" name="Oval 13"/>
          <p:cNvSpPr/>
          <p:nvPr/>
        </p:nvSpPr>
        <p:spPr>
          <a:xfrm>
            <a:off x="3347865" y="1556793"/>
            <a:ext cx="792087" cy="648072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3200" dirty="0">
                <a:cs typeface="SKR HEAD1" pitchFamily="2" charset="-78"/>
              </a:rPr>
              <a:t>ـجا</a:t>
            </a:r>
            <a:endParaRPr lang="ar-AE" sz="3600" dirty="0">
              <a:cs typeface="SKR HEAD1" pitchFamily="2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8258" y="6146140"/>
            <a:ext cx="1750437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AE" sz="3600" b="1" dirty="0"/>
              <a:t>...ـرادَةُ</a:t>
            </a:r>
          </a:p>
        </p:txBody>
      </p:sp>
      <p:sp>
        <p:nvSpPr>
          <p:cNvPr id="21" name="Oval 20"/>
          <p:cNvSpPr/>
          <p:nvPr/>
        </p:nvSpPr>
        <p:spPr>
          <a:xfrm>
            <a:off x="2473872" y="1556792"/>
            <a:ext cx="762064" cy="630233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3200" dirty="0">
                <a:cs typeface="SKR HEAD1" pitchFamily="2" charset="-78"/>
              </a:rPr>
              <a:t>جُ</a:t>
            </a:r>
          </a:p>
        </p:txBody>
      </p:sp>
      <p:sp>
        <p:nvSpPr>
          <p:cNvPr id="24" name="Oval 23"/>
          <p:cNvSpPr/>
          <p:nvPr/>
        </p:nvSpPr>
        <p:spPr>
          <a:xfrm>
            <a:off x="641584" y="1574631"/>
            <a:ext cx="762064" cy="630233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800" dirty="0">
                <a:cs typeface="SKR HEAD1" pitchFamily="2" charset="-78"/>
              </a:rPr>
              <a:t>ـجَـ</a:t>
            </a:r>
          </a:p>
        </p:txBody>
      </p:sp>
      <p:sp>
        <p:nvSpPr>
          <p:cNvPr id="25" name="Oval 24"/>
          <p:cNvSpPr/>
          <p:nvPr/>
        </p:nvSpPr>
        <p:spPr>
          <a:xfrm>
            <a:off x="1547664" y="1574631"/>
            <a:ext cx="762064" cy="630233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800" dirty="0">
                <a:cs typeface="SKR HEAD1" pitchFamily="2" charset="-78"/>
              </a:rPr>
              <a:t>جَـ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313090" y="130170"/>
            <a:ext cx="3958208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اسمي </a:t>
            </a:r>
            <a:r>
              <a:rPr lang="ar-AE" sz="2000" b="1"/>
              <a:t>:................................الاول </a:t>
            </a:r>
            <a:r>
              <a:rPr lang="ar-AE" sz="2000" b="1" dirty="0"/>
              <a:t>/.....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4455940"/>
              </p:ext>
            </p:extLst>
          </p:nvPr>
        </p:nvGraphicFramePr>
        <p:xfrm>
          <a:off x="5010470" y="3068960"/>
          <a:ext cx="3768084" cy="34628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256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6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60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7179">
                <a:tc>
                  <a:txBody>
                    <a:bodyPr/>
                    <a:lstStyle/>
                    <a:p>
                      <a:pPr algn="ctr" rtl="1"/>
                      <a:r>
                        <a:rPr lang="ar-AE" sz="32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جـــ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جـ /ـجـ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ـج</a:t>
                      </a:r>
                      <a:r>
                        <a:rPr lang="ar-AE" sz="3200" baseline="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 /ج</a:t>
                      </a:r>
                      <a:endParaRPr lang="ar-AE" sz="3200" dirty="0">
                        <a:solidFill>
                          <a:srgbClr val="FF0000"/>
                        </a:solidFill>
                        <a:cs typeface="SKR HEAD1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0159">
                <a:tc>
                  <a:txBody>
                    <a:bodyPr/>
                    <a:lstStyle/>
                    <a:p>
                      <a:pPr algn="ctr" rtl="1"/>
                      <a:endParaRPr lang="ar-AE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...ـهرَ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ضَـ..ـعَ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رَ جَـ...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1041">
                <a:tc>
                  <a:txBody>
                    <a:bodyPr/>
                    <a:lstStyle/>
                    <a:p>
                      <a:pPr algn="ctr" rtl="1"/>
                      <a:endParaRPr lang="ar-AE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....ـواب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رَ...ـعَ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مَزَ...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6788">
                <a:tc>
                  <a:txBody>
                    <a:bodyPr/>
                    <a:lstStyle/>
                    <a:p>
                      <a:pPr algn="ctr" rtl="1"/>
                      <a:endParaRPr lang="ar-AE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..ـمَعَ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هَـ...ـرَ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وَهَـ...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39" y="4509120"/>
            <a:ext cx="1606455" cy="15121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57" y="2420888"/>
            <a:ext cx="1524093" cy="11521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08"/>
          <a:stretch/>
        </p:blipFill>
        <p:spPr>
          <a:xfrm>
            <a:off x="2555777" y="2348880"/>
            <a:ext cx="1584176" cy="12975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391828"/>
            <a:ext cx="1752553" cy="175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3109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80520" y="35560"/>
            <a:ext cx="4427984" cy="6797769"/>
          </a:xfrm>
          <a:prstGeom prst="rect">
            <a:avLst/>
          </a:prstGeom>
          <a:ln w="28575">
            <a:prstDash val="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80521" y="836712"/>
            <a:ext cx="4291396" cy="64861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AE" sz="2000" b="1" dirty="0"/>
              <a:t>أقرأ الكلمات و ألاحظ حرف الجيم(ج) في الكلمة :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013709" y="116632"/>
            <a:ext cx="3958208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اسمي </a:t>
            </a:r>
            <a:r>
              <a:rPr lang="ar-AE" sz="2000" b="1"/>
              <a:t>:................................الاول </a:t>
            </a:r>
            <a:r>
              <a:rPr lang="ar-AE" sz="2000" b="1" dirty="0"/>
              <a:t>/.....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7874762"/>
              </p:ext>
            </p:extLst>
          </p:nvPr>
        </p:nvGraphicFramePr>
        <p:xfrm>
          <a:off x="5027135" y="1435747"/>
          <a:ext cx="3734754" cy="2513538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2449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49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49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2890">
                <a:tc>
                  <a:txBody>
                    <a:bodyPr/>
                    <a:lstStyle/>
                    <a:p>
                      <a:pPr algn="ctr" rtl="1"/>
                      <a:r>
                        <a:rPr lang="ar-AE" sz="32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جُ</a:t>
                      </a:r>
                      <a:r>
                        <a:rPr lang="ar-AE" sz="3200" dirty="0">
                          <a:solidFill>
                            <a:schemeClr val="tx1"/>
                          </a:solidFill>
                          <a:cs typeface="SKR HEAD1" pitchFamily="2" charset="-78"/>
                        </a:rPr>
                        <a:t>نْ</a:t>
                      </a:r>
                      <a:r>
                        <a:rPr lang="ar-AE" sz="32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جُ</a:t>
                      </a:r>
                      <a:r>
                        <a:rPr lang="ar-AE" sz="3200" dirty="0">
                          <a:solidFill>
                            <a:schemeClr val="tx1"/>
                          </a:solidFill>
                          <a:cs typeface="SKR HEAD1" pitchFamily="2" charset="-78"/>
                        </a:rPr>
                        <a:t>لُ</a:t>
                      </a:r>
                      <a:endParaRPr lang="ar-AE" sz="3200" dirty="0">
                        <a:solidFill>
                          <a:srgbClr val="FF0000"/>
                        </a:solidFill>
                        <a:cs typeface="SKR HEAD1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dirty="0">
                          <a:solidFill>
                            <a:schemeClr val="tx1"/>
                          </a:solidFill>
                          <a:cs typeface="SKR HEAD1" pitchFamily="2" charset="-78"/>
                        </a:rPr>
                        <a:t>الْ</a:t>
                      </a:r>
                      <a:r>
                        <a:rPr lang="ar-AE" sz="32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جَـم</a:t>
                      </a:r>
                      <a:r>
                        <a:rPr lang="ar-AE" sz="3200" dirty="0">
                          <a:solidFill>
                            <a:schemeClr val="tx1"/>
                          </a:solidFill>
                          <a:cs typeface="SKR HEAD1" pitchFamily="2" charset="-78"/>
                        </a:rPr>
                        <a:t>َل</a:t>
                      </a:r>
                      <a:r>
                        <a:rPr lang="ar-AE" sz="32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dirty="0">
                          <a:solidFill>
                            <a:schemeClr val="tx1"/>
                          </a:solidFill>
                          <a:cs typeface="SKR HEAD1" pitchFamily="2" charset="-78"/>
                        </a:rPr>
                        <a:t>خَر</a:t>
                      </a:r>
                      <a:r>
                        <a:rPr lang="ar-AE" sz="32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َجَ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4806">
                <a:tc>
                  <a:txBody>
                    <a:bodyPr/>
                    <a:lstStyle/>
                    <a:p>
                      <a:pPr algn="ctr" rtl="1"/>
                      <a:r>
                        <a:rPr lang="ar-AE" sz="32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جُـ</a:t>
                      </a:r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رَذُ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حَ</a:t>
                      </a:r>
                      <a:r>
                        <a:rPr lang="ar-AE" sz="32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ج</a:t>
                      </a:r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َــرُ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دَرَ</a:t>
                      </a:r>
                      <a:r>
                        <a:rPr lang="ar-AE" sz="32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جُ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4806">
                <a:tc>
                  <a:txBody>
                    <a:bodyPr/>
                    <a:lstStyle/>
                    <a:p>
                      <a:pPr algn="ctr" rtl="1"/>
                      <a:r>
                        <a:rPr lang="ar-AE" sz="32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جَـ</a:t>
                      </a:r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وْرَبُ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شَ</a:t>
                      </a:r>
                      <a:r>
                        <a:rPr lang="ar-AE" sz="32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جا</a:t>
                      </a:r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عُ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مَزيـ</a:t>
                      </a:r>
                      <a:r>
                        <a:rPr lang="ar-AE" sz="32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ج</a:t>
                      </a:r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4806">
                <a:tc>
                  <a:txBody>
                    <a:bodyPr/>
                    <a:lstStyle/>
                    <a:p>
                      <a:pPr algn="ctr" rtl="1"/>
                      <a:r>
                        <a:rPr lang="ar-AE" sz="32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جَ</a:t>
                      </a:r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ـوْهَرَةُ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يَ</a:t>
                      </a:r>
                      <a:r>
                        <a:rPr lang="ar-AE" sz="32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جِـ</a:t>
                      </a:r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دُ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خِريـ</a:t>
                      </a:r>
                      <a:r>
                        <a:rPr lang="ar-AE" sz="32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ج</a:t>
                      </a:r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0" y="43808"/>
            <a:ext cx="4427984" cy="6797769"/>
          </a:xfrm>
          <a:prstGeom prst="rect">
            <a:avLst/>
          </a:prstGeom>
          <a:ln w="28575">
            <a:prstDash val="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53752" y="836712"/>
            <a:ext cx="3958208" cy="79208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اكتب مقطع المد المناسب للصورة 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31640" y="6093296"/>
            <a:ext cx="1501552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AE" sz="2800" b="1" dirty="0"/>
              <a:t>عَـ......ـنُ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2240" y="3744516"/>
            <a:ext cx="1606456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AE" sz="3600" b="1" dirty="0"/>
              <a:t>نُـ....مُ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50709" y="3718419"/>
            <a:ext cx="1489243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AE" sz="3600" b="1" dirty="0"/>
              <a:t>...موسُ</a:t>
            </a:r>
          </a:p>
        </p:txBody>
      </p:sp>
      <p:sp>
        <p:nvSpPr>
          <p:cNvPr id="14" name="Oval 13"/>
          <p:cNvSpPr/>
          <p:nvPr/>
        </p:nvSpPr>
        <p:spPr>
          <a:xfrm>
            <a:off x="3416035" y="1574631"/>
            <a:ext cx="723917" cy="630233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3200" dirty="0">
                <a:cs typeface="SKR HEAD1" pitchFamily="2" charset="-78"/>
              </a:rPr>
              <a:t>جا</a:t>
            </a:r>
            <a:endParaRPr lang="ar-AE" sz="3600" dirty="0">
              <a:cs typeface="SKR HEAD1" pitchFamily="2" charset="-78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2473872" y="1556792"/>
            <a:ext cx="762064" cy="630233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3200" dirty="0">
                <a:cs typeface="SKR HEAD1" pitchFamily="2" charset="-78"/>
              </a:rPr>
              <a:t>جو</a:t>
            </a:r>
          </a:p>
        </p:txBody>
      </p:sp>
      <p:sp>
        <p:nvSpPr>
          <p:cNvPr id="25" name="Oval 24"/>
          <p:cNvSpPr/>
          <p:nvPr/>
        </p:nvSpPr>
        <p:spPr>
          <a:xfrm>
            <a:off x="1547664" y="1574631"/>
            <a:ext cx="762064" cy="630233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800" dirty="0">
                <a:cs typeface="SKR HEAD1" pitchFamily="2" charset="-78"/>
              </a:rPr>
              <a:t>جيـ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313090" y="130170"/>
            <a:ext cx="3958208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اسمي </a:t>
            </a:r>
            <a:r>
              <a:rPr lang="ar-AE" sz="2000" b="1"/>
              <a:t>:................................الاول </a:t>
            </a:r>
            <a:r>
              <a:rPr lang="ar-AE" sz="2000" b="1" dirty="0"/>
              <a:t>/.....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166" y="2408849"/>
            <a:ext cx="1732328" cy="12978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21" y="2258392"/>
            <a:ext cx="1481294" cy="13731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1" y="4581128"/>
            <a:ext cx="1599792" cy="1400794"/>
          </a:xfrm>
          <a:prstGeom prst="rect">
            <a:avLst/>
          </a:prstGeom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4644008" y="3861048"/>
            <a:ext cx="4427984" cy="79208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أكتب حرف الجيم ( ج) بشكله المناسب في الكلمة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88024" y="5229200"/>
            <a:ext cx="4130474" cy="13051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AE" sz="2800" b="1" dirty="0"/>
              <a:t>...ـلَسَ الْـ...رَذُ  عَلى حَـ....ـرٍ يُفَكِرُ ثُمَّ  بِشَـ...عَةٍ تَسلَّق الشَّـ....ـرةَ.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006336"/>
              </p:ext>
            </p:extLst>
          </p:nvPr>
        </p:nvGraphicFramePr>
        <p:xfrm>
          <a:off x="5943555" y="4509120"/>
          <a:ext cx="2098516" cy="59548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524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46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46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46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5486">
                <a:tc>
                  <a:txBody>
                    <a:bodyPr/>
                    <a:lstStyle/>
                    <a:p>
                      <a:pPr algn="ctr" rtl="1"/>
                      <a:r>
                        <a:rPr lang="ar-AE" sz="2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cs typeface="SKR HEAD1" pitchFamily="2" charset="-78"/>
                        </a:rPr>
                        <a:t>جَـ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cs typeface="SKR HEAD1" pitchFamily="2" charset="-78"/>
                        </a:rPr>
                        <a:t>جا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cs typeface="SKR HEAD1" pitchFamily="2" charset="-78"/>
                        </a:rPr>
                        <a:t>ـجَـ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cs typeface="SKR HEAD1" pitchFamily="2" charset="-78"/>
                        </a:rPr>
                        <a:t>ـجُــ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14019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36512" y="44624"/>
            <a:ext cx="4427984" cy="6797770"/>
          </a:xfrm>
          <a:prstGeom prst="rect">
            <a:avLst/>
          </a:prstGeom>
          <a:ln w="28575">
            <a:prstDash val="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" name="Rectangle 1"/>
          <p:cNvSpPr/>
          <p:nvPr/>
        </p:nvSpPr>
        <p:spPr>
          <a:xfrm>
            <a:off x="4644008" y="43808"/>
            <a:ext cx="4427984" cy="6797770"/>
          </a:xfrm>
          <a:prstGeom prst="rect">
            <a:avLst/>
          </a:prstGeom>
          <a:ln w="28575">
            <a:prstDash val="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250242" y="1043859"/>
            <a:ext cx="3958208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أصل اسم الشخصية بالصورة المناسبة من قصة </a:t>
            </a:r>
            <a:r>
              <a:rPr lang="ar-AE" sz="2000" b="1" u="sng" dirty="0">
                <a:solidFill>
                  <a:srgbClr val="FF0000"/>
                </a:solidFill>
              </a:rPr>
              <a:t>حلزون يجد له صديقا</a:t>
            </a:r>
          </a:p>
        </p:txBody>
      </p:sp>
      <p:sp>
        <p:nvSpPr>
          <p:cNvPr id="4" name="Rectangle 3"/>
          <p:cNvSpPr/>
          <p:nvPr/>
        </p:nvSpPr>
        <p:spPr>
          <a:xfrm>
            <a:off x="7308305" y="1929606"/>
            <a:ext cx="16654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حِرباءُ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878896" y="145710"/>
            <a:ext cx="3958208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اسمي </a:t>
            </a:r>
            <a:r>
              <a:rPr lang="ar-AE" sz="2000" b="1"/>
              <a:t>:................................الاول </a:t>
            </a:r>
            <a:r>
              <a:rPr lang="ar-AE" sz="2000" b="1" dirty="0"/>
              <a:t>/.....</a:t>
            </a:r>
          </a:p>
        </p:txBody>
      </p:sp>
      <p:sp>
        <p:nvSpPr>
          <p:cNvPr id="6" name="Rectangle 5"/>
          <p:cNvSpPr/>
          <p:nvPr/>
        </p:nvSpPr>
        <p:spPr>
          <a:xfrm>
            <a:off x="7524327" y="3615407"/>
            <a:ext cx="144946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حلزون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92280" y="5705223"/>
            <a:ext cx="21161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حائِط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7504" y="836712"/>
            <a:ext cx="4102224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استمع لقصة </a:t>
            </a:r>
            <a:r>
              <a:rPr lang="ar-AE" sz="2000" b="1" u="sng" dirty="0">
                <a:solidFill>
                  <a:srgbClr val="FF0000"/>
                </a:solidFill>
              </a:rPr>
              <a:t>حلزون يجد له صديقا </a:t>
            </a:r>
            <a:r>
              <a:rPr lang="ar-AE" sz="2000" b="1" dirty="0"/>
              <a:t>ثم اجيب عن الأسئلة التالية </a:t>
            </a:r>
            <a:endParaRPr lang="ar-AE" sz="2000" b="1" u="sng" dirty="0">
              <a:solidFill>
                <a:srgbClr val="FF000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98376" y="145710"/>
            <a:ext cx="3958208" cy="69100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اسمي </a:t>
            </a:r>
            <a:r>
              <a:rPr lang="ar-AE" sz="2000" b="1"/>
              <a:t>:................................الاول </a:t>
            </a:r>
            <a:r>
              <a:rPr lang="ar-AE" sz="2000" b="1" dirty="0"/>
              <a:t>/.....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-36512" y="1556792"/>
            <a:ext cx="4398640" cy="4996752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r">
              <a:lnSpc>
                <a:spcPct val="220000"/>
              </a:lnSpc>
              <a:buFont typeface="Arial" panose="020B0604020202020204" pitchFamily="34" charset="0"/>
              <a:buChar char="•"/>
            </a:pPr>
            <a:r>
              <a:rPr lang="ar-AE" sz="2000" dirty="0">
                <a:cs typeface="SKR HEAD1" pitchFamily="2" charset="-78"/>
              </a:rPr>
              <a:t>كَيْفَ يَقْضى حَلَزون ٌ يَوْمَهُ:</a:t>
            </a:r>
          </a:p>
          <a:p>
            <a:pPr algn="r">
              <a:lnSpc>
                <a:spcPct val="220000"/>
              </a:lnSpc>
            </a:pPr>
            <a:r>
              <a:rPr lang="ar-AE" sz="2000" dirty="0">
                <a:solidFill>
                  <a:srgbClr val="FF0000"/>
                </a:solidFill>
                <a:cs typeface="SKR HEAD1" pitchFamily="2" charset="-78"/>
              </a:rPr>
              <a:t>            </a:t>
            </a:r>
            <a:r>
              <a:rPr lang="ar-AE" sz="2000" dirty="0">
                <a:solidFill>
                  <a:schemeClr val="accent2">
                    <a:lumMod val="75000"/>
                  </a:schemeClr>
                </a:solidFill>
                <a:cs typeface="SKR HEAD1" pitchFamily="2" charset="-78"/>
              </a:rPr>
              <a:t>يَرْكضْ		يَقْفِزُ	     يَزْحَفُ</a:t>
            </a:r>
          </a:p>
          <a:p>
            <a:pPr marL="342900" indent="-342900" algn="r">
              <a:lnSpc>
                <a:spcPct val="220000"/>
              </a:lnSpc>
              <a:buFont typeface="Arial" panose="020B0604020202020204" pitchFamily="34" charset="0"/>
              <a:buChar char="•"/>
            </a:pPr>
            <a:r>
              <a:rPr lang="ar-AE" sz="2000" dirty="0">
                <a:cs typeface="SKR HEAD1" pitchFamily="2" charset="-78"/>
              </a:rPr>
              <a:t>ما هُوَ شُعور حَلَزون و َهو وحيد:</a:t>
            </a:r>
          </a:p>
          <a:p>
            <a:pPr algn="r">
              <a:lnSpc>
                <a:spcPct val="220000"/>
              </a:lnSpc>
            </a:pPr>
            <a:r>
              <a:rPr lang="ar-AE" sz="2000" dirty="0">
                <a:solidFill>
                  <a:schemeClr val="accent2">
                    <a:lumMod val="75000"/>
                  </a:schemeClr>
                </a:solidFill>
                <a:cs typeface="SKR HEAD1" pitchFamily="2" charset="-78"/>
              </a:rPr>
              <a:t>        سعيد		حزين	     مسرور</a:t>
            </a:r>
          </a:p>
          <a:p>
            <a:pPr marL="342900" indent="-342900" algn="r">
              <a:lnSpc>
                <a:spcPct val="220000"/>
              </a:lnSpc>
              <a:buFont typeface="Arial" panose="020B0604020202020204" pitchFamily="34" charset="0"/>
              <a:buChar char="•"/>
            </a:pPr>
            <a:r>
              <a:rPr lang="ar-AE" sz="2000" dirty="0">
                <a:cs typeface="SKR HEAD1" pitchFamily="2" charset="-78"/>
              </a:rPr>
              <a:t>صَديق حَلَزون الجَديد هُوَ </a:t>
            </a:r>
          </a:p>
          <a:p>
            <a:pPr algn="r">
              <a:lnSpc>
                <a:spcPct val="220000"/>
              </a:lnSpc>
            </a:pPr>
            <a:r>
              <a:rPr lang="ar-AE" sz="2000" dirty="0">
                <a:solidFill>
                  <a:srgbClr val="FF0000"/>
                </a:solidFill>
                <a:cs typeface="SKR HEAD1" pitchFamily="2" charset="-78"/>
              </a:rPr>
              <a:t>          </a:t>
            </a:r>
            <a:r>
              <a:rPr lang="ar-AE" sz="2000" dirty="0">
                <a:solidFill>
                  <a:schemeClr val="accent2">
                    <a:lumMod val="75000"/>
                  </a:schemeClr>
                </a:solidFill>
                <a:cs typeface="SKR HEAD1" pitchFamily="2" charset="-78"/>
              </a:rPr>
              <a:t>حَمَلْ		حِرْباءُ	     أَرْنَبْ</a:t>
            </a:r>
          </a:p>
          <a:p>
            <a:pPr marL="342900" indent="-342900" algn="r">
              <a:lnSpc>
                <a:spcPct val="220000"/>
              </a:lnSpc>
              <a:buFont typeface="Arial" panose="020B0604020202020204" pitchFamily="34" charset="0"/>
              <a:buChar char="•"/>
            </a:pPr>
            <a:r>
              <a:rPr lang="ar-AE" sz="2000" dirty="0">
                <a:cs typeface="SKR HEAD1" pitchFamily="2" charset="-78"/>
              </a:rPr>
              <a:t>اسم  حَلزون يبدأ بصوت </a:t>
            </a:r>
          </a:p>
          <a:p>
            <a:pPr algn="r">
              <a:lnSpc>
                <a:spcPct val="220000"/>
              </a:lnSpc>
            </a:pPr>
            <a:r>
              <a:rPr lang="ar-AE" sz="2000" dirty="0">
                <a:solidFill>
                  <a:schemeClr val="accent2">
                    <a:lumMod val="75000"/>
                  </a:schemeClr>
                </a:solidFill>
                <a:cs typeface="SKR HEAD1" pitchFamily="2" charset="-78"/>
              </a:rPr>
              <a:t>     حِ		حُ	     حَ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341" y="1812325"/>
            <a:ext cx="1158811" cy="10406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004" y="5505822"/>
            <a:ext cx="989673" cy="104390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87113" y="3419125"/>
            <a:ext cx="1267456" cy="11100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74831"/>
            <a:ext cx="642339" cy="57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1301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4008" y="43808"/>
            <a:ext cx="4427984" cy="6797770"/>
          </a:xfrm>
          <a:prstGeom prst="rect">
            <a:avLst/>
          </a:prstGeom>
          <a:ln w="28575">
            <a:prstDash val="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900600" y="1043859"/>
            <a:ext cx="3958208" cy="792088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ar-AE" sz="2000" dirty="0">
                <a:cs typeface="SKR HEAD1" pitchFamily="2" charset="-78"/>
              </a:rPr>
              <a:t>ابحث في قصة </a:t>
            </a:r>
            <a:r>
              <a:rPr lang="ar-AE" sz="2000" b="1" u="sng" dirty="0">
                <a:solidFill>
                  <a:srgbClr val="FF0000"/>
                </a:solidFill>
              </a:rPr>
              <a:t>حلزون يجد له صديقا </a:t>
            </a:r>
            <a:r>
              <a:rPr lang="ar-AE" sz="2100" dirty="0">
                <a:cs typeface="SKR HEAD1" pitchFamily="2" charset="-78"/>
              </a:rPr>
              <a:t>كلمات تحتوي حرف (جيم (ج) على حسب موقعِهِ في الكلمة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878896" y="145710"/>
            <a:ext cx="3958208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اسمي </a:t>
            </a:r>
            <a:r>
              <a:rPr lang="ar-AE" sz="2000" b="1"/>
              <a:t>:................................الاول </a:t>
            </a:r>
            <a:r>
              <a:rPr lang="ar-AE" sz="2000" b="1" dirty="0"/>
              <a:t>/.....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290507"/>
              </p:ext>
            </p:extLst>
          </p:nvPr>
        </p:nvGraphicFramePr>
        <p:xfrm>
          <a:off x="4999179" y="2996952"/>
          <a:ext cx="3761049" cy="2920177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253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3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36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73514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AE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أول الكلمة</a:t>
                      </a:r>
                    </a:p>
                    <a:p>
                      <a:pPr marL="0" algn="ctr" defTabSz="914400" rtl="1" eaLnBrk="1" latinLnBrk="0" hangingPunct="1"/>
                      <a:r>
                        <a:rPr lang="ar-AE" sz="24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حــ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400" dirty="0">
                          <a:cs typeface="SKR HEAD1" pitchFamily="2" charset="-78"/>
                        </a:rPr>
                        <a:t>وَسط الكلمة</a:t>
                      </a:r>
                    </a:p>
                    <a:p>
                      <a:pPr algn="ctr" rtl="1"/>
                      <a:r>
                        <a:rPr lang="ar-AE" sz="24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ـــحــــ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أخِرُ الكلمة</a:t>
                      </a:r>
                    </a:p>
                    <a:p>
                      <a:pPr algn="ctr" rtl="1"/>
                      <a:r>
                        <a:rPr lang="ar-AE" sz="24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ــح / 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4581">
                <a:tc>
                  <a:txBody>
                    <a:bodyPr/>
                    <a:lstStyle/>
                    <a:p>
                      <a:pPr algn="ctr" rtl="1"/>
                      <a:endParaRPr lang="ar-AE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endParaRPr lang="ar-AE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endParaRPr lang="ar-AE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r>
                        <a:rPr lang="ar-AE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.............</a:t>
                      </a:r>
                      <a:endParaRPr lang="ar-AE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endParaRPr lang="ar-AE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endParaRPr lang="ar-AE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r>
                        <a:rPr lang="ar-AE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.............</a:t>
                      </a:r>
                      <a:endParaRPr lang="ar-AE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endParaRPr lang="ar-AE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endParaRPr lang="ar-AE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r>
                        <a:rPr lang="ar-AE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.............</a:t>
                      </a:r>
                      <a:endParaRPr lang="ar-AE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2082">
                <a:tc>
                  <a:txBody>
                    <a:bodyPr/>
                    <a:lstStyle/>
                    <a:p>
                      <a:pPr algn="ctr" rtl="1"/>
                      <a:endParaRPr lang="ar-AE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endParaRPr lang="ar-AE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endParaRPr lang="ar-AE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r>
                        <a:rPr lang="ar-AE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.............</a:t>
                      </a:r>
                      <a:endParaRPr lang="ar-AE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endParaRPr lang="ar-AE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endParaRPr lang="ar-AE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r>
                        <a:rPr lang="ar-AE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.............</a:t>
                      </a:r>
                      <a:endParaRPr lang="ar-AE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endParaRPr lang="ar-AE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endParaRPr lang="ar-AE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r>
                        <a:rPr lang="ar-AE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.............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-36512" y="87614"/>
            <a:ext cx="4427984" cy="6797770"/>
          </a:xfrm>
          <a:prstGeom prst="rect">
            <a:avLst/>
          </a:prstGeom>
          <a:ln w="28575">
            <a:prstDash val="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0080" y="1087665"/>
            <a:ext cx="3958208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ar-AE" sz="2000" dirty="0">
                <a:cs typeface="SKR HEAD1" pitchFamily="2" charset="-78"/>
              </a:rPr>
              <a:t>ارسم ما أَعجبني  في قصة </a:t>
            </a:r>
            <a:r>
              <a:rPr lang="ar-AE" sz="2000" b="1" u="sng" dirty="0">
                <a:solidFill>
                  <a:srgbClr val="FF0000"/>
                </a:solidFill>
              </a:rPr>
              <a:t>حلزون يجد له صديقا</a:t>
            </a:r>
            <a:endParaRPr lang="ar-AE" sz="2100" dirty="0">
              <a:cs typeface="SKR HEAD1" pitchFamily="2" charset="-78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98376" y="189516"/>
            <a:ext cx="3958208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اسمي </a:t>
            </a:r>
            <a:r>
              <a:rPr lang="ar-AE" sz="2000" b="1"/>
              <a:t>:................................الاول </a:t>
            </a:r>
            <a:r>
              <a:rPr lang="ar-AE" sz="2000" b="1" dirty="0"/>
              <a:t>/.....</a:t>
            </a:r>
          </a:p>
        </p:txBody>
      </p:sp>
      <p:sp>
        <p:nvSpPr>
          <p:cNvPr id="10" name="Round Same Side Corner Rectangle 9"/>
          <p:cNvSpPr/>
          <p:nvPr/>
        </p:nvSpPr>
        <p:spPr>
          <a:xfrm>
            <a:off x="220080" y="1879753"/>
            <a:ext cx="3958208" cy="4213543"/>
          </a:xfrm>
          <a:prstGeom prst="round2Same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835947"/>
            <a:ext cx="936104" cy="8406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28768"/>
            <a:ext cx="936104" cy="84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836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4008" y="88546"/>
            <a:ext cx="4427984" cy="6797770"/>
          </a:xfrm>
          <a:prstGeom prst="rect">
            <a:avLst/>
          </a:prstGeom>
          <a:ln w="28575">
            <a:prstDash val="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878896" y="830136"/>
            <a:ext cx="3958208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أصل الصوت الحاء(ح) بالصورة المناسبة</a:t>
            </a:r>
          </a:p>
        </p:txBody>
      </p:sp>
      <p:sp>
        <p:nvSpPr>
          <p:cNvPr id="4" name="Rectangle 3"/>
          <p:cNvSpPr/>
          <p:nvPr/>
        </p:nvSpPr>
        <p:spPr>
          <a:xfrm>
            <a:off x="8041776" y="1821746"/>
            <a:ext cx="5513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8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حَ</a:t>
            </a:r>
            <a:endParaRPr lang="en-US" sz="8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41776" y="3559369"/>
            <a:ext cx="5513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8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حُ</a:t>
            </a:r>
            <a:endParaRPr lang="en-US" sz="8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25084" y="5201905"/>
            <a:ext cx="5513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حِ</a:t>
            </a:r>
            <a:endParaRPr lang="en-US" sz="8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878896" y="190448"/>
            <a:ext cx="3958208" cy="6396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اسمي :................................الاول /.....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9661" y="35560"/>
            <a:ext cx="4427984" cy="6797769"/>
          </a:xfrm>
          <a:prstGeom prst="rect">
            <a:avLst/>
          </a:prstGeom>
          <a:ln w="28575">
            <a:prstDash val="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25760" y="764704"/>
            <a:ext cx="3958208" cy="79208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AE" sz="2000" b="1" dirty="0"/>
              <a:t>أنسخ حرف الحاء(ح):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23528" y="116632"/>
            <a:ext cx="3958208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اسمي </a:t>
            </a:r>
            <a:r>
              <a:rPr lang="ar-AE" sz="2000" b="1"/>
              <a:t>:................................الاول </a:t>
            </a:r>
            <a:r>
              <a:rPr lang="ar-AE" sz="2000" b="1" dirty="0"/>
              <a:t>/.....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9428191"/>
              </p:ext>
            </p:extLst>
          </p:nvPr>
        </p:nvGraphicFramePr>
        <p:xfrm>
          <a:off x="149872" y="1552816"/>
          <a:ext cx="4103340" cy="4820487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25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5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58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58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0463">
                <a:tc>
                  <a:txBody>
                    <a:bodyPr/>
                    <a:lstStyle/>
                    <a:p>
                      <a:pPr algn="ctr" rtl="1"/>
                      <a:r>
                        <a:rPr lang="ar-AE" sz="3200" dirty="0">
                          <a:solidFill>
                            <a:schemeClr val="tx1"/>
                          </a:solidFill>
                        </a:rPr>
                        <a:t>حَـ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dirty="0"/>
                        <a:t>ـــحُــ</a:t>
                      </a:r>
                      <a:endParaRPr lang="ar-AE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dirty="0">
                          <a:solidFill>
                            <a:schemeClr val="tx1"/>
                          </a:solidFill>
                        </a:rPr>
                        <a:t>ـحِ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dirty="0"/>
                        <a:t>حْ</a:t>
                      </a:r>
                      <a:endParaRPr lang="ar-AE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412"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  <a:p>
                      <a:pPr rtl="1"/>
                      <a:r>
                        <a:rPr lang="ar-AE" dirty="0"/>
                        <a:t>...........</a:t>
                      </a:r>
                    </a:p>
                    <a:p>
                      <a:pPr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  <a:p>
                      <a:pPr rtl="1"/>
                      <a:r>
                        <a:rPr lang="ar-AE"/>
                        <a:t>...........</a:t>
                      </a:r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  <a:p>
                      <a:pPr rtl="1"/>
                      <a:r>
                        <a:rPr lang="ar-AE"/>
                        <a:t>...........</a:t>
                      </a:r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  <a:p>
                      <a:pPr rtl="1"/>
                      <a:r>
                        <a:rPr lang="ar-AE" dirty="0"/>
                        <a:t>...........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412"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  <a:p>
                      <a:pPr rtl="1"/>
                      <a:r>
                        <a:rPr lang="ar-AE" dirty="0"/>
                        <a:t>...........</a:t>
                      </a:r>
                    </a:p>
                    <a:p>
                      <a:pPr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  <a:p>
                      <a:pPr rtl="1"/>
                      <a:r>
                        <a:rPr lang="ar-AE"/>
                        <a:t>...........</a:t>
                      </a:r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  <a:p>
                      <a:pPr rtl="1"/>
                      <a:r>
                        <a:rPr lang="ar-AE"/>
                        <a:t>...........</a:t>
                      </a:r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  <a:p>
                      <a:pPr rtl="1"/>
                      <a:r>
                        <a:rPr lang="ar-AE" dirty="0"/>
                        <a:t>...........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412">
                <a:tc>
                  <a:txBody>
                    <a:bodyPr/>
                    <a:lstStyle/>
                    <a:p>
                      <a:pPr algn="ctr" rtl="1"/>
                      <a:r>
                        <a:rPr lang="ar-AE" sz="3200" dirty="0">
                          <a:solidFill>
                            <a:schemeClr val="tx1"/>
                          </a:solidFill>
                        </a:rPr>
                        <a:t>حا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dirty="0"/>
                        <a:t>حو</a:t>
                      </a:r>
                      <a:endParaRPr lang="ar-AE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dirty="0">
                          <a:solidFill>
                            <a:schemeClr val="tx1"/>
                          </a:solidFill>
                        </a:rPr>
                        <a:t>حي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dirty="0"/>
                        <a:t>حيـ</a:t>
                      </a:r>
                      <a:endParaRPr lang="ar-AE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412"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  <a:p>
                      <a:pPr rtl="1"/>
                      <a:r>
                        <a:rPr lang="ar-AE" dirty="0"/>
                        <a:t>...........</a:t>
                      </a:r>
                    </a:p>
                    <a:p>
                      <a:pPr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  <a:p>
                      <a:pPr rtl="1"/>
                      <a:r>
                        <a:rPr lang="ar-AE" dirty="0"/>
                        <a:t>...........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  <a:p>
                      <a:pPr rtl="1"/>
                      <a:r>
                        <a:rPr lang="ar-AE" dirty="0"/>
                        <a:t>...........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  <a:p>
                      <a:pPr rtl="1"/>
                      <a:r>
                        <a:rPr lang="ar-AE" dirty="0"/>
                        <a:t>...........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3412"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  <a:p>
                      <a:pPr rtl="1"/>
                      <a:r>
                        <a:rPr lang="ar-AE" dirty="0"/>
                        <a:t>...........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  <a:p>
                      <a:pPr rtl="1"/>
                      <a:r>
                        <a:rPr lang="ar-AE" dirty="0"/>
                        <a:t>...........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  <a:p>
                      <a:pPr rtl="1"/>
                      <a:r>
                        <a:rPr lang="ar-AE" dirty="0"/>
                        <a:t>...........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  <a:p>
                      <a:pPr rtl="1"/>
                      <a:r>
                        <a:rPr lang="ar-AE" dirty="0"/>
                        <a:t>...........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060" y="3064714"/>
            <a:ext cx="1603896" cy="21371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896" y="1622224"/>
            <a:ext cx="1149487" cy="14424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061" y="4935071"/>
            <a:ext cx="1514788" cy="202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9082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44008" y="43808"/>
            <a:ext cx="4427984" cy="6797770"/>
          </a:xfrm>
          <a:prstGeom prst="rect">
            <a:avLst/>
          </a:prstGeom>
          <a:ln w="28575">
            <a:prstDash val="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5" name="Rectangle 4"/>
          <p:cNvSpPr/>
          <p:nvPr/>
        </p:nvSpPr>
        <p:spPr>
          <a:xfrm>
            <a:off x="0" y="43808"/>
            <a:ext cx="4427984" cy="6797769"/>
          </a:xfrm>
          <a:prstGeom prst="rect">
            <a:avLst/>
          </a:prstGeom>
          <a:ln w="28575">
            <a:prstDash val="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53752" y="980728"/>
            <a:ext cx="3958208" cy="79208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AE" sz="2000" b="1" dirty="0"/>
              <a:t>ارتب الحروف والمقاطع اكتب اسم الصورة 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06178" y="4032203"/>
            <a:ext cx="1770667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AE" sz="3200" b="1" dirty="0"/>
              <a:t>.............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4878896" y="145710"/>
            <a:ext cx="3958208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اسمي </a:t>
            </a:r>
            <a:r>
              <a:rPr lang="ar-AE" sz="2000" b="1"/>
              <a:t>:................................الاول </a:t>
            </a:r>
            <a:r>
              <a:rPr lang="ar-AE" sz="2000" b="1" dirty="0"/>
              <a:t>/.....</a:t>
            </a: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4644008" y="1124744"/>
            <a:ext cx="4175906" cy="79208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AE" sz="2000" b="1" dirty="0"/>
              <a:t>أركب الحروف لأكون كلمة مفيدة:</a:t>
            </a:r>
          </a:p>
        </p:txBody>
      </p: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181295"/>
              </p:ext>
            </p:extLst>
          </p:nvPr>
        </p:nvGraphicFramePr>
        <p:xfrm>
          <a:off x="4878897" y="1916832"/>
          <a:ext cx="3958208" cy="454417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3958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06078">
                <a:tc>
                  <a:txBody>
                    <a:bodyPr/>
                    <a:lstStyle/>
                    <a:p>
                      <a:pPr algn="r" rtl="1"/>
                      <a:r>
                        <a:rPr lang="ar-AE" sz="44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حو+  </a:t>
                      </a:r>
                      <a:r>
                        <a:rPr lang="ar-AE" sz="4400" dirty="0">
                          <a:solidFill>
                            <a:srgbClr val="0070C0"/>
                          </a:solidFill>
                          <a:cs typeface="SKR HEAD1" pitchFamily="2" charset="-78"/>
                        </a:rPr>
                        <a:t>تُ</a:t>
                      </a:r>
                      <a:r>
                        <a:rPr lang="ar-AE" sz="44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=</a:t>
                      </a:r>
                      <a:r>
                        <a:rPr lang="ar-AE" sz="4400" baseline="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 </a:t>
                      </a:r>
                      <a:r>
                        <a:rPr lang="ar-AE" sz="4400" baseline="0" dirty="0">
                          <a:solidFill>
                            <a:schemeClr val="tx1"/>
                          </a:solidFill>
                          <a:cs typeface="SKR HEAD1" pitchFamily="2" charset="-78"/>
                        </a:rPr>
                        <a:t>حوتُ</a:t>
                      </a:r>
                      <a:endParaRPr lang="ar-AE" sz="4400" dirty="0">
                        <a:solidFill>
                          <a:schemeClr val="tx1"/>
                        </a:solidFill>
                        <a:cs typeface="SKR HEAD1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3938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48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أَ+</a:t>
                      </a:r>
                      <a:r>
                        <a:rPr lang="ar-AE" sz="48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حِ </a:t>
                      </a:r>
                      <a:r>
                        <a:rPr lang="ar-AE" sz="48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+  </a:t>
                      </a:r>
                      <a:r>
                        <a:rPr lang="ar-AE" sz="4800" dirty="0">
                          <a:solidFill>
                            <a:schemeClr val="accent3">
                              <a:lumMod val="75000"/>
                            </a:schemeClr>
                          </a:solidFill>
                          <a:cs typeface="SKR HEAD1" pitchFamily="2" charset="-78"/>
                        </a:rPr>
                        <a:t>بُّ</a:t>
                      </a:r>
                      <a:r>
                        <a:rPr lang="ar-AE" sz="48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=</a:t>
                      </a:r>
                      <a:r>
                        <a:rPr lang="ar-AE" sz="4800" baseline="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 </a:t>
                      </a:r>
                      <a:r>
                        <a:rPr lang="ar-AE" sz="4800" baseline="0" dirty="0">
                          <a:solidFill>
                            <a:schemeClr val="tx1"/>
                          </a:solidFill>
                          <a:cs typeface="SKR HEAD1" pitchFamily="2" charset="-78"/>
                        </a:rPr>
                        <a:t>.......</a:t>
                      </a:r>
                      <a:endParaRPr lang="ar-AE" sz="4800" dirty="0">
                        <a:solidFill>
                          <a:schemeClr val="tx1"/>
                        </a:solidFill>
                        <a:cs typeface="SKR HEAD1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472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48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حَ+</a:t>
                      </a:r>
                      <a:r>
                        <a:rPr lang="ar-AE" sz="48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جَ</a:t>
                      </a:r>
                      <a:r>
                        <a:rPr lang="ar-AE" sz="48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 +  </a:t>
                      </a:r>
                      <a:r>
                        <a:rPr lang="ar-AE" sz="48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ب</a:t>
                      </a:r>
                      <a:r>
                        <a:rPr lang="ar-AE" sz="48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َ</a:t>
                      </a:r>
                      <a:r>
                        <a:rPr lang="ar-AE" sz="48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=</a:t>
                      </a:r>
                      <a:r>
                        <a:rPr lang="ar-AE" sz="4800" baseline="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 </a:t>
                      </a:r>
                      <a:r>
                        <a:rPr lang="ar-AE" sz="4800" baseline="0" dirty="0">
                          <a:solidFill>
                            <a:schemeClr val="tx1"/>
                          </a:solidFill>
                          <a:cs typeface="SKR HEAD1" pitchFamily="2" charset="-78"/>
                        </a:rPr>
                        <a:t>.......</a:t>
                      </a:r>
                      <a:endParaRPr lang="ar-AE" sz="4800" dirty="0">
                        <a:solidFill>
                          <a:schemeClr val="tx1"/>
                        </a:solidFill>
                        <a:cs typeface="SKR HEAD1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472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48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حا+</a:t>
                      </a:r>
                      <a:r>
                        <a:rPr lang="ar-AE" sz="4800" baseline="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 </a:t>
                      </a:r>
                      <a:r>
                        <a:rPr lang="ar-AE" sz="48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جِـ</a:t>
                      </a:r>
                      <a:r>
                        <a:rPr lang="ar-AE" sz="48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+  </a:t>
                      </a:r>
                      <a:r>
                        <a:rPr lang="ar-AE" sz="48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بُ</a:t>
                      </a:r>
                      <a:r>
                        <a:rPr lang="ar-AE" sz="48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=</a:t>
                      </a:r>
                      <a:r>
                        <a:rPr lang="ar-AE" sz="4800" baseline="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 </a:t>
                      </a:r>
                      <a:r>
                        <a:rPr lang="ar-AE" sz="4800" baseline="0" dirty="0">
                          <a:solidFill>
                            <a:schemeClr val="tx1"/>
                          </a:solidFill>
                          <a:cs typeface="SKR HEAD1" pitchFamily="2" charset="-78"/>
                        </a:rPr>
                        <a:t>......</a:t>
                      </a:r>
                      <a:endParaRPr lang="ar-AE" sz="4800" dirty="0">
                        <a:solidFill>
                          <a:schemeClr val="tx1"/>
                        </a:solidFill>
                        <a:cs typeface="SKR HEAD1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472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48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تَحْ+  </a:t>
                      </a:r>
                      <a:r>
                        <a:rPr lang="ar-AE" sz="4800" dirty="0">
                          <a:solidFill>
                            <a:srgbClr val="0070C0"/>
                          </a:solidFill>
                          <a:cs typeface="SKR HEAD1" pitchFamily="2" charset="-78"/>
                        </a:rPr>
                        <a:t>تَ </a:t>
                      </a:r>
                      <a:r>
                        <a:rPr lang="ar-AE" sz="48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=</a:t>
                      </a:r>
                      <a:r>
                        <a:rPr lang="ar-AE" sz="4800" baseline="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 </a:t>
                      </a:r>
                      <a:r>
                        <a:rPr lang="ar-AE" sz="4800" baseline="0" dirty="0">
                          <a:solidFill>
                            <a:schemeClr val="tx1"/>
                          </a:solidFill>
                          <a:cs typeface="SKR HEAD1" pitchFamily="2" charset="-78"/>
                        </a:rPr>
                        <a:t>......</a:t>
                      </a:r>
                      <a:endParaRPr lang="ar-AE" sz="4800" dirty="0">
                        <a:solidFill>
                          <a:schemeClr val="tx1"/>
                        </a:solidFill>
                        <a:cs typeface="SKR HEAD1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0" name="Title 1"/>
          <p:cNvSpPr txBox="1">
            <a:spLocks/>
          </p:cNvSpPr>
          <p:nvPr/>
        </p:nvSpPr>
        <p:spPr>
          <a:xfrm>
            <a:off x="218637" y="285649"/>
            <a:ext cx="3958208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اسمي </a:t>
            </a:r>
            <a:r>
              <a:rPr lang="ar-AE" sz="2000" b="1"/>
              <a:t>:................................الاول </a:t>
            </a:r>
            <a:r>
              <a:rPr lang="ar-AE" sz="2000" b="1" dirty="0"/>
              <a:t>/.....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18638" y="4068361"/>
            <a:ext cx="1731542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AE" sz="3200" b="1" dirty="0"/>
              <a:t>.............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53752" y="4581128"/>
            <a:ext cx="3958208" cy="79208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AE" sz="2000" b="1" dirty="0"/>
              <a:t>حوط الصوت الطويل لحرف الحاء (ح):</a:t>
            </a:r>
          </a:p>
        </p:txBody>
      </p:sp>
      <p:sp>
        <p:nvSpPr>
          <p:cNvPr id="6" name="Oval 5"/>
          <p:cNvSpPr/>
          <p:nvPr/>
        </p:nvSpPr>
        <p:spPr>
          <a:xfrm>
            <a:off x="2987824" y="5481228"/>
            <a:ext cx="1405045" cy="118813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3200" dirty="0">
                <a:cs typeface="SKR HEAD1" pitchFamily="2" charset="-78"/>
              </a:rPr>
              <a:t>سَحابُ</a:t>
            </a:r>
          </a:p>
        </p:txBody>
      </p:sp>
      <p:sp>
        <p:nvSpPr>
          <p:cNvPr id="19" name="Oval 18"/>
          <p:cNvSpPr/>
          <p:nvPr/>
        </p:nvSpPr>
        <p:spPr>
          <a:xfrm>
            <a:off x="1495028" y="5445224"/>
            <a:ext cx="1437928" cy="129614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3600" dirty="0">
                <a:cs typeface="SKR HEAD1" pitchFamily="2" charset="-78"/>
              </a:rPr>
              <a:t>نَحيبُ</a:t>
            </a:r>
          </a:p>
        </p:txBody>
      </p:sp>
      <p:sp>
        <p:nvSpPr>
          <p:cNvPr id="20" name="Oval 19"/>
          <p:cNvSpPr/>
          <p:nvPr/>
        </p:nvSpPr>
        <p:spPr>
          <a:xfrm>
            <a:off x="253752" y="5553236"/>
            <a:ext cx="1189021" cy="108012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3200" dirty="0">
                <a:cs typeface="SKR HEAD1" pitchFamily="2" charset="-78"/>
              </a:rPr>
              <a:t>رَحيمُ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9" t="13197" r="29176" b="29788"/>
          <a:stretch/>
        </p:blipFill>
        <p:spPr>
          <a:xfrm>
            <a:off x="2538476" y="2359333"/>
            <a:ext cx="1506070" cy="15740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37" y="2344556"/>
            <a:ext cx="1947584" cy="145880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683589" y="1630962"/>
            <a:ext cx="521614" cy="5717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800" b="1" dirty="0"/>
              <a:t>ــرَ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538218" y="1649278"/>
            <a:ext cx="521614" cy="5717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800" b="1" dirty="0"/>
              <a:t>جُـ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114282" y="1649278"/>
            <a:ext cx="521614" cy="5717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800" b="1" dirty="0"/>
              <a:t>ذُ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2197741" y="1630962"/>
            <a:ext cx="35115" cy="29501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180867" y="1628800"/>
            <a:ext cx="521614" cy="5717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800" b="1" dirty="0"/>
              <a:t>تُ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95536" y="1647116"/>
            <a:ext cx="737638" cy="5717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800" b="1" dirty="0"/>
              <a:t>حو</a:t>
            </a:r>
          </a:p>
        </p:txBody>
      </p:sp>
    </p:spTree>
    <p:extLst>
      <p:ext uri="{BB962C8B-B14F-4D97-AF65-F5344CB8AC3E}">
        <p14:creationId xmlns:p14="http://schemas.microsoft.com/office/powerpoint/2010/main" val="4481125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80520" y="35560"/>
            <a:ext cx="4427984" cy="6797769"/>
          </a:xfrm>
          <a:prstGeom prst="rect">
            <a:avLst/>
          </a:prstGeom>
          <a:ln w="28575">
            <a:prstDash val="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915408" y="980190"/>
            <a:ext cx="3958208" cy="79208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AE" sz="2000" b="1" dirty="0"/>
              <a:t>أنسخ حرف الحاء(ح)الناقص في الكلمة :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013709" y="116632"/>
            <a:ext cx="3958208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اسمي </a:t>
            </a:r>
            <a:r>
              <a:rPr lang="ar-AE" sz="2000" b="1"/>
              <a:t>:................................الاول </a:t>
            </a:r>
            <a:r>
              <a:rPr lang="ar-AE" sz="2000" b="1" dirty="0"/>
              <a:t>/.....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472949"/>
              </p:ext>
            </p:extLst>
          </p:nvPr>
        </p:nvGraphicFramePr>
        <p:xfrm>
          <a:off x="5013709" y="1700808"/>
          <a:ext cx="3531876" cy="936104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1772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72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72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 algn="ctr" rtl="1"/>
                      <a:r>
                        <a:rPr lang="ar-AE" sz="40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cs typeface="SKR HEAD1" pitchFamily="2" charset="-78"/>
                        </a:rPr>
                        <a:t>حـــ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40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cs typeface="SKR HEAD1" pitchFamily="2" charset="-78"/>
                        </a:rPr>
                        <a:t>حـ/ـحـ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40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cs typeface="SKR HEAD1" pitchFamily="2" charset="-78"/>
                        </a:rPr>
                        <a:t>ـــح/ح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0" y="43808"/>
            <a:ext cx="4427984" cy="6797769"/>
          </a:xfrm>
          <a:prstGeom prst="rect">
            <a:avLst/>
          </a:prstGeom>
          <a:ln w="28575">
            <a:prstDash val="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53752" y="836712"/>
            <a:ext cx="3958208" cy="79208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اكتب صوت الحاء  المناسب للصورة 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87051" y="6074132"/>
            <a:ext cx="1501552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ar-AE"/>
            </a:defPPr>
            <a:lvl1pPr algn="ctr">
              <a:defRPr sz="3600" b="1"/>
            </a:lvl1pPr>
          </a:lstStyle>
          <a:p>
            <a:r>
              <a:rPr lang="ar-AE" dirty="0"/>
              <a:t>....تُ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2240" y="3672508"/>
            <a:ext cx="1606456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AE" sz="3600" b="1" dirty="0"/>
              <a:t>...جارَةُ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87051" y="3646411"/>
            <a:ext cx="1257968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AE" sz="3600" b="1" dirty="0"/>
              <a:t>رُمْـ....</a:t>
            </a:r>
          </a:p>
        </p:txBody>
      </p:sp>
      <p:sp>
        <p:nvSpPr>
          <p:cNvPr id="14" name="Oval 13"/>
          <p:cNvSpPr/>
          <p:nvPr/>
        </p:nvSpPr>
        <p:spPr>
          <a:xfrm>
            <a:off x="3347865" y="1556793"/>
            <a:ext cx="792087" cy="648072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3200" dirty="0">
                <a:cs typeface="SKR HEAD1" pitchFamily="2" charset="-78"/>
              </a:rPr>
              <a:t>حو</a:t>
            </a:r>
            <a:endParaRPr lang="ar-AE" sz="3600" dirty="0">
              <a:cs typeface="SKR HEAD1" pitchFamily="2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8258" y="6074132"/>
            <a:ext cx="1750437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AE" sz="3600" b="1" dirty="0"/>
              <a:t>...ـلزون</a:t>
            </a:r>
          </a:p>
        </p:txBody>
      </p:sp>
      <p:sp>
        <p:nvSpPr>
          <p:cNvPr id="21" name="Oval 20"/>
          <p:cNvSpPr/>
          <p:nvPr/>
        </p:nvSpPr>
        <p:spPr>
          <a:xfrm>
            <a:off x="2473872" y="1556792"/>
            <a:ext cx="762064" cy="630233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3200" dirty="0">
                <a:cs typeface="SKR HEAD1" pitchFamily="2" charset="-78"/>
              </a:rPr>
              <a:t>ـحُ</a:t>
            </a:r>
          </a:p>
        </p:txBody>
      </p:sp>
      <p:sp>
        <p:nvSpPr>
          <p:cNvPr id="24" name="Oval 23"/>
          <p:cNvSpPr/>
          <p:nvPr/>
        </p:nvSpPr>
        <p:spPr>
          <a:xfrm>
            <a:off x="641584" y="1574631"/>
            <a:ext cx="762064" cy="630233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800" dirty="0">
                <a:cs typeface="SKR HEAD1" pitchFamily="2" charset="-78"/>
              </a:rPr>
              <a:t>حِـ</a:t>
            </a:r>
          </a:p>
        </p:txBody>
      </p:sp>
      <p:sp>
        <p:nvSpPr>
          <p:cNvPr id="25" name="Oval 24"/>
          <p:cNvSpPr/>
          <p:nvPr/>
        </p:nvSpPr>
        <p:spPr>
          <a:xfrm>
            <a:off x="1547664" y="1574631"/>
            <a:ext cx="762064" cy="630233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800" dirty="0">
                <a:cs typeface="SKR HEAD1" pitchFamily="2" charset="-78"/>
              </a:rPr>
              <a:t>حَـ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313090" y="130170"/>
            <a:ext cx="3958208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اسمي </a:t>
            </a:r>
            <a:r>
              <a:rPr lang="ar-AE" sz="2000" b="1"/>
              <a:t>:................................الاول </a:t>
            </a:r>
            <a:r>
              <a:rPr lang="ar-AE" sz="2000" b="1" dirty="0"/>
              <a:t>/.....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557585"/>
              </p:ext>
            </p:extLst>
          </p:nvPr>
        </p:nvGraphicFramePr>
        <p:xfrm>
          <a:off x="5010470" y="3068960"/>
          <a:ext cx="3768084" cy="3165167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256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6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60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7179">
                <a:tc>
                  <a:txBody>
                    <a:bodyPr/>
                    <a:lstStyle/>
                    <a:p>
                      <a:pPr algn="ctr" rtl="1"/>
                      <a:r>
                        <a:rPr lang="ar-AE" sz="32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حـــ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حـ /ـحـ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ـح</a:t>
                      </a:r>
                      <a:r>
                        <a:rPr lang="ar-AE" sz="3200" baseline="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 /ح</a:t>
                      </a:r>
                      <a:endParaRPr lang="ar-AE" sz="3200" dirty="0">
                        <a:solidFill>
                          <a:srgbClr val="FF0000"/>
                        </a:solidFill>
                        <a:cs typeface="SKR HEAD1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0159">
                <a:tc>
                  <a:txBody>
                    <a:bodyPr/>
                    <a:lstStyle/>
                    <a:p>
                      <a:pPr algn="ctr" rtl="1"/>
                      <a:endParaRPr lang="ar-AE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...ـرَثََ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نَـ....ـبَ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رِما....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1041">
                <a:tc>
                  <a:txBody>
                    <a:bodyPr/>
                    <a:lstStyle/>
                    <a:p>
                      <a:pPr algn="ctr" rtl="1"/>
                      <a:endParaRPr lang="ar-AE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....ـبَسَ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سَـ....ـبَ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مُريـ...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6788">
                <a:tc>
                  <a:txBody>
                    <a:bodyPr/>
                    <a:lstStyle/>
                    <a:p>
                      <a:pPr algn="ctr" rtl="1"/>
                      <a:endParaRPr lang="ar-AE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..ـمَلَ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رَ....ـبَ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نَبَـ...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89" y="4653136"/>
            <a:ext cx="1417227" cy="127266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57" y="2348880"/>
            <a:ext cx="1524093" cy="11521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535" y="2429647"/>
            <a:ext cx="1290914" cy="114972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243" y="4466997"/>
            <a:ext cx="1947584" cy="145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610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80520" y="35560"/>
            <a:ext cx="4427984" cy="6797769"/>
          </a:xfrm>
          <a:prstGeom prst="rect">
            <a:avLst/>
          </a:prstGeom>
          <a:ln w="28575">
            <a:prstDash val="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80521" y="836712"/>
            <a:ext cx="4291396" cy="64861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AE" sz="2000" b="1" dirty="0"/>
              <a:t>أقرأ الكلمات و ألاحظ حرف الحاء(ح) في الكلمة :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013709" y="116632"/>
            <a:ext cx="3958208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اسمي </a:t>
            </a:r>
            <a:r>
              <a:rPr lang="ar-AE" sz="2000" b="1"/>
              <a:t>:................................الاول </a:t>
            </a:r>
            <a:r>
              <a:rPr lang="ar-AE" sz="2000" b="1" dirty="0"/>
              <a:t>/.....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4748439"/>
              </p:ext>
            </p:extLst>
          </p:nvPr>
        </p:nvGraphicFramePr>
        <p:xfrm>
          <a:off x="5027135" y="1435747"/>
          <a:ext cx="3734754" cy="2513538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2449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49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49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2890">
                <a:tc>
                  <a:txBody>
                    <a:bodyPr/>
                    <a:lstStyle/>
                    <a:p>
                      <a:pPr algn="ctr" rtl="1"/>
                      <a:r>
                        <a:rPr lang="ar-AE" sz="32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حَـ</a:t>
                      </a:r>
                      <a:r>
                        <a:rPr lang="ar-AE" sz="3200" dirty="0">
                          <a:solidFill>
                            <a:schemeClr val="tx1"/>
                          </a:solidFill>
                          <a:cs typeface="SKR HEAD1" pitchFamily="2" charset="-78"/>
                        </a:rPr>
                        <a:t>جَبَ</a:t>
                      </a:r>
                      <a:endParaRPr lang="ar-AE" sz="3200" dirty="0">
                        <a:solidFill>
                          <a:srgbClr val="FF0000"/>
                        </a:solidFill>
                        <a:cs typeface="SKR HEAD1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dirty="0">
                          <a:solidFill>
                            <a:schemeClr val="tx1"/>
                          </a:solidFill>
                          <a:cs typeface="SKR HEAD1" pitchFamily="2" charset="-78"/>
                        </a:rPr>
                        <a:t>تَ</a:t>
                      </a:r>
                      <a:r>
                        <a:rPr lang="ar-AE" sz="32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حْـ</a:t>
                      </a:r>
                      <a:r>
                        <a:rPr lang="ar-AE" sz="3200" dirty="0">
                          <a:solidFill>
                            <a:schemeClr val="tx1"/>
                          </a:solidFill>
                          <a:cs typeface="SKR HEAD1" pitchFamily="2" charset="-78"/>
                        </a:rPr>
                        <a:t>تُ</a:t>
                      </a:r>
                      <a:endParaRPr lang="ar-AE" sz="3200" dirty="0">
                        <a:solidFill>
                          <a:srgbClr val="FF0000"/>
                        </a:solidFill>
                        <a:cs typeface="SKR HEAD1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dirty="0">
                          <a:solidFill>
                            <a:schemeClr val="tx1"/>
                          </a:solidFill>
                          <a:cs typeface="SKR HEAD1" pitchFamily="2" charset="-78"/>
                        </a:rPr>
                        <a:t>جَرَ</a:t>
                      </a:r>
                      <a:r>
                        <a:rPr lang="ar-AE" sz="32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حُ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4806">
                <a:tc>
                  <a:txBody>
                    <a:bodyPr/>
                    <a:lstStyle/>
                    <a:p>
                      <a:pPr algn="ctr" rtl="1"/>
                      <a:r>
                        <a:rPr lang="ar-AE" sz="32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حَ</a:t>
                      </a:r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مامَةٌ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رَ</a:t>
                      </a:r>
                      <a:r>
                        <a:rPr lang="ar-AE" sz="32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حي</a:t>
                      </a:r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مُ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أَبا</a:t>
                      </a:r>
                      <a:r>
                        <a:rPr lang="ar-AE" sz="32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ح</a:t>
                      </a:r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َ</a:t>
                      </a:r>
                      <a:endParaRPr lang="ar-AE" sz="32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4806">
                <a:tc>
                  <a:txBody>
                    <a:bodyPr/>
                    <a:lstStyle/>
                    <a:p>
                      <a:pPr algn="ctr" rtl="1"/>
                      <a:r>
                        <a:rPr lang="ar-AE" sz="32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حِـ</a:t>
                      </a:r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جارَة</a:t>
                      </a:r>
                      <a:r>
                        <a:rPr lang="ar-AE" sz="32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ٌ</a:t>
                      </a:r>
                      <a:endParaRPr lang="ar-AE" sz="3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أُ</a:t>
                      </a:r>
                      <a:r>
                        <a:rPr lang="ar-AE" sz="32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حِـ</a:t>
                      </a:r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بُّ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رِيا</a:t>
                      </a:r>
                      <a:r>
                        <a:rPr lang="ar-AE" sz="32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حُ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4806">
                <a:tc>
                  <a:txBody>
                    <a:bodyPr/>
                    <a:lstStyle/>
                    <a:p>
                      <a:pPr algn="ctr" rtl="1"/>
                      <a:r>
                        <a:rPr lang="ar-AE" sz="32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حـو</a:t>
                      </a:r>
                      <a:r>
                        <a:rPr lang="ar-AE" sz="3200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 </a:t>
                      </a:r>
                      <a:r>
                        <a:rPr lang="ar-AE" sz="32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تُ</a:t>
                      </a:r>
                      <a:endParaRPr lang="ar-AE" sz="3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بـ</a:t>
                      </a:r>
                      <a:r>
                        <a:rPr lang="ar-AE" sz="32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حِـو</a:t>
                      </a:r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ثَ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مُريـ</a:t>
                      </a:r>
                      <a:r>
                        <a:rPr lang="ar-AE" sz="32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ـح</a:t>
                      </a:r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0" y="43808"/>
            <a:ext cx="4427984" cy="6797769"/>
          </a:xfrm>
          <a:prstGeom prst="rect">
            <a:avLst/>
          </a:prstGeom>
          <a:ln w="28575">
            <a:prstDash val="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53752" y="836712"/>
            <a:ext cx="3958208" cy="79208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اكتب مقطع المد المناسب للصورة 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31640" y="6093296"/>
            <a:ext cx="1501552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AE" sz="2800" b="1" dirty="0"/>
              <a:t>لُــ.....مُ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2240" y="3744516"/>
            <a:ext cx="1606456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AE" sz="3600" b="1" dirty="0"/>
              <a:t>جَـ.....ـمُ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50709" y="3718419"/>
            <a:ext cx="1489243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AE" sz="3600" b="1" dirty="0"/>
              <a:t>...جِبُ</a:t>
            </a:r>
          </a:p>
        </p:txBody>
      </p:sp>
      <p:sp>
        <p:nvSpPr>
          <p:cNvPr id="14" name="Oval 13"/>
          <p:cNvSpPr/>
          <p:nvPr/>
        </p:nvSpPr>
        <p:spPr>
          <a:xfrm>
            <a:off x="3416035" y="1574631"/>
            <a:ext cx="723917" cy="630233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3200" dirty="0">
                <a:cs typeface="SKR HEAD1" pitchFamily="2" charset="-78"/>
              </a:rPr>
              <a:t>حو</a:t>
            </a:r>
            <a:endParaRPr lang="ar-AE" sz="3600" dirty="0">
              <a:cs typeface="SKR HEAD1" pitchFamily="2" charset="-78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2473872" y="1556792"/>
            <a:ext cx="762064" cy="630233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3200" dirty="0">
                <a:cs typeface="SKR HEAD1" pitchFamily="2" charset="-78"/>
              </a:rPr>
              <a:t>حا</a:t>
            </a:r>
          </a:p>
        </p:txBody>
      </p:sp>
      <p:sp>
        <p:nvSpPr>
          <p:cNvPr id="25" name="Oval 24"/>
          <p:cNvSpPr/>
          <p:nvPr/>
        </p:nvSpPr>
        <p:spPr>
          <a:xfrm>
            <a:off x="1547664" y="1574631"/>
            <a:ext cx="762064" cy="630233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800" dirty="0">
                <a:cs typeface="SKR HEAD1" pitchFamily="2" charset="-78"/>
              </a:rPr>
              <a:t>حيـ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313090" y="130170"/>
            <a:ext cx="3958208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اسمي </a:t>
            </a:r>
            <a:r>
              <a:rPr lang="ar-AE" sz="2000" b="1"/>
              <a:t>:................................الاول </a:t>
            </a:r>
            <a:r>
              <a:rPr lang="ar-AE" sz="2000" b="1" dirty="0"/>
              <a:t>/.....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4644008" y="3861048"/>
            <a:ext cx="4427984" cy="79208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أكتب حرف الحاء ( ح) بشكله المناسب في الكلمة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88024" y="5229200"/>
            <a:ext cx="4130474" cy="139172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AE" sz="3000" b="1" dirty="0"/>
              <a:t>زَ....ـفَ  .....ـلَزونُ فَوَجدَ الْـ...ـرْباءَ،َ فَأصْبَـ..... صَديقيْنِ.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184976"/>
              </p:ext>
            </p:extLst>
          </p:nvPr>
        </p:nvGraphicFramePr>
        <p:xfrm>
          <a:off x="5943555" y="4509120"/>
          <a:ext cx="2098516" cy="59548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524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46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46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46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5486">
                <a:tc>
                  <a:txBody>
                    <a:bodyPr/>
                    <a:lstStyle/>
                    <a:p>
                      <a:pPr algn="ctr" rtl="1"/>
                      <a:r>
                        <a:rPr lang="ar-AE" sz="2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cs typeface="SKR HEAD1" pitchFamily="2" charset="-78"/>
                        </a:rPr>
                        <a:t>حَــ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cs typeface="SKR HEAD1" pitchFamily="2" charset="-78"/>
                        </a:rPr>
                        <a:t>ـحَا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cs typeface="SKR HEAD1" pitchFamily="2" charset="-78"/>
                        </a:rPr>
                        <a:t>حِــ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cs typeface="SKR HEAD1" pitchFamily="2" charset="-78"/>
                        </a:rPr>
                        <a:t>ـحِـ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" b="27147"/>
          <a:stretch/>
        </p:blipFill>
        <p:spPr>
          <a:xfrm>
            <a:off x="2616405" y="2427042"/>
            <a:ext cx="1637635" cy="11588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9" y="1574631"/>
            <a:ext cx="2076450" cy="2200275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277652" y="4702269"/>
            <a:ext cx="1752435" cy="1179513"/>
            <a:chOff x="1080757" y="4776358"/>
            <a:chExt cx="2335278" cy="1272568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807324" y="5229200"/>
              <a:ext cx="1608711" cy="819726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970575" flipH="1" flipV="1">
              <a:off x="1217207" y="4777930"/>
              <a:ext cx="1112829" cy="138573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0803" y="4776358"/>
              <a:ext cx="1033964" cy="828933"/>
            </a:xfrm>
            <a:prstGeom prst="rect">
              <a:avLst/>
            </a:prstGeom>
          </p:spPr>
        </p:pic>
      </p:grpSp>
      <p:cxnSp>
        <p:nvCxnSpPr>
          <p:cNvPr id="20" name="Straight Arrow Connector 19"/>
          <p:cNvCxnSpPr/>
          <p:nvPr/>
        </p:nvCxnSpPr>
        <p:spPr>
          <a:xfrm>
            <a:off x="3030087" y="2427042"/>
            <a:ext cx="205849" cy="24772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44942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36512" y="44624"/>
            <a:ext cx="4427984" cy="6797770"/>
          </a:xfrm>
          <a:prstGeom prst="rect">
            <a:avLst/>
          </a:prstGeom>
          <a:ln w="28575">
            <a:prstDash val="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" name="Rectangle 1"/>
          <p:cNvSpPr/>
          <p:nvPr/>
        </p:nvSpPr>
        <p:spPr>
          <a:xfrm>
            <a:off x="4644008" y="43808"/>
            <a:ext cx="4427984" cy="6797770"/>
          </a:xfrm>
          <a:prstGeom prst="rect">
            <a:avLst/>
          </a:prstGeom>
          <a:ln w="28575">
            <a:prstDash val="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250242" y="1043859"/>
            <a:ext cx="3958208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أصل اسم الشخصية بالصورة المناسبة من قصة </a:t>
            </a:r>
            <a:r>
              <a:rPr lang="ar-AE" sz="2000" b="1" u="sng" dirty="0">
                <a:solidFill>
                  <a:srgbClr val="FF0000"/>
                </a:solidFill>
              </a:rPr>
              <a:t>خشون الخروف الخَفيُّ</a:t>
            </a:r>
          </a:p>
        </p:txBody>
      </p:sp>
      <p:sp>
        <p:nvSpPr>
          <p:cNvPr id="4" name="Rectangle 3"/>
          <p:cNvSpPr/>
          <p:nvPr/>
        </p:nvSpPr>
        <p:spPr>
          <a:xfrm>
            <a:off x="7308305" y="1929606"/>
            <a:ext cx="16654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خَشون 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878896" y="145710"/>
            <a:ext cx="3958208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اسمي </a:t>
            </a:r>
            <a:r>
              <a:rPr lang="ar-AE" sz="2000" b="1"/>
              <a:t>:................................الاول </a:t>
            </a:r>
            <a:r>
              <a:rPr lang="ar-AE" sz="2000" b="1" dirty="0"/>
              <a:t>/.....</a:t>
            </a:r>
          </a:p>
        </p:txBody>
      </p:sp>
      <p:sp>
        <p:nvSpPr>
          <p:cNvPr id="6" name="Rectangle 5"/>
          <p:cNvSpPr/>
          <p:nvPr/>
        </p:nvSpPr>
        <p:spPr>
          <a:xfrm>
            <a:off x="7524327" y="3615407"/>
            <a:ext cx="144946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بِطيخُ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20272" y="5705223"/>
            <a:ext cx="21161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خَرْبوش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7504" y="836712"/>
            <a:ext cx="4283968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استمع لقصة </a:t>
            </a:r>
            <a:r>
              <a:rPr lang="ar-AE" sz="2000" b="1" u="sng" dirty="0">
                <a:solidFill>
                  <a:srgbClr val="FF0000"/>
                </a:solidFill>
              </a:rPr>
              <a:t>خشون الخروف الخَفيُّ</a:t>
            </a:r>
          </a:p>
          <a:p>
            <a:r>
              <a:rPr lang="ar-AE" sz="2000" b="1" dirty="0"/>
              <a:t>ثم اجيب عن الأسئلة التالية </a:t>
            </a:r>
            <a:endParaRPr lang="ar-AE" sz="2000" b="1" u="sng" dirty="0">
              <a:solidFill>
                <a:srgbClr val="FF000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98376" y="145710"/>
            <a:ext cx="3958208" cy="69100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اسمي </a:t>
            </a:r>
            <a:r>
              <a:rPr lang="ar-AE" sz="2000" b="1"/>
              <a:t>:................................الاول </a:t>
            </a:r>
            <a:r>
              <a:rPr lang="ar-AE" sz="2000" b="1" dirty="0"/>
              <a:t>/.....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-36512" y="1556792"/>
            <a:ext cx="4398640" cy="5284786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r">
              <a:lnSpc>
                <a:spcPct val="220000"/>
              </a:lnSpc>
              <a:buFont typeface="Arial" panose="020B0604020202020204" pitchFamily="34" charset="0"/>
              <a:buChar char="•"/>
            </a:pPr>
            <a:r>
              <a:rPr lang="ar-AE" sz="2000" dirty="0">
                <a:cs typeface="SKR HEAD1" pitchFamily="2" charset="-78"/>
              </a:rPr>
              <a:t>يَتَميَّزُ خَشونْ بِأنهُ :</a:t>
            </a:r>
          </a:p>
          <a:p>
            <a:pPr algn="r">
              <a:lnSpc>
                <a:spcPct val="220000"/>
              </a:lnSpc>
            </a:pPr>
            <a:r>
              <a:rPr lang="ar-AE" sz="2000" dirty="0">
                <a:solidFill>
                  <a:srgbClr val="FF0000"/>
                </a:solidFill>
                <a:cs typeface="SKR HEAD1" pitchFamily="2" charset="-78"/>
              </a:rPr>
              <a:t>            </a:t>
            </a:r>
            <a:r>
              <a:rPr lang="ar-AE" sz="2000" dirty="0">
                <a:solidFill>
                  <a:schemeClr val="accent2">
                    <a:lumMod val="75000"/>
                  </a:schemeClr>
                </a:solidFill>
                <a:cs typeface="SKR HEAD1" pitchFamily="2" charset="-78"/>
              </a:rPr>
              <a:t>كَسولُ	                     واسِعُ الْخيال 	     غًبِيُّ</a:t>
            </a:r>
          </a:p>
          <a:p>
            <a:pPr marL="342900" indent="-342900" algn="r">
              <a:lnSpc>
                <a:spcPct val="220000"/>
              </a:lnSpc>
              <a:buFont typeface="Arial" panose="020B0604020202020204" pitchFamily="34" charset="0"/>
              <a:buChar char="•"/>
            </a:pPr>
            <a:r>
              <a:rPr lang="ar-AE" sz="2000" dirty="0">
                <a:cs typeface="SKR HEAD1" pitchFamily="2" charset="-78"/>
              </a:rPr>
              <a:t>ليحل  خشون مشكلته لجأ إلى:</a:t>
            </a:r>
          </a:p>
          <a:p>
            <a:pPr algn="r">
              <a:lnSpc>
                <a:spcPct val="220000"/>
              </a:lnSpc>
            </a:pPr>
            <a:r>
              <a:rPr lang="ar-AE" sz="2000" dirty="0">
                <a:solidFill>
                  <a:schemeClr val="accent2">
                    <a:lumMod val="75000"/>
                  </a:schemeClr>
                </a:solidFill>
                <a:cs typeface="SKR HEAD1" pitchFamily="2" charset="-78"/>
              </a:rPr>
              <a:t>        أمه		الكلب	     الكتب </a:t>
            </a:r>
          </a:p>
          <a:p>
            <a:pPr marL="342900" indent="-342900" algn="r">
              <a:lnSpc>
                <a:spcPct val="220000"/>
              </a:lnSpc>
              <a:buFont typeface="Arial" panose="020B0604020202020204" pitchFamily="34" charset="0"/>
              <a:buChar char="•"/>
            </a:pPr>
            <a:r>
              <a:rPr lang="ar-AE" sz="2000" dirty="0">
                <a:cs typeface="SKR HEAD1" pitchFamily="2" charset="-78"/>
              </a:rPr>
              <a:t>ضرخ خشون  من ألم </a:t>
            </a:r>
          </a:p>
          <a:p>
            <a:pPr algn="r">
              <a:lnSpc>
                <a:spcPct val="220000"/>
              </a:lnSpc>
            </a:pPr>
            <a:r>
              <a:rPr lang="ar-AE" sz="2000" dirty="0">
                <a:solidFill>
                  <a:srgbClr val="FF0000"/>
                </a:solidFill>
                <a:cs typeface="SKR HEAD1" pitchFamily="2" charset="-78"/>
              </a:rPr>
              <a:t>          </a:t>
            </a:r>
            <a:r>
              <a:rPr lang="ar-AE" sz="2000" dirty="0">
                <a:solidFill>
                  <a:schemeClr val="accent2">
                    <a:lumMod val="75000"/>
                  </a:schemeClr>
                </a:solidFill>
                <a:cs typeface="SKR HEAD1" pitchFamily="2" charset="-78"/>
              </a:rPr>
              <a:t>أسْنانه		بَطْنِهِ	     رأسه</a:t>
            </a:r>
          </a:p>
          <a:p>
            <a:pPr marL="342900" indent="-342900" algn="r">
              <a:lnSpc>
                <a:spcPct val="220000"/>
              </a:lnSpc>
              <a:buFont typeface="Arial" panose="020B0604020202020204" pitchFamily="34" charset="0"/>
              <a:buChar char="•"/>
            </a:pPr>
            <a:r>
              <a:rPr lang="ar-AE" sz="2000" dirty="0">
                <a:cs typeface="SKR HEAD1" pitchFamily="2" charset="-78"/>
              </a:rPr>
              <a:t>كَلِمَة بِطيخُ يَنْتَهي بِحَرف</a:t>
            </a:r>
          </a:p>
          <a:p>
            <a:pPr algn="r">
              <a:lnSpc>
                <a:spcPct val="220000"/>
              </a:lnSpc>
            </a:pPr>
            <a:r>
              <a:rPr lang="ar-AE" sz="2000" dirty="0">
                <a:solidFill>
                  <a:schemeClr val="accent2">
                    <a:lumMod val="75000"/>
                  </a:schemeClr>
                </a:solidFill>
                <a:cs typeface="SKR HEAD1" pitchFamily="2" charset="-78"/>
              </a:rPr>
              <a:t>     ب		خ	           أ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74831"/>
            <a:ext cx="642339" cy="576820"/>
          </a:xfrm>
          <a:prstGeom prst="rect">
            <a:avLst/>
          </a:prstGeom>
        </p:spPr>
      </p:pic>
      <p:pic>
        <p:nvPicPr>
          <p:cNvPr id="13" name="صورة 10">
            <a:extLst>
              <a:ext uri="{FF2B5EF4-FFF2-40B4-BE49-F238E27FC236}">
                <a16:creationId xmlns:a16="http://schemas.microsoft.com/office/drawing/2014/main" id="{0290AD62-BE38-4C7A-971B-1A01D07B9B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78896" y="5534391"/>
            <a:ext cx="1354533" cy="1094162"/>
          </a:xfrm>
          <a:prstGeom prst="rect">
            <a:avLst/>
          </a:prstGeom>
        </p:spPr>
      </p:pic>
      <p:pic>
        <p:nvPicPr>
          <p:cNvPr id="14" name="صورة 5">
            <a:extLst>
              <a:ext uri="{FF2B5EF4-FFF2-40B4-BE49-F238E27FC236}">
                <a16:creationId xmlns:a16="http://schemas.microsoft.com/office/drawing/2014/main" id="{58607F5B-68D0-4C8A-9B03-723FDA73F29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076" y="3430621"/>
            <a:ext cx="1495353" cy="11390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375" y="1604783"/>
            <a:ext cx="1485574" cy="160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736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44008" y="43808"/>
            <a:ext cx="4427984" cy="6797770"/>
          </a:xfrm>
          <a:prstGeom prst="rect">
            <a:avLst/>
          </a:prstGeom>
          <a:ln w="28575">
            <a:prstDash val="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8896" y="785398"/>
            <a:ext cx="3958208" cy="792088"/>
          </a:xfrm>
        </p:spPr>
        <p:txBody>
          <a:bodyPr>
            <a:normAutofit/>
          </a:bodyPr>
          <a:lstStyle/>
          <a:p>
            <a:r>
              <a:rPr lang="ar-AE" sz="2000" b="1" dirty="0"/>
              <a:t>أصل الصوت الهمزة بالصورة المناسبة</a:t>
            </a:r>
          </a:p>
        </p:txBody>
      </p:sp>
      <p:sp>
        <p:nvSpPr>
          <p:cNvPr id="5" name="Rectangle 4"/>
          <p:cNvSpPr/>
          <p:nvPr/>
        </p:nvSpPr>
        <p:spPr>
          <a:xfrm>
            <a:off x="18863" y="43807"/>
            <a:ext cx="4427984" cy="6797769"/>
          </a:xfrm>
          <a:prstGeom prst="rect">
            <a:avLst/>
          </a:prstGeom>
          <a:ln w="28575">
            <a:prstDash val="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6" name="Rectangle 5"/>
          <p:cNvSpPr/>
          <p:nvPr/>
        </p:nvSpPr>
        <p:spPr>
          <a:xfrm>
            <a:off x="8041776" y="1484784"/>
            <a:ext cx="5513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8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أَ</a:t>
            </a:r>
            <a:endParaRPr lang="en-US" sz="8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041776" y="2852936"/>
            <a:ext cx="5513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8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أُ</a:t>
            </a:r>
            <a:endParaRPr lang="en-US" sz="8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25084" y="4077072"/>
            <a:ext cx="5513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8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إِ</a:t>
            </a:r>
            <a:endParaRPr lang="en-US" sz="8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53752" y="260648"/>
            <a:ext cx="3958208" cy="79208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اكتب حرفه الهمزة المناسب حسب موقعها في الكلمة: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12534" y="6117029"/>
            <a:ext cx="1501552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AE" sz="2800" b="1" dirty="0"/>
              <a:t>صَدَ.....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5606" y="3959478"/>
            <a:ext cx="1458782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AE" sz="2800" b="1" dirty="0"/>
              <a:t>...بْريق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76697" y="4005064"/>
            <a:ext cx="1257968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AE" sz="2800" b="1" dirty="0"/>
              <a:t>فَـ....سٌ</a:t>
            </a:r>
          </a:p>
        </p:txBody>
      </p:sp>
      <p:sp>
        <p:nvSpPr>
          <p:cNvPr id="19" name="Oval 18"/>
          <p:cNvSpPr/>
          <p:nvPr/>
        </p:nvSpPr>
        <p:spPr>
          <a:xfrm>
            <a:off x="681760" y="979798"/>
            <a:ext cx="837143" cy="846257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4000" dirty="0"/>
              <a:t>أُ</a:t>
            </a:r>
            <a:endParaRPr lang="ar-AE" sz="3600" dirty="0"/>
          </a:p>
        </p:txBody>
      </p:sp>
      <p:sp>
        <p:nvSpPr>
          <p:cNvPr id="20" name="Oval 19"/>
          <p:cNvSpPr/>
          <p:nvPr/>
        </p:nvSpPr>
        <p:spPr>
          <a:xfrm>
            <a:off x="1907704" y="1023650"/>
            <a:ext cx="837143" cy="846257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4000" dirty="0"/>
              <a:t>ـأْ</a:t>
            </a:r>
            <a:endParaRPr lang="ar-AE" sz="3600" dirty="0"/>
          </a:p>
        </p:txBody>
      </p:sp>
      <p:sp>
        <p:nvSpPr>
          <p:cNvPr id="21" name="Oval 20"/>
          <p:cNvSpPr/>
          <p:nvPr/>
        </p:nvSpPr>
        <p:spPr>
          <a:xfrm>
            <a:off x="3187109" y="1052736"/>
            <a:ext cx="837143" cy="846257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4000" dirty="0"/>
              <a:t>إِ</a:t>
            </a:r>
            <a:endParaRPr lang="ar-AE" sz="3600" dirty="0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4878896" y="145710"/>
            <a:ext cx="3958208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اسمي </a:t>
            </a:r>
            <a:r>
              <a:rPr lang="ar-AE" sz="2000" b="1"/>
              <a:t>:................................الاول </a:t>
            </a:r>
            <a:r>
              <a:rPr lang="ar-AE" sz="2000" b="1" dirty="0"/>
              <a:t>/.....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239" y="2650812"/>
            <a:ext cx="1568796" cy="126703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79" y="2078767"/>
            <a:ext cx="1886104" cy="1678556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7740352" y="5633953"/>
            <a:ext cx="90261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8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أو</a:t>
            </a:r>
            <a:endParaRPr lang="en-US" sz="8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290" y="5517227"/>
            <a:ext cx="1231820" cy="119960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290" y="4057612"/>
            <a:ext cx="1231820" cy="123182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341" y="1460385"/>
            <a:ext cx="828457" cy="98530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clrChange>
              <a:clrFrom>
                <a:srgbClr val="25AAE2"/>
              </a:clrFrom>
              <a:clrTo>
                <a:srgbClr val="25AAE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069" y="1898994"/>
            <a:ext cx="1888706" cy="199930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984" y="4738792"/>
            <a:ext cx="1634794" cy="112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9609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4008" y="43808"/>
            <a:ext cx="4427984" cy="6797770"/>
          </a:xfrm>
          <a:prstGeom prst="rect">
            <a:avLst/>
          </a:prstGeom>
          <a:ln w="28575">
            <a:prstDash val="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900600" y="1043859"/>
            <a:ext cx="3958208" cy="792088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ar-AE" sz="2000" dirty="0">
                <a:cs typeface="SKR HEAD1" pitchFamily="2" charset="-78"/>
              </a:rPr>
              <a:t>ابحث في قصة </a:t>
            </a:r>
            <a:r>
              <a:rPr lang="ar-AE" sz="2000" b="1" u="sng" dirty="0">
                <a:solidFill>
                  <a:srgbClr val="FF0000"/>
                </a:solidFill>
              </a:rPr>
              <a:t>خشون الخروف الخَفيُّ</a:t>
            </a:r>
          </a:p>
          <a:p>
            <a:pPr>
              <a:lnSpc>
                <a:spcPct val="170000"/>
              </a:lnSpc>
            </a:pPr>
            <a:r>
              <a:rPr lang="ar-AE" sz="2100" dirty="0">
                <a:cs typeface="SKR HEAD1" pitchFamily="2" charset="-78"/>
              </a:rPr>
              <a:t>كلمات تحتوي حرف (الخاء (خ) على حسب موقعِهِ في الكلمة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878896" y="145710"/>
            <a:ext cx="3958208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اسمي </a:t>
            </a:r>
            <a:r>
              <a:rPr lang="ar-AE" sz="2000" b="1"/>
              <a:t>:................................الاول </a:t>
            </a:r>
            <a:r>
              <a:rPr lang="ar-AE" sz="2000" b="1" dirty="0"/>
              <a:t>/.....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1849728"/>
              </p:ext>
            </p:extLst>
          </p:nvPr>
        </p:nvGraphicFramePr>
        <p:xfrm>
          <a:off x="4999179" y="2996952"/>
          <a:ext cx="3761049" cy="2920177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253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3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36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73514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AE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أول الكلمة</a:t>
                      </a:r>
                    </a:p>
                    <a:p>
                      <a:pPr marL="0" algn="ctr" defTabSz="914400" rtl="1" eaLnBrk="1" latinLnBrk="0" hangingPunct="1"/>
                      <a:r>
                        <a:rPr lang="ar-AE" sz="24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خــ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400" dirty="0">
                          <a:cs typeface="SKR HEAD1" pitchFamily="2" charset="-78"/>
                        </a:rPr>
                        <a:t>وَسط الكلمة</a:t>
                      </a:r>
                    </a:p>
                    <a:p>
                      <a:pPr algn="ctr" rtl="1"/>
                      <a:r>
                        <a:rPr lang="ar-AE" sz="24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ـخـ/</a:t>
                      </a:r>
                      <a:r>
                        <a:rPr lang="ar-AE" sz="2400" baseline="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 </a:t>
                      </a:r>
                      <a:r>
                        <a:rPr lang="ar-AE" sz="24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ـــخـ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أخِرُ الكلمة</a:t>
                      </a:r>
                    </a:p>
                    <a:p>
                      <a:pPr algn="ctr" rtl="1"/>
                      <a:r>
                        <a:rPr lang="ar-AE" sz="24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ــخ / خ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4581">
                <a:tc>
                  <a:txBody>
                    <a:bodyPr/>
                    <a:lstStyle/>
                    <a:p>
                      <a:pPr algn="ctr" rtl="1"/>
                      <a:endParaRPr lang="ar-AE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endParaRPr lang="ar-AE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endParaRPr lang="ar-AE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r>
                        <a:rPr lang="ar-AE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.............</a:t>
                      </a:r>
                      <a:endParaRPr lang="ar-AE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endParaRPr lang="ar-AE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endParaRPr lang="ar-AE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r>
                        <a:rPr lang="ar-AE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.............</a:t>
                      </a:r>
                      <a:endParaRPr lang="ar-AE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endParaRPr lang="ar-AE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endParaRPr lang="ar-AE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r>
                        <a:rPr lang="ar-AE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.............</a:t>
                      </a:r>
                      <a:endParaRPr lang="ar-AE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2082">
                <a:tc>
                  <a:txBody>
                    <a:bodyPr/>
                    <a:lstStyle/>
                    <a:p>
                      <a:pPr algn="ctr" rtl="1"/>
                      <a:endParaRPr lang="ar-AE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endParaRPr lang="ar-AE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endParaRPr lang="ar-AE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r>
                        <a:rPr lang="ar-AE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.............</a:t>
                      </a:r>
                      <a:endParaRPr lang="ar-AE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endParaRPr lang="ar-AE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endParaRPr lang="ar-AE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r>
                        <a:rPr lang="ar-AE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.............</a:t>
                      </a:r>
                      <a:endParaRPr lang="ar-AE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endParaRPr lang="ar-AE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endParaRPr lang="ar-AE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r>
                        <a:rPr lang="ar-AE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.............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-36512" y="87614"/>
            <a:ext cx="4427984" cy="6797770"/>
          </a:xfrm>
          <a:prstGeom prst="rect">
            <a:avLst/>
          </a:prstGeom>
          <a:ln w="28575">
            <a:prstDash val="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0080" y="1087665"/>
            <a:ext cx="3958208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ar-AE" sz="2000" dirty="0">
                <a:cs typeface="SKR HEAD1" pitchFamily="2" charset="-78"/>
              </a:rPr>
              <a:t>ارسم ما أَعجبني  في قصة </a:t>
            </a:r>
            <a:r>
              <a:rPr lang="ar-AE" sz="2000" b="1" u="sng" dirty="0">
                <a:solidFill>
                  <a:srgbClr val="FF0000"/>
                </a:solidFill>
              </a:rPr>
              <a:t>خشون الخروف الخَفيُّ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98376" y="189516"/>
            <a:ext cx="3958208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اسمي </a:t>
            </a:r>
            <a:r>
              <a:rPr lang="ar-AE" sz="2000" b="1"/>
              <a:t>:................................الاول </a:t>
            </a:r>
            <a:r>
              <a:rPr lang="ar-AE" sz="2000" b="1" dirty="0"/>
              <a:t>/.....</a:t>
            </a:r>
          </a:p>
        </p:txBody>
      </p:sp>
      <p:sp>
        <p:nvSpPr>
          <p:cNvPr id="10" name="Round Same Side Corner Rectangle 9"/>
          <p:cNvSpPr/>
          <p:nvPr/>
        </p:nvSpPr>
        <p:spPr>
          <a:xfrm>
            <a:off x="220080" y="1879753"/>
            <a:ext cx="3958208" cy="4213543"/>
          </a:xfrm>
          <a:prstGeom prst="round2Same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835947"/>
            <a:ext cx="936104" cy="8406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28768"/>
            <a:ext cx="936104" cy="84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2840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4008" y="50558"/>
            <a:ext cx="4427984" cy="6797770"/>
          </a:xfrm>
          <a:prstGeom prst="rect">
            <a:avLst/>
          </a:prstGeom>
          <a:ln w="28575">
            <a:prstDash val="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878896" y="830136"/>
            <a:ext cx="3958208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أصل الصوت الخاء(خ) بالصورة المناسبة</a:t>
            </a:r>
          </a:p>
        </p:txBody>
      </p:sp>
      <p:sp>
        <p:nvSpPr>
          <p:cNvPr id="4" name="Rectangle 3"/>
          <p:cNvSpPr/>
          <p:nvPr/>
        </p:nvSpPr>
        <p:spPr>
          <a:xfrm>
            <a:off x="8041776" y="1821746"/>
            <a:ext cx="5513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8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خَ</a:t>
            </a:r>
            <a:endParaRPr lang="en-US" sz="8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41776" y="3559369"/>
            <a:ext cx="5513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8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خُ</a:t>
            </a:r>
            <a:endParaRPr lang="en-US" sz="8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25084" y="5201905"/>
            <a:ext cx="5513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خِ</a:t>
            </a:r>
            <a:endParaRPr lang="en-US" sz="8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878896" y="190448"/>
            <a:ext cx="3958208" cy="6396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اسمي :................................الاول /.....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9661" y="35560"/>
            <a:ext cx="4427984" cy="6797769"/>
          </a:xfrm>
          <a:prstGeom prst="rect">
            <a:avLst/>
          </a:prstGeom>
          <a:ln w="28575">
            <a:prstDash val="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25760" y="764704"/>
            <a:ext cx="3958208" cy="79208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AE" sz="2000" b="1" dirty="0"/>
              <a:t>أنسخ حرف الجيم (ج):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23528" y="116632"/>
            <a:ext cx="3958208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اسمي </a:t>
            </a:r>
            <a:r>
              <a:rPr lang="ar-AE" sz="2000" b="1"/>
              <a:t>:................................الاول </a:t>
            </a:r>
            <a:r>
              <a:rPr lang="ar-AE" sz="2000" b="1" dirty="0"/>
              <a:t>/.....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382607"/>
              </p:ext>
            </p:extLst>
          </p:nvPr>
        </p:nvGraphicFramePr>
        <p:xfrm>
          <a:off x="149872" y="1552816"/>
          <a:ext cx="4103340" cy="4820487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25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5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58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58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0463">
                <a:tc>
                  <a:txBody>
                    <a:bodyPr/>
                    <a:lstStyle/>
                    <a:p>
                      <a:pPr algn="ctr" rtl="1"/>
                      <a:r>
                        <a:rPr lang="ar-AE" sz="3200" dirty="0">
                          <a:solidFill>
                            <a:schemeClr val="tx1"/>
                          </a:solidFill>
                        </a:rPr>
                        <a:t>خَـ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dirty="0"/>
                        <a:t>ـــخُــ</a:t>
                      </a:r>
                      <a:endParaRPr lang="ar-AE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dirty="0">
                          <a:solidFill>
                            <a:schemeClr val="tx1"/>
                          </a:solidFill>
                        </a:rPr>
                        <a:t>ـخِ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dirty="0"/>
                        <a:t>خ</a:t>
                      </a:r>
                      <a:endParaRPr lang="ar-AE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412"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  <a:p>
                      <a:pPr rtl="1"/>
                      <a:r>
                        <a:rPr lang="ar-AE" dirty="0"/>
                        <a:t>...........</a:t>
                      </a:r>
                    </a:p>
                    <a:p>
                      <a:pPr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  <a:p>
                      <a:pPr rtl="1"/>
                      <a:r>
                        <a:rPr lang="ar-AE"/>
                        <a:t>...........</a:t>
                      </a:r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  <a:p>
                      <a:pPr rtl="1"/>
                      <a:r>
                        <a:rPr lang="ar-AE"/>
                        <a:t>...........</a:t>
                      </a:r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  <a:p>
                      <a:pPr rtl="1"/>
                      <a:r>
                        <a:rPr lang="ar-AE" dirty="0"/>
                        <a:t>...........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412"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  <a:p>
                      <a:pPr rtl="1"/>
                      <a:r>
                        <a:rPr lang="ar-AE" dirty="0"/>
                        <a:t>...........</a:t>
                      </a:r>
                    </a:p>
                    <a:p>
                      <a:pPr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  <a:p>
                      <a:pPr rtl="1"/>
                      <a:r>
                        <a:rPr lang="ar-AE"/>
                        <a:t>...........</a:t>
                      </a:r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  <a:p>
                      <a:pPr rtl="1"/>
                      <a:r>
                        <a:rPr lang="ar-AE"/>
                        <a:t>...........</a:t>
                      </a:r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  <a:p>
                      <a:pPr rtl="1"/>
                      <a:r>
                        <a:rPr lang="ar-AE" dirty="0"/>
                        <a:t>...........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412">
                <a:tc>
                  <a:txBody>
                    <a:bodyPr/>
                    <a:lstStyle/>
                    <a:p>
                      <a:pPr algn="ctr" rtl="1"/>
                      <a:r>
                        <a:rPr lang="ar-AE" sz="3200" dirty="0">
                          <a:solidFill>
                            <a:schemeClr val="tx1"/>
                          </a:solidFill>
                        </a:rPr>
                        <a:t>خا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dirty="0"/>
                        <a:t>خو</a:t>
                      </a:r>
                      <a:endParaRPr lang="ar-AE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dirty="0">
                          <a:solidFill>
                            <a:schemeClr val="tx1"/>
                          </a:solidFill>
                        </a:rPr>
                        <a:t>خي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dirty="0"/>
                        <a:t>خيـ</a:t>
                      </a:r>
                      <a:endParaRPr lang="ar-AE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412"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  <a:p>
                      <a:pPr rtl="1"/>
                      <a:r>
                        <a:rPr lang="ar-AE" dirty="0"/>
                        <a:t>...........</a:t>
                      </a:r>
                    </a:p>
                    <a:p>
                      <a:pPr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  <a:p>
                      <a:pPr rtl="1"/>
                      <a:r>
                        <a:rPr lang="ar-AE" dirty="0"/>
                        <a:t>...........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  <a:p>
                      <a:pPr rtl="1"/>
                      <a:r>
                        <a:rPr lang="ar-AE" dirty="0"/>
                        <a:t>...........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  <a:p>
                      <a:pPr rtl="1"/>
                      <a:r>
                        <a:rPr lang="ar-AE" dirty="0"/>
                        <a:t>...........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3412"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  <a:p>
                      <a:pPr rtl="1"/>
                      <a:r>
                        <a:rPr lang="ar-AE" dirty="0"/>
                        <a:t>...........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  <a:p>
                      <a:pPr rtl="1"/>
                      <a:r>
                        <a:rPr lang="ar-AE" dirty="0"/>
                        <a:t>...........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  <a:p>
                      <a:pPr rtl="1"/>
                      <a:r>
                        <a:rPr lang="ar-AE" dirty="0"/>
                        <a:t>...........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  <a:p>
                      <a:pPr rtl="1"/>
                      <a:r>
                        <a:rPr lang="ar-AE" dirty="0"/>
                        <a:t>...........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537" y="5274329"/>
            <a:ext cx="1480664" cy="13356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896" y="1556792"/>
            <a:ext cx="1157947" cy="150253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3" t="-9057" r="16096" b="3623"/>
          <a:stretch/>
        </p:blipFill>
        <p:spPr>
          <a:xfrm>
            <a:off x="4717537" y="3172242"/>
            <a:ext cx="1319306" cy="178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2742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44008" y="43808"/>
            <a:ext cx="4427984" cy="6797770"/>
          </a:xfrm>
          <a:prstGeom prst="rect">
            <a:avLst/>
          </a:prstGeom>
          <a:ln w="28575">
            <a:prstDash val="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5" name="Rectangle 4"/>
          <p:cNvSpPr/>
          <p:nvPr/>
        </p:nvSpPr>
        <p:spPr>
          <a:xfrm>
            <a:off x="0" y="43808"/>
            <a:ext cx="4427984" cy="6797769"/>
          </a:xfrm>
          <a:prstGeom prst="rect">
            <a:avLst/>
          </a:prstGeom>
          <a:ln w="28575">
            <a:prstDash val="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53752" y="980728"/>
            <a:ext cx="3958208" cy="79208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AE" sz="2000" b="1" dirty="0"/>
              <a:t>اكتب اسم الصورة 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06178" y="4032203"/>
            <a:ext cx="1770667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AE" sz="3200" b="1" dirty="0"/>
              <a:t>.............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4878896" y="145710"/>
            <a:ext cx="3958208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اسمي </a:t>
            </a:r>
            <a:r>
              <a:rPr lang="ar-AE" sz="2000" b="1"/>
              <a:t>:................................الاول </a:t>
            </a:r>
            <a:r>
              <a:rPr lang="ar-AE" sz="2000" b="1" dirty="0"/>
              <a:t>/.....</a:t>
            </a: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4644008" y="1124744"/>
            <a:ext cx="4175906" cy="79208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AE" sz="2000" b="1" dirty="0"/>
              <a:t>أركب الحروف لأكون كلمة مفيدة:</a:t>
            </a:r>
          </a:p>
        </p:txBody>
      </p: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8802647"/>
              </p:ext>
            </p:extLst>
          </p:nvPr>
        </p:nvGraphicFramePr>
        <p:xfrm>
          <a:off x="4878897" y="1916832"/>
          <a:ext cx="3958208" cy="454417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3958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06078">
                <a:tc>
                  <a:txBody>
                    <a:bodyPr/>
                    <a:lstStyle/>
                    <a:p>
                      <a:pPr algn="r" rtl="1"/>
                      <a:r>
                        <a:rPr lang="ar-AE" sz="44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أَ+  </a:t>
                      </a:r>
                      <a:r>
                        <a:rPr lang="ar-AE" sz="4400" dirty="0">
                          <a:solidFill>
                            <a:srgbClr val="0070C0"/>
                          </a:solidFill>
                          <a:cs typeface="SKR HEAD1" pitchFamily="2" charset="-78"/>
                        </a:rPr>
                        <a:t>خٌ</a:t>
                      </a:r>
                      <a:r>
                        <a:rPr lang="ar-AE" sz="44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=</a:t>
                      </a:r>
                      <a:r>
                        <a:rPr lang="ar-AE" sz="4400" baseline="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 </a:t>
                      </a:r>
                      <a:r>
                        <a:rPr lang="ar-AE" sz="4400" baseline="0" dirty="0">
                          <a:solidFill>
                            <a:schemeClr val="tx1"/>
                          </a:solidFill>
                          <a:cs typeface="SKR HEAD1" pitchFamily="2" charset="-78"/>
                        </a:rPr>
                        <a:t>أَخٌُ</a:t>
                      </a:r>
                      <a:endParaRPr lang="ar-AE" sz="4400" dirty="0">
                        <a:solidFill>
                          <a:schemeClr val="tx1"/>
                        </a:solidFill>
                        <a:cs typeface="SKR HEAD1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3938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48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خا+</a:t>
                      </a:r>
                      <a:r>
                        <a:rPr lang="ar-AE" sz="48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بَ </a:t>
                      </a:r>
                      <a:r>
                        <a:rPr lang="ar-AE" sz="48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=</a:t>
                      </a:r>
                      <a:r>
                        <a:rPr lang="ar-AE" sz="4800" baseline="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 </a:t>
                      </a:r>
                      <a:r>
                        <a:rPr lang="ar-AE" sz="4800" baseline="0" dirty="0">
                          <a:solidFill>
                            <a:schemeClr val="tx1"/>
                          </a:solidFill>
                          <a:cs typeface="SKR HEAD1" pitchFamily="2" charset="-78"/>
                        </a:rPr>
                        <a:t>.......</a:t>
                      </a:r>
                      <a:endParaRPr lang="ar-AE" sz="4800" dirty="0">
                        <a:solidFill>
                          <a:schemeClr val="tx1"/>
                        </a:solidFill>
                        <a:cs typeface="SKR HEAD1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472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48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خَ+</a:t>
                      </a:r>
                      <a:r>
                        <a:rPr lang="ar-AE" sz="48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بَ</a:t>
                      </a:r>
                      <a:r>
                        <a:rPr lang="ar-AE" sz="48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 +  </a:t>
                      </a:r>
                      <a:r>
                        <a:rPr lang="ar-AE" sz="48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تَ</a:t>
                      </a:r>
                      <a:r>
                        <a:rPr lang="ar-AE" sz="48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=</a:t>
                      </a:r>
                      <a:r>
                        <a:rPr lang="ar-AE" sz="4800" baseline="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 </a:t>
                      </a:r>
                      <a:r>
                        <a:rPr lang="ar-AE" sz="4800" baseline="0" dirty="0">
                          <a:solidFill>
                            <a:schemeClr val="tx1"/>
                          </a:solidFill>
                          <a:cs typeface="SKR HEAD1" pitchFamily="2" charset="-78"/>
                        </a:rPr>
                        <a:t>.......</a:t>
                      </a:r>
                      <a:endParaRPr lang="ar-AE" sz="4800" dirty="0">
                        <a:solidFill>
                          <a:schemeClr val="tx1"/>
                        </a:solidFill>
                        <a:cs typeface="SKR HEAD1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472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48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أ+</a:t>
                      </a:r>
                      <a:r>
                        <a:rPr lang="ar-AE" sz="4800" baseline="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 </a:t>
                      </a:r>
                      <a:r>
                        <a:rPr lang="ar-AE" sz="4800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خَ</a:t>
                      </a:r>
                      <a:r>
                        <a:rPr lang="ar-AE" sz="48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ـ</a:t>
                      </a:r>
                      <a:r>
                        <a:rPr lang="ar-AE" sz="48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+  </a:t>
                      </a:r>
                      <a:r>
                        <a:rPr lang="ar-AE" sz="48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ذَ</a:t>
                      </a:r>
                      <a:r>
                        <a:rPr lang="ar-AE" sz="48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=</a:t>
                      </a:r>
                      <a:r>
                        <a:rPr lang="ar-AE" sz="4800" baseline="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 </a:t>
                      </a:r>
                      <a:r>
                        <a:rPr lang="ar-AE" sz="4800" baseline="0" dirty="0">
                          <a:solidFill>
                            <a:schemeClr val="tx1"/>
                          </a:solidFill>
                          <a:cs typeface="SKR HEAD1" pitchFamily="2" charset="-78"/>
                        </a:rPr>
                        <a:t>......</a:t>
                      </a:r>
                      <a:endParaRPr lang="ar-AE" sz="4800" dirty="0">
                        <a:solidFill>
                          <a:schemeClr val="tx1"/>
                        </a:solidFill>
                        <a:cs typeface="SKR HEAD1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472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48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فـَ+  </a:t>
                      </a:r>
                      <a:r>
                        <a:rPr lang="ar-AE" sz="4800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رَ</a:t>
                      </a:r>
                      <a:r>
                        <a:rPr lang="ar-AE" sz="48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 + </a:t>
                      </a:r>
                      <a:r>
                        <a:rPr lang="ar-AE" sz="4800" dirty="0">
                          <a:solidFill>
                            <a:schemeClr val="accent3">
                              <a:lumMod val="75000"/>
                            </a:schemeClr>
                          </a:solidFill>
                          <a:cs typeface="SKR HEAD1" pitchFamily="2" charset="-78"/>
                        </a:rPr>
                        <a:t>خ</a:t>
                      </a:r>
                      <a:r>
                        <a:rPr lang="ar-AE" sz="4800" dirty="0">
                          <a:solidFill>
                            <a:srgbClr val="0070C0"/>
                          </a:solidFill>
                          <a:cs typeface="SKR HEAD1" pitchFamily="2" charset="-78"/>
                        </a:rPr>
                        <a:t> </a:t>
                      </a:r>
                      <a:r>
                        <a:rPr lang="ar-AE" sz="48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=</a:t>
                      </a:r>
                      <a:r>
                        <a:rPr lang="ar-AE" sz="4800" baseline="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 </a:t>
                      </a:r>
                      <a:r>
                        <a:rPr lang="ar-AE" sz="4800" baseline="0" dirty="0">
                          <a:solidFill>
                            <a:schemeClr val="tx1"/>
                          </a:solidFill>
                          <a:cs typeface="SKR HEAD1" pitchFamily="2" charset="-78"/>
                        </a:rPr>
                        <a:t>......</a:t>
                      </a:r>
                      <a:endParaRPr lang="ar-AE" sz="4800" dirty="0">
                        <a:solidFill>
                          <a:schemeClr val="tx1"/>
                        </a:solidFill>
                        <a:cs typeface="SKR HEAD1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0" name="Title 1"/>
          <p:cNvSpPr txBox="1">
            <a:spLocks/>
          </p:cNvSpPr>
          <p:nvPr/>
        </p:nvSpPr>
        <p:spPr>
          <a:xfrm>
            <a:off x="218637" y="285649"/>
            <a:ext cx="3958208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اسمي </a:t>
            </a:r>
            <a:r>
              <a:rPr lang="ar-AE" sz="2000" b="1"/>
              <a:t>:................................الاول </a:t>
            </a:r>
            <a:r>
              <a:rPr lang="ar-AE" sz="2000" b="1" dirty="0"/>
              <a:t>/.....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18638" y="4068361"/>
            <a:ext cx="1731542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AE" sz="3200" b="1" dirty="0"/>
              <a:t>.............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53752" y="4581128"/>
            <a:ext cx="3958208" cy="79208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AE" sz="2000" b="1" dirty="0"/>
              <a:t>حوط الصوت الطويل لحرف الخاء( خ ):</a:t>
            </a:r>
          </a:p>
        </p:txBody>
      </p:sp>
      <p:sp>
        <p:nvSpPr>
          <p:cNvPr id="6" name="Oval 5"/>
          <p:cNvSpPr/>
          <p:nvPr/>
        </p:nvSpPr>
        <p:spPr>
          <a:xfrm>
            <a:off x="2987824" y="5481228"/>
            <a:ext cx="1405045" cy="118813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3200" dirty="0">
                <a:cs typeface="SKR HEAD1" pitchFamily="2" charset="-78"/>
              </a:rPr>
              <a:t>مُخيفُ</a:t>
            </a:r>
          </a:p>
        </p:txBody>
      </p:sp>
      <p:sp>
        <p:nvSpPr>
          <p:cNvPr id="19" name="Oval 18"/>
          <p:cNvSpPr/>
          <p:nvPr/>
        </p:nvSpPr>
        <p:spPr>
          <a:xfrm>
            <a:off x="1495028" y="5445224"/>
            <a:ext cx="1437928" cy="129614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3600" dirty="0">
                <a:cs typeface="SKR HEAD1" pitchFamily="2" charset="-78"/>
              </a:rPr>
              <a:t>خاتَمُ</a:t>
            </a:r>
          </a:p>
        </p:txBody>
      </p:sp>
      <p:sp>
        <p:nvSpPr>
          <p:cNvPr id="20" name="Oval 19"/>
          <p:cNvSpPr/>
          <p:nvPr/>
        </p:nvSpPr>
        <p:spPr>
          <a:xfrm>
            <a:off x="253752" y="5553236"/>
            <a:ext cx="1189021" cy="108012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3200" dirty="0">
                <a:cs typeface="SKR HEAD1" pitchFamily="2" charset="-78"/>
              </a:rPr>
              <a:t>بُخورُ</a:t>
            </a:r>
          </a:p>
        </p:txBody>
      </p:sp>
      <p:sp>
        <p:nvSpPr>
          <p:cNvPr id="2" name="Rectangle 1"/>
          <p:cNvSpPr/>
          <p:nvPr/>
        </p:nvSpPr>
        <p:spPr>
          <a:xfrm>
            <a:off x="3683589" y="1630962"/>
            <a:ext cx="521614" cy="5717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800" b="1" dirty="0"/>
              <a:t>خَـ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538218" y="1649278"/>
            <a:ext cx="521614" cy="5717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800" b="1" dirty="0"/>
              <a:t>ـبـَ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114282" y="1649278"/>
            <a:ext cx="521614" cy="5717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800" b="1" dirty="0"/>
              <a:t>زَ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2197741" y="1630962"/>
            <a:ext cx="35115" cy="29501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513678" y="1628800"/>
            <a:ext cx="521614" cy="5717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800" b="1" dirty="0"/>
              <a:t>حَـ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23602" y="1628800"/>
            <a:ext cx="521614" cy="5717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800" b="1" dirty="0"/>
              <a:t>ـرُ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79512" y="1628800"/>
            <a:ext cx="521614" cy="5717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800" b="1" dirty="0"/>
              <a:t>ـجَـ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92" y="2636912"/>
            <a:ext cx="1524093" cy="11521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648" y="2411733"/>
            <a:ext cx="1626572" cy="152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4031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80520" y="35560"/>
            <a:ext cx="4427984" cy="6797769"/>
          </a:xfrm>
          <a:prstGeom prst="rect">
            <a:avLst/>
          </a:prstGeom>
          <a:ln w="28575">
            <a:prstDash val="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915408" y="980190"/>
            <a:ext cx="3958208" cy="79208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AE" sz="2000" b="1" dirty="0"/>
              <a:t>أنسخ حرف الخاء(خ)الناقص في الكلمة :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013709" y="116632"/>
            <a:ext cx="3958208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اسمي </a:t>
            </a:r>
            <a:r>
              <a:rPr lang="ar-AE" sz="2000" b="1"/>
              <a:t>:................................الاول </a:t>
            </a:r>
            <a:r>
              <a:rPr lang="ar-AE" sz="2000" b="1" dirty="0"/>
              <a:t>/.....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071141"/>
              </p:ext>
            </p:extLst>
          </p:nvPr>
        </p:nvGraphicFramePr>
        <p:xfrm>
          <a:off x="5013709" y="1700808"/>
          <a:ext cx="3531876" cy="936104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1772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72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72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 algn="ctr" rtl="1"/>
                      <a:r>
                        <a:rPr lang="ar-AE" sz="40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cs typeface="SKR HEAD1" pitchFamily="2" charset="-78"/>
                        </a:rPr>
                        <a:t>خـــ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40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cs typeface="SKR HEAD1" pitchFamily="2" charset="-78"/>
                        </a:rPr>
                        <a:t>خـ/ـخـ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40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cs typeface="SKR HEAD1" pitchFamily="2" charset="-78"/>
                        </a:rPr>
                        <a:t>ـــخ/خ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0" y="43808"/>
            <a:ext cx="4427984" cy="6797769"/>
          </a:xfrm>
          <a:prstGeom prst="rect">
            <a:avLst/>
          </a:prstGeom>
          <a:ln w="28575">
            <a:prstDash val="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53752" y="836712"/>
            <a:ext cx="3958208" cy="79208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اكتب صوت الخاء المناسب للصورة 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87051" y="6074132"/>
            <a:ext cx="1501552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ar-AE"/>
            </a:defPPr>
            <a:lvl1pPr algn="ctr">
              <a:defRPr sz="3600" b="1"/>
            </a:lvl1pPr>
          </a:lstStyle>
          <a:p>
            <a:r>
              <a:rPr lang="ar-AE" dirty="0"/>
              <a:t>با...ـرَةُ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2240" y="3672508"/>
            <a:ext cx="1606456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AE" sz="3600" b="1" dirty="0"/>
              <a:t>نَـ....ـلُ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87051" y="3646411"/>
            <a:ext cx="1257968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AE" sz="3600" b="1" dirty="0"/>
              <a:t>..ـزانَةُ</a:t>
            </a:r>
          </a:p>
        </p:txBody>
      </p:sp>
      <p:sp>
        <p:nvSpPr>
          <p:cNvPr id="14" name="Oval 13"/>
          <p:cNvSpPr/>
          <p:nvPr/>
        </p:nvSpPr>
        <p:spPr>
          <a:xfrm>
            <a:off x="3347865" y="1412777"/>
            <a:ext cx="792087" cy="648072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3200" dirty="0">
                <a:cs typeface="SKR HEAD1" pitchFamily="2" charset="-78"/>
              </a:rPr>
              <a:t>خِـ</a:t>
            </a:r>
            <a:endParaRPr lang="ar-AE" sz="3600" dirty="0">
              <a:cs typeface="SKR HEAD1" pitchFamily="2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8258" y="6074132"/>
            <a:ext cx="1750437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AE" sz="3600" b="1" dirty="0"/>
              <a:t>بِطيـ...</a:t>
            </a:r>
          </a:p>
        </p:txBody>
      </p:sp>
      <p:sp>
        <p:nvSpPr>
          <p:cNvPr id="21" name="Oval 20"/>
          <p:cNvSpPr/>
          <p:nvPr/>
        </p:nvSpPr>
        <p:spPr>
          <a:xfrm>
            <a:off x="2483768" y="1412776"/>
            <a:ext cx="762064" cy="630233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3200" dirty="0">
                <a:cs typeface="SKR HEAD1" pitchFamily="2" charset="-78"/>
              </a:rPr>
              <a:t>خِـ</a:t>
            </a:r>
          </a:p>
        </p:txBody>
      </p:sp>
      <p:sp>
        <p:nvSpPr>
          <p:cNvPr id="24" name="Oval 23"/>
          <p:cNvSpPr/>
          <p:nvPr/>
        </p:nvSpPr>
        <p:spPr>
          <a:xfrm>
            <a:off x="467544" y="1430615"/>
            <a:ext cx="762064" cy="630233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800" dirty="0">
                <a:cs typeface="SKR HEAD1" pitchFamily="2" charset="-78"/>
              </a:rPr>
              <a:t>ـخُ</a:t>
            </a:r>
          </a:p>
        </p:txBody>
      </p:sp>
      <p:sp>
        <p:nvSpPr>
          <p:cNvPr id="25" name="Oval 24"/>
          <p:cNvSpPr/>
          <p:nvPr/>
        </p:nvSpPr>
        <p:spPr>
          <a:xfrm>
            <a:off x="1403648" y="1412777"/>
            <a:ext cx="926208" cy="648072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800" dirty="0">
                <a:cs typeface="SKR HEAD1" pitchFamily="2" charset="-78"/>
              </a:rPr>
              <a:t>ـخيـ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313090" y="130170"/>
            <a:ext cx="3958208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اسمي </a:t>
            </a:r>
            <a:r>
              <a:rPr lang="ar-AE" sz="2000" b="1"/>
              <a:t>:................................الاول </a:t>
            </a:r>
            <a:r>
              <a:rPr lang="ar-AE" sz="2000" b="1" dirty="0"/>
              <a:t>/.....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710870"/>
              </p:ext>
            </p:extLst>
          </p:nvPr>
        </p:nvGraphicFramePr>
        <p:xfrm>
          <a:off x="5010470" y="3068960"/>
          <a:ext cx="3768084" cy="3165167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256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6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60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7179">
                <a:tc>
                  <a:txBody>
                    <a:bodyPr/>
                    <a:lstStyle/>
                    <a:p>
                      <a:pPr algn="ctr" rtl="1"/>
                      <a:r>
                        <a:rPr lang="ar-AE" sz="32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خـــ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خـ /ـخـ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ـخ</a:t>
                      </a:r>
                      <a:r>
                        <a:rPr lang="ar-AE" sz="3200" baseline="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/خ</a:t>
                      </a:r>
                      <a:endParaRPr lang="ar-AE" sz="3200" dirty="0">
                        <a:solidFill>
                          <a:srgbClr val="FF0000"/>
                        </a:solidFill>
                        <a:cs typeface="SKR HEAD1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0159">
                <a:tc>
                  <a:txBody>
                    <a:bodyPr/>
                    <a:lstStyle/>
                    <a:p>
                      <a:pPr algn="ctr" rtl="1"/>
                      <a:endParaRPr lang="ar-AE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...ـسُ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يَـ....ـتُ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طَبَ</a:t>
                      </a:r>
                      <a:r>
                        <a:rPr lang="ar-AE" sz="32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ـ</a:t>
                      </a:r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1041">
                <a:tc>
                  <a:txBody>
                    <a:bodyPr/>
                    <a:lstStyle/>
                    <a:p>
                      <a:pPr algn="ctr" rtl="1"/>
                      <a:endParaRPr lang="ar-AE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....ـيْطُ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بَـ....ـيلُ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صارو...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6788">
                <a:tc>
                  <a:txBody>
                    <a:bodyPr/>
                    <a:lstStyle/>
                    <a:p>
                      <a:pPr algn="ctr" rtl="1"/>
                      <a:endParaRPr lang="ar-AE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..ـروفُ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مُـ...ـيفُ</a:t>
                      </a:r>
                      <a:endParaRPr lang="ar-AE" sz="3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نَسَـ...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6" t="9935" r="8126" b="4836"/>
          <a:stretch/>
        </p:blipFill>
        <p:spPr>
          <a:xfrm>
            <a:off x="325744" y="2579162"/>
            <a:ext cx="799724" cy="106724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6" t="9935" r="8126" b="4836"/>
          <a:stretch/>
        </p:blipFill>
        <p:spPr>
          <a:xfrm>
            <a:off x="765334" y="2204865"/>
            <a:ext cx="799724" cy="106724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6" t="9935" r="8126" b="4836"/>
          <a:stretch/>
        </p:blipFill>
        <p:spPr>
          <a:xfrm>
            <a:off x="1277868" y="2605259"/>
            <a:ext cx="799724" cy="10672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051" y="2204865"/>
            <a:ext cx="1257967" cy="13794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178" y="4509120"/>
            <a:ext cx="1859806" cy="148892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509120"/>
            <a:ext cx="1485574" cy="160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1713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80520" y="35560"/>
            <a:ext cx="4427984" cy="6797769"/>
          </a:xfrm>
          <a:prstGeom prst="rect">
            <a:avLst/>
          </a:prstGeom>
          <a:ln w="28575">
            <a:prstDash val="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80521" y="836712"/>
            <a:ext cx="4291396" cy="64861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AE" sz="2000" b="1" dirty="0"/>
              <a:t>أقرأ الكلمات و ألاحظ حرف الخاء ( خ) في الكلمة :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013709" y="116632"/>
            <a:ext cx="3958208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اسمي </a:t>
            </a:r>
            <a:r>
              <a:rPr lang="ar-AE" sz="2000" b="1"/>
              <a:t>:................................الاول </a:t>
            </a:r>
            <a:r>
              <a:rPr lang="ar-AE" sz="2000" b="1" dirty="0"/>
              <a:t>/.....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037504"/>
              </p:ext>
            </p:extLst>
          </p:nvPr>
        </p:nvGraphicFramePr>
        <p:xfrm>
          <a:off x="5027135" y="1435747"/>
          <a:ext cx="3734754" cy="2513538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2449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49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49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2890">
                <a:tc>
                  <a:txBody>
                    <a:bodyPr/>
                    <a:lstStyle/>
                    <a:p>
                      <a:pPr algn="ctr" rtl="1"/>
                      <a:r>
                        <a:rPr lang="ar-AE" sz="32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خَـ</a:t>
                      </a:r>
                      <a:r>
                        <a:rPr lang="ar-AE" sz="3200" dirty="0">
                          <a:solidFill>
                            <a:schemeClr val="tx1"/>
                          </a:solidFill>
                          <a:cs typeface="SKR HEAD1" pitchFamily="2" charset="-78"/>
                        </a:rPr>
                        <a:t>لـَعَ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dirty="0">
                          <a:solidFill>
                            <a:schemeClr val="tx1"/>
                          </a:solidFill>
                          <a:cs typeface="SKR HEAD1" pitchFamily="2" charset="-78"/>
                        </a:rPr>
                        <a:t>نَ</a:t>
                      </a:r>
                      <a:r>
                        <a:rPr lang="ar-AE" sz="32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خَ</a:t>
                      </a:r>
                      <a:r>
                        <a:rPr lang="ar-AE" sz="3200" baseline="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ـ</a:t>
                      </a:r>
                      <a:r>
                        <a:rPr lang="ar-AE" sz="3200" dirty="0">
                          <a:solidFill>
                            <a:schemeClr val="tx1"/>
                          </a:solidFill>
                          <a:cs typeface="SKR HEAD1" pitchFamily="2" charset="-78"/>
                        </a:rPr>
                        <a:t>بُ</a:t>
                      </a:r>
                      <a:endParaRPr lang="ar-AE" sz="3200" dirty="0">
                        <a:solidFill>
                          <a:srgbClr val="FF0000"/>
                        </a:solidFill>
                        <a:cs typeface="SKR HEAD1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dirty="0">
                          <a:solidFill>
                            <a:schemeClr val="tx1"/>
                          </a:solidFill>
                          <a:cs typeface="SKR HEAD1" pitchFamily="2" charset="-78"/>
                        </a:rPr>
                        <a:t>نَسَ</a:t>
                      </a:r>
                      <a:r>
                        <a:rPr lang="ar-AE" sz="32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خ</a:t>
                      </a:r>
                      <a:r>
                        <a:rPr lang="ar-AE" sz="3200" dirty="0">
                          <a:solidFill>
                            <a:schemeClr val="tx1"/>
                          </a:solidFill>
                          <a:cs typeface="SKR HEAD1" pitchFamily="2" charset="-78"/>
                        </a:rPr>
                        <a:t>َ</a:t>
                      </a:r>
                      <a:endParaRPr lang="ar-AE" sz="3200" dirty="0">
                        <a:solidFill>
                          <a:srgbClr val="FF0000"/>
                        </a:solidFill>
                        <a:cs typeface="SKR HEAD1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4806">
                <a:tc>
                  <a:txBody>
                    <a:bodyPr/>
                    <a:lstStyle/>
                    <a:p>
                      <a:pPr algn="ctr" rtl="1"/>
                      <a:r>
                        <a:rPr lang="ar-AE" sz="32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خُ</a:t>
                      </a:r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شوعُ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يَـ</a:t>
                      </a:r>
                      <a:r>
                        <a:rPr lang="ar-AE" sz="32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ْـخ</a:t>
                      </a:r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تُ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خَوْ</a:t>
                      </a:r>
                      <a:r>
                        <a:rPr lang="ar-AE" sz="32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خُ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4806">
                <a:tc>
                  <a:txBody>
                    <a:bodyPr/>
                    <a:lstStyle/>
                    <a:p>
                      <a:pPr algn="ctr" rtl="1"/>
                      <a:r>
                        <a:rPr lang="ar-AE" sz="32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خا</a:t>
                      </a:r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تِمُ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يَ</a:t>
                      </a:r>
                      <a:r>
                        <a:rPr lang="ar-AE" sz="32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خي</a:t>
                      </a:r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طُ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طَبَـ</a:t>
                      </a:r>
                      <a:r>
                        <a:rPr lang="ar-AE" sz="32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خ</a:t>
                      </a:r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َ</a:t>
                      </a:r>
                      <a:endParaRPr lang="ar-AE" sz="32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4806">
                <a:tc>
                  <a:txBody>
                    <a:bodyPr/>
                    <a:lstStyle/>
                    <a:p>
                      <a:pPr algn="ctr" rtl="1"/>
                      <a:r>
                        <a:rPr lang="ar-AE" sz="32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خِ</a:t>
                      </a:r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يار</a:t>
                      </a:r>
                      <a:r>
                        <a:rPr lang="ar-AE" sz="32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ُ</a:t>
                      </a:r>
                      <a:endParaRPr lang="ar-AE" sz="3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بـ</a:t>
                      </a:r>
                      <a:r>
                        <a:rPr lang="ar-AE" sz="3200" kern="120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خو</a:t>
                      </a:r>
                      <a:r>
                        <a:rPr lang="ar-AE" sz="3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رُ</a:t>
                      </a:r>
                      <a:endParaRPr lang="ar-AE" sz="3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مُريـ</a:t>
                      </a:r>
                      <a:r>
                        <a:rPr lang="ar-AE" sz="32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ـح</a:t>
                      </a:r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0" y="43808"/>
            <a:ext cx="4427984" cy="6797769"/>
          </a:xfrm>
          <a:prstGeom prst="rect">
            <a:avLst/>
          </a:prstGeom>
          <a:ln w="28575">
            <a:prstDash val="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53752" y="836712"/>
            <a:ext cx="3958208" cy="79208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اكتب مقطع المد المناسب للصورة 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31640" y="6165304"/>
            <a:ext cx="1501552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AE" sz="3200" b="1" dirty="0"/>
              <a:t>مُـ....ـفُ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2240" y="3815137"/>
            <a:ext cx="1606456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AE" sz="3600" b="1" dirty="0"/>
              <a:t>بُـ.....رُ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50709" y="3789040"/>
            <a:ext cx="1489243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AE" sz="3600" b="1" dirty="0"/>
              <a:t>...تَمُ</a:t>
            </a:r>
          </a:p>
        </p:txBody>
      </p:sp>
      <p:sp>
        <p:nvSpPr>
          <p:cNvPr id="14" name="Oval 13"/>
          <p:cNvSpPr/>
          <p:nvPr/>
        </p:nvSpPr>
        <p:spPr>
          <a:xfrm>
            <a:off x="2915816" y="1574631"/>
            <a:ext cx="723917" cy="630233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3200" dirty="0">
                <a:cs typeface="SKR HEAD1" pitchFamily="2" charset="-78"/>
              </a:rPr>
              <a:t>خو</a:t>
            </a:r>
            <a:endParaRPr lang="ar-AE" sz="3600" dirty="0">
              <a:cs typeface="SKR HEAD1" pitchFamily="2" charset="-78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763688" y="1556792"/>
            <a:ext cx="762064" cy="630233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3200" dirty="0">
                <a:cs typeface="SKR HEAD1" pitchFamily="2" charset="-78"/>
              </a:rPr>
              <a:t>خا</a:t>
            </a:r>
          </a:p>
        </p:txBody>
      </p:sp>
      <p:sp>
        <p:nvSpPr>
          <p:cNvPr id="25" name="Oval 24"/>
          <p:cNvSpPr/>
          <p:nvPr/>
        </p:nvSpPr>
        <p:spPr>
          <a:xfrm>
            <a:off x="579825" y="1554016"/>
            <a:ext cx="762064" cy="630233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800" dirty="0">
                <a:cs typeface="SKR HEAD1" pitchFamily="2" charset="-78"/>
              </a:rPr>
              <a:t>خيـ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313090" y="130170"/>
            <a:ext cx="3958208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اسمي </a:t>
            </a:r>
            <a:r>
              <a:rPr lang="ar-AE" sz="2000" b="1"/>
              <a:t>:................................الاول </a:t>
            </a:r>
            <a:r>
              <a:rPr lang="ar-AE" sz="2000" b="1" dirty="0"/>
              <a:t>/.....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4644008" y="3861048"/>
            <a:ext cx="4427984" cy="79208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أكتب حرف الخاء( خ) بشكله المناسب في الكلمة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88024" y="5229200"/>
            <a:ext cx="4130474" cy="147732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AE" sz="3000" b="1" dirty="0"/>
              <a:t>أَكَلَ الْـ...روفُ ....ـشّونُ الْبطيـ.. والْخوْ... حتى امْتَلأ بطنهُ .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5469662"/>
              </p:ext>
            </p:extLst>
          </p:nvPr>
        </p:nvGraphicFramePr>
        <p:xfrm>
          <a:off x="5943555" y="4509120"/>
          <a:ext cx="2098516" cy="59548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524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46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46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46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5486">
                <a:tc>
                  <a:txBody>
                    <a:bodyPr/>
                    <a:lstStyle/>
                    <a:p>
                      <a:pPr algn="ctr" rtl="1"/>
                      <a:r>
                        <a:rPr lang="ar-AE" sz="2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cs typeface="SKR HEAD1" pitchFamily="2" charset="-78"/>
                        </a:rPr>
                        <a:t>خَ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cs typeface="SKR HEAD1" pitchFamily="2" charset="-78"/>
                        </a:rPr>
                        <a:t>ـخَـ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cs typeface="SKR HEAD1" pitchFamily="2" charset="-78"/>
                        </a:rPr>
                        <a:t>خَـ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cs typeface="SKR HEAD1" pitchFamily="2" charset="-78"/>
                        </a:rPr>
                        <a:t>ـخَ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85A9C9"/>
              </a:clrFrom>
              <a:clrTo>
                <a:srgbClr val="85A9C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2" t="50000" r="50000" b="9838"/>
          <a:stretch/>
        </p:blipFill>
        <p:spPr>
          <a:xfrm>
            <a:off x="439453" y="2464296"/>
            <a:ext cx="1489243" cy="12241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514" y="2236639"/>
            <a:ext cx="1853042" cy="145179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63644">
            <a:off x="1018646" y="4609967"/>
            <a:ext cx="2030858" cy="184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9342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36512" y="44624"/>
            <a:ext cx="4427984" cy="6797770"/>
          </a:xfrm>
          <a:prstGeom prst="rect">
            <a:avLst/>
          </a:prstGeom>
          <a:ln w="28575">
            <a:prstDash val="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" name="Rectangle 1"/>
          <p:cNvSpPr/>
          <p:nvPr/>
        </p:nvSpPr>
        <p:spPr>
          <a:xfrm>
            <a:off x="4644008" y="43808"/>
            <a:ext cx="4427984" cy="6797770"/>
          </a:xfrm>
          <a:prstGeom prst="rect">
            <a:avLst/>
          </a:prstGeom>
          <a:ln w="28575">
            <a:prstDash val="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250242" y="1043859"/>
            <a:ext cx="3958208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أصل اسم الشخصية بالصورة المناسبة من قصة </a:t>
            </a:r>
            <a:r>
              <a:rPr lang="ar-AE" sz="2000" b="1" u="sng" dirty="0">
                <a:solidFill>
                  <a:srgbClr val="FF0000"/>
                </a:solidFill>
              </a:rPr>
              <a:t>خشون الخروف الخَفيُّ</a:t>
            </a:r>
          </a:p>
        </p:txBody>
      </p:sp>
      <p:sp>
        <p:nvSpPr>
          <p:cNvPr id="4" name="Rectangle 3"/>
          <p:cNvSpPr/>
          <p:nvPr/>
        </p:nvSpPr>
        <p:spPr>
          <a:xfrm>
            <a:off x="7308305" y="1929606"/>
            <a:ext cx="16654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خَشون 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878896" y="145710"/>
            <a:ext cx="3958208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اسمي </a:t>
            </a:r>
            <a:r>
              <a:rPr lang="ar-AE" sz="2000" b="1"/>
              <a:t>:................................الاول </a:t>
            </a:r>
            <a:r>
              <a:rPr lang="ar-AE" sz="2000" b="1" dirty="0"/>
              <a:t>/.....</a:t>
            </a:r>
          </a:p>
        </p:txBody>
      </p:sp>
      <p:sp>
        <p:nvSpPr>
          <p:cNvPr id="6" name="Rectangle 5"/>
          <p:cNvSpPr/>
          <p:nvPr/>
        </p:nvSpPr>
        <p:spPr>
          <a:xfrm>
            <a:off x="7524327" y="3615407"/>
            <a:ext cx="144946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بِطيخُ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20272" y="5705223"/>
            <a:ext cx="21161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خَرْبوش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7504" y="836712"/>
            <a:ext cx="4283968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استمع لقصة </a:t>
            </a:r>
            <a:r>
              <a:rPr lang="ar-AE" sz="2000" b="1" u="sng" dirty="0">
                <a:solidFill>
                  <a:srgbClr val="FF0000"/>
                </a:solidFill>
              </a:rPr>
              <a:t>خشون الخروف الخَفيُّ</a:t>
            </a:r>
          </a:p>
          <a:p>
            <a:r>
              <a:rPr lang="ar-AE" sz="2000" b="1" dirty="0"/>
              <a:t>ثم اجيب عن الأسئلة التالية </a:t>
            </a:r>
            <a:endParaRPr lang="ar-AE" sz="2000" b="1" u="sng" dirty="0">
              <a:solidFill>
                <a:srgbClr val="FF000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98376" y="145710"/>
            <a:ext cx="3958208" cy="69100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اسمي </a:t>
            </a:r>
            <a:r>
              <a:rPr lang="ar-AE" sz="2000" b="1"/>
              <a:t>:................................الاول </a:t>
            </a:r>
            <a:r>
              <a:rPr lang="ar-AE" sz="2000" b="1" dirty="0"/>
              <a:t>/.....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-36512" y="1556792"/>
            <a:ext cx="4398640" cy="5284786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r">
              <a:lnSpc>
                <a:spcPct val="220000"/>
              </a:lnSpc>
              <a:buFont typeface="Arial" panose="020B0604020202020204" pitchFamily="34" charset="0"/>
              <a:buChar char="•"/>
            </a:pPr>
            <a:r>
              <a:rPr lang="ar-AE" sz="2000" dirty="0">
                <a:cs typeface="SKR HEAD1" pitchFamily="2" charset="-78"/>
              </a:rPr>
              <a:t>يَتَميَّزُ خَشونْ بِأنهُ :</a:t>
            </a:r>
          </a:p>
          <a:p>
            <a:pPr algn="r">
              <a:lnSpc>
                <a:spcPct val="220000"/>
              </a:lnSpc>
            </a:pPr>
            <a:r>
              <a:rPr lang="ar-AE" sz="2000" dirty="0">
                <a:solidFill>
                  <a:srgbClr val="FF0000"/>
                </a:solidFill>
                <a:cs typeface="SKR HEAD1" pitchFamily="2" charset="-78"/>
              </a:rPr>
              <a:t>            </a:t>
            </a:r>
            <a:r>
              <a:rPr lang="ar-AE" sz="2000" dirty="0">
                <a:solidFill>
                  <a:schemeClr val="accent2">
                    <a:lumMod val="75000"/>
                  </a:schemeClr>
                </a:solidFill>
                <a:cs typeface="SKR HEAD1" pitchFamily="2" charset="-78"/>
              </a:rPr>
              <a:t>كَسولُ	                     واسِعُ الْخيال 	     غًبِيُّ</a:t>
            </a:r>
          </a:p>
          <a:p>
            <a:pPr marL="342900" indent="-342900" algn="r">
              <a:lnSpc>
                <a:spcPct val="220000"/>
              </a:lnSpc>
              <a:buFont typeface="Arial" panose="020B0604020202020204" pitchFamily="34" charset="0"/>
              <a:buChar char="•"/>
            </a:pPr>
            <a:r>
              <a:rPr lang="ar-AE" sz="2000" dirty="0">
                <a:cs typeface="SKR HEAD1" pitchFamily="2" charset="-78"/>
              </a:rPr>
              <a:t>ليحل  خشون مشكلته لجأ إلى:</a:t>
            </a:r>
          </a:p>
          <a:p>
            <a:pPr algn="r">
              <a:lnSpc>
                <a:spcPct val="220000"/>
              </a:lnSpc>
            </a:pPr>
            <a:r>
              <a:rPr lang="ar-AE" sz="2000" dirty="0">
                <a:solidFill>
                  <a:schemeClr val="accent2">
                    <a:lumMod val="75000"/>
                  </a:schemeClr>
                </a:solidFill>
                <a:cs typeface="SKR HEAD1" pitchFamily="2" charset="-78"/>
              </a:rPr>
              <a:t>        أمه		الكلب	     الكتب </a:t>
            </a:r>
          </a:p>
          <a:p>
            <a:pPr marL="342900" indent="-342900" algn="r">
              <a:lnSpc>
                <a:spcPct val="220000"/>
              </a:lnSpc>
              <a:buFont typeface="Arial" panose="020B0604020202020204" pitchFamily="34" charset="0"/>
              <a:buChar char="•"/>
            </a:pPr>
            <a:r>
              <a:rPr lang="ar-AE" sz="2000" dirty="0">
                <a:cs typeface="SKR HEAD1" pitchFamily="2" charset="-78"/>
              </a:rPr>
              <a:t>ضرخ خشون  من ألم </a:t>
            </a:r>
          </a:p>
          <a:p>
            <a:pPr algn="r">
              <a:lnSpc>
                <a:spcPct val="220000"/>
              </a:lnSpc>
            </a:pPr>
            <a:r>
              <a:rPr lang="ar-AE" sz="2000" dirty="0">
                <a:solidFill>
                  <a:srgbClr val="FF0000"/>
                </a:solidFill>
                <a:cs typeface="SKR HEAD1" pitchFamily="2" charset="-78"/>
              </a:rPr>
              <a:t>          </a:t>
            </a:r>
            <a:r>
              <a:rPr lang="ar-AE" sz="2000" dirty="0">
                <a:solidFill>
                  <a:schemeClr val="accent2">
                    <a:lumMod val="75000"/>
                  </a:schemeClr>
                </a:solidFill>
                <a:cs typeface="SKR HEAD1" pitchFamily="2" charset="-78"/>
              </a:rPr>
              <a:t>أسْنانه		بَطْنِهِ	     رأسه</a:t>
            </a:r>
          </a:p>
          <a:p>
            <a:pPr marL="342900" indent="-342900" algn="r">
              <a:lnSpc>
                <a:spcPct val="220000"/>
              </a:lnSpc>
              <a:buFont typeface="Arial" panose="020B0604020202020204" pitchFamily="34" charset="0"/>
              <a:buChar char="•"/>
            </a:pPr>
            <a:r>
              <a:rPr lang="ar-AE" sz="2000" dirty="0">
                <a:cs typeface="SKR HEAD1" pitchFamily="2" charset="-78"/>
              </a:rPr>
              <a:t>كَلِمَة بِطيخُ يَنْتَهي بِحَرف</a:t>
            </a:r>
          </a:p>
          <a:p>
            <a:pPr algn="r">
              <a:lnSpc>
                <a:spcPct val="220000"/>
              </a:lnSpc>
            </a:pPr>
            <a:r>
              <a:rPr lang="ar-AE" sz="2000" dirty="0">
                <a:solidFill>
                  <a:schemeClr val="accent2">
                    <a:lumMod val="75000"/>
                  </a:schemeClr>
                </a:solidFill>
                <a:cs typeface="SKR HEAD1" pitchFamily="2" charset="-78"/>
              </a:rPr>
              <a:t>     ب		خ	           أ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74831"/>
            <a:ext cx="642339" cy="576820"/>
          </a:xfrm>
          <a:prstGeom prst="rect">
            <a:avLst/>
          </a:prstGeom>
        </p:spPr>
      </p:pic>
      <p:pic>
        <p:nvPicPr>
          <p:cNvPr id="13" name="صورة 10">
            <a:extLst>
              <a:ext uri="{FF2B5EF4-FFF2-40B4-BE49-F238E27FC236}">
                <a16:creationId xmlns:a16="http://schemas.microsoft.com/office/drawing/2014/main" id="{0290AD62-BE38-4C7A-971B-1A01D07B9B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78896" y="5534391"/>
            <a:ext cx="1354533" cy="1094162"/>
          </a:xfrm>
          <a:prstGeom prst="rect">
            <a:avLst/>
          </a:prstGeom>
        </p:spPr>
      </p:pic>
      <p:pic>
        <p:nvPicPr>
          <p:cNvPr id="14" name="صورة 5">
            <a:extLst>
              <a:ext uri="{FF2B5EF4-FFF2-40B4-BE49-F238E27FC236}">
                <a16:creationId xmlns:a16="http://schemas.microsoft.com/office/drawing/2014/main" id="{58607F5B-68D0-4C8A-9B03-723FDA73F29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076" y="3430621"/>
            <a:ext cx="1495353" cy="11390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375" y="1604783"/>
            <a:ext cx="1485574" cy="160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4844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4008" y="43808"/>
            <a:ext cx="4427984" cy="6797770"/>
          </a:xfrm>
          <a:prstGeom prst="rect">
            <a:avLst/>
          </a:prstGeom>
          <a:ln w="28575">
            <a:prstDash val="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900600" y="1043859"/>
            <a:ext cx="3958208" cy="792088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ar-AE" sz="2000" dirty="0">
                <a:cs typeface="SKR HEAD1" pitchFamily="2" charset="-78"/>
              </a:rPr>
              <a:t>ابحث في قصة </a:t>
            </a:r>
            <a:r>
              <a:rPr lang="ar-AE" sz="2000" b="1" u="sng" dirty="0">
                <a:solidFill>
                  <a:srgbClr val="FF0000"/>
                </a:solidFill>
              </a:rPr>
              <a:t>خشون الخروف الخَفيُّ</a:t>
            </a:r>
          </a:p>
          <a:p>
            <a:pPr>
              <a:lnSpc>
                <a:spcPct val="170000"/>
              </a:lnSpc>
            </a:pPr>
            <a:r>
              <a:rPr lang="ar-AE" sz="2100" dirty="0">
                <a:cs typeface="SKR HEAD1" pitchFamily="2" charset="-78"/>
              </a:rPr>
              <a:t>كلمات تحتوي حرف (الخاء (خ) على حسب موقعِهِ في الكلمة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878896" y="145710"/>
            <a:ext cx="3958208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اسمي </a:t>
            </a:r>
            <a:r>
              <a:rPr lang="ar-AE" sz="2000" b="1"/>
              <a:t>:................................الاول </a:t>
            </a:r>
            <a:r>
              <a:rPr lang="ar-AE" sz="2000" b="1" dirty="0"/>
              <a:t>/.....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580159"/>
              </p:ext>
            </p:extLst>
          </p:nvPr>
        </p:nvGraphicFramePr>
        <p:xfrm>
          <a:off x="4999179" y="2996952"/>
          <a:ext cx="3761049" cy="2920177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253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3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36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73514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AE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أول الكلمة</a:t>
                      </a:r>
                    </a:p>
                    <a:p>
                      <a:pPr marL="0" algn="ctr" defTabSz="914400" rtl="1" eaLnBrk="1" latinLnBrk="0" hangingPunct="1"/>
                      <a:r>
                        <a:rPr lang="ar-AE" sz="24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خــ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400" dirty="0">
                          <a:cs typeface="SKR HEAD1" pitchFamily="2" charset="-78"/>
                        </a:rPr>
                        <a:t>وَسط الكلمة</a:t>
                      </a:r>
                    </a:p>
                    <a:p>
                      <a:pPr algn="ctr" rtl="1"/>
                      <a:r>
                        <a:rPr lang="ar-AE" sz="24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ـخـ/</a:t>
                      </a:r>
                      <a:r>
                        <a:rPr lang="ar-AE" sz="2400" baseline="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 </a:t>
                      </a:r>
                      <a:r>
                        <a:rPr lang="ar-AE" sz="24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ـــخـ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أخِرُ الكلمة</a:t>
                      </a:r>
                    </a:p>
                    <a:p>
                      <a:pPr algn="ctr" rtl="1"/>
                      <a:r>
                        <a:rPr lang="ar-AE" sz="24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ــخ / خ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4581">
                <a:tc>
                  <a:txBody>
                    <a:bodyPr/>
                    <a:lstStyle/>
                    <a:p>
                      <a:pPr algn="ctr" rtl="1"/>
                      <a:endParaRPr lang="ar-AE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endParaRPr lang="ar-AE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endParaRPr lang="ar-AE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r>
                        <a:rPr lang="ar-AE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.............</a:t>
                      </a:r>
                      <a:endParaRPr lang="ar-AE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endParaRPr lang="ar-AE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endParaRPr lang="ar-AE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r>
                        <a:rPr lang="ar-AE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.............</a:t>
                      </a:r>
                      <a:endParaRPr lang="ar-AE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endParaRPr lang="ar-AE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endParaRPr lang="ar-AE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r>
                        <a:rPr lang="ar-AE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.............</a:t>
                      </a:r>
                      <a:endParaRPr lang="ar-AE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2082">
                <a:tc>
                  <a:txBody>
                    <a:bodyPr/>
                    <a:lstStyle/>
                    <a:p>
                      <a:pPr algn="ctr" rtl="1"/>
                      <a:endParaRPr lang="ar-AE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endParaRPr lang="ar-AE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endParaRPr lang="ar-AE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r>
                        <a:rPr lang="ar-AE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.............</a:t>
                      </a:r>
                      <a:endParaRPr lang="ar-AE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endParaRPr lang="ar-AE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endParaRPr lang="ar-AE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r>
                        <a:rPr lang="ar-AE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.............</a:t>
                      </a:r>
                      <a:endParaRPr lang="ar-AE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endParaRPr lang="ar-AE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endParaRPr lang="ar-AE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r>
                        <a:rPr lang="ar-AE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.............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-36512" y="87614"/>
            <a:ext cx="4427984" cy="6797770"/>
          </a:xfrm>
          <a:prstGeom prst="rect">
            <a:avLst/>
          </a:prstGeom>
          <a:ln w="28575">
            <a:prstDash val="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0080" y="1087665"/>
            <a:ext cx="3958208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ar-AE" sz="2000" dirty="0">
                <a:cs typeface="SKR HEAD1" pitchFamily="2" charset="-78"/>
              </a:rPr>
              <a:t>ارسم ما أَعجبني  في قصة </a:t>
            </a:r>
            <a:r>
              <a:rPr lang="ar-AE" sz="2000" b="1" u="sng" dirty="0">
                <a:solidFill>
                  <a:srgbClr val="FF0000"/>
                </a:solidFill>
              </a:rPr>
              <a:t>خشون الخروف الخَفيُّ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98376" y="189516"/>
            <a:ext cx="3958208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اسمي </a:t>
            </a:r>
            <a:r>
              <a:rPr lang="ar-AE" sz="2000" b="1"/>
              <a:t>:................................الاول </a:t>
            </a:r>
            <a:r>
              <a:rPr lang="ar-AE" sz="2000" b="1" dirty="0"/>
              <a:t>/.....</a:t>
            </a:r>
          </a:p>
        </p:txBody>
      </p:sp>
      <p:sp>
        <p:nvSpPr>
          <p:cNvPr id="10" name="Round Same Side Corner Rectangle 9"/>
          <p:cNvSpPr/>
          <p:nvPr/>
        </p:nvSpPr>
        <p:spPr>
          <a:xfrm>
            <a:off x="220080" y="1879753"/>
            <a:ext cx="3958208" cy="4213543"/>
          </a:xfrm>
          <a:prstGeom prst="round2Same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835947"/>
            <a:ext cx="936104" cy="8406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28768"/>
            <a:ext cx="936104" cy="84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551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4008" y="50558"/>
            <a:ext cx="4427984" cy="6797770"/>
          </a:xfrm>
          <a:prstGeom prst="rect">
            <a:avLst/>
          </a:prstGeom>
          <a:ln w="28575">
            <a:prstDash val="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878896" y="830136"/>
            <a:ext cx="3958208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أصل الصوت الخاء(خ) بالصورة المناسبة</a:t>
            </a:r>
          </a:p>
        </p:txBody>
      </p:sp>
      <p:sp>
        <p:nvSpPr>
          <p:cNvPr id="4" name="Rectangle 3"/>
          <p:cNvSpPr/>
          <p:nvPr/>
        </p:nvSpPr>
        <p:spPr>
          <a:xfrm>
            <a:off x="8041776" y="1821746"/>
            <a:ext cx="5513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8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خَ</a:t>
            </a:r>
            <a:endParaRPr lang="en-US" sz="8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41776" y="3559369"/>
            <a:ext cx="5513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8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خُ</a:t>
            </a:r>
            <a:endParaRPr lang="en-US" sz="8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25084" y="5201905"/>
            <a:ext cx="5513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خِ</a:t>
            </a:r>
            <a:endParaRPr lang="en-US" sz="8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878896" y="190448"/>
            <a:ext cx="3958208" cy="6396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اسمي :................................الاول /.....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9661" y="35560"/>
            <a:ext cx="4427984" cy="6797769"/>
          </a:xfrm>
          <a:prstGeom prst="rect">
            <a:avLst/>
          </a:prstGeom>
          <a:ln w="28575">
            <a:prstDash val="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25760" y="764704"/>
            <a:ext cx="3958208" cy="79208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AE" sz="2000" b="1" dirty="0"/>
              <a:t>أنسخ حرف الجيم (ج):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23528" y="116632"/>
            <a:ext cx="3958208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اسمي </a:t>
            </a:r>
            <a:r>
              <a:rPr lang="ar-AE" sz="2000" b="1"/>
              <a:t>:................................الاول </a:t>
            </a:r>
            <a:r>
              <a:rPr lang="ar-AE" sz="2000" b="1" dirty="0"/>
              <a:t>/.....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700227"/>
              </p:ext>
            </p:extLst>
          </p:nvPr>
        </p:nvGraphicFramePr>
        <p:xfrm>
          <a:off x="149872" y="1552816"/>
          <a:ext cx="4103340" cy="4820487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25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5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58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58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0463">
                <a:tc>
                  <a:txBody>
                    <a:bodyPr/>
                    <a:lstStyle/>
                    <a:p>
                      <a:pPr algn="ctr" rtl="1"/>
                      <a:r>
                        <a:rPr lang="ar-AE" sz="3200" dirty="0">
                          <a:solidFill>
                            <a:schemeClr val="tx1"/>
                          </a:solidFill>
                        </a:rPr>
                        <a:t>خَـ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dirty="0"/>
                        <a:t>ـــخُــ</a:t>
                      </a:r>
                      <a:endParaRPr lang="ar-AE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dirty="0">
                          <a:solidFill>
                            <a:schemeClr val="tx1"/>
                          </a:solidFill>
                        </a:rPr>
                        <a:t>ـخِ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dirty="0"/>
                        <a:t>خ</a:t>
                      </a:r>
                      <a:endParaRPr lang="ar-AE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412"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  <a:p>
                      <a:pPr rtl="1"/>
                      <a:r>
                        <a:rPr lang="ar-AE" dirty="0"/>
                        <a:t>...........</a:t>
                      </a:r>
                    </a:p>
                    <a:p>
                      <a:pPr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  <a:p>
                      <a:pPr rtl="1"/>
                      <a:r>
                        <a:rPr lang="ar-AE"/>
                        <a:t>...........</a:t>
                      </a:r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  <a:p>
                      <a:pPr rtl="1"/>
                      <a:r>
                        <a:rPr lang="ar-AE"/>
                        <a:t>...........</a:t>
                      </a:r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  <a:p>
                      <a:pPr rtl="1"/>
                      <a:r>
                        <a:rPr lang="ar-AE" dirty="0"/>
                        <a:t>...........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412"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  <a:p>
                      <a:pPr rtl="1"/>
                      <a:r>
                        <a:rPr lang="ar-AE" dirty="0"/>
                        <a:t>...........</a:t>
                      </a:r>
                    </a:p>
                    <a:p>
                      <a:pPr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  <a:p>
                      <a:pPr rtl="1"/>
                      <a:r>
                        <a:rPr lang="ar-AE"/>
                        <a:t>...........</a:t>
                      </a:r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  <a:p>
                      <a:pPr rtl="1"/>
                      <a:r>
                        <a:rPr lang="ar-AE"/>
                        <a:t>...........</a:t>
                      </a:r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  <a:p>
                      <a:pPr rtl="1"/>
                      <a:r>
                        <a:rPr lang="ar-AE" dirty="0"/>
                        <a:t>...........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412">
                <a:tc>
                  <a:txBody>
                    <a:bodyPr/>
                    <a:lstStyle/>
                    <a:p>
                      <a:pPr algn="ctr" rtl="1"/>
                      <a:r>
                        <a:rPr lang="ar-AE" sz="3200" dirty="0">
                          <a:solidFill>
                            <a:schemeClr val="tx1"/>
                          </a:solidFill>
                        </a:rPr>
                        <a:t>خا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dirty="0"/>
                        <a:t>خو</a:t>
                      </a:r>
                      <a:endParaRPr lang="ar-AE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dirty="0">
                          <a:solidFill>
                            <a:schemeClr val="tx1"/>
                          </a:solidFill>
                        </a:rPr>
                        <a:t>خي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dirty="0"/>
                        <a:t>خيـ</a:t>
                      </a:r>
                      <a:endParaRPr lang="ar-AE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412"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  <a:p>
                      <a:pPr rtl="1"/>
                      <a:r>
                        <a:rPr lang="ar-AE" dirty="0"/>
                        <a:t>...........</a:t>
                      </a:r>
                    </a:p>
                    <a:p>
                      <a:pPr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  <a:p>
                      <a:pPr rtl="1"/>
                      <a:r>
                        <a:rPr lang="ar-AE" dirty="0"/>
                        <a:t>...........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  <a:p>
                      <a:pPr rtl="1"/>
                      <a:r>
                        <a:rPr lang="ar-AE" dirty="0"/>
                        <a:t>...........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  <a:p>
                      <a:pPr rtl="1"/>
                      <a:r>
                        <a:rPr lang="ar-AE" dirty="0"/>
                        <a:t>...........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3412"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  <a:p>
                      <a:pPr rtl="1"/>
                      <a:r>
                        <a:rPr lang="ar-AE" dirty="0"/>
                        <a:t>...........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  <a:p>
                      <a:pPr rtl="1"/>
                      <a:r>
                        <a:rPr lang="ar-AE" dirty="0"/>
                        <a:t>...........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  <a:p>
                      <a:pPr rtl="1"/>
                      <a:r>
                        <a:rPr lang="ar-AE" dirty="0"/>
                        <a:t>...........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  <a:p>
                      <a:pPr rtl="1"/>
                      <a:r>
                        <a:rPr lang="ar-AE" dirty="0"/>
                        <a:t>...........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537" y="5274329"/>
            <a:ext cx="1480664" cy="13356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896" y="1556792"/>
            <a:ext cx="1157947" cy="150253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3" t="-9057" r="16096" b="3623"/>
          <a:stretch/>
        </p:blipFill>
        <p:spPr>
          <a:xfrm>
            <a:off x="4717537" y="3172242"/>
            <a:ext cx="1319306" cy="178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719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44008" y="43808"/>
            <a:ext cx="4427984" cy="6797770"/>
          </a:xfrm>
          <a:prstGeom prst="rect">
            <a:avLst/>
          </a:prstGeom>
          <a:ln w="28575">
            <a:prstDash val="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5" name="Rectangle 4"/>
          <p:cNvSpPr/>
          <p:nvPr/>
        </p:nvSpPr>
        <p:spPr>
          <a:xfrm>
            <a:off x="0" y="43808"/>
            <a:ext cx="4427984" cy="6797769"/>
          </a:xfrm>
          <a:prstGeom prst="rect">
            <a:avLst/>
          </a:prstGeom>
          <a:ln w="28575">
            <a:prstDash val="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53752" y="980728"/>
            <a:ext cx="3958208" cy="79208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AE" sz="2000" b="1" dirty="0"/>
              <a:t>اكتب اسم الصورة 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06178" y="4032203"/>
            <a:ext cx="1770667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AE" sz="3200" b="1" dirty="0"/>
              <a:t>.............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4878896" y="145710"/>
            <a:ext cx="3958208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اسمي </a:t>
            </a:r>
            <a:r>
              <a:rPr lang="ar-AE" sz="2000" b="1"/>
              <a:t>:................................الاول </a:t>
            </a:r>
            <a:r>
              <a:rPr lang="ar-AE" sz="2000" b="1" dirty="0"/>
              <a:t>/.....</a:t>
            </a: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4644008" y="1124744"/>
            <a:ext cx="4175906" cy="79208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AE" sz="2000" b="1" dirty="0"/>
              <a:t>أركب الحروف لأكون كلمة مفيدة:</a:t>
            </a:r>
          </a:p>
        </p:txBody>
      </p: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714072"/>
              </p:ext>
            </p:extLst>
          </p:nvPr>
        </p:nvGraphicFramePr>
        <p:xfrm>
          <a:off x="4878897" y="1916832"/>
          <a:ext cx="3958208" cy="454417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3958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06078">
                <a:tc>
                  <a:txBody>
                    <a:bodyPr/>
                    <a:lstStyle/>
                    <a:p>
                      <a:pPr algn="r" rtl="1"/>
                      <a:r>
                        <a:rPr lang="ar-AE" sz="44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أَ+  </a:t>
                      </a:r>
                      <a:r>
                        <a:rPr lang="ar-AE" sz="4400" dirty="0">
                          <a:solidFill>
                            <a:srgbClr val="0070C0"/>
                          </a:solidFill>
                          <a:cs typeface="SKR HEAD1" pitchFamily="2" charset="-78"/>
                        </a:rPr>
                        <a:t>خٌ</a:t>
                      </a:r>
                      <a:r>
                        <a:rPr lang="ar-AE" sz="44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=</a:t>
                      </a:r>
                      <a:r>
                        <a:rPr lang="ar-AE" sz="4400" baseline="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 </a:t>
                      </a:r>
                      <a:r>
                        <a:rPr lang="ar-AE" sz="4400" baseline="0" dirty="0">
                          <a:solidFill>
                            <a:schemeClr val="tx1"/>
                          </a:solidFill>
                          <a:cs typeface="SKR HEAD1" pitchFamily="2" charset="-78"/>
                        </a:rPr>
                        <a:t>أَخٌُ</a:t>
                      </a:r>
                      <a:endParaRPr lang="ar-AE" sz="4400" dirty="0">
                        <a:solidFill>
                          <a:schemeClr val="tx1"/>
                        </a:solidFill>
                        <a:cs typeface="SKR HEAD1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3938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48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خا+</a:t>
                      </a:r>
                      <a:r>
                        <a:rPr lang="ar-AE" sz="48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بَ </a:t>
                      </a:r>
                      <a:r>
                        <a:rPr lang="ar-AE" sz="48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=</a:t>
                      </a:r>
                      <a:r>
                        <a:rPr lang="ar-AE" sz="4800" baseline="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 </a:t>
                      </a:r>
                      <a:r>
                        <a:rPr lang="ar-AE" sz="4800" baseline="0" dirty="0">
                          <a:solidFill>
                            <a:schemeClr val="tx1"/>
                          </a:solidFill>
                          <a:cs typeface="SKR HEAD1" pitchFamily="2" charset="-78"/>
                        </a:rPr>
                        <a:t>.......</a:t>
                      </a:r>
                      <a:endParaRPr lang="ar-AE" sz="4800" dirty="0">
                        <a:solidFill>
                          <a:schemeClr val="tx1"/>
                        </a:solidFill>
                        <a:cs typeface="SKR HEAD1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472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48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خَ+</a:t>
                      </a:r>
                      <a:r>
                        <a:rPr lang="ar-AE" sz="48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بَ</a:t>
                      </a:r>
                      <a:r>
                        <a:rPr lang="ar-AE" sz="48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 +  </a:t>
                      </a:r>
                      <a:r>
                        <a:rPr lang="ar-AE" sz="48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تَ</a:t>
                      </a:r>
                      <a:r>
                        <a:rPr lang="ar-AE" sz="48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=</a:t>
                      </a:r>
                      <a:r>
                        <a:rPr lang="ar-AE" sz="4800" baseline="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 </a:t>
                      </a:r>
                      <a:r>
                        <a:rPr lang="ar-AE" sz="4800" baseline="0" dirty="0">
                          <a:solidFill>
                            <a:schemeClr val="tx1"/>
                          </a:solidFill>
                          <a:cs typeface="SKR HEAD1" pitchFamily="2" charset="-78"/>
                        </a:rPr>
                        <a:t>.......</a:t>
                      </a:r>
                      <a:endParaRPr lang="ar-AE" sz="4800" dirty="0">
                        <a:solidFill>
                          <a:schemeClr val="tx1"/>
                        </a:solidFill>
                        <a:cs typeface="SKR HEAD1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472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48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أ+</a:t>
                      </a:r>
                      <a:r>
                        <a:rPr lang="ar-AE" sz="4800" baseline="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 </a:t>
                      </a:r>
                      <a:r>
                        <a:rPr lang="ar-AE" sz="4800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خَ</a:t>
                      </a:r>
                      <a:r>
                        <a:rPr lang="ar-AE" sz="48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ـ</a:t>
                      </a:r>
                      <a:r>
                        <a:rPr lang="ar-AE" sz="48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+  </a:t>
                      </a:r>
                      <a:r>
                        <a:rPr lang="ar-AE" sz="48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ذَ</a:t>
                      </a:r>
                      <a:r>
                        <a:rPr lang="ar-AE" sz="48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=</a:t>
                      </a:r>
                      <a:r>
                        <a:rPr lang="ar-AE" sz="4800" baseline="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 </a:t>
                      </a:r>
                      <a:r>
                        <a:rPr lang="ar-AE" sz="4800" baseline="0" dirty="0">
                          <a:solidFill>
                            <a:schemeClr val="tx1"/>
                          </a:solidFill>
                          <a:cs typeface="SKR HEAD1" pitchFamily="2" charset="-78"/>
                        </a:rPr>
                        <a:t>......</a:t>
                      </a:r>
                      <a:endParaRPr lang="ar-AE" sz="4800" dirty="0">
                        <a:solidFill>
                          <a:schemeClr val="tx1"/>
                        </a:solidFill>
                        <a:cs typeface="SKR HEAD1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472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48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فـَ+  </a:t>
                      </a:r>
                      <a:r>
                        <a:rPr lang="ar-AE" sz="4800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رَ</a:t>
                      </a:r>
                      <a:r>
                        <a:rPr lang="ar-AE" sz="48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 + </a:t>
                      </a:r>
                      <a:r>
                        <a:rPr lang="ar-AE" sz="4800" dirty="0">
                          <a:solidFill>
                            <a:schemeClr val="accent3">
                              <a:lumMod val="75000"/>
                            </a:schemeClr>
                          </a:solidFill>
                          <a:cs typeface="SKR HEAD1" pitchFamily="2" charset="-78"/>
                        </a:rPr>
                        <a:t>خ</a:t>
                      </a:r>
                      <a:r>
                        <a:rPr lang="ar-AE" sz="4800" dirty="0">
                          <a:solidFill>
                            <a:srgbClr val="0070C0"/>
                          </a:solidFill>
                          <a:cs typeface="SKR HEAD1" pitchFamily="2" charset="-78"/>
                        </a:rPr>
                        <a:t> </a:t>
                      </a:r>
                      <a:r>
                        <a:rPr lang="ar-AE" sz="48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=</a:t>
                      </a:r>
                      <a:r>
                        <a:rPr lang="ar-AE" sz="4800" baseline="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 </a:t>
                      </a:r>
                      <a:r>
                        <a:rPr lang="ar-AE" sz="4800" baseline="0" dirty="0">
                          <a:solidFill>
                            <a:schemeClr val="tx1"/>
                          </a:solidFill>
                          <a:cs typeface="SKR HEAD1" pitchFamily="2" charset="-78"/>
                        </a:rPr>
                        <a:t>......</a:t>
                      </a:r>
                      <a:endParaRPr lang="ar-AE" sz="4800" dirty="0">
                        <a:solidFill>
                          <a:schemeClr val="tx1"/>
                        </a:solidFill>
                        <a:cs typeface="SKR HEAD1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0" name="Title 1"/>
          <p:cNvSpPr txBox="1">
            <a:spLocks/>
          </p:cNvSpPr>
          <p:nvPr/>
        </p:nvSpPr>
        <p:spPr>
          <a:xfrm>
            <a:off x="218637" y="285649"/>
            <a:ext cx="3958208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اسمي </a:t>
            </a:r>
            <a:r>
              <a:rPr lang="ar-AE" sz="2000" b="1"/>
              <a:t>:................................الاول </a:t>
            </a:r>
            <a:r>
              <a:rPr lang="ar-AE" sz="2000" b="1" dirty="0"/>
              <a:t>/.....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18638" y="4068361"/>
            <a:ext cx="1731542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AE" sz="3200" b="1" dirty="0"/>
              <a:t>.............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53752" y="4581128"/>
            <a:ext cx="3958208" cy="79208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AE" sz="2000" b="1" dirty="0"/>
              <a:t>حوط الصوت الطويل لحرف الخاء( خ ):</a:t>
            </a:r>
          </a:p>
        </p:txBody>
      </p:sp>
      <p:sp>
        <p:nvSpPr>
          <p:cNvPr id="6" name="Oval 5"/>
          <p:cNvSpPr/>
          <p:nvPr/>
        </p:nvSpPr>
        <p:spPr>
          <a:xfrm>
            <a:off x="2987824" y="5481228"/>
            <a:ext cx="1405045" cy="118813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3200" dirty="0">
                <a:cs typeface="SKR HEAD1" pitchFamily="2" charset="-78"/>
              </a:rPr>
              <a:t>مُخيفُ</a:t>
            </a:r>
          </a:p>
        </p:txBody>
      </p:sp>
      <p:sp>
        <p:nvSpPr>
          <p:cNvPr id="19" name="Oval 18"/>
          <p:cNvSpPr/>
          <p:nvPr/>
        </p:nvSpPr>
        <p:spPr>
          <a:xfrm>
            <a:off x="1495028" y="5445224"/>
            <a:ext cx="1437928" cy="129614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3600" dirty="0">
                <a:cs typeface="SKR HEAD1" pitchFamily="2" charset="-78"/>
              </a:rPr>
              <a:t>خاتَمُ</a:t>
            </a:r>
          </a:p>
        </p:txBody>
      </p:sp>
      <p:sp>
        <p:nvSpPr>
          <p:cNvPr id="20" name="Oval 19"/>
          <p:cNvSpPr/>
          <p:nvPr/>
        </p:nvSpPr>
        <p:spPr>
          <a:xfrm>
            <a:off x="253752" y="5553236"/>
            <a:ext cx="1189021" cy="108012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3200" dirty="0">
                <a:cs typeface="SKR HEAD1" pitchFamily="2" charset="-78"/>
              </a:rPr>
              <a:t>بُخورُ</a:t>
            </a:r>
          </a:p>
        </p:txBody>
      </p:sp>
      <p:sp>
        <p:nvSpPr>
          <p:cNvPr id="2" name="Rectangle 1"/>
          <p:cNvSpPr/>
          <p:nvPr/>
        </p:nvSpPr>
        <p:spPr>
          <a:xfrm>
            <a:off x="3683589" y="1630962"/>
            <a:ext cx="521614" cy="5717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800" b="1" dirty="0"/>
              <a:t>خَـ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538218" y="1649278"/>
            <a:ext cx="521614" cy="5717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800" b="1" dirty="0"/>
              <a:t>ـبـَ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114282" y="1649278"/>
            <a:ext cx="521614" cy="5717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800" b="1" dirty="0"/>
              <a:t>زَ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2197741" y="1630962"/>
            <a:ext cx="35115" cy="29501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513678" y="1628800"/>
            <a:ext cx="521614" cy="5717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800" b="1" dirty="0"/>
              <a:t>حَـ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23602" y="1628800"/>
            <a:ext cx="521614" cy="5717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800" b="1" dirty="0"/>
              <a:t>ـرُ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79512" y="1628800"/>
            <a:ext cx="521614" cy="5717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800" b="1" dirty="0"/>
              <a:t>ـجَـ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92" y="2636912"/>
            <a:ext cx="1524093" cy="11521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648" y="2411733"/>
            <a:ext cx="1626572" cy="152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2206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80520" y="35560"/>
            <a:ext cx="4427984" cy="6797769"/>
          </a:xfrm>
          <a:prstGeom prst="rect">
            <a:avLst/>
          </a:prstGeom>
          <a:ln w="28575">
            <a:prstDash val="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915408" y="980190"/>
            <a:ext cx="3958208" cy="79208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AE" sz="2000" b="1" dirty="0"/>
              <a:t>أنسخ حرف الخاء(خ)الناقص في الكلمة :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013709" y="116632"/>
            <a:ext cx="3958208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اسمي </a:t>
            </a:r>
            <a:r>
              <a:rPr lang="ar-AE" sz="2000" b="1"/>
              <a:t>:................................الاول </a:t>
            </a:r>
            <a:r>
              <a:rPr lang="ar-AE" sz="2000" b="1" dirty="0"/>
              <a:t>/.....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702551"/>
              </p:ext>
            </p:extLst>
          </p:nvPr>
        </p:nvGraphicFramePr>
        <p:xfrm>
          <a:off x="5013709" y="1700808"/>
          <a:ext cx="3531876" cy="936104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1772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72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72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 algn="ctr" rtl="1"/>
                      <a:r>
                        <a:rPr lang="ar-AE" sz="40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cs typeface="SKR HEAD1" pitchFamily="2" charset="-78"/>
                        </a:rPr>
                        <a:t>خـــ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40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cs typeface="SKR HEAD1" pitchFamily="2" charset="-78"/>
                        </a:rPr>
                        <a:t>خـ/ـخـ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40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cs typeface="SKR HEAD1" pitchFamily="2" charset="-78"/>
                        </a:rPr>
                        <a:t>ـــخ/خ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0" y="43808"/>
            <a:ext cx="4427984" cy="6797769"/>
          </a:xfrm>
          <a:prstGeom prst="rect">
            <a:avLst/>
          </a:prstGeom>
          <a:ln w="28575">
            <a:prstDash val="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53752" y="836712"/>
            <a:ext cx="3958208" cy="79208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اكتب صوت الخاء المناسب للصورة 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87051" y="6074132"/>
            <a:ext cx="1501552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ar-AE"/>
            </a:defPPr>
            <a:lvl1pPr algn="ctr">
              <a:defRPr sz="3600" b="1"/>
            </a:lvl1pPr>
          </a:lstStyle>
          <a:p>
            <a:r>
              <a:rPr lang="ar-AE" dirty="0"/>
              <a:t>با...ـرَةُ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2240" y="3672508"/>
            <a:ext cx="1606456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AE" sz="3600" b="1" dirty="0"/>
              <a:t>نَـ....ـلُ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87051" y="3646411"/>
            <a:ext cx="1257968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AE" sz="3600" b="1" dirty="0"/>
              <a:t>..ـزانَةُ</a:t>
            </a:r>
          </a:p>
        </p:txBody>
      </p:sp>
      <p:sp>
        <p:nvSpPr>
          <p:cNvPr id="14" name="Oval 13"/>
          <p:cNvSpPr/>
          <p:nvPr/>
        </p:nvSpPr>
        <p:spPr>
          <a:xfrm>
            <a:off x="3347865" y="1412777"/>
            <a:ext cx="792087" cy="648072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3200" dirty="0">
                <a:cs typeface="SKR HEAD1" pitchFamily="2" charset="-78"/>
              </a:rPr>
              <a:t>خِـ</a:t>
            </a:r>
            <a:endParaRPr lang="ar-AE" sz="3600" dirty="0">
              <a:cs typeface="SKR HEAD1" pitchFamily="2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8258" y="6074132"/>
            <a:ext cx="1750437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AE" sz="3600" b="1" dirty="0"/>
              <a:t>بِطيـ...</a:t>
            </a:r>
          </a:p>
        </p:txBody>
      </p:sp>
      <p:sp>
        <p:nvSpPr>
          <p:cNvPr id="21" name="Oval 20"/>
          <p:cNvSpPr/>
          <p:nvPr/>
        </p:nvSpPr>
        <p:spPr>
          <a:xfrm>
            <a:off x="2483768" y="1412776"/>
            <a:ext cx="762064" cy="630233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3200" dirty="0">
                <a:cs typeface="SKR HEAD1" pitchFamily="2" charset="-78"/>
              </a:rPr>
              <a:t>خِـ</a:t>
            </a:r>
          </a:p>
        </p:txBody>
      </p:sp>
      <p:sp>
        <p:nvSpPr>
          <p:cNvPr id="24" name="Oval 23"/>
          <p:cNvSpPr/>
          <p:nvPr/>
        </p:nvSpPr>
        <p:spPr>
          <a:xfrm>
            <a:off x="467544" y="1430615"/>
            <a:ext cx="762064" cy="630233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800" dirty="0">
                <a:cs typeface="SKR HEAD1" pitchFamily="2" charset="-78"/>
              </a:rPr>
              <a:t>ـخُ</a:t>
            </a:r>
          </a:p>
        </p:txBody>
      </p:sp>
      <p:sp>
        <p:nvSpPr>
          <p:cNvPr id="25" name="Oval 24"/>
          <p:cNvSpPr/>
          <p:nvPr/>
        </p:nvSpPr>
        <p:spPr>
          <a:xfrm>
            <a:off x="1403648" y="1412777"/>
            <a:ext cx="926208" cy="648072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800" dirty="0">
                <a:cs typeface="SKR HEAD1" pitchFamily="2" charset="-78"/>
              </a:rPr>
              <a:t>ـخيـ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313090" y="130170"/>
            <a:ext cx="3958208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اسمي </a:t>
            </a:r>
            <a:r>
              <a:rPr lang="ar-AE" sz="2000" b="1"/>
              <a:t>:................................الاول </a:t>
            </a:r>
            <a:r>
              <a:rPr lang="ar-AE" sz="2000" b="1" dirty="0"/>
              <a:t>/.....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034417"/>
              </p:ext>
            </p:extLst>
          </p:nvPr>
        </p:nvGraphicFramePr>
        <p:xfrm>
          <a:off x="5010470" y="3068960"/>
          <a:ext cx="3768084" cy="3165167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256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6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60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7179">
                <a:tc>
                  <a:txBody>
                    <a:bodyPr/>
                    <a:lstStyle/>
                    <a:p>
                      <a:pPr algn="ctr" rtl="1"/>
                      <a:r>
                        <a:rPr lang="ar-AE" sz="32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خـــ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خـ /ـخـ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ـخ</a:t>
                      </a:r>
                      <a:r>
                        <a:rPr lang="ar-AE" sz="3200" baseline="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/خ</a:t>
                      </a:r>
                      <a:endParaRPr lang="ar-AE" sz="3200" dirty="0">
                        <a:solidFill>
                          <a:srgbClr val="FF0000"/>
                        </a:solidFill>
                        <a:cs typeface="SKR HEAD1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0159">
                <a:tc>
                  <a:txBody>
                    <a:bodyPr/>
                    <a:lstStyle/>
                    <a:p>
                      <a:pPr algn="ctr" rtl="1"/>
                      <a:endParaRPr lang="ar-AE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...ـسُ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يَـ....ـتُ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طَبَ</a:t>
                      </a:r>
                      <a:r>
                        <a:rPr lang="ar-AE" sz="32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ـ</a:t>
                      </a:r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1041">
                <a:tc>
                  <a:txBody>
                    <a:bodyPr/>
                    <a:lstStyle/>
                    <a:p>
                      <a:pPr algn="ctr" rtl="1"/>
                      <a:endParaRPr lang="ar-AE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....ـيْطُ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بَـ....ـيلُ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صارو...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6788">
                <a:tc>
                  <a:txBody>
                    <a:bodyPr/>
                    <a:lstStyle/>
                    <a:p>
                      <a:pPr algn="ctr" rtl="1"/>
                      <a:endParaRPr lang="ar-AE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..ـروفُ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مُـ...ـيفُ</a:t>
                      </a:r>
                      <a:endParaRPr lang="ar-AE" sz="3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نَسَـ...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6" t="9935" r="8126" b="4836"/>
          <a:stretch/>
        </p:blipFill>
        <p:spPr>
          <a:xfrm>
            <a:off x="325744" y="2579162"/>
            <a:ext cx="799724" cy="106724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6" t="9935" r="8126" b="4836"/>
          <a:stretch/>
        </p:blipFill>
        <p:spPr>
          <a:xfrm>
            <a:off x="765334" y="2204865"/>
            <a:ext cx="799724" cy="106724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6" t="9935" r="8126" b="4836"/>
          <a:stretch/>
        </p:blipFill>
        <p:spPr>
          <a:xfrm>
            <a:off x="1277868" y="2605259"/>
            <a:ext cx="799724" cy="10672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051" y="2204865"/>
            <a:ext cx="1257967" cy="13794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178" y="4509120"/>
            <a:ext cx="1859806" cy="148892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509120"/>
            <a:ext cx="1485574" cy="160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048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84785" y="65701"/>
            <a:ext cx="4427984" cy="6797770"/>
          </a:xfrm>
          <a:prstGeom prst="rect">
            <a:avLst/>
          </a:prstGeom>
          <a:ln w="28575">
            <a:prstDash val="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4008" y="1077819"/>
            <a:ext cx="4427984" cy="792088"/>
          </a:xfrm>
        </p:spPr>
        <p:txBody>
          <a:bodyPr>
            <a:normAutofit/>
          </a:bodyPr>
          <a:lstStyle/>
          <a:p>
            <a:r>
              <a:rPr lang="ar-AE" sz="2000" b="1" dirty="0"/>
              <a:t>استمع ثم أضع  الحركة الهمزة المناسبة لصوت الهمزة </a:t>
            </a:r>
          </a:p>
        </p:txBody>
      </p:sp>
      <p:sp>
        <p:nvSpPr>
          <p:cNvPr id="5" name="Rectangle 4"/>
          <p:cNvSpPr/>
          <p:nvPr/>
        </p:nvSpPr>
        <p:spPr>
          <a:xfrm>
            <a:off x="18863" y="43807"/>
            <a:ext cx="4427984" cy="6797769"/>
          </a:xfrm>
          <a:prstGeom prst="rect">
            <a:avLst/>
          </a:prstGeom>
          <a:ln w="28575">
            <a:prstDash val="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6" name="Rectangle 5"/>
          <p:cNvSpPr/>
          <p:nvPr/>
        </p:nvSpPr>
        <p:spPr>
          <a:xfrm>
            <a:off x="8125084" y="2246992"/>
            <a:ext cx="5513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8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أ</a:t>
            </a:r>
            <a:endParaRPr lang="en-US" sz="8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13119" y="2076325"/>
            <a:ext cx="5513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8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إ</a:t>
            </a:r>
            <a:endParaRPr lang="en-US" sz="8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92080" y="2249577"/>
            <a:ext cx="5513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8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أ</a:t>
            </a:r>
            <a:endParaRPr lang="en-US" sz="8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9857" y="0"/>
            <a:ext cx="1870058" cy="17722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8944" y="4048563"/>
            <a:ext cx="1190971" cy="1190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8944" y="2324230"/>
            <a:ext cx="1535962" cy="13669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2" t="-32" r="22686"/>
          <a:stretch/>
        </p:blipFill>
        <p:spPr>
          <a:xfrm>
            <a:off x="-4575427" y="3075230"/>
            <a:ext cx="1268089" cy="17756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55375" y="837721"/>
            <a:ext cx="2144064" cy="17316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6872" y="1082742"/>
            <a:ext cx="1486625" cy="148662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-4461704" y="4850891"/>
            <a:ext cx="1501552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AE" sz="2800" b="1" dirty="0"/>
              <a:t>يَقْرَ.....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-5920486" y="2719850"/>
            <a:ext cx="1458782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AE" sz="2800" b="1" dirty="0"/>
              <a:t>...قْلامٌ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-3197541" y="2738926"/>
            <a:ext cx="1257968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AE" sz="2800" b="1" dirty="0"/>
              <a:t>كَـ....سٌ</a:t>
            </a:r>
          </a:p>
        </p:txBody>
      </p:sp>
      <p:sp>
        <p:nvSpPr>
          <p:cNvPr id="19" name="Oval 18"/>
          <p:cNvSpPr/>
          <p:nvPr/>
        </p:nvSpPr>
        <p:spPr>
          <a:xfrm>
            <a:off x="-1939573" y="2596436"/>
            <a:ext cx="837143" cy="846257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4000" dirty="0"/>
              <a:t>أَ</a:t>
            </a:r>
            <a:endParaRPr lang="ar-AE" sz="3600" dirty="0"/>
          </a:p>
        </p:txBody>
      </p:sp>
      <p:sp>
        <p:nvSpPr>
          <p:cNvPr id="20" name="Oval 19"/>
          <p:cNvSpPr/>
          <p:nvPr/>
        </p:nvSpPr>
        <p:spPr>
          <a:xfrm>
            <a:off x="8064025" y="4292927"/>
            <a:ext cx="837143" cy="846257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4000" dirty="0"/>
              <a:t>ـأْ</a:t>
            </a:r>
            <a:endParaRPr lang="ar-AE" sz="3600" dirty="0"/>
          </a:p>
        </p:txBody>
      </p:sp>
      <p:sp>
        <p:nvSpPr>
          <p:cNvPr id="21" name="Oval 20"/>
          <p:cNvSpPr/>
          <p:nvPr/>
        </p:nvSpPr>
        <p:spPr>
          <a:xfrm>
            <a:off x="4932040" y="4310935"/>
            <a:ext cx="837143" cy="846257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4000" dirty="0"/>
              <a:t>أَ</a:t>
            </a:r>
            <a:endParaRPr lang="ar-AE" sz="3600" dirty="0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4878896" y="145710"/>
            <a:ext cx="3958208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اسمي </a:t>
            </a:r>
            <a:r>
              <a:rPr lang="ar-AE" sz="2000" b="1"/>
              <a:t>:................................الاول </a:t>
            </a:r>
            <a:r>
              <a:rPr lang="ar-AE" sz="2000" b="1" dirty="0"/>
              <a:t>/.....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5148064" y="3691174"/>
            <a:ext cx="3528392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"/>
          <p:cNvSpPr txBox="1">
            <a:spLocks/>
          </p:cNvSpPr>
          <p:nvPr/>
        </p:nvSpPr>
        <p:spPr>
          <a:xfrm>
            <a:off x="4644008" y="3645024"/>
            <a:ext cx="4427984" cy="79208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أكتب حرف الهمزة (أ) بشكله المناسب في الكلمة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834015" y="5445224"/>
            <a:ext cx="3958208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AE" sz="3600" b="1" dirty="0"/>
              <a:t>..خَذَ ...بْراهيمُ  فَـ..ساً وَبَدَ...يَقطَعُ الْخَشَبَ.</a:t>
            </a:r>
          </a:p>
        </p:txBody>
      </p:sp>
      <p:sp>
        <p:nvSpPr>
          <p:cNvPr id="28" name="Oval 27"/>
          <p:cNvSpPr/>
          <p:nvPr/>
        </p:nvSpPr>
        <p:spPr>
          <a:xfrm>
            <a:off x="5967105" y="4310935"/>
            <a:ext cx="837143" cy="846257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4000" dirty="0"/>
              <a:t>إِ</a:t>
            </a:r>
            <a:endParaRPr lang="ar-AE" sz="3600" dirty="0"/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323528" y="116632"/>
            <a:ext cx="3958208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اسمي </a:t>
            </a:r>
            <a:r>
              <a:rPr lang="ar-AE" sz="2000" b="1"/>
              <a:t>:................................الاول </a:t>
            </a:r>
            <a:r>
              <a:rPr lang="ar-AE" sz="2000" b="1" dirty="0"/>
              <a:t>/.....</a:t>
            </a:r>
          </a:p>
        </p:txBody>
      </p:sp>
      <p:sp>
        <p:nvSpPr>
          <p:cNvPr id="31" name="Oval 30"/>
          <p:cNvSpPr/>
          <p:nvPr/>
        </p:nvSpPr>
        <p:spPr>
          <a:xfrm>
            <a:off x="7020272" y="4292926"/>
            <a:ext cx="837143" cy="846257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4000" dirty="0"/>
              <a:t>أُ</a:t>
            </a:r>
            <a:endParaRPr lang="ar-AE" sz="3600" dirty="0"/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88640" y="1097155"/>
            <a:ext cx="4427984" cy="79208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/>
              <a:t>استمع ثم أضع  الحركة الهمزة المناسبة لصوت الهمزة </a:t>
            </a:r>
            <a:endParaRPr lang="ar-AE" sz="2000" b="1" dirty="0"/>
          </a:p>
        </p:txBody>
      </p:sp>
      <p:sp>
        <p:nvSpPr>
          <p:cNvPr id="33" name="Rectangle 32"/>
          <p:cNvSpPr/>
          <p:nvPr/>
        </p:nvSpPr>
        <p:spPr>
          <a:xfrm>
            <a:off x="3569716" y="2266328"/>
            <a:ext cx="5513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8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أ</a:t>
            </a:r>
            <a:endParaRPr lang="en-US" sz="8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257751" y="2095661"/>
            <a:ext cx="5513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8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إ</a:t>
            </a:r>
            <a:endParaRPr lang="en-US" sz="8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36712" y="2268913"/>
            <a:ext cx="5513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8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أ</a:t>
            </a:r>
            <a:endParaRPr lang="en-US" sz="8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6" name="Oval 35"/>
          <p:cNvSpPr/>
          <p:nvPr/>
        </p:nvSpPr>
        <p:spPr>
          <a:xfrm>
            <a:off x="3508657" y="4382943"/>
            <a:ext cx="837143" cy="846257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4000" dirty="0"/>
              <a:t>ـأْ</a:t>
            </a:r>
            <a:endParaRPr lang="ar-AE" sz="3600" dirty="0"/>
          </a:p>
        </p:txBody>
      </p:sp>
      <p:sp>
        <p:nvSpPr>
          <p:cNvPr id="37" name="Oval 36"/>
          <p:cNvSpPr/>
          <p:nvPr/>
        </p:nvSpPr>
        <p:spPr>
          <a:xfrm>
            <a:off x="251520" y="4382943"/>
            <a:ext cx="837143" cy="846257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4000" dirty="0"/>
              <a:t>أَ</a:t>
            </a:r>
            <a:endParaRPr lang="ar-AE" sz="3600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592696" y="3645024"/>
            <a:ext cx="3528392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le 1"/>
          <p:cNvSpPr txBox="1">
            <a:spLocks/>
          </p:cNvSpPr>
          <p:nvPr/>
        </p:nvSpPr>
        <p:spPr>
          <a:xfrm>
            <a:off x="88640" y="3664360"/>
            <a:ext cx="4427984" cy="79208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أكتب حرف الهمزة (أ) بشكله المناسب في الكلمة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78647" y="5464560"/>
            <a:ext cx="3958208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AE" sz="3600" b="1" dirty="0"/>
              <a:t>..خَذَ ...بْراهيمُ  فَـ..ساً وَبَدَ...يَقطَعُ الْخَشَبَ.</a:t>
            </a:r>
          </a:p>
        </p:txBody>
      </p:sp>
      <p:sp>
        <p:nvSpPr>
          <p:cNvPr id="41" name="Oval 40"/>
          <p:cNvSpPr/>
          <p:nvPr/>
        </p:nvSpPr>
        <p:spPr>
          <a:xfrm>
            <a:off x="1403648" y="4382942"/>
            <a:ext cx="837143" cy="846257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4000" dirty="0"/>
              <a:t>إِ</a:t>
            </a:r>
            <a:endParaRPr lang="ar-AE" sz="3600" dirty="0"/>
          </a:p>
        </p:txBody>
      </p:sp>
      <p:sp>
        <p:nvSpPr>
          <p:cNvPr id="42" name="Oval 41"/>
          <p:cNvSpPr/>
          <p:nvPr/>
        </p:nvSpPr>
        <p:spPr>
          <a:xfrm>
            <a:off x="2411760" y="4382943"/>
            <a:ext cx="837143" cy="846257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4000" dirty="0"/>
              <a:t>أُ</a:t>
            </a:r>
            <a:endParaRPr lang="ar-AE" sz="3600" dirty="0"/>
          </a:p>
        </p:txBody>
      </p:sp>
    </p:spTree>
    <p:extLst>
      <p:ext uri="{BB962C8B-B14F-4D97-AF65-F5344CB8AC3E}">
        <p14:creationId xmlns:p14="http://schemas.microsoft.com/office/powerpoint/2010/main" val="36827198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80520" y="35560"/>
            <a:ext cx="4427984" cy="6797769"/>
          </a:xfrm>
          <a:prstGeom prst="rect">
            <a:avLst/>
          </a:prstGeom>
          <a:ln w="28575">
            <a:prstDash val="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80521" y="836712"/>
            <a:ext cx="4291396" cy="64861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AE" sz="2000" b="1" dirty="0"/>
              <a:t>أقرأ الكلمات و ألاحظ حرف الخاء ( خ) في الكلمة :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013709" y="116632"/>
            <a:ext cx="3958208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اسمي </a:t>
            </a:r>
            <a:r>
              <a:rPr lang="ar-AE" sz="2000" b="1"/>
              <a:t>:................................الاول </a:t>
            </a:r>
            <a:r>
              <a:rPr lang="ar-AE" sz="2000" b="1" dirty="0"/>
              <a:t>/.....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243458"/>
              </p:ext>
            </p:extLst>
          </p:nvPr>
        </p:nvGraphicFramePr>
        <p:xfrm>
          <a:off x="5027135" y="1435747"/>
          <a:ext cx="3734754" cy="2513538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2449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49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49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2890">
                <a:tc>
                  <a:txBody>
                    <a:bodyPr/>
                    <a:lstStyle/>
                    <a:p>
                      <a:pPr algn="ctr" rtl="1"/>
                      <a:r>
                        <a:rPr lang="ar-AE" sz="32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خَـ</a:t>
                      </a:r>
                      <a:r>
                        <a:rPr lang="ar-AE" sz="3200" dirty="0">
                          <a:solidFill>
                            <a:schemeClr val="tx1"/>
                          </a:solidFill>
                          <a:cs typeface="SKR HEAD1" pitchFamily="2" charset="-78"/>
                        </a:rPr>
                        <a:t>لـَعَ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dirty="0">
                          <a:solidFill>
                            <a:schemeClr val="tx1"/>
                          </a:solidFill>
                          <a:cs typeface="SKR HEAD1" pitchFamily="2" charset="-78"/>
                        </a:rPr>
                        <a:t>نَ</a:t>
                      </a:r>
                      <a:r>
                        <a:rPr lang="ar-AE" sz="32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خَ</a:t>
                      </a:r>
                      <a:r>
                        <a:rPr lang="ar-AE" sz="3200" baseline="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ـ</a:t>
                      </a:r>
                      <a:r>
                        <a:rPr lang="ar-AE" sz="3200" dirty="0">
                          <a:solidFill>
                            <a:schemeClr val="tx1"/>
                          </a:solidFill>
                          <a:cs typeface="SKR HEAD1" pitchFamily="2" charset="-78"/>
                        </a:rPr>
                        <a:t>بُ</a:t>
                      </a:r>
                      <a:endParaRPr lang="ar-AE" sz="3200" dirty="0">
                        <a:solidFill>
                          <a:srgbClr val="FF0000"/>
                        </a:solidFill>
                        <a:cs typeface="SKR HEAD1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dirty="0">
                          <a:solidFill>
                            <a:schemeClr val="tx1"/>
                          </a:solidFill>
                          <a:cs typeface="SKR HEAD1" pitchFamily="2" charset="-78"/>
                        </a:rPr>
                        <a:t>نَسَ</a:t>
                      </a:r>
                      <a:r>
                        <a:rPr lang="ar-AE" sz="32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خ</a:t>
                      </a:r>
                      <a:r>
                        <a:rPr lang="ar-AE" sz="3200" dirty="0">
                          <a:solidFill>
                            <a:schemeClr val="tx1"/>
                          </a:solidFill>
                          <a:cs typeface="SKR HEAD1" pitchFamily="2" charset="-78"/>
                        </a:rPr>
                        <a:t>َ</a:t>
                      </a:r>
                      <a:endParaRPr lang="ar-AE" sz="3200" dirty="0">
                        <a:solidFill>
                          <a:srgbClr val="FF0000"/>
                        </a:solidFill>
                        <a:cs typeface="SKR HEAD1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4806">
                <a:tc>
                  <a:txBody>
                    <a:bodyPr/>
                    <a:lstStyle/>
                    <a:p>
                      <a:pPr algn="ctr" rtl="1"/>
                      <a:r>
                        <a:rPr lang="ar-AE" sz="32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خُ</a:t>
                      </a:r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شوعُ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يَـ</a:t>
                      </a:r>
                      <a:r>
                        <a:rPr lang="ar-AE" sz="32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ْـخ</a:t>
                      </a:r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تُ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خَوْ</a:t>
                      </a:r>
                      <a:r>
                        <a:rPr lang="ar-AE" sz="32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خُ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4806">
                <a:tc>
                  <a:txBody>
                    <a:bodyPr/>
                    <a:lstStyle/>
                    <a:p>
                      <a:pPr algn="ctr" rtl="1"/>
                      <a:r>
                        <a:rPr lang="ar-AE" sz="32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خا</a:t>
                      </a:r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تِمُ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يَ</a:t>
                      </a:r>
                      <a:r>
                        <a:rPr lang="ar-AE" sz="32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خي</a:t>
                      </a:r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طُ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طَبَـ</a:t>
                      </a:r>
                      <a:r>
                        <a:rPr lang="ar-AE" sz="32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خ</a:t>
                      </a:r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َ</a:t>
                      </a:r>
                      <a:endParaRPr lang="ar-AE" sz="32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4806">
                <a:tc>
                  <a:txBody>
                    <a:bodyPr/>
                    <a:lstStyle/>
                    <a:p>
                      <a:pPr algn="ctr" rtl="1"/>
                      <a:r>
                        <a:rPr lang="ar-AE" sz="32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خِ</a:t>
                      </a:r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يار</a:t>
                      </a:r>
                      <a:r>
                        <a:rPr lang="ar-AE" sz="32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ُ</a:t>
                      </a:r>
                      <a:endParaRPr lang="ar-AE" sz="3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بـ</a:t>
                      </a:r>
                      <a:r>
                        <a:rPr lang="ar-AE" sz="3200" kern="120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خو</a:t>
                      </a:r>
                      <a:r>
                        <a:rPr lang="ar-AE" sz="3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رُ</a:t>
                      </a:r>
                      <a:endParaRPr lang="ar-AE" sz="3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مُريـ</a:t>
                      </a:r>
                      <a:r>
                        <a:rPr lang="ar-AE" sz="32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ـح</a:t>
                      </a:r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0" y="43808"/>
            <a:ext cx="4427984" cy="6797769"/>
          </a:xfrm>
          <a:prstGeom prst="rect">
            <a:avLst/>
          </a:prstGeom>
          <a:ln w="28575">
            <a:prstDash val="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53752" y="836712"/>
            <a:ext cx="3958208" cy="79208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اكتب مقطع المد المناسب للصورة 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31640" y="6165304"/>
            <a:ext cx="1501552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AE" sz="3200" b="1" dirty="0"/>
              <a:t>مُـ....ـفُ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2240" y="3815137"/>
            <a:ext cx="1606456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AE" sz="3600" b="1" dirty="0"/>
              <a:t>بُـ.....رُ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50709" y="3789040"/>
            <a:ext cx="1489243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AE" sz="3600" b="1" dirty="0"/>
              <a:t>...تَمُ</a:t>
            </a:r>
          </a:p>
        </p:txBody>
      </p:sp>
      <p:sp>
        <p:nvSpPr>
          <p:cNvPr id="14" name="Oval 13"/>
          <p:cNvSpPr/>
          <p:nvPr/>
        </p:nvSpPr>
        <p:spPr>
          <a:xfrm>
            <a:off x="2915816" y="1574631"/>
            <a:ext cx="723917" cy="630233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3200" dirty="0">
                <a:cs typeface="SKR HEAD1" pitchFamily="2" charset="-78"/>
              </a:rPr>
              <a:t>خو</a:t>
            </a:r>
            <a:endParaRPr lang="ar-AE" sz="3600" dirty="0">
              <a:cs typeface="SKR HEAD1" pitchFamily="2" charset="-78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763688" y="1556792"/>
            <a:ext cx="762064" cy="630233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3200" dirty="0">
                <a:cs typeface="SKR HEAD1" pitchFamily="2" charset="-78"/>
              </a:rPr>
              <a:t>خا</a:t>
            </a:r>
          </a:p>
        </p:txBody>
      </p:sp>
      <p:sp>
        <p:nvSpPr>
          <p:cNvPr id="25" name="Oval 24"/>
          <p:cNvSpPr/>
          <p:nvPr/>
        </p:nvSpPr>
        <p:spPr>
          <a:xfrm>
            <a:off x="579825" y="1554016"/>
            <a:ext cx="762064" cy="630233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800" dirty="0">
                <a:cs typeface="SKR HEAD1" pitchFamily="2" charset="-78"/>
              </a:rPr>
              <a:t>خيـ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313090" y="130170"/>
            <a:ext cx="3958208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اسمي </a:t>
            </a:r>
            <a:r>
              <a:rPr lang="ar-AE" sz="2000" b="1"/>
              <a:t>:................................الاول </a:t>
            </a:r>
            <a:r>
              <a:rPr lang="ar-AE" sz="2000" b="1" dirty="0"/>
              <a:t>/.....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4644008" y="3861048"/>
            <a:ext cx="4427984" cy="79208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أكتب حرف الخاء( خ) بشكله المناسب في الكلمة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88024" y="5229200"/>
            <a:ext cx="4130474" cy="147732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AE" sz="3000" b="1" dirty="0"/>
              <a:t>أَكَلَ الْـ...روفُ ....ـشّونُ الْبطيـ.. والْخوْ... حتى امْتَلأ بطنهُ .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183110"/>
              </p:ext>
            </p:extLst>
          </p:nvPr>
        </p:nvGraphicFramePr>
        <p:xfrm>
          <a:off x="5943555" y="4509120"/>
          <a:ext cx="2098516" cy="59548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524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46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46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46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5486">
                <a:tc>
                  <a:txBody>
                    <a:bodyPr/>
                    <a:lstStyle/>
                    <a:p>
                      <a:pPr algn="ctr" rtl="1"/>
                      <a:r>
                        <a:rPr lang="ar-AE" sz="2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cs typeface="SKR HEAD1" pitchFamily="2" charset="-78"/>
                        </a:rPr>
                        <a:t>خَ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cs typeface="SKR HEAD1" pitchFamily="2" charset="-78"/>
                        </a:rPr>
                        <a:t>ـخَـ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cs typeface="SKR HEAD1" pitchFamily="2" charset="-78"/>
                        </a:rPr>
                        <a:t>خَـ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cs typeface="SKR HEAD1" pitchFamily="2" charset="-78"/>
                        </a:rPr>
                        <a:t>ـخَ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85A9C9"/>
              </a:clrFrom>
              <a:clrTo>
                <a:srgbClr val="85A9C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2" t="50000" r="50000" b="9838"/>
          <a:stretch/>
        </p:blipFill>
        <p:spPr>
          <a:xfrm>
            <a:off x="439453" y="2464296"/>
            <a:ext cx="1489243" cy="12241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514" y="2236639"/>
            <a:ext cx="1853042" cy="145179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63644">
            <a:off x="1018646" y="4609967"/>
            <a:ext cx="2030858" cy="184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9186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36512" y="44624"/>
            <a:ext cx="4427984" cy="6797770"/>
          </a:xfrm>
          <a:prstGeom prst="rect">
            <a:avLst/>
          </a:prstGeom>
          <a:ln w="28575">
            <a:prstDash val="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" name="Rectangle 1"/>
          <p:cNvSpPr/>
          <p:nvPr/>
        </p:nvSpPr>
        <p:spPr>
          <a:xfrm>
            <a:off x="4644008" y="43808"/>
            <a:ext cx="4427984" cy="6797770"/>
          </a:xfrm>
          <a:prstGeom prst="rect">
            <a:avLst/>
          </a:prstGeom>
          <a:ln w="28575">
            <a:prstDash val="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250242" y="1043859"/>
            <a:ext cx="3958208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أصل اسم الشخصية بالصورة المناسبة من قصة </a:t>
            </a:r>
            <a:r>
              <a:rPr lang="ar-AE" sz="2000" b="1" u="sng" dirty="0">
                <a:solidFill>
                  <a:srgbClr val="FF0000"/>
                </a:solidFill>
              </a:rPr>
              <a:t>مدرسة دودي الجديدة</a:t>
            </a:r>
          </a:p>
        </p:txBody>
      </p:sp>
      <p:sp>
        <p:nvSpPr>
          <p:cNvPr id="4" name="Rectangle 3"/>
          <p:cNvSpPr/>
          <p:nvPr/>
        </p:nvSpPr>
        <p:spPr>
          <a:xfrm>
            <a:off x="7308305" y="1929606"/>
            <a:ext cx="16654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دودي 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878896" y="145710"/>
            <a:ext cx="3958208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اسمي </a:t>
            </a:r>
            <a:r>
              <a:rPr lang="ar-AE" sz="2000" b="1"/>
              <a:t>:................................الاول </a:t>
            </a:r>
            <a:r>
              <a:rPr lang="ar-AE" sz="2000" b="1" dirty="0"/>
              <a:t>/.....</a:t>
            </a:r>
          </a:p>
        </p:txBody>
      </p:sp>
      <p:sp>
        <p:nvSpPr>
          <p:cNvPr id="6" name="Rectangle 5"/>
          <p:cNvSpPr/>
          <p:nvPr/>
        </p:nvSpPr>
        <p:spPr>
          <a:xfrm>
            <a:off x="7524327" y="3615407"/>
            <a:ext cx="144946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الْقِرْدُ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20272" y="5705223"/>
            <a:ext cx="21161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الدُّبُّ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7504" y="836712"/>
            <a:ext cx="4283968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استمع لقصة </a:t>
            </a:r>
            <a:r>
              <a:rPr lang="ar-AE" sz="2000" b="1" u="sng" dirty="0">
                <a:solidFill>
                  <a:srgbClr val="FF0000"/>
                </a:solidFill>
              </a:rPr>
              <a:t>مدرسة دودي الجديدة</a:t>
            </a:r>
          </a:p>
          <a:p>
            <a:r>
              <a:rPr lang="ar-AE" sz="2000" b="1" dirty="0"/>
              <a:t>ثم اجيب عن الأسئلة التالية </a:t>
            </a:r>
            <a:endParaRPr lang="ar-AE" sz="2000" b="1" u="sng" dirty="0">
              <a:solidFill>
                <a:srgbClr val="FF000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98376" y="145710"/>
            <a:ext cx="3958208" cy="69100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اسمي </a:t>
            </a:r>
            <a:r>
              <a:rPr lang="ar-AE" sz="2000" b="1"/>
              <a:t>:................................الاول </a:t>
            </a:r>
            <a:r>
              <a:rPr lang="ar-AE" sz="2000" b="1" dirty="0"/>
              <a:t>/.....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-36512" y="1556792"/>
            <a:ext cx="4398640" cy="5284786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r">
              <a:lnSpc>
                <a:spcPct val="220000"/>
              </a:lnSpc>
              <a:buFont typeface="Arial" panose="020B0604020202020204" pitchFamily="34" charset="0"/>
              <a:buChar char="•"/>
            </a:pPr>
            <a:r>
              <a:rPr lang="ar-AE" sz="2000" dirty="0">
                <a:cs typeface="SKR HEAD1" pitchFamily="2" charset="-78"/>
              </a:rPr>
              <a:t>دودي دَجاجةُ:</a:t>
            </a:r>
          </a:p>
          <a:p>
            <a:pPr algn="r">
              <a:lnSpc>
                <a:spcPct val="220000"/>
              </a:lnSpc>
            </a:pPr>
            <a:r>
              <a:rPr lang="ar-AE" sz="2000" dirty="0">
                <a:solidFill>
                  <a:srgbClr val="FF0000"/>
                </a:solidFill>
                <a:cs typeface="SKR HEAD1" pitchFamily="2" charset="-78"/>
              </a:rPr>
              <a:t>            </a:t>
            </a:r>
            <a:r>
              <a:rPr lang="ar-AE" sz="2000" dirty="0">
                <a:solidFill>
                  <a:schemeClr val="accent2">
                    <a:lumMod val="75000"/>
                  </a:schemeClr>
                </a:solidFill>
                <a:cs typeface="SKR HEAD1" pitchFamily="2" charset="-78"/>
              </a:rPr>
              <a:t>كَسولُة	                     ذَكَيَّةُ	     غًبِيُّةُ</a:t>
            </a:r>
          </a:p>
          <a:p>
            <a:pPr marL="342900" indent="-342900" algn="r">
              <a:lnSpc>
                <a:spcPct val="220000"/>
              </a:lnSpc>
              <a:buFont typeface="Arial" panose="020B0604020202020204" pitchFamily="34" charset="0"/>
              <a:buChar char="•"/>
            </a:pPr>
            <a:r>
              <a:rPr lang="ar-AE" sz="2000" dirty="0">
                <a:cs typeface="SKR HEAD1" pitchFamily="2" charset="-78"/>
              </a:rPr>
              <a:t>اَعطتْ دودي الدَّجاجَ درسا في مادة :</a:t>
            </a:r>
          </a:p>
          <a:p>
            <a:pPr algn="r">
              <a:lnSpc>
                <a:spcPct val="220000"/>
              </a:lnSpc>
            </a:pPr>
            <a:r>
              <a:rPr lang="ar-AE" sz="2000" dirty="0">
                <a:solidFill>
                  <a:schemeClr val="accent2">
                    <a:lumMod val="75000"/>
                  </a:schemeClr>
                </a:solidFill>
                <a:cs typeface="SKR HEAD1" pitchFamily="2" charset="-78"/>
              </a:rPr>
              <a:t>        الانجليزي 	العربية 	     الرياضيات</a:t>
            </a:r>
          </a:p>
          <a:p>
            <a:pPr marL="342900" indent="-342900" algn="r">
              <a:lnSpc>
                <a:spcPct val="220000"/>
              </a:lnSpc>
              <a:buFont typeface="Arial" panose="020B0604020202020204" pitchFamily="34" charset="0"/>
              <a:buChar char="•"/>
            </a:pPr>
            <a:r>
              <a:rPr lang="ar-AE" sz="2000" dirty="0">
                <a:cs typeface="SKR HEAD1" pitchFamily="2" charset="-78"/>
              </a:rPr>
              <a:t>تعاون الجميع و بنوا </a:t>
            </a:r>
          </a:p>
          <a:p>
            <a:pPr algn="r">
              <a:lnSpc>
                <a:spcPct val="220000"/>
              </a:lnSpc>
            </a:pPr>
            <a:r>
              <a:rPr lang="ar-AE" sz="2000" dirty="0">
                <a:solidFill>
                  <a:srgbClr val="FF0000"/>
                </a:solidFill>
                <a:cs typeface="SKR HEAD1" pitchFamily="2" charset="-78"/>
              </a:rPr>
              <a:t>          </a:t>
            </a:r>
            <a:r>
              <a:rPr lang="ar-AE" sz="2000" dirty="0">
                <a:solidFill>
                  <a:schemeClr val="accent2">
                    <a:lumMod val="75000"/>
                  </a:schemeClr>
                </a:solidFill>
                <a:cs typeface="SKR HEAD1" pitchFamily="2" charset="-78"/>
              </a:rPr>
              <a:t>عيادة 		مدرسة	     مستشفى</a:t>
            </a:r>
          </a:p>
          <a:p>
            <a:pPr marL="342900" indent="-342900" algn="r">
              <a:lnSpc>
                <a:spcPct val="220000"/>
              </a:lnSpc>
              <a:buFont typeface="Arial" panose="020B0604020202020204" pitchFamily="34" charset="0"/>
              <a:buChar char="•"/>
            </a:pPr>
            <a:r>
              <a:rPr lang="ar-AE" sz="2000" dirty="0">
                <a:cs typeface="SKR HEAD1" pitchFamily="2" charset="-78"/>
              </a:rPr>
              <a:t>كَلِمَة الأعْدادُ يَنْتَهي بِحَرف</a:t>
            </a:r>
          </a:p>
          <a:p>
            <a:pPr algn="r">
              <a:lnSpc>
                <a:spcPct val="220000"/>
              </a:lnSpc>
            </a:pPr>
            <a:r>
              <a:rPr lang="ar-AE" sz="2000" dirty="0">
                <a:solidFill>
                  <a:schemeClr val="accent2">
                    <a:lumMod val="75000"/>
                  </a:schemeClr>
                </a:solidFill>
                <a:cs typeface="SKR HEAD1" pitchFamily="2" charset="-78"/>
              </a:rPr>
              <a:t>     د		خ	           أ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74831"/>
            <a:ext cx="642339" cy="5768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97215"/>
            <a:ext cx="1571745" cy="157174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761" y="5475775"/>
            <a:ext cx="1073131" cy="115277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53"/>
          <a:stretch/>
        </p:blipFill>
        <p:spPr>
          <a:xfrm>
            <a:off x="4896313" y="3264649"/>
            <a:ext cx="1380027" cy="176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4844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4008" y="43808"/>
            <a:ext cx="4427984" cy="6797770"/>
          </a:xfrm>
          <a:prstGeom prst="rect">
            <a:avLst/>
          </a:prstGeom>
          <a:ln w="28575">
            <a:prstDash val="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900600" y="1043859"/>
            <a:ext cx="3958208" cy="792088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ar-AE" sz="2000" dirty="0">
                <a:cs typeface="SKR HEAD1" pitchFamily="2" charset="-78"/>
              </a:rPr>
              <a:t>ابحث في قصة </a:t>
            </a:r>
            <a:r>
              <a:rPr lang="ar-AE" sz="2000" b="1" u="sng" dirty="0">
                <a:solidFill>
                  <a:srgbClr val="FF0000"/>
                </a:solidFill>
              </a:rPr>
              <a:t>مدرسة دودي الجديدة </a:t>
            </a:r>
            <a:r>
              <a:rPr lang="ar-AE" sz="2100" dirty="0">
                <a:cs typeface="SKR HEAD1" pitchFamily="2" charset="-78"/>
              </a:rPr>
              <a:t>كلمات تحتوي حرف (الخاء (خ) على حسب موقعِهِ في الكلمة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878896" y="145710"/>
            <a:ext cx="3958208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اسمي </a:t>
            </a:r>
            <a:r>
              <a:rPr lang="ar-AE" sz="2000" b="1"/>
              <a:t>:................................الاول </a:t>
            </a:r>
            <a:r>
              <a:rPr lang="ar-AE" sz="2000" b="1" dirty="0"/>
              <a:t>/.....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4341087"/>
              </p:ext>
            </p:extLst>
          </p:nvPr>
        </p:nvGraphicFramePr>
        <p:xfrm>
          <a:off x="4999179" y="2996952"/>
          <a:ext cx="3761049" cy="2920177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253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3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36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73514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AE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أول الكلمة</a:t>
                      </a:r>
                    </a:p>
                    <a:p>
                      <a:pPr marL="0" algn="ctr" defTabSz="914400" rtl="1" eaLnBrk="1" latinLnBrk="0" hangingPunct="1"/>
                      <a:r>
                        <a:rPr lang="ar-AE" sz="24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400" dirty="0">
                          <a:cs typeface="SKR HEAD1" pitchFamily="2" charset="-78"/>
                        </a:rPr>
                        <a:t>وَسط الكلمة</a:t>
                      </a:r>
                    </a:p>
                    <a:p>
                      <a:pPr algn="ctr" rtl="1"/>
                      <a:r>
                        <a:rPr lang="ar-AE" sz="24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د/</a:t>
                      </a:r>
                      <a:r>
                        <a:rPr lang="ar-AE" sz="2400" baseline="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 </a:t>
                      </a:r>
                      <a:r>
                        <a:rPr lang="ar-AE" sz="24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ـــد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أخِرُ الكلمة</a:t>
                      </a:r>
                    </a:p>
                    <a:p>
                      <a:pPr algn="ctr" rtl="1"/>
                      <a:r>
                        <a:rPr lang="ar-AE" sz="24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ــد/ </a:t>
                      </a:r>
                      <a:r>
                        <a:rPr lang="ar-AE" sz="2400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 د</a:t>
                      </a:r>
                      <a:endParaRPr lang="ar-AE" sz="24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4581">
                <a:tc>
                  <a:txBody>
                    <a:bodyPr/>
                    <a:lstStyle/>
                    <a:p>
                      <a:pPr algn="ctr" rtl="1"/>
                      <a:endParaRPr lang="ar-AE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endParaRPr lang="ar-AE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endParaRPr lang="ar-AE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r>
                        <a:rPr lang="ar-AE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.............</a:t>
                      </a:r>
                      <a:endParaRPr lang="ar-AE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endParaRPr lang="ar-AE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endParaRPr lang="ar-AE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r>
                        <a:rPr lang="ar-AE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.............</a:t>
                      </a:r>
                      <a:endParaRPr lang="ar-AE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endParaRPr lang="ar-AE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endParaRPr lang="ar-AE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r>
                        <a:rPr lang="ar-AE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.............</a:t>
                      </a:r>
                      <a:endParaRPr lang="ar-AE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2082">
                <a:tc>
                  <a:txBody>
                    <a:bodyPr/>
                    <a:lstStyle/>
                    <a:p>
                      <a:pPr algn="ctr" rtl="1"/>
                      <a:endParaRPr lang="ar-AE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endParaRPr lang="ar-AE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endParaRPr lang="ar-AE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r>
                        <a:rPr lang="ar-AE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.............</a:t>
                      </a:r>
                      <a:endParaRPr lang="ar-AE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endParaRPr lang="ar-AE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endParaRPr lang="ar-AE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r>
                        <a:rPr lang="ar-AE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.............</a:t>
                      </a:r>
                      <a:endParaRPr lang="ar-AE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endParaRPr lang="ar-AE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endParaRPr lang="ar-AE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r>
                        <a:rPr lang="ar-AE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.............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-36512" y="87614"/>
            <a:ext cx="4427984" cy="6797770"/>
          </a:xfrm>
          <a:prstGeom prst="rect">
            <a:avLst/>
          </a:prstGeom>
          <a:ln w="28575">
            <a:prstDash val="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0080" y="1087665"/>
            <a:ext cx="3958208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ar-AE" sz="2000" dirty="0">
                <a:cs typeface="SKR HEAD1" pitchFamily="2" charset="-78"/>
              </a:rPr>
              <a:t>ارسم ما أَعجبني  في قصة </a:t>
            </a:r>
            <a:r>
              <a:rPr lang="ar-AE" sz="2000" b="1" u="sng" dirty="0">
                <a:solidFill>
                  <a:srgbClr val="FF0000"/>
                </a:solidFill>
              </a:rPr>
              <a:t>مدرسة دودي الجديدة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98376" y="189516"/>
            <a:ext cx="3958208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اسمي </a:t>
            </a:r>
            <a:r>
              <a:rPr lang="ar-AE" sz="2000" b="1"/>
              <a:t>:................................الاول </a:t>
            </a:r>
            <a:r>
              <a:rPr lang="ar-AE" sz="2000" b="1" dirty="0"/>
              <a:t>/.....</a:t>
            </a:r>
          </a:p>
        </p:txBody>
      </p:sp>
      <p:sp>
        <p:nvSpPr>
          <p:cNvPr id="10" name="Round Same Side Corner Rectangle 9"/>
          <p:cNvSpPr/>
          <p:nvPr/>
        </p:nvSpPr>
        <p:spPr>
          <a:xfrm>
            <a:off x="220080" y="1879753"/>
            <a:ext cx="3958208" cy="4213543"/>
          </a:xfrm>
          <a:prstGeom prst="round2Same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835947"/>
            <a:ext cx="936104" cy="8406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28768"/>
            <a:ext cx="936104" cy="84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551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4008" y="50558"/>
            <a:ext cx="4427984" cy="6797770"/>
          </a:xfrm>
          <a:prstGeom prst="rect">
            <a:avLst/>
          </a:prstGeom>
          <a:ln w="28575">
            <a:prstDash val="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878896" y="830136"/>
            <a:ext cx="3958208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أصل الصوت الدال (د) بالصورة المناسبة</a:t>
            </a:r>
          </a:p>
        </p:txBody>
      </p:sp>
      <p:sp>
        <p:nvSpPr>
          <p:cNvPr id="4" name="Rectangle 3"/>
          <p:cNvSpPr/>
          <p:nvPr/>
        </p:nvSpPr>
        <p:spPr>
          <a:xfrm>
            <a:off x="8041776" y="1821746"/>
            <a:ext cx="5513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8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دَ</a:t>
            </a:r>
            <a:endParaRPr lang="en-US" sz="8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41776" y="3559369"/>
            <a:ext cx="5513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8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دُ</a:t>
            </a:r>
            <a:endParaRPr lang="en-US" sz="8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25084" y="5201905"/>
            <a:ext cx="5513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دِ</a:t>
            </a:r>
            <a:endParaRPr lang="en-US" sz="8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878896" y="190448"/>
            <a:ext cx="3958208" cy="6396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اسمي :................................الاول /.....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9661" y="35560"/>
            <a:ext cx="4427984" cy="6797769"/>
          </a:xfrm>
          <a:prstGeom prst="rect">
            <a:avLst/>
          </a:prstGeom>
          <a:ln w="28575">
            <a:prstDash val="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25760" y="764704"/>
            <a:ext cx="3958208" cy="79208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AE" sz="2000" b="1" dirty="0"/>
              <a:t>أنسخ حرف الدال (د):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23528" y="116632"/>
            <a:ext cx="3958208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اسمي </a:t>
            </a:r>
            <a:r>
              <a:rPr lang="ar-AE" sz="2000" b="1"/>
              <a:t>:................................الاول </a:t>
            </a:r>
            <a:r>
              <a:rPr lang="ar-AE" sz="2000" b="1" dirty="0"/>
              <a:t>/.....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930956"/>
              </p:ext>
            </p:extLst>
          </p:nvPr>
        </p:nvGraphicFramePr>
        <p:xfrm>
          <a:off x="149872" y="1552816"/>
          <a:ext cx="4103340" cy="4820487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25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5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58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58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0463">
                <a:tc>
                  <a:txBody>
                    <a:bodyPr/>
                    <a:lstStyle/>
                    <a:p>
                      <a:pPr algn="ctr" rtl="1"/>
                      <a:r>
                        <a:rPr lang="ar-AE" sz="3200" dirty="0">
                          <a:solidFill>
                            <a:schemeClr val="tx1"/>
                          </a:solidFill>
                        </a:rPr>
                        <a:t>دَ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dirty="0"/>
                        <a:t>ـــدُ</a:t>
                      </a:r>
                      <a:endParaRPr lang="ar-AE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dirty="0">
                          <a:solidFill>
                            <a:schemeClr val="tx1"/>
                          </a:solidFill>
                        </a:rPr>
                        <a:t>ـدِ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dirty="0"/>
                        <a:t>د</a:t>
                      </a:r>
                      <a:endParaRPr lang="ar-AE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412"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  <a:p>
                      <a:pPr rtl="1"/>
                      <a:r>
                        <a:rPr lang="ar-AE" dirty="0"/>
                        <a:t>...........</a:t>
                      </a:r>
                    </a:p>
                    <a:p>
                      <a:pPr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  <a:p>
                      <a:pPr rtl="1"/>
                      <a:r>
                        <a:rPr lang="ar-AE"/>
                        <a:t>...........</a:t>
                      </a:r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  <a:p>
                      <a:pPr rtl="1"/>
                      <a:r>
                        <a:rPr lang="ar-AE"/>
                        <a:t>...........</a:t>
                      </a:r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  <a:p>
                      <a:pPr rtl="1"/>
                      <a:r>
                        <a:rPr lang="ar-AE" dirty="0"/>
                        <a:t>...........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412"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  <a:p>
                      <a:pPr rtl="1"/>
                      <a:r>
                        <a:rPr lang="ar-AE" dirty="0"/>
                        <a:t>...........</a:t>
                      </a:r>
                    </a:p>
                    <a:p>
                      <a:pPr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  <a:p>
                      <a:pPr rtl="1"/>
                      <a:r>
                        <a:rPr lang="ar-AE"/>
                        <a:t>...........</a:t>
                      </a:r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  <a:p>
                      <a:pPr rtl="1"/>
                      <a:r>
                        <a:rPr lang="ar-AE"/>
                        <a:t>...........</a:t>
                      </a:r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  <a:p>
                      <a:pPr rtl="1"/>
                      <a:r>
                        <a:rPr lang="ar-AE" dirty="0"/>
                        <a:t>...........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412">
                <a:tc>
                  <a:txBody>
                    <a:bodyPr/>
                    <a:lstStyle/>
                    <a:p>
                      <a:pPr algn="ctr" rtl="1"/>
                      <a:r>
                        <a:rPr lang="ar-AE" sz="3200" dirty="0">
                          <a:solidFill>
                            <a:schemeClr val="tx1"/>
                          </a:solidFill>
                        </a:rPr>
                        <a:t>دا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dirty="0"/>
                        <a:t>دو</a:t>
                      </a:r>
                      <a:endParaRPr lang="ar-AE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dirty="0">
                          <a:solidFill>
                            <a:schemeClr val="tx1"/>
                          </a:solidFill>
                        </a:rPr>
                        <a:t>دي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dirty="0"/>
                        <a:t>ديــ</a:t>
                      </a:r>
                      <a:endParaRPr lang="ar-AE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412"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  <a:p>
                      <a:pPr rtl="1"/>
                      <a:r>
                        <a:rPr lang="ar-AE" dirty="0"/>
                        <a:t>...........</a:t>
                      </a:r>
                    </a:p>
                    <a:p>
                      <a:pPr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  <a:p>
                      <a:pPr rtl="1"/>
                      <a:r>
                        <a:rPr lang="ar-AE" dirty="0"/>
                        <a:t>...........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  <a:p>
                      <a:pPr rtl="1"/>
                      <a:r>
                        <a:rPr lang="ar-AE" dirty="0"/>
                        <a:t>...........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  <a:p>
                      <a:pPr rtl="1"/>
                      <a:r>
                        <a:rPr lang="ar-AE" dirty="0"/>
                        <a:t>...........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3412"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  <a:p>
                      <a:pPr rtl="1"/>
                      <a:r>
                        <a:rPr lang="ar-AE" dirty="0"/>
                        <a:t>...........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  <a:p>
                      <a:pPr rtl="1"/>
                      <a:r>
                        <a:rPr lang="ar-AE" dirty="0"/>
                        <a:t>...........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  <a:p>
                      <a:pPr rtl="1"/>
                      <a:r>
                        <a:rPr lang="ar-AE" dirty="0"/>
                        <a:t>...........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  <a:p>
                      <a:pPr rtl="1"/>
                      <a:r>
                        <a:rPr lang="ar-AE" dirty="0"/>
                        <a:t>...........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8" name="صورة 18">
            <a:extLst>
              <a:ext uri="{FF2B5EF4-FFF2-40B4-BE49-F238E27FC236}">
                <a16:creationId xmlns:a16="http://schemas.microsoft.com/office/drawing/2014/main" id="{8D1D0571-25FC-4246-987E-1AA97B227C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152" y="5377419"/>
            <a:ext cx="1576881" cy="972409"/>
          </a:xfrm>
          <a:prstGeom prst="rect">
            <a:avLst/>
          </a:prstGeom>
        </p:spPr>
      </p:pic>
      <p:pic>
        <p:nvPicPr>
          <p:cNvPr id="19" name="صورة 1024">
            <a:extLst>
              <a:ext uri="{FF2B5EF4-FFF2-40B4-BE49-F238E27FC236}">
                <a16:creationId xmlns:a16="http://schemas.microsoft.com/office/drawing/2014/main" id="{7320DE61-8783-4BC9-964D-55A63A2984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69"/>
          <a:stretch/>
        </p:blipFill>
        <p:spPr>
          <a:xfrm>
            <a:off x="4878896" y="1556792"/>
            <a:ext cx="1052312" cy="990497"/>
          </a:xfrm>
          <a:prstGeom prst="rect">
            <a:avLst/>
          </a:prstGeom>
        </p:spPr>
      </p:pic>
      <p:pic>
        <p:nvPicPr>
          <p:cNvPr id="21" name="صورة 1037">
            <a:extLst>
              <a:ext uri="{FF2B5EF4-FFF2-40B4-BE49-F238E27FC236}">
                <a16:creationId xmlns:a16="http://schemas.microsoft.com/office/drawing/2014/main" id="{C439D129-7B33-4E6A-B54E-5E53AD3905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51216" y="3273170"/>
            <a:ext cx="1004651" cy="117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719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44008" y="43808"/>
            <a:ext cx="4427984" cy="6797770"/>
          </a:xfrm>
          <a:prstGeom prst="rect">
            <a:avLst/>
          </a:prstGeom>
          <a:ln w="28575">
            <a:prstDash val="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5" name="Rectangle 4"/>
          <p:cNvSpPr/>
          <p:nvPr/>
        </p:nvSpPr>
        <p:spPr>
          <a:xfrm>
            <a:off x="0" y="43808"/>
            <a:ext cx="4427984" cy="6797769"/>
          </a:xfrm>
          <a:prstGeom prst="rect">
            <a:avLst/>
          </a:prstGeom>
          <a:ln w="28575">
            <a:prstDash val="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53752" y="980728"/>
            <a:ext cx="3958208" cy="79208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AE" sz="2000" b="1" dirty="0"/>
              <a:t>اكتب اسم الصورة 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06178" y="4032203"/>
            <a:ext cx="1770667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AE" sz="3200" b="1" dirty="0"/>
              <a:t>.............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4878896" y="145710"/>
            <a:ext cx="3958208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اسمي </a:t>
            </a:r>
            <a:r>
              <a:rPr lang="ar-AE" sz="2000" b="1"/>
              <a:t>:................................الاول </a:t>
            </a:r>
            <a:r>
              <a:rPr lang="ar-AE" sz="2000" b="1" dirty="0"/>
              <a:t>/.....</a:t>
            </a: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4644008" y="1124744"/>
            <a:ext cx="4175906" cy="79208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AE" sz="2000" b="1" dirty="0"/>
              <a:t>أركب الحروف لأكون كلمة مفيدة:</a:t>
            </a:r>
          </a:p>
        </p:txBody>
      </p: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530114"/>
              </p:ext>
            </p:extLst>
          </p:nvPr>
        </p:nvGraphicFramePr>
        <p:xfrm>
          <a:off x="4878897" y="1916832"/>
          <a:ext cx="3958208" cy="454417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3958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06078">
                <a:tc>
                  <a:txBody>
                    <a:bodyPr/>
                    <a:lstStyle/>
                    <a:p>
                      <a:pPr algn="r" rtl="1"/>
                      <a:r>
                        <a:rPr lang="ar-AE" sz="44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أَ+  </a:t>
                      </a:r>
                      <a:r>
                        <a:rPr lang="ar-AE" sz="4400" dirty="0">
                          <a:solidFill>
                            <a:srgbClr val="0070C0"/>
                          </a:solidFill>
                          <a:cs typeface="SKR HEAD1" pitchFamily="2" charset="-78"/>
                        </a:rPr>
                        <a:t>خٌ</a:t>
                      </a:r>
                      <a:r>
                        <a:rPr lang="ar-AE" sz="44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=</a:t>
                      </a:r>
                      <a:r>
                        <a:rPr lang="ar-AE" sz="4400" baseline="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 </a:t>
                      </a:r>
                      <a:r>
                        <a:rPr lang="ar-AE" sz="4400" baseline="0" dirty="0">
                          <a:solidFill>
                            <a:schemeClr val="tx1"/>
                          </a:solidFill>
                          <a:cs typeface="SKR HEAD1" pitchFamily="2" charset="-78"/>
                        </a:rPr>
                        <a:t>أَخٌُ</a:t>
                      </a:r>
                      <a:endParaRPr lang="ar-AE" sz="4400" dirty="0">
                        <a:solidFill>
                          <a:schemeClr val="tx1"/>
                        </a:solidFill>
                        <a:cs typeface="SKR HEAD1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3938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48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دا+</a:t>
                      </a:r>
                      <a:r>
                        <a:rPr lang="ar-AE" sz="48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رُ </a:t>
                      </a:r>
                      <a:r>
                        <a:rPr lang="ar-AE" sz="48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=</a:t>
                      </a:r>
                      <a:r>
                        <a:rPr lang="ar-AE" sz="4800" baseline="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 </a:t>
                      </a:r>
                      <a:r>
                        <a:rPr lang="ar-AE" sz="4800" baseline="0" dirty="0">
                          <a:solidFill>
                            <a:schemeClr val="tx1"/>
                          </a:solidFill>
                          <a:cs typeface="SKR HEAD1" pitchFamily="2" charset="-78"/>
                        </a:rPr>
                        <a:t>.......</a:t>
                      </a:r>
                      <a:endParaRPr lang="ar-AE" sz="4800" dirty="0">
                        <a:solidFill>
                          <a:schemeClr val="tx1"/>
                        </a:solidFill>
                        <a:cs typeface="SKR HEAD1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472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48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جَ+ </a:t>
                      </a:r>
                      <a:r>
                        <a:rPr lang="ar-AE" sz="48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حَ</a:t>
                      </a:r>
                      <a:r>
                        <a:rPr lang="ar-AE" sz="48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+  </a:t>
                      </a:r>
                      <a:r>
                        <a:rPr lang="ar-AE" sz="48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دَ</a:t>
                      </a:r>
                      <a:r>
                        <a:rPr lang="ar-AE" sz="48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=</a:t>
                      </a:r>
                      <a:r>
                        <a:rPr lang="ar-AE" sz="4800" baseline="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 </a:t>
                      </a:r>
                      <a:r>
                        <a:rPr lang="ar-AE" sz="4800" baseline="0" dirty="0">
                          <a:solidFill>
                            <a:schemeClr val="tx1"/>
                          </a:solidFill>
                          <a:cs typeface="SKR HEAD1" pitchFamily="2" charset="-78"/>
                        </a:rPr>
                        <a:t>.......</a:t>
                      </a:r>
                      <a:endParaRPr lang="ar-AE" sz="4800" dirty="0">
                        <a:solidFill>
                          <a:schemeClr val="tx1"/>
                        </a:solidFill>
                        <a:cs typeface="SKR HEAD1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472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48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خَ+</a:t>
                      </a:r>
                      <a:r>
                        <a:rPr lang="ar-AE" sz="4800" baseline="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 </a:t>
                      </a:r>
                      <a:r>
                        <a:rPr lang="ar-AE" sz="4800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دَ</a:t>
                      </a:r>
                      <a:r>
                        <a:rPr lang="ar-AE" sz="48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+  </a:t>
                      </a:r>
                      <a:r>
                        <a:rPr lang="ar-AE" sz="48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شَ</a:t>
                      </a:r>
                      <a:r>
                        <a:rPr lang="ar-AE" sz="48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=</a:t>
                      </a:r>
                      <a:r>
                        <a:rPr lang="ar-AE" sz="4800" baseline="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 </a:t>
                      </a:r>
                      <a:r>
                        <a:rPr lang="ar-AE" sz="4800" baseline="0" dirty="0">
                          <a:solidFill>
                            <a:schemeClr val="tx1"/>
                          </a:solidFill>
                          <a:cs typeface="SKR HEAD1" pitchFamily="2" charset="-78"/>
                        </a:rPr>
                        <a:t>......</a:t>
                      </a:r>
                      <a:endParaRPr lang="ar-AE" sz="4800" dirty="0">
                        <a:solidFill>
                          <a:schemeClr val="tx1"/>
                        </a:solidFill>
                        <a:cs typeface="SKR HEAD1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472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48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فـَ+  </a:t>
                      </a:r>
                      <a:r>
                        <a:rPr lang="ar-AE" sz="4800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رَ</a:t>
                      </a:r>
                      <a:r>
                        <a:rPr lang="ar-AE" sz="48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 + </a:t>
                      </a:r>
                      <a:r>
                        <a:rPr lang="ar-AE" sz="4800" dirty="0">
                          <a:solidFill>
                            <a:schemeClr val="accent3">
                              <a:lumMod val="75000"/>
                            </a:schemeClr>
                          </a:solidFill>
                          <a:cs typeface="SKR HEAD1" pitchFamily="2" charset="-78"/>
                        </a:rPr>
                        <a:t>خ</a:t>
                      </a:r>
                      <a:r>
                        <a:rPr lang="ar-AE" sz="4800" dirty="0">
                          <a:solidFill>
                            <a:srgbClr val="0070C0"/>
                          </a:solidFill>
                          <a:cs typeface="SKR HEAD1" pitchFamily="2" charset="-78"/>
                        </a:rPr>
                        <a:t> </a:t>
                      </a:r>
                      <a:r>
                        <a:rPr lang="ar-AE" sz="48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=</a:t>
                      </a:r>
                      <a:r>
                        <a:rPr lang="ar-AE" sz="4800" baseline="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 </a:t>
                      </a:r>
                      <a:r>
                        <a:rPr lang="ar-AE" sz="4800" baseline="0" dirty="0">
                          <a:solidFill>
                            <a:schemeClr val="tx1"/>
                          </a:solidFill>
                          <a:cs typeface="SKR HEAD1" pitchFamily="2" charset="-78"/>
                        </a:rPr>
                        <a:t>......</a:t>
                      </a:r>
                      <a:endParaRPr lang="ar-AE" sz="4800" dirty="0">
                        <a:solidFill>
                          <a:schemeClr val="tx1"/>
                        </a:solidFill>
                        <a:cs typeface="SKR HEAD1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0" name="Title 1"/>
          <p:cNvSpPr txBox="1">
            <a:spLocks/>
          </p:cNvSpPr>
          <p:nvPr/>
        </p:nvSpPr>
        <p:spPr>
          <a:xfrm>
            <a:off x="218637" y="285649"/>
            <a:ext cx="3958208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اسمي </a:t>
            </a:r>
            <a:r>
              <a:rPr lang="ar-AE" sz="2000" b="1"/>
              <a:t>:................................الاول </a:t>
            </a:r>
            <a:r>
              <a:rPr lang="ar-AE" sz="2000" b="1" dirty="0"/>
              <a:t>/.....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18638" y="4068361"/>
            <a:ext cx="1731542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AE" sz="3200" b="1" dirty="0"/>
              <a:t>.............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53752" y="4581128"/>
            <a:ext cx="3958208" cy="79208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AE" sz="2000" b="1" dirty="0"/>
              <a:t>حوط الصوت الطويل لحرف الخاء( خ ):</a:t>
            </a:r>
          </a:p>
        </p:txBody>
      </p:sp>
      <p:sp>
        <p:nvSpPr>
          <p:cNvPr id="6" name="Oval 5"/>
          <p:cNvSpPr/>
          <p:nvPr/>
        </p:nvSpPr>
        <p:spPr>
          <a:xfrm>
            <a:off x="2987824" y="5481228"/>
            <a:ext cx="1405045" cy="118813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3200" dirty="0">
                <a:cs typeface="SKR HEAD1" pitchFamily="2" charset="-78"/>
              </a:rPr>
              <a:t>ديكُ</a:t>
            </a:r>
          </a:p>
        </p:txBody>
      </p:sp>
      <p:sp>
        <p:nvSpPr>
          <p:cNvPr id="19" name="Oval 18"/>
          <p:cNvSpPr/>
          <p:nvPr/>
        </p:nvSpPr>
        <p:spPr>
          <a:xfrm>
            <a:off x="1495028" y="5445224"/>
            <a:ext cx="1437928" cy="129614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3600" dirty="0">
                <a:cs typeface="SKR HEAD1" pitchFamily="2" charset="-78"/>
              </a:rPr>
              <a:t>دارُ</a:t>
            </a:r>
          </a:p>
        </p:txBody>
      </p:sp>
      <p:sp>
        <p:nvSpPr>
          <p:cNvPr id="20" name="Oval 19"/>
          <p:cNvSpPr/>
          <p:nvPr/>
        </p:nvSpPr>
        <p:spPr>
          <a:xfrm>
            <a:off x="253752" y="5553236"/>
            <a:ext cx="1189021" cy="108012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3200">
                <a:cs typeface="SKR HEAD1" pitchFamily="2" charset="-78"/>
              </a:rPr>
              <a:t>مُديرُ</a:t>
            </a:r>
            <a:endParaRPr lang="ar-AE" sz="3200" dirty="0">
              <a:cs typeface="SKR HEAD1" pitchFamily="2" charset="-7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38218" y="1649278"/>
            <a:ext cx="521614" cy="5717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800" b="1" dirty="0"/>
              <a:t>ـبـَ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114282" y="1649278"/>
            <a:ext cx="521614" cy="5717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800" b="1" dirty="0"/>
              <a:t>زَ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2197741" y="1630962"/>
            <a:ext cx="35115" cy="29501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513678" y="1628800"/>
            <a:ext cx="521614" cy="5717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800" b="1" dirty="0"/>
              <a:t>حَـ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23602" y="1628800"/>
            <a:ext cx="521614" cy="5717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800" b="1" dirty="0"/>
              <a:t>ـرُ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79512" y="1628800"/>
            <a:ext cx="521614" cy="5717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800" b="1" dirty="0"/>
              <a:t>ـجَـ</a:t>
            </a:r>
          </a:p>
        </p:txBody>
      </p:sp>
    </p:spTree>
    <p:extLst>
      <p:ext uri="{BB962C8B-B14F-4D97-AF65-F5344CB8AC3E}">
        <p14:creationId xmlns:p14="http://schemas.microsoft.com/office/powerpoint/2010/main" val="38832206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80520" y="35560"/>
            <a:ext cx="4427984" cy="6797769"/>
          </a:xfrm>
          <a:prstGeom prst="rect">
            <a:avLst/>
          </a:prstGeom>
          <a:ln w="28575">
            <a:prstDash val="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915408" y="980190"/>
            <a:ext cx="3958208" cy="79208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AE" sz="2000" b="1" dirty="0"/>
              <a:t>أنسخ حرف الخاء(خ)الناقص في الكلمة :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013709" y="116632"/>
            <a:ext cx="3958208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اسمي </a:t>
            </a:r>
            <a:r>
              <a:rPr lang="ar-AE" sz="2000" b="1"/>
              <a:t>:................................الاول </a:t>
            </a:r>
            <a:r>
              <a:rPr lang="ar-AE" sz="2000" b="1" dirty="0"/>
              <a:t>/.....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702551"/>
              </p:ext>
            </p:extLst>
          </p:nvPr>
        </p:nvGraphicFramePr>
        <p:xfrm>
          <a:off x="5013709" y="1700808"/>
          <a:ext cx="3531876" cy="936104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1772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72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72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 algn="ctr" rtl="1"/>
                      <a:r>
                        <a:rPr lang="ar-AE" sz="40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cs typeface="SKR HEAD1" pitchFamily="2" charset="-78"/>
                        </a:rPr>
                        <a:t>خـــ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40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cs typeface="SKR HEAD1" pitchFamily="2" charset="-78"/>
                        </a:rPr>
                        <a:t>خـ/ـخـ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40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cs typeface="SKR HEAD1" pitchFamily="2" charset="-78"/>
                        </a:rPr>
                        <a:t>ـــخ/خ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0" y="43808"/>
            <a:ext cx="4427984" cy="6797769"/>
          </a:xfrm>
          <a:prstGeom prst="rect">
            <a:avLst/>
          </a:prstGeom>
          <a:ln w="28575">
            <a:prstDash val="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53752" y="836712"/>
            <a:ext cx="3958208" cy="79208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اكتب صوت الخاء المناسب للصورة 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87051" y="6074132"/>
            <a:ext cx="1501552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ar-AE"/>
            </a:defPPr>
            <a:lvl1pPr algn="ctr">
              <a:defRPr sz="3600" b="1"/>
            </a:lvl1pPr>
          </a:lstStyle>
          <a:p>
            <a:r>
              <a:rPr lang="ar-AE" dirty="0"/>
              <a:t>با...ـرَةُ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2240" y="3672508"/>
            <a:ext cx="1606456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AE" sz="3600" b="1" dirty="0"/>
              <a:t>نَـ....ـلُ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87051" y="3646411"/>
            <a:ext cx="1257968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AE" sz="3600" b="1" dirty="0"/>
              <a:t>..ـزانَةُ</a:t>
            </a:r>
          </a:p>
        </p:txBody>
      </p:sp>
      <p:sp>
        <p:nvSpPr>
          <p:cNvPr id="14" name="Oval 13"/>
          <p:cNvSpPr/>
          <p:nvPr/>
        </p:nvSpPr>
        <p:spPr>
          <a:xfrm>
            <a:off x="3347865" y="1412777"/>
            <a:ext cx="792087" cy="648072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3200" dirty="0">
                <a:cs typeface="SKR HEAD1" pitchFamily="2" charset="-78"/>
              </a:rPr>
              <a:t>خِـ</a:t>
            </a:r>
            <a:endParaRPr lang="ar-AE" sz="3600" dirty="0">
              <a:cs typeface="SKR HEAD1" pitchFamily="2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8258" y="6074132"/>
            <a:ext cx="1750437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AE" sz="3600" b="1" dirty="0"/>
              <a:t>بِطيـ...</a:t>
            </a:r>
          </a:p>
        </p:txBody>
      </p:sp>
      <p:sp>
        <p:nvSpPr>
          <p:cNvPr id="21" name="Oval 20"/>
          <p:cNvSpPr/>
          <p:nvPr/>
        </p:nvSpPr>
        <p:spPr>
          <a:xfrm>
            <a:off x="2483768" y="1412776"/>
            <a:ext cx="762064" cy="630233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3200" dirty="0">
                <a:cs typeface="SKR HEAD1" pitchFamily="2" charset="-78"/>
              </a:rPr>
              <a:t>خِـ</a:t>
            </a:r>
          </a:p>
        </p:txBody>
      </p:sp>
      <p:sp>
        <p:nvSpPr>
          <p:cNvPr id="24" name="Oval 23"/>
          <p:cNvSpPr/>
          <p:nvPr/>
        </p:nvSpPr>
        <p:spPr>
          <a:xfrm>
            <a:off x="467544" y="1430615"/>
            <a:ext cx="762064" cy="630233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800" dirty="0">
                <a:cs typeface="SKR HEAD1" pitchFamily="2" charset="-78"/>
              </a:rPr>
              <a:t>ـخُ</a:t>
            </a:r>
          </a:p>
        </p:txBody>
      </p:sp>
      <p:sp>
        <p:nvSpPr>
          <p:cNvPr id="25" name="Oval 24"/>
          <p:cNvSpPr/>
          <p:nvPr/>
        </p:nvSpPr>
        <p:spPr>
          <a:xfrm>
            <a:off x="1403648" y="1412777"/>
            <a:ext cx="926208" cy="648072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800" dirty="0">
                <a:cs typeface="SKR HEAD1" pitchFamily="2" charset="-78"/>
              </a:rPr>
              <a:t>ـخيـ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313090" y="130170"/>
            <a:ext cx="3958208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اسمي </a:t>
            </a:r>
            <a:r>
              <a:rPr lang="ar-AE" sz="2000" b="1"/>
              <a:t>:................................الاول </a:t>
            </a:r>
            <a:r>
              <a:rPr lang="ar-AE" sz="2000" b="1" dirty="0"/>
              <a:t>/.....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034417"/>
              </p:ext>
            </p:extLst>
          </p:nvPr>
        </p:nvGraphicFramePr>
        <p:xfrm>
          <a:off x="5010470" y="3068960"/>
          <a:ext cx="3768084" cy="3165167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256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6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60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7179">
                <a:tc>
                  <a:txBody>
                    <a:bodyPr/>
                    <a:lstStyle/>
                    <a:p>
                      <a:pPr algn="ctr" rtl="1"/>
                      <a:r>
                        <a:rPr lang="ar-AE" sz="32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خـــ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خـ /ـخـ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ـخ</a:t>
                      </a:r>
                      <a:r>
                        <a:rPr lang="ar-AE" sz="3200" baseline="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/خ</a:t>
                      </a:r>
                      <a:endParaRPr lang="ar-AE" sz="3200" dirty="0">
                        <a:solidFill>
                          <a:srgbClr val="FF0000"/>
                        </a:solidFill>
                        <a:cs typeface="SKR HEAD1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0159">
                <a:tc>
                  <a:txBody>
                    <a:bodyPr/>
                    <a:lstStyle/>
                    <a:p>
                      <a:pPr algn="ctr" rtl="1"/>
                      <a:endParaRPr lang="ar-AE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...ـسُ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يَـ....ـتُ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طَبَ</a:t>
                      </a:r>
                      <a:r>
                        <a:rPr lang="ar-AE" sz="32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ـ</a:t>
                      </a:r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1041">
                <a:tc>
                  <a:txBody>
                    <a:bodyPr/>
                    <a:lstStyle/>
                    <a:p>
                      <a:pPr algn="ctr" rtl="1"/>
                      <a:endParaRPr lang="ar-AE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....ـيْطُ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بَـ....ـيلُ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صارو...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6788">
                <a:tc>
                  <a:txBody>
                    <a:bodyPr/>
                    <a:lstStyle/>
                    <a:p>
                      <a:pPr algn="ctr" rtl="1"/>
                      <a:endParaRPr lang="ar-AE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..ـروفُ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مُـ...ـيفُ</a:t>
                      </a:r>
                      <a:endParaRPr lang="ar-AE" sz="3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نَسَـ...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7" name="صورة 3">
            <a:extLst>
              <a:ext uri="{FF2B5EF4-FFF2-40B4-BE49-F238E27FC236}">
                <a16:creationId xmlns:a16="http://schemas.microsoft.com/office/drawing/2014/main" id="{48403142-2D59-4FB7-ABBC-CCCD6D3521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83" y="2348164"/>
            <a:ext cx="1247144" cy="1270601"/>
          </a:xfrm>
          <a:prstGeom prst="rect">
            <a:avLst/>
          </a:prstGeom>
        </p:spPr>
      </p:pic>
      <p:pic>
        <p:nvPicPr>
          <p:cNvPr id="31" name="صورة 18">
            <a:extLst>
              <a:ext uri="{FF2B5EF4-FFF2-40B4-BE49-F238E27FC236}">
                <a16:creationId xmlns:a16="http://schemas.microsoft.com/office/drawing/2014/main" id="{8D1D0571-25FC-4246-987E-1AA97B227C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639" y="4932796"/>
            <a:ext cx="1576881" cy="972409"/>
          </a:xfrm>
          <a:prstGeom prst="rect">
            <a:avLst/>
          </a:prstGeom>
        </p:spPr>
      </p:pic>
      <p:pic>
        <p:nvPicPr>
          <p:cNvPr id="33" name="صورة 1029">
            <a:extLst>
              <a:ext uri="{FF2B5EF4-FFF2-40B4-BE49-F238E27FC236}">
                <a16:creationId xmlns:a16="http://schemas.microsoft.com/office/drawing/2014/main" id="{C7917EC5-AF5E-44A1-8712-BD3FE9E81B3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051" y="2077937"/>
            <a:ext cx="1385429" cy="1296761"/>
          </a:xfrm>
          <a:prstGeom prst="rect">
            <a:avLst/>
          </a:prstGeom>
        </p:spPr>
      </p:pic>
      <p:pic>
        <p:nvPicPr>
          <p:cNvPr id="35" name="صورة 16">
            <a:extLst>
              <a:ext uri="{FF2B5EF4-FFF2-40B4-BE49-F238E27FC236}">
                <a16:creationId xmlns:a16="http://schemas.microsoft.com/office/drawing/2014/main" id="{8C869306-60D5-436B-AE64-98729EF3D5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40" y="5144426"/>
            <a:ext cx="1712233" cy="82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0480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80520" y="35560"/>
            <a:ext cx="4427984" cy="6797769"/>
          </a:xfrm>
          <a:prstGeom prst="rect">
            <a:avLst/>
          </a:prstGeom>
          <a:ln w="28575">
            <a:prstDash val="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80521" y="836712"/>
            <a:ext cx="4291396" cy="64861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AE" sz="2000" b="1" dirty="0"/>
              <a:t>أقرأ الكلمات و ألاحظ حرف الخاء ( خ) في الكلمة :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013709" y="116632"/>
            <a:ext cx="3958208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اسمي </a:t>
            </a:r>
            <a:r>
              <a:rPr lang="ar-AE" sz="2000" b="1"/>
              <a:t>:................................الاول </a:t>
            </a:r>
            <a:r>
              <a:rPr lang="ar-AE" sz="2000" b="1" dirty="0"/>
              <a:t>/.....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243458"/>
              </p:ext>
            </p:extLst>
          </p:nvPr>
        </p:nvGraphicFramePr>
        <p:xfrm>
          <a:off x="5027135" y="1435747"/>
          <a:ext cx="3734754" cy="2513538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2449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49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49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2890">
                <a:tc>
                  <a:txBody>
                    <a:bodyPr/>
                    <a:lstStyle/>
                    <a:p>
                      <a:pPr algn="ctr" rtl="1"/>
                      <a:r>
                        <a:rPr lang="ar-AE" sz="32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خَـ</a:t>
                      </a:r>
                      <a:r>
                        <a:rPr lang="ar-AE" sz="3200" dirty="0">
                          <a:solidFill>
                            <a:schemeClr val="tx1"/>
                          </a:solidFill>
                          <a:cs typeface="SKR HEAD1" pitchFamily="2" charset="-78"/>
                        </a:rPr>
                        <a:t>لـَعَ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dirty="0">
                          <a:solidFill>
                            <a:schemeClr val="tx1"/>
                          </a:solidFill>
                          <a:cs typeface="SKR HEAD1" pitchFamily="2" charset="-78"/>
                        </a:rPr>
                        <a:t>نَ</a:t>
                      </a:r>
                      <a:r>
                        <a:rPr lang="ar-AE" sz="32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خَ</a:t>
                      </a:r>
                      <a:r>
                        <a:rPr lang="ar-AE" sz="3200" baseline="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ـ</a:t>
                      </a:r>
                      <a:r>
                        <a:rPr lang="ar-AE" sz="3200" dirty="0">
                          <a:solidFill>
                            <a:schemeClr val="tx1"/>
                          </a:solidFill>
                          <a:cs typeface="SKR HEAD1" pitchFamily="2" charset="-78"/>
                        </a:rPr>
                        <a:t>بُ</a:t>
                      </a:r>
                      <a:endParaRPr lang="ar-AE" sz="3200" dirty="0">
                        <a:solidFill>
                          <a:srgbClr val="FF0000"/>
                        </a:solidFill>
                        <a:cs typeface="SKR HEAD1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dirty="0">
                          <a:solidFill>
                            <a:schemeClr val="tx1"/>
                          </a:solidFill>
                          <a:cs typeface="SKR HEAD1" pitchFamily="2" charset="-78"/>
                        </a:rPr>
                        <a:t>نَسَ</a:t>
                      </a:r>
                      <a:r>
                        <a:rPr lang="ar-AE" sz="32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خ</a:t>
                      </a:r>
                      <a:r>
                        <a:rPr lang="ar-AE" sz="3200" dirty="0">
                          <a:solidFill>
                            <a:schemeClr val="tx1"/>
                          </a:solidFill>
                          <a:cs typeface="SKR HEAD1" pitchFamily="2" charset="-78"/>
                        </a:rPr>
                        <a:t>َ</a:t>
                      </a:r>
                      <a:endParaRPr lang="ar-AE" sz="3200" dirty="0">
                        <a:solidFill>
                          <a:srgbClr val="FF0000"/>
                        </a:solidFill>
                        <a:cs typeface="SKR HEAD1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4806">
                <a:tc>
                  <a:txBody>
                    <a:bodyPr/>
                    <a:lstStyle/>
                    <a:p>
                      <a:pPr algn="ctr" rtl="1"/>
                      <a:r>
                        <a:rPr lang="ar-AE" sz="32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خُ</a:t>
                      </a:r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شوعُ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يَـ</a:t>
                      </a:r>
                      <a:r>
                        <a:rPr lang="ar-AE" sz="32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ْـخ</a:t>
                      </a:r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تُ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خَوْ</a:t>
                      </a:r>
                      <a:r>
                        <a:rPr lang="ar-AE" sz="32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خُ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4806">
                <a:tc>
                  <a:txBody>
                    <a:bodyPr/>
                    <a:lstStyle/>
                    <a:p>
                      <a:pPr algn="ctr" rtl="1"/>
                      <a:r>
                        <a:rPr lang="ar-AE" sz="32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خا</a:t>
                      </a:r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تِمُ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يَ</a:t>
                      </a:r>
                      <a:r>
                        <a:rPr lang="ar-AE" sz="32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خي</a:t>
                      </a:r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طُ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طَبَـ</a:t>
                      </a:r>
                      <a:r>
                        <a:rPr lang="ar-AE" sz="32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خ</a:t>
                      </a:r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َ</a:t>
                      </a:r>
                      <a:endParaRPr lang="ar-AE" sz="32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4806">
                <a:tc>
                  <a:txBody>
                    <a:bodyPr/>
                    <a:lstStyle/>
                    <a:p>
                      <a:pPr algn="ctr" rtl="1"/>
                      <a:r>
                        <a:rPr lang="ar-AE" sz="32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خِ</a:t>
                      </a:r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يار</a:t>
                      </a:r>
                      <a:r>
                        <a:rPr lang="ar-AE" sz="32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ُ</a:t>
                      </a:r>
                      <a:endParaRPr lang="ar-AE" sz="3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بـ</a:t>
                      </a:r>
                      <a:r>
                        <a:rPr lang="ar-AE" sz="3200" kern="120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خو</a:t>
                      </a:r>
                      <a:r>
                        <a:rPr lang="ar-AE" sz="3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رُ</a:t>
                      </a:r>
                      <a:endParaRPr lang="ar-AE" sz="3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مُريـ</a:t>
                      </a:r>
                      <a:r>
                        <a:rPr lang="ar-AE" sz="32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ـح</a:t>
                      </a:r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0" y="43808"/>
            <a:ext cx="4427984" cy="6797769"/>
          </a:xfrm>
          <a:prstGeom prst="rect">
            <a:avLst/>
          </a:prstGeom>
          <a:ln w="28575">
            <a:prstDash val="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53752" y="836712"/>
            <a:ext cx="3958208" cy="79208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اكتب مقطع المد المناسب للصورة 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31640" y="6165304"/>
            <a:ext cx="1501552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AE" sz="3200" b="1" dirty="0"/>
              <a:t>مُـ....ـفُ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2240" y="3815137"/>
            <a:ext cx="1606456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AE" sz="3600" b="1" dirty="0"/>
              <a:t>بُـ.....رُ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50709" y="3789040"/>
            <a:ext cx="1489243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AE" sz="3600" b="1" dirty="0"/>
              <a:t>...تَمُ</a:t>
            </a:r>
          </a:p>
        </p:txBody>
      </p:sp>
      <p:sp>
        <p:nvSpPr>
          <p:cNvPr id="14" name="Oval 13"/>
          <p:cNvSpPr/>
          <p:nvPr/>
        </p:nvSpPr>
        <p:spPr>
          <a:xfrm>
            <a:off x="2915816" y="1574631"/>
            <a:ext cx="723917" cy="630233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3200" dirty="0">
                <a:cs typeface="SKR HEAD1" pitchFamily="2" charset="-78"/>
              </a:rPr>
              <a:t>خو</a:t>
            </a:r>
            <a:endParaRPr lang="ar-AE" sz="3600" dirty="0">
              <a:cs typeface="SKR HEAD1" pitchFamily="2" charset="-78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763688" y="1556792"/>
            <a:ext cx="762064" cy="630233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3200" dirty="0">
                <a:cs typeface="SKR HEAD1" pitchFamily="2" charset="-78"/>
              </a:rPr>
              <a:t>خا</a:t>
            </a:r>
          </a:p>
        </p:txBody>
      </p:sp>
      <p:sp>
        <p:nvSpPr>
          <p:cNvPr id="25" name="Oval 24"/>
          <p:cNvSpPr/>
          <p:nvPr/>
        </p:nvSpPr>
        <p:spPr>
          <a:xfrm>
            <a:off x="579825" y="1554016"/>
            <a:ext cx="762064" cy="630233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800" dirty="0">
                <a:cs typeface="SKR HEAD1" pitchFamily="2" charset="-78"/>
              </a:rPr>
              <a:t>خيـ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313090" y="130170"/>
            <a:ext cx="3958208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اسمي </a:t>
            </a:r>
            <a:r>
              <a:rPr lang="ar-AE" sz="2000" b="1"/>
              <a:t>:................................الاول </a:t>
            </a:r>
            <a:r>
              <a:rPr lang="ar-AE" sz="2000" b="1" dirty="0"/>
              <a:t>/.....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4644008" y="3861048"/>
            <a:ext cx="4427984" cy="79208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أكتب حرف الخاء( خ) بشكله المناسب في الكلمة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88024" y="5229200"/>
            <a:ext cx="4130474" cy="147732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AE" sz="3000" b="1" dirty="0"/>
              <a:t>أَكَلَ الْـ...روفُ ....ـشّونُ الْبطيـ.. والْخوْ... حتى امْتَلأ بطنهُ .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183110"/>
              </p:ext>
            </p:extLst>
          </p:nvPr>
        </p:nvGraphicFramePr>
        <p:xfrm>
          <a:off x="5943555" y="4509120"/>
          <a:ext cx="2098516" cy="59548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524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46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46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46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5486">
                <a:tc>
                  <a:txBody>
                    <a:bodyPr/>
                    <a:lstStyle/>
                    <a:p>
                      <a:pPr algn="ctr" rtl="1"/>
                      <a:r>
                        <a:rPr lang="ar-AE" sz="2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cs typeface="SKR HEAD1" pitchFamily="2" charset="-78"/>
                        </a:rPr>
                        <a:t>خَ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cs typeface="SKR HEAD1" pitchFamily="2" charset="-78"/>
                        </a:rPr>
                        <a:t>ـخَـ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cs typeface="SKR HEAD1" pitchFamily="2" charset="-78"/>
                        </a:rPr>
                        <a:t>خَـ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cs typeface="SKR HEAD1" pitchFamily="2" charset="-78"/>
                        </a:rPr>
                        <a:t>ـخَ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85A9C9"/>
              </a:clrFrom>
              <a:clrTo>
                <a:srgbClr val="85A9C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2" t="50000" r="50000" b="9838"/>
          <a:stretch/>
        </p:blipFill>
        <p:spPr>
          <a:xfrm>
            <a:off x="439453" y="2464296"/>
            <a:ext cx="1489243" cy="12241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514" y="2236639"/>
            <a:ext cx="1853042" cy="145179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63644">
            <a:off x="1018646" y="4609967"/>
            <a:ext cx="2030858" cy="184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9186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1715784" cy="1324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28109"/>
            <a:ext cx="886039" cy="1363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3" y="2060848"/>
            <a:ext cx="1582533" cy="1730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533" y="2276872"/>
            <a:ext cx="1296144" cy="1829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293096"/>
            <a:ext cx="1770139" cy="185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53" y="4444268"/>
            <a:ext cx="1420372" cy="1198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93770"/>
            <a:ext cx="1639069" cy="1711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462" y="3131305"/>
            <a:ext cx="818778" cy="858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CFFFE"/>
              </a:clrFrom>
              <a:clrTo>
                <a:srgbClr val="FC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765" y="347371"/>
            <a:ext cx="1502469" cy="15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95963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36512" y="44624"/>
            <a:ext cx="4427984" cy="6797770"/>
          </a:xfrm>
          <a:prstGeom prst="rect">
            <a:avLst/>
          </a:prstGeom>
          <a:ln w="28575">
            <a:prstDash val="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" name="Rectangle 1"/>
          <p:cNvSpPr/>
          <p:nvPr/>
        </p:nvSpPr>
        <p:spPr>
          <a:xfrm>
            <a:off x="4644008" y="43808"/>
            <a:ext cx="4427984" cy="6797770"/>
          </a:xfrm>
          <a:prstGeom prst="rect">
            <a:avLst/>
          </a:prstGeom>
          <a:ln w="28575">
            <a:prstDash val="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250242" y="1043859"/>
            <a:ext cx="3958208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أصل اسم الشخصية بالصورة المناسبة من قصة </a:t>
            </a:r>
            <a:r>
              <a:rPr lang="ar-AE" sz="2000" b="1" u="sng" dirty="0">
                <a:solidFill>
                  <a:srgbClr val="FF0000"/>
                </a:solidFill>
              </a:rPr>
              <a:t>ذهب الذئب الفضولي </a:t>
            </a:r>
          </a:p>
        </p:txBody>
      </p:sp>
      <p:sp>
        <p:nvSpPr>
          <p:cNvPr id="4" name="Rectangle 3"/>
          <p:cNvSpPr/>
          <p:nvPr/>
        </p:nvSpPr>
        <p:spPr>
          <a:xfrm>
            <a:off x="7308305" y="1929606"/>
            <a:ext cx="16654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5400" b="1" cap="none" spc="0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ذِئبُ</a:t>
            </a:r>
            <a:endParaRPr lang="en-US" sz="5400" b="1" cap="none" spc="0" dirty="0">
              <a:ln w="12700">
                <a:noFill/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878896" y="145710"/>
            <a:ext cx="3958208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اسمي </a:t>
            </a:r>
            <a:r>
              <a:rPr lang="ar-AE" sz="2000" b="1"/>
              <a:t>:................................الاول </a:t>
            </a:r>
            <a:r>
              <a:rPr lang="ar-AE" sz="2000" b="1" dirty="0"/>
              <a:t>/.....</a:t>
            </a:r>
          </a:p>
        </p:txBody>
      </p:sp>
      <p:sp>
        <p:nvSpPr>
          <p:cNvPr id="6" name="Rectangle 5"/>
          <p:cNvSpPr/>
          <p:nvPr/>
        </p:nvSpPr>
        <p:spPr>
          <a:xfrm>
            <a:off x="7524327" y="3615407"/>
            <a:ext cx="14494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5400" b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ذُرَةُ</a:t>
            </a:r>
            <a:endParaRPr lang="en-US" sz="5400" b="1" dirty="0">
              <a:ln w="12700">
                <a:noFill/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12360" y="5705223"/>
            <a:ext cx="13240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5400" b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جذعُ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7504" y="836712"/>
            <a:ext cx="4283968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استمع لقصة </a:t>
            </a:r>
            <a:r>
              <a:rPr lang="ar-AE" sz="2000" b="1" u="sng" dirty="0">
                <a:solidFill>
                  <a:srgbClr val="FF0000"/>
                </a:solidFill>
              </a:rPr>
              <a:t>ذهب الذئب الفضولي </a:t>
            </a:r>
          </a:p>
          <a:p>
            <a:r>
              <a:rPr lang="ar-AE" sz="2000" b="1" dirty="0"/>
              <a:t>ثم اجيب عن الأسئلة التالية </a:t>
            </a:r>
            <a:endParaRPr lang="ar-AE" sz="2000" b="1" u="sng" dirty="0">
              <a:solidFill>
                <a:srgbClr val="FF000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98376" y="145710"/>
            <a:ext cx="3958208" cy="69100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اسمي </a:t>
            </a:r>
            <a:r>
              <a:rPr lang="ar-AE" sz="2000" b="1"/>
              <a:t>:................................الاول </a:t>
            </a:r>
            <a:r>
              <a:rPr lang="ar-AE" sz="2000" b="1" dirty="0"/>
              <a:t>/.....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-36512" y="1556792"/>
            <a:ext cx="4398640" cy="5284786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r">
              <a:lnSpc>
                <a:spcPct val="220000"/>
              </a:lnSpc>
              <a:buFont typeface="Arial" panose="020B0604020202020204" pitchFamily="34" charset="0"/>
              <a:buChar char="•"/>
            </a:pPr>
            <a:r>
              <a:rPr lang="ar-AE" sz="2000" dirty="0">
                <a:cs typeface="SKR HEAD1" pitchFamily="2" charset="-78"/>
              </a:rPr>
              <a:t>ذَهب  ذكي :</a:t>
            </a:r>
          </a:p>
          <a:p>
            <a:pPr algn="r">
              <a:lnSpc>
                <a:spcPct val="220000"/>
              </a:lnSpc>
            </a:pPr>
            <a:r>
              <a:rPr lang="ar-AE" sz="2000" dirty="0">
                <a:solidFill>
                  <a:srgbClr val="FF0000"/>
                </a:solidFill>
                <a:cs typeface="SKR HEAD1" pitchFamily="2" charset="-78"/>
              </a:rPr>
              <a:t>            </a:t>
            </a:r>
            <a:r>
              <a:rPr lang="ar-AE" sz="2000" dirty="0">
                <a:solidFill>
                  <a:schemeClr val="accent2">
                    <a:lumMod val="75000"/>
                  </a:schemeClr>
                </a:solidFill>
                <a:cs typeface="SKR HEAD1" pitchFamily="2" charset="-78"/>
              </a:rPr>
              <a:t>كَسولُ                            ذَكَيَّ	    طيب</a:t>
            </a:r>
          </a:p>
          <a:p>
            <a:pPr marL="342900" indent="-342900" algn="r">
              <a:lnSpc>
                <a:spcPct val="220000"/>
              </a:lnSpc>
              <a:buFont typeface="Arial" panose="020B0604020202020204" pitchFamily="34" charset="0"/>
              <a:buChar char="•"/>
            </a:pPr>
            <a:r>
              <a:rPr lang="ar-AE" sz="2000" dirty="0">
                <a:cs typeface="SKR HEAD1" pitchFamily="2" charset="-78"/>
              </a:rPr>
              <a:t>يحب ذهب الذئب ان ........كثيرا:</a:t>
            </a:r>
          </a:p>
          <a:p>
            <a:pPr algn="r">
              <a:lnSpc>
                <a:spcPct val="220000"/>
              </a:lnSpc>
            </a:pPr>
            <a:r>
              <a:rPr lang="ar-AE" sz="2000" dirty="0">
                <a:solidFill>
                  <a:schemeClr val="accent2">
                    <a:lumMod val="75000"/>
                  </a:schemeClr>
                </a:solidFill>
                <a:cs typeface="SKR HEAD1" pitchFamily="2" charset="-78"/>
              </a:rPr>
              <a:t>        يسأل 		يقرأ	     يكتب </a:t>
            </a:r>
          </a:p>
          <a:p>
            <a:pPr marL="342900" indent="-342900" algn="r">
              <a:lnSpc>
                <a:spcPct val="220000"/>
              </a:lnSpc>
              <a:buFont typeface="Arial" panose="020B0604020202020204" pitchFamily="34" charset="0"/>
              <a:buChar char="•"/>
            </a:pPr>
            <a:r>
              <a:rPr lang="ar-AE" sz="2000" dirty="0">
                <a:cs typeface="SKR HEAD1" pitchFamily="2" charset="-78"/>
              </a:rPr>
              <a:t>يذهب الذئب  ذهب مع أمه للبحث عن:</a:t>
            </a:r>
          </a:p>
          <a:p>
            <a:pPr algn="r">
              <a:lnSpc>
                <a:spcPct val="220000"/>
              </a:lnSpc>
            </a:pPr>
            <a:r>
              <a:rPr lang="ar-AE" sz="2000" dirty="0">
                <a:solidFill>
                  <a:srgbClr val="FF0000"/>
                </a:solidFill>
                <a:cs typeface="SKR HEAD1" pitchFamily="2" charset="-78"/>
              </a:rPr>
              <a:t>          </a:t>
            </a:r>
            <a:r>
              <a:rPr lang="ar-AE" sz="2000" dirty="0">
                <a:solidFill>
                  <a:schemeClr val="accent2">
                    <a:lumMod val="75000"/>
                  </a:schemeClr>
                </a:solidFill>
                <a:cs typeface="SKR HEAD1" pitchFamily="2" charset="-78"/>
              </a:rPr>
              <a:t>الْحَشرات 	الطعام	     الْمطر</a:t>
            </a:r>
          </a:p>
          <a:p>
            <a:pPr marL="342900" indent="-342900" algn="r">
              <a:lnSpc>
                <a:spcPct val="220000"/>
              </a:lnSpc>
              <a:buFont typeface="Arial" panose="020B0604020202020204" pitchFamily="34" charset="0"/>
              <a:buChar char="•"/>
            </a:pPr>
            <a:r>
              <a:rPr lang="ar-AE" sz="2000" dirty="0">
                <a:cs typeface="SKR HEAD1" pitchFamily="2" charset="-78"/>
              </a:rPr>
              <a:t>صوت الذال في كلمة (</a:t>
            </a:r>
            <a:r>
              <a:rPr lang="ar-AE" sz="2000" u="sng" dirty="0">
                <a:cs typeface="SKR HEAD1" pitchFamily="2" charset="-78"/>
              </a:rPr>
              <a:t>ه</a:t>
            </a:r>
            <a:r>
              <a:rPr lang="ar-AE" sz="2000" u="sng" dirty="0">
                <a:solidFill>
                  <a:srgbClr val="FF0000"/>
                </a:solidFill>
                <a:cs typeface="SKR HEAD1" pitchFamily="2" charset="-78"/>
              </a:rPr>
              <a:t>ذا)</a:t>
            </a:r>
            <a:r>
              <a:rPr lang="ar-AE" sz="2000" dirty="0">
                <a:cs typeface="SKR HEAD1" pitchFamily="2" charset="-78"/>
              </a:rPr>
              <a:t>يَنْتَهي بِحَرف</a:t>
            </a:r>
          </a:p>
          <a:p>
            <a:pPr algn="r">
              <a:lnSpc>
                <a:spcPct val="220000"/>
              </a:lnSpc>
            </a:pPr>
            <a:r>
              <a:rPr lang="ar-AE" sz="2000" dirty="0">
                <a:solidFill>
                  <a:schemeClr val="accent2">
                    <a:lumMod val="75000"/>
                  </a:schemeClr>
                </a:solidFill>
                <a:cs typeface="SKR HEAD1" pitchFamily="2" charset="-78"/>
              </a:rPr>
              <a:t>     دا		ذَ	           ذا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212" y="1777006"/>
            <a:ext cx="1141127" cy="15059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896" y="5077838"/>
            <a:ext cx="1584899" cy="15848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043859"/>
            <a:ext cx="882960" cy="15848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212" y="3442693"/>
            <a:ext cx="1211240" cy="163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8115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4008" y="43808"/>
            <a:ext cx="4427984" cy="6797770"/>
          </a:xfrm>
          <a:prstGeom prst="rect">
            <a:avLst/>
          </a:prstGeom>
          <a:ln w="28575">
            <a:prstDash val="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900600" y="1043859"/>
            <a:ext cx="3958208" cy="792088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ar-AE" sz="2000" dirty="0">
                <a:cs typeface="SKR HEAD1" pitchFamily="2" charset="-78"/>
              </a:rPr>
              <a:t>ابحث في قصة  </a:t>
            </a:r>
            <a:r>
              <a:rPr lang="ar-AE" sz="2000" b="1" u="sng" dirty="0">
                <a:solidFill>
                  <a:srgbClr val="FF0000"/>
                </a:solidFill>
              </a:rPr>
              <a:t>ذهب الذئب الفضولي  </a:t>
            </a:r>
            <a:r>
              <a:rPr lang="ar-AE" sz="2100" dirty="0">
                <a:cs typeface="SKR HEAD1" pitchFamily="2" charset="-78"/>
              </a:rPr>
              <a:t>كلمات تحتوي حرف (الخاء (خ) على حسب موقعِهِ في الكلمة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878896" y="145710"/>
            <a:ext cx="3958208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اسمي </a:t>
            </a:r>
            <a:r>
              <a:rPr lang="ar-AE" sz="2000" b="1"/>
              <a:t>:................................الاول </a:t>
            </a:r>
            <a:r>
              <a:rPr lang="ar-AE" sz="2000" b="1" dirty="0"/>
              <a:t>/.....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111019"/>
              </p:ext>
            </p:extLst>
          </p:nvPr>
        </p:nvGraphicFramePr>
        <p:xfrm>
          <a:off x="4999179" y="2996952"/>
          <a:ext cx="3761049" cy="2920177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253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3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36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73514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AE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أول الكلمة</a:t>
                      </a:r>
                    </a:p>
                    <a:p>
                      <a:pPr marL="0" algn="ctr" defTabSz="914400" rtl="1" eaLnBrk="1" latinLnBrk="0" hangingPunct="1"/>
                      <a:r>
                        <a:rPr lang="ar-AE" sz="24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400" dirty="0">
                          <a:cs typeface="SKR HEAD1" pitchFamily="2" charset="-78"/>
                        </a:rPr>
                        <a:t>وَسط الكلمة</a:t>
                      </a:r>
                    </a:p>
                    <a:p>
                      <a:pPr algn="ctr" rtl="1"/>
                      <a:r>
                        <a:rPr lang="ar-AE" sz="24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ذ/</a:t>
                      </a:r>
                      <a:r>
                        <a:rPr lang="ar-AE" sz="2400" baseline="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 </a:t>
                      </a:r>
                      <a:r>
                        <a:rPr lang="ar-AE" sz="24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ـــذ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أخِرُ الكلمة</a:t>
                      </a:r>
                    </a:p>
                    <a:p>
                      <a:pPr algn="ctr" rtl="1"/>
                      <a:r>
                        <a:rPr lang="ar-AE" sz="24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ــذ/ </a:t>
                      </a:r>
                      <a:r>
                        <a:rPr lang="ar-AE" sz="2400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 ذد</a:t>
                      </a:r>
                      <a:endParaRPr lang="ar-AE" sz="24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4581">
                <a:tc>
                  <a:txBody>
                    <a:bodyPr/>
                    <a:lstStyle/>
                    <a:p>
                      <a:pPr algn="ctr" rtl="1"/>
                      <a:endParaRPr lang="ar-AE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endParaRPr lang="ar-AE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endParaRPr lang="ar-AE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r>
                        <a:rPr lang="ar-AE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.............</a:t>
                      </a:r>
                      <a:endParaRPr lang="ar-AE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endParaRPr lang="ar-AE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endParaRPr lang="ar-AE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r>
                        <a:rPr lang="ar-AE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.............</a:t>
                      </a:r>
                      <a:endParaRPr lang="ar-AE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endParaRPr lang="ar-AE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endParaRPr lang="ar-AE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r>
                        <a:rPr lang="ar-AE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.............</a:t>
                      </a:r>
                      <a:endParaRPr lang="ar-AE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2082">
                <a:tc>
                  <a:txBody>
                    <a:bodyPr/>
                    <a:lstStyle/>
                    <a:p>
                      <a:pPr algn="ctr" rtl="1"/>
                      <a:endParaRPr lang="ar-AE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endParaRPr lang="ar-AE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endParaRPr lang="ar-AE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r>
                        <a:rPr lang="ar-AE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.............</a:t>
                      </a:r>
                      <a:endParaRPr lang="ar-AE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endParaRPr lang="ar-AE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endParaRPr lang="ar-AE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r>
                        <a:rPr lang="ar-AE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.............</a:t>
                      </a:r>
                      <a:endParaRPr lang="ar-AE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endParaRPr lang="ar-AE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endParaRPr lang="ar-AE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r>
                        <a:rPr lang="ar-AE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.............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-36512" y="87614"/>
            <a:ext cx="4427984" cy="6797770"/>
          </a:xfrm>
          <a:prstGeom prst="rect">
            <a:avLst/>
          </a:prstGeom>
          <a:ln w="28575">
            <a:prstDash val="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0080" y="1087665"/>
            <a:ext cx="3958208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ar-AE" sz="2000" dirty="0">
                <a:cs typeface="SKR HEAD1" pitchFamily="2" charset="-78"/>
              </a:rPr>
              <a:t>ارسم ما أَعجبني  في قصة </a:t>
            </a:r>
            <a:r>
              <a:rPr lang="ar-AE" sz="2000" b="1" u="sng" dirty="0">
                <a:solidFill>
                  <a:srgbClr val="FF0000"/>
                </a:solidFill>
              </a:rPr>
              <a:t>ذهب الذئب الفضولي 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98376" y="189516"/>
            <a:ext cx="3958208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اسمي </a:t>
            </a:r>
            <a:r>
              <a:rPr lang="ar-AE" sz="2000" b="1"/>
              <a:t>:................................الاول </a:t>
            </a:r>
            <a:r>
              <a:rPr lang="ar-AE" sz="2000" b="1" dirty="0"/>
              <a:t>/.....</a:t>
            </a:r>
          </a:p>
        </p:txBody>
      </p:sp>
      <p:sp>
        <p:nvSpPr>
          <p:cNvPr id="10" name="Round Same Side Corner Rectangle 9"/>
          <p:cNvSpPr/>
          <p:nvPr/>
        </p:nvSpPr>
        <p:spPr>
          <a:xfrm>
            <a:off x="220080" y="1879753"/>
            <a:ext cx="3958208" cy="4213543"/>
          </a:xfrm>
          <a:prstGeom prst="round2Same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068360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44008" y="43808"/>
            <a:ext cx="4427984" cy="6797770"/>
          </a:xfrm>
          <a:prstGeom prst="rect">
            <a:avLst/>
          </a:prstGeom>
          <a:ln w="28575">
            <a:prstDash val="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8896" y="785398"/>
            <a:ext cx="3958208" cy="792088"/>
          </a:xfrm>
        </p:spPr>
        <p:txBody>
          <a:bodyPr>
            <a:normAutofit/>
          </a:bodyPr>
          <a:lstStyle/>
          <a:p>
            <a:r>
              <a:rPr lang="ar-AE" sz="2000" b="1" dirty="0"/>
              <a:t>أصل الصوت الباء (ب) بالصورة المناسبة</a:t>
            </a:r>
          </a:p>
        </p:txBody>
      </p:sp>
      <p:sp>
        <p:nvSpPr>
          <p:cNvPr id="5" name="Rectangle 4"/>
          <p:cNvSpPr/>
          <p:nvPr/>
        </p:nvSpPr>
        <p:spPr>
          <a:xfrm>
            <a:off x="18863" y="43807"/>
            <a:ext cx="4427984" cy="6797769"/>
          </a:xfrm>
          <a:prstGeom prst="rect">
            <a:avLst/>
          </a:prstGeom>
          <a:ln w="28575">
            <a:prstDash val="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6" name="Rectangle 5"/>
          <p:cNvSpPr/>
          <p:nvPr/>
        </p:nvSpPr>
        <p:spPr>
          <a:xfrm>
            <a:off x="8197092" y="1052736"/>
            <a:ext cx="5513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8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بَ</a:t>
            </a:r>
            <a:endParaRPr lang="en-US" sz="8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44408" y="2276872"/>
            <a:ext cx="5513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8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بُ</a:t>
            </a:r>
            <a:endParaRPr lang="en-US" sz="8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44408" y="3329697"/>
            <a:ext cx="5513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8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بِ</a:t>
            </a:r>
            <a:endParaRPr lang="en-US" sz="8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41836" y="1196752"/>
            <a:ext cx="3958208" cy="866167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ابحث عن كلمات تحتوي تبدأ بحرف الباء (ب)</a:t>
            </a:r>
          </a:p>
          <a:p>
            <a:r>
              <a:rPr lang="ar-AE" sz="2000" b="1" dirty="0"/>
              <a:t>واكتبها من </a:t>
            </a:r>
            <a:r>
              <a:rPr lang="ar-AE" sz="2000" b="1" u="sng" dirty="0"/>
              <a:t>قصة </a:t>
            </a:r>
            <a:r>
              <a:rPr lang="ar-AE" sz="2000" b="1" u="sng" dirty="0">
                <a:solidFill>
                  <a:srgbClr val="FF0000"/>
                </a:solidFill>
              </a:rPr>
              <a:t>بوبي البومة الحكيمة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4878896" y="145710"/>
            <a:ext cx="3958208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اسمي </a:t>
            </a:r>
            <a:r>
              <a:rPr lang="ar-AE" sz="2000" b="1"/>
              <a:t>:................................الاول </a:t>
            </a:r>
            <a:r>
              <a:rPr lang="ar-AE" sz="2000" b="1" dirty="0"/>
              <a:t>/.....</a:t>
            </a:r>
          </a:p>
        </p:txBody>
      </p:sp>
      <p:sp>
        <p:nvSpPr>
          <p:cNvPr id="3" name="Oval 2"/>
          <p:cNvSpPr/>
          <p:nvPr/>
        </p:nvSpPr>
        <p:spPr>
          <a:xfrm>
            <a:off x="2123728" y="3501008"/>
            <a:ext cx="2242953" cy="187220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dirty="0"/>
              <a:t>......................</a:t>
            </a:r>
          </a:p>
        </p:txBody>
      </p:sp>
      <p:sp>
        <p:nvSpPr>
          <p:cNvPr id="23" name="Oval 22"/>
          <p:cNvSpPr/>
          <p:nvPr/>
        </p:nvSpPr>
        <p:spPr>
          <a:xfrm>
            <a:off x="179512" y="4736505"/>
            <a:ext cx="2242953" cy="187220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dirty="0"/>
              <a:t>......................</a:t>
            </a:r>
          </a:p>
        </p:txBody>
      </p:sp>
      <p:sp>
        <p:nvSpPr>
          <p:cNvPr id="24" name="Oval 23"/>
          <p:cNvSpPr/>
          <p:nvPr/>
        </p:nvSpPr>
        <p:spPr>
          <a:xfrm>
            <a:off x="179512" y="2204864"/>
            <a:ext cx="2242953" cy="187220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dirty="0"/>
              <a:t>......................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241836" y="188640"/>
            <a:ext cx="3958208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اسمي </a:t>
            </a:r>
            <a:r>
              <a:rPr lang="ar-AE" sz="2000" b="1"/>
              <a:t>:................................الاول </a:t>
            </a:r>
            <a:r>
              <a:rPr lang="ar-AE" sz="2000" b="1" dirty="0"/>
              <a:t>/.....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156270" y="4628382"/>
            <a:ext cx="80821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8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با</a:t>
            </a:r>
            <a:endParaRPr lang="en-US" sz="8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970276" y="5633953"/>
            <a:ext cx="92220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8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بو</a:t>
            </a:r>
            <a:endParaRPr lang="en-US" sz="8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722411" y="3692396"/>
            <a:ext cx="1426349" cy="100057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928341" y="5837544"/>
            <a:ext cx="723779" cy="90382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561" y="4594632"/>
            <a:ext cx="1362045" cy="111059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7" r="17564"/>
          <a:stretch/>
        </p:blipFill>
        <p:spPr>
          <a:xfrm>
            <a:off x="4878896" y="2439823"/>
            <a:ext cx="990756" cy="106118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011" y="1404261"/>
            <a:ext cx="882816" cy="86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4194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4008" y="50558"/>
            <a:ext cx="4427984" cy="6797770"/>
          </a:xfrm>
          <a:prstGeom prst="rect">
            <a:avLst/>
          </a:prstGeom>
          <a:ln w="28575">
            <a:prstDash val="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878896" y="830136"/>
            <a:ext cx="3958208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أصل الصوت الذال(ذ) بالصورة المناسبة</a:t>
            </a:r>
          </a:p>
        </p:txBody>
      </p:sp>
      <p:sp>
        <p:nvSpPr>
          <p:cNvPr id="4" name="Rectangle 3"/>
          <p:cNvSpPr/>
          <p:nvPr/>
        </p:nvSpPr>
        <p:spPr>
          <a:xfrm>
            <a:off x="8041776" y="1821746"/>
            <a:ext cx="5513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8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ذَ</a:t>
            </a:r>
            <a:endParaRPr lang="en-US" sz="8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41776" y="3559369"/>
            <a:ext cx="5513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8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ذُ</a:t>
            </a:r>
            <a:endParaRPr lang="en-US" sz="8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25084" y="5201905"/>
            <a:ext cx="5513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ذِ</a:t>
            </a:r>
            <a:endParaRPr lang="en-US" sz="8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878896" y="190448"/>
            <a:ext cx="3958208" cy="6396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اسمي :................................الاول /.....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9661" y="35560"/>
            <a:ext cx="4427984" cy="6797769"/>
          </a:xfrm>
          <a:prstGeom prst="rect">
            <a:avLst/>
          </a:prstGeom>
          <a:ln w="28575">
            <a:prstDash val="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25760" y="764704"/>
            <a:ext cx="3958208" cy="79208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AE" sz="2000" b="1" dirty="0"/>
              <a:t>أنسخ حرف الذال (ذ):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23528" y="116632"/>
            <a:ext cx="3958208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اسمي </a:t>
            </a:r>
            <a:r>
              <a:rPr lang="ar-AE" sz="2000" b="1"/>
              <a:t>:................................الاول </a:t>
            </a:r>
            <a:r>
              <a:rPr lang="ar-AE" sz="2000" b="1" dirty="0"/>
              <a:t>/.....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9770586"/>
              </p:ext>
            </p:extLst>
          </p:nvPr>
        </p:nvGraphicFramePr>
        <p:xfrm>
          <a:off x="149872" y="1552816"/>
          <a:ext cx="4103340" cy="4820487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25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5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58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58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0463">
                <a:tc>
                  <a:txBody>
                    <a:bodyPr/>
                    <a:lstStyle/>
                    <a:p>
                      <a:pPr algn="ctr" rtl="1"/>
                      <a:r>
                        <a:rPr lang="ar-AE" sz="3200" dirty="0">
                          <a:solidFill>
                            <a:schemeClr val="tx1"/>
                          </a:solidFill>
                        </a:rPr>
                        <a:t>ذَ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dirty="0"/>
                        <a:t>ـــذُ</a:t>
                      </a:r>
                      <a:endParaRPr lang="ar-AE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dirty="0">
                          <a:solidFill>
                            <a:schemeClr val="tx1"/>
                          </a:solidFill>
                        </a:rPr>
                        <a:t>ــذِ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dirty="0"/>
                        <a:t>ذ</a:t>
                      </a:r>
                      <a:endParaRPr lang="ar-AE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412"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  <a:p>
                      <a:pPr rtl="1"/>
                      <a:r>
                        <a:rPr lang="ar-AE" dirty="0"/>
                        <a:t>...........</a:t>
                      </a:r>
                    </a:p>
                    <a:p>
                      <a:pPr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  <a:p>
                      <a:pPr rtl="1"/>
                      <a:r>
                        <a:rPr lang="ar-AE"/>
                        <a:t>...........</a:t>
                      </a:r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  <a:p>
                      <a:pPr rtl="1"/>
                      <a:r>
                        <a:rPr lang="ar-AE"/>
                        <a:t>...........</a:t>
                      </a:r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  <a:p>
                      <a:pPr rtl="1"/>
                      <a:r>
                        <a:rPr lang="ar-AE" dirty="0"/>
                        <a:t>...........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412"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  <a:p>
                      <a:pPr rtl="1"/>
                      <a:r>
                        <a:rPr lang="ar-AE" dirty="0"/>
                        <a:t>...........</a:t>
                      </a:r>
                    </a:p>
                    <a:p>
                      <a:pPr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  <a:p>
                      <a:pPr rtl="1"/>
                      <a:r>
                        <a:rPr lang="ar-AE"/>
                        <a:t>...........</a:t>
                      </a:r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  <a:p>
                      <a:pPr rtl="1"/>
                      <a:r>
                        <a:rPr lang="ar-AE"/>
                        <a:t>...........</a:t>
                      </a:r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  <a:p>
                      <a:pPr rtl="1"/>
                      <a:r>
                        <a:rPr lang="ar-AE" dirty="0"/>
                        <a:t>...........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412">
                <a:tc>
                  <a:txBody>
                    <a:bodyPr/>
                    <a:lstStyle/>
                    <a:p>
                      <a:pPr algn="ctr" rtl="1"/>
                      <a:r>
                        <a:rPr lang="ar-AE" sz="3200" dirty="0">
                          <a:solidFill>
                            <a:schemeClr val="tx1"/>
                          </a:solidFill>
                        </a:rPr>
                        <a:t>ذا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dirty="0"/>
                        <a:t>ذو</a:t>
                      </a:r>
                      <a:endParaRPr lang="ar-AE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dirty="0">
                          <a:solidFill>
                            <a:schemeClr val="tx1"/>
                          </a:solidFill>
                        </a:rPr>
                        <a:t>ذي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dirty="0"/>
                        <a:t>ذيــ</a:t>
                      </a:r>
                      <a:endParaRPr lang="ar-AE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412"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  <a:p>
                      <a:pPr rtl="1"/>
                      <a:r>
                        <a:rPr lang="ar-AE" dirty="0"/>
                        <a:t>...........</a:t>
                      </a:r>
                    </a:p>
                    <a:p>
                      <a:pPr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  <a:p>
                      <a:pPr rtl="1"/>
                      <a:r>
                        <a:rPr lang="ar-AE" dirty="0"/>
                        <a:t>...........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  <a:p>
                      <a:pPr rtl="1"/>
                      <a:r>
                        <a:rPr lang="ar-AE" dirty="0"/>
                        <a:t>...........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  <a:p>
                      <a:pPr rtl="1"/>
                      <a:r>
                        <a:rPr lang="ar-AE" dirty="0"/>
                        <a:t>...........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3412"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  <a:p>
                      <a:pPr rtl="1"/>
                      <a:r>
                        <a:rPr lang="ar-AE" dirty="0"/>
                        <a:t>...........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  <a:p>
                      <a:pPr rtl="1"/>
                      <a:r>
                        <a:rPr lang="ar-AE" dirty="0"/>
                        <a:t>...........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  <a:p>
                      <a:pPr rtl="1"/>
                      <a:r>
                        <a:rPr lang="ar-AE" dirty="0"/>
                        <a:t>...........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  <a:p>
                      <a:pPr rtl="1"/>
                      <a:r>
                        <a:rPr lang="ar-AE" dirty="0"/>
                        <a:t>...........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268760"/>
            <a:ext cx="1141127" cy="15059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373" y="3559369"/>
            <a:ext cx="823249" cy="10222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515" y="5317163"/>
            <a:ext cx="1396964" cy="109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2962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44008" y="43808"/>
            <a:ext cx="4427984" cy="6797770"/>
          </a:xfrm>
          <a:prstGeom prst="rect">
            <a:avLst/>
          </a:prstGeom>
          <a:ln w="28575">
            <a:prstDash val="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5" name="Rectangle 4"/>
          <p:cNvSpPr/>
          <p:nvPr/>
        </p:nvSpPr>
        <p:spPr>
          <a:xfrm>
            <a:off x="0" y="43808"/>
            <a:ext cx="4427984" cy="6797769"/>
          </a:xfrm>
          <a:prstGeom prst="rect">
            <a:avLst/>
          </a:prstGeom>
          <a:ln w="28575">
            <a:prstDash val="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53752" y="980728"/>
            <a:ext cx="3958208" cy="79208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AE" sz="2000" b="1" dirty="0"/>
              <a:t>اكتب اسم الصورة 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06178" y="4032203"/>
            <a:ext cx="1770667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AE" sz="3200" b="1" dirty="0"/>
              <a:t>.............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4878896" y="145710"/>
            <a:ext cx="3958208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اسمي </a:t>
            </a:r>
            <a:r>
              <a:rPr lang="ar-AE" sz="2000" b="1"/>
              <a:t>:................................الاول </a:t>
            </a:r>
            <a:r>
              <a:rPr lang="ar-AE" sz="2000" b="1" dirty="0"/>
              <a:t>/.....</a:t>
            </a: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4644008" y="1124744"/>
            <a:ext cx="4175906" cy="79208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AE" sz="2000" b="1" dirty="0"/>
              <a:t>أركب الحروف لأكون كلمة مفيدة:</a:t>
            </a:r>
          </a:p>
        </p:txBody>
      </p: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935698"/>
              </p:ext>
            </p:extLst>
          </p:nvPr>
        </p:nvGraphicFramePr>
        <p:xfrm>
          <a:off x="4878897" y="1916832"/>
          <a:ext cx="3958208" cy="454417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3958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06078">
                <a:tc>
                  <a:txBody>
                    <a:bodyPr/>
                    <a:lstStyle/>
                    <a:p>
                      <a:pPr algn="r" rtl="1"/>
                      <a:r>
                        <a:rPr lang="ar-AE" sz="44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أَ+  </a:t>
                      </a:r>
                      <a:r>
                        <a:rPr lang="ar-AE" sz="4400" dirty="0">
                          <a:solidFill>
                            <a:srgbClr val="0070C0"/>
                          </a:solidFill>
                          <a:cs typeface="SKR HEAD1" pitchFamily="2" charset="-78"/>
                        </a:rPr>
                        <a:t>خٌ</a:t>
                      </a:r>
                      <a:r>
                        <a:rPr lang="ar-AE" sz="44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=</a:t>
                      </a:r>
                      <a:r>
                        <a:rPr lang="ar-AE" sz="4400" baseline="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 </a:t>
                      </a:r>
                      <a:r>
                        <a:rPr lang="ar-AE" sz="4400" baseline="0" dirty="0">
                          <a:solidFill>
                            <a:schemeClr val="tx1"/>
                          </a:solidFill>
                          <a:cs typeface="SKR HEAD1" pitchFamily="2" charset="-78"/>
                        </a:rPr>
                        <a:t>أَخٌُ</a:t>
                      </a:r>
                      <a:endParaRPr lang="ar-AE" sz="4400" dirty="0">
                        <a:solidFill>
                          <a:schemeClr val="tx1"/>
                        </a:solidFill>
                        <a:cs typeface="SKR HEAD1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3938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48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ذُ+</a:t>
                      </a:r>
                      <a:r>
                        <a:rPr lang="ar-AE" sz="48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رَ </a:t>
                      </a:r>
                      <a:r>
                        <a:rPr lang="ar-AE" sz="48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+  </a:t>
                      </a:r>
                      <a:r>
                        <a:rPr lang="ar-AE" sz="48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ةُ</a:t>
                      </a:r>
                      <a:r>
                        <a:rPr lang="ar-AE" sz="4800" kern="1200" baseline="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 </a:t>
                      </a:r>
                      <a:r>
                        <a:rPr lang="ar-AE" sz="48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=</a:t>
                      </a:r>
                      <a:r>
                        <a:rPr lang="ar-AE" sz="4800" baseline="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 </a:t>
                      </a:r>
                      <a:r>
                        <a:rPr lang="ar-AE" sz="4800" baseline="0" dirty="0">
                          <a:solidFill>
                            <a:schemeClr val="tx1"/>
                          </a:solidFill>
                          <a:cs typeface="SKR HEAD1" pitchFamily="2" charset="-78"/>
                        </a:rPr>
                        <a:t>.......</a:t>
                      </a:r>
                      <a:endParaRPr lang="ar-AE" sz="4800" dirty="0">
                        <a:solidFill>
                          <a:schemeClr val="tx1"/>
                        </a:solidFill>
                        <a:cs typeface="SKR HEAD1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472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48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جِ+ </a:t>
                      </a:r>
                      <a:r>
                        <a:rPr lang="ar-AE" sz="48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ذْ</a:t>
                      </a:r>
                      <a:r>
                        <a:rPr lang="ar-AE" sz="48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+  </a:t>
                      </a:r>
                      <a:r>
                        <a:rPr lang="ar-AE" sz="48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عُ</a:t>
                      </a:r>
                      <a:r>
                        <a:rPr lang="ar-AE" sz="48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=</a:t>
                      </a:r>
                      <a:r>
                        <a:rPr lang="ar-AE" sz="4800" baseline="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 </a:t>
                      </a:r>
                      <a:r>
                        <a:rPr lang="ar-AE" sz="4800" baseline="0" dirty="0">
                          <a:solidFill>
                            <a:schemeClr val="tx1"/>
                          </a:solidFill>
                          <a:cs typeface="SKR HEAD1" pitchFamily="2" charset="-78"/>
                        </a:rPr>
                        <a:t>.......</a:t>
                      </a:r>
                      <a:endParaRPr lang="ar-AE" sz="4800" dirty="0">
                        <a:solidFill>
                          <a:schemeClr val="tx1"/>
                        </a:solidFill>
                        <a:cs typeface="SKR HEAD1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472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48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أَ+</a:t>
                      </a:r>
                      <a:r>
                        <a:rPr lang="ar-AE" sz="4800" baseline="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 </a:t>
                      </a:r>
                      <a:r>
                        <a:rPr lang="ar-AE" sz="4800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خَ</a:t>
                      </a:r>
                      <a:r>
                        <a:rPr lang="ar-AE" sz="48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+  </a:t>
                      </a:r>
                      <a:r>
                        <a:rPr lang="ar-AE" sz="48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ذَ</a:t>
                      </a:r>
                      <a:r>
                        <a:rPr lang="ar-AE" sz="48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=</a:t>
                      </a:r>
                      <a:r>
                        <a:rPr lang="ar-AE" sz="4800" baseline="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 </a:t>
                      </a:r>
                      <a:r>
                        <a:rPr lang="ar-AE" sz="4800" baseline="0" dirty="0">
                          <a:solidFill>
                            <a:schemeClr val="tx1"/>
                          </a:solidFill>
                          <a:cs typeface="SKR HEAD1" pitchFamily="2" charset="-78"/>
                        </a:rPr>
                        <a:t>......</a:t>
                      </a:r>
                      <a:endParaRPr lang="ar-AE" sz="4800" dirty="0">
                        <a:solidFill>
                          <a:schemeClr val="tx1"/>
                        </a:solidFill>
                        <a:cs typeface="SKR HEAD1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472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48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حَ+  </a:t>
                      </a:r>
                      <a:r>
                        <a:rPr lang="ar-AE" sz="4800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ذَ</a:t>
                      </a:r>
                      <a:r>
                        <a:rPr lang="ar-AE" sz="48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+ </a:t>
                      </a:r>
                      <a:r>
                        <a:rPr lang="ar-AE" sz="4800" dirty="0">
                          <a:solidFill>
                            <a:schemeClr val="accent3">
                              <a:lumMod val="75000"/>
                            </a:schemeClr>
                          </a:solidFill>
                          <a:cs typeface="SKR HEAD1" pitchFamily="2" charset="-78"/>
                        </a:rPr>
                        <a:t>فَ</a:t>
                      </a:r>
                      <a:r>
                        <a:rPr lang="ar-AE" sz="48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=</a:t>
                      </a:r>
                      <a:r>
                        <a:rPr lang="ar-AE" sz="4800" baseline="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 </a:t>
                      </a:r>
                      <a:r>
                        <a:rPr lang="ar-AE" sz="4800" baseline="0" dirty="0">
                          <a:solidFill>
                            <a:schemeClr val="tx1"/>
                          </a:solidFill>
                          <a:cs typeface="SKR HEAD1" pitchFamily="2" charset="-78"/>
                        </a:rPr>
                        <a:t>......</a:t>
                      </a:r>
                      <a:endParaRPr lang="ar-AE" sz="4800" dirty="0">
                        <a:solidFill>
                          <a:schemeClr val="tx1"/>
                        </a:solidFill>
                        <a:cs typeface="SKR HEAD1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0" name="Title 1"/>
          <p:cNvSpPr txBox="1">
            <a:spLocks/>
          </p:cNvSpPr>
          <p:nvPr/>
        </p:nvSpPr>
        <p:spPr>
          <a:xfrm>
            <a:off x="218637" y="285649"/>
            <a:ext cx="3958208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اسمي </a:t>
            </a:r>
            <a:r>
              <a:rPr lang="ar-AE" sz="2000" b="1"/>
              <a:t>:................................الاول </a:t>
            </a:r>
            <a:r>
              <a:rPr lang="ar-AE" sz="2000" b="1" dirty="0"/>
              <a:t>/.....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18638" y="4068361"/>
            <a:ext cx="1731542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AE" sz="3200" b="1" dirty="0"/>
              <a:t>.............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53752" y="4581128"/>
            <a:ext cx="3958208" cy="79208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AE" sz="2000" b="1" dirty="0"/>
              <a:t>حوط الصوت الطويل لحرف الذال( ذ):</a:t>
            </a:r>
          </a:p>
        </p:txBody>
      </p:sp>
      <p:sp>
        <p:nvSpPr>
          <p:cNvPr id="6" name="Oval 5"/>
          <p:cNvSpPr/>
          <p:nvPr/>
        </p:nvSpPr>
        <p:spPr>
          <a:xfrm>
            <a:off x="2987824" y="5481228"/>
            <a:ext cx="1405045" cy="118813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3200" dirty="0">
                <a:cs typeface="SKR HEAD1" pitchFamily="2" charset="-78"/>
              </a:rPr>
              <a:t>بُذورٌ</a:t>
            </a:r>
          </a:p>
        </p:txBody>
      </p:sp>
      <p:sp>
        <p:nvSpPr>
          <p:cNvPr id="19" name="Oval 18"/>
          <p:cNvSpPr/>
          <p:nvPr/>
        </p:nvSpPr>
        <p:spPr>
          <a:xfrm>
            <a:off x="1495028" y="5445224"/>
            <a:ext cx="1437928" cy="129614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3600" dirty="0">
                <a:cs typeface="SKR HEAD1" pitchFamily="2" charset="-78"/>
              </a:rPr>
              <a:t>لَذيذُ</a:t>
            </a:r>
          </a:p>
        </p:txBody>
      </p:sp>
      <p:sp>
        <p:nvSpPr>
          <p:cNvPr id="20" name="Oval 19"/>
          <p:cNvSpPr/>
          <p:nvPr/>
        </p:nvSpPr>
        <p:spPr>
          <a:xfrm>
            <a:off x="253752" y="5553236"/>
            <a:ext cx="1189021" cy="108012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3200" dirty="0">
                <a:cs typeface="SKR HEAD1" pitchFamily="2" charset="-78"/>
              </a:rPr>
              <a:t>رَذاذُ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538218" y="1649278"/>
            <a:ext cx="521614" cy="5717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800" b="1" dirty="0"/>
              <a:t>ذا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114282" y="1649278"/>
            <a:ext cx="521614" cy="5717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800" b="1" dirty="0"/>
              <a:t>ب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2197741" y="1630962"/>
            <a:ext cx="35115" cy="29501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513678" y="1628800"/>
            <a:ext cx="521614" cy="5717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800" b="1" dirty="0"/>
              <a:t>ئـ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23602" y="1628800"/>
            <a:ext cx="521614" cy="5717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800" b="1" dirty="0"/>
              <a:t>بُ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79512" y="1628800"/>
            <a:ext cx="521614" cy="5717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800" b="1" dirty="0"/>
              <a:t>ذِ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2444057"/>
            <a:ext cx="1852745" cy="132397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24354"/>
            <a:ext cx="1584899" cy="158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68190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80520" y="35560"/>
            <a:ext cx="4427984" cy="6797769"/>
          </a:xfrm>
          <a:prstGeom prst="rect">
            <a:avLst/>
          </a:prstGeom>
          <a:ln w="28575">
            <a:prstDash val="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915408" y="980190"/>
            <a:ext cx="3958208" cy="79208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AE" sz="2000" b="1" dirty="0"/>
              <a:t>أنسخ حرف الذال(ذ) الناقص في الكلمة :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013709" y="116632"/>
            <a:ext cx="3958208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اسمي </a:t>
            </a:r>
            <a:r>
              <a:rPr lang="ar-AE" sz="2000" b="1"/>
              <a:t>:................................الاول </a:t>
            </a:r>
            <a:r>
              <a:rPr lang="ar-AE" sz="2000" b="1" dirty="0"/>
              <a:t>/.....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691280"/>
              </p:ext>
            </p:extLst>
          </p:nvPr>
        </p:nvGraphicFramePr>
        <p:xfrm>
          <a:off x="5717220" y="1772278"/>
          <a:ext cx="2354584" cy="936104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1772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72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 algn="ctr" rtl="1"/>
                      <a:r>
                        <a:rPr lang="ar-AE" sz="40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cs typeface="SKR HEAD1" pitchFamily="2" charset="-78"/>
                        </a:rPr>
                        <a:t>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40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cs typeface="SKR HEAD1" pitchFamily="2" charset="-78"/>
                        </a:rPr>
                        <a:t>ـــذ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-17016" y="43808"/>
            <a:ext cx="4427984" cy="6797769"/>
          </a:xfrm>
          <a:prstGeom prst="rect">
            <a:avLst/>
          </a:prstGeom>
          <a:ln w="28575">
            <a:prstDash val="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53752" y="836712"/>
            <a:ext cx="3958208" cy="79208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اكتب صوت الذال المناسب للصورة 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87051" y="6074132"/>
            <a:ext cx="1501552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ar-AE"/>
            </a:defPPr>
            <a:lvl1pPr algn="ctr">
              <a:defRPr sz="3600" b="1"/>
            </a:lvl1pPr>
          </a:lstStyle>
          <a:p>
            <a:r>
              <a:rPr lang="ar-AE" dirty="0"/>
              <a:t>بُـ....رُ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2240" y="3672508"/>
            <a:ext cx="1606456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AE" sz="3600" b="1" dirty="0"/>
              <a:t>....بَ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87051" y="3646411"/>
            <a:ext cx="1257968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AE" sz="3600" b="1" dirty="0"/>
              <a:t>مُـ..ياعُ</a:t>
            </a:r>
          </a:p>
        </p:txBody>
      </p:sp>
      <p:sp>
        <p:nvSpPr>
          <p:cNvPr id="14" name="Oval 13"/>
          <p:cNvSpPr/>
          <p:nvPr/>
        </p:nvSpPr>
        <p:spPr>
          <a:xfrm>
            <a:off x="3347865" y="1412777"/>
            <a:ext cx="792087" cy="648072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3200" dirty="0">
                <a:cs typeface="SKR HEAD1" pitchFamily="2" charset="-78"/>
              </a:rPr>
              <a:t>ذَ</a:t>
            </a:r>
            <a:endParaRPr lang="ar-AE" sz="3600" dirty="0">
              <a:cs typeface="SKR HEAD1" pitchFamily="2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8258" y="6074132"/>
            <a:ext cx="1750437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AE" sz="3600" b="1" dirty="0"/>
              <a:t>...يْلُ</a:t>
            </a:r>
          </a:p>
        </p:txBody>
      </p:sp>
      <p:sp>
        <p:nvSpPr>
          <p:cNvPr id="21" name="Oval 20"/>
          <p:cNvSpPr/>
          <p:nvPr/>
        </p:nvSpPr>
        <p:spPr>
          <a:xfrm>
            <a:off x="2483768" y="1412776"/>
            <a:ext cx="762064" cy="630233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3200" dirty="0">
                <a:cs typeface="SKR HEAD1" pitchFamily="2" charset="-78"/>
              </a:rPr>
              <a:t>ذا</a:t>
            </a:r>
          </a:p>
        </p:txBody>
      </p:sp>
      <p:sp>
        <p:nvSpPr>
          <p:cNvPr id="24" name="Oval 23"/>
          <p:cNvSpPr/>
          <p:nvPr/>
        </p:nvSpPr>
        <p:spPr>
          <a:xfrm>
            <a:off x="467544" y="1430615"/>
            <a:ext cx="762064" cy="630233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800" dirty="0">
                <a:cs typeface="SKR HEAD1" pitchFamily="2" charset="-78"/>
              </a:rPr>
              <a:t>ذو</a:t>
            </a:r>
          </a:p>
        </p:txBody>
      </p:sp>
      <p:sp>
        <p:nvSpPr>
          <p:cNvPr id="25" name="Oval 24"/>
          <p:cNvSpPr/>
          <p:nvPr/>
        </p:nvSpPr>
        <p:spPr>
          <a:xfrm>
            <a:off x="1403648" y="1412777"/>
            <a:ext cx="926208" cy="648072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800" dirty="0">
                <a:cs typeface="SKR HEAD1" pitchFamily="2" charset="-78"/>
              </a:rPr>
              <a:t>ذْ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313090" y="130170"/>
            <a:ext cx="3958208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اسمي </a:t>
            </a:r>
            <a:r>
              <a:rPr lang="ar-AE" sz="2000" b="1"/>
              <a:t>:................................الاول </a:t>
            </a:r>
            <a:r>
              <a:rPr lang="ar-AE" sz="2000" b="1" dirty="0"/>
              <a:t>/.....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216222"/>
              </p:ext>
            </p:extLst>
          </p:nvPr>
        </p:nvGraphicFramePr>
        <p:xfrm>
          <a:off x="5010470" y="3068960"/>
          <a:ext cx="3768084" cy="3165167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256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6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60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7179">
                <a:tc>
                  <a:txBody>
                    <a:bodyPr/>
                    <a:lstStyle/>
                    <a:p>
                      <a:pPr algn="ctr" rtl="1"/>
                      <a:r>
                        <a:rPr lang="ar-AE" sz="32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أول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وسط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آخر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0159">
                <a:tc>
                  <a:txBody>
                    <a:bodyPr/>
                    <a:lstStyle/>
                    <a:p>
                      <a:pPr algn="ctr" rtl="1"/>
                      <a:endParaRPr lang="ar-AE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...هَبُ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مَـ..يعُ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أَخَـ...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1041">
                <a:tc>
                  <a:txBody>
                    <a:bodyPr/>
                    <a:lstStyle/>
                    <a:p>
                      <a:pPr algn="ctr" rtl="1"/>
                      <a:endParaRPr lang="ar-AE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....كَرَ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جُــ...ورُ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لّذيـ...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6788">
                <a:tc>
                  <a:txBody>
                    <a:bodyPr/>
                    <a:lstStyle/>
                    <a:p>
                      <a:pPr algn="ctr" rtl="1"/>
                      <a:endParaRPr lang="ar-AE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..رَفَ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مَـ...اقُ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نَبَـ....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22" y="2213980"/>
            <a:ext cx="1852745" cy="13239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8" t="17632" r="26236" b="25443"/>
          <a:stretch/>
        </p:blipFill>
        <p:spPr>
          <a:xfrm>
            <a:off x="2609326" y="4463469"/>
            <a:ext cx="1601164" cy="15386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4" t="7672" r="5361" b="12481"/>
          <a:stretch/>
        </p:blipFill>
        <p:spPr>
          <a:xfrm>
            <a:off x="277325" y="4253475"/>
            <a:ext cx="1942976" cy="17246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6" t="18500" r="4800" b="20485"/>
          <a:stretch/>
        </p:blipFill>
        <p:spPr>
          <a:xfrm>
            <a:off x="2855771" y="2213980"/>
            <a:ext cx="1138622" cy="124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60838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80520" y="35560"/>
            <a:ext cx="4427984" cy="6797769"/>
          </a:xfrm>
          <a:prstGeom prst="rect">
            <a:avLst/>
          </a:prstGeom>
          <a:ln w="28575">
            <a:prstDash val="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80521" y="836712"/>
            <a:ext cx="4291396" cy="64861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AE" sz="2000" b="1" dirty="0"/>
              <a:t>أقرأ الكلمات و ألاحظ حرف الذال( ذ) في الكلمة :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013709" y="116632"/>
            <a:ext cx="3958208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اسمي </a:t>
            </a:r>
            <a:r>
              <a:rPr lang="ar-AE" sz="2000" b="1"/>
              <a:t>:................................الاول </a:t>
            </a:r>
            <a:r>
              <a:rPr lang="ar-AE" sz="2000" b="1" dirty="0"/>
              <a:t>/.....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5651995"/>
              </p:ext>
            </p:extLst>
          </p:nvPr>
        </p:nvGraphicFramePr>
        <p:xfrm>
          <a:off x="5027135" y="1435747"/>
          <a:ext cx="3734754" cy="2513538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2449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49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49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2890">
                <a:tc>
                  <a:txBody>
                    <a:bodyPr/>
                    <a:lstStyle/>
                    <a:p>
                      <a:pPr algn="ctr" rtl="1"/>
                      <a:r>
                        <a:rPr lang="ar-AE" sz="32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ذَ</a:t>
                      </a:r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هَبَ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dirty="0">
                          <a:solidFill>
                            <a:schemeClr val="tx1"/>
                          </a:solidFill>
                          <a:cs typeface="SKR HEAD1" pitchFamily="2" charset="-78"/>
                        </a:rPr>
                        <a:t>جَ</a:t>
                      </a:r>
                      <a:r>
                        <a:rPr lang="ar-AE" sz="32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ذْ</a:t>
                      </a:r>
                      <a:r>
                        <a:rPr lang="ar-AE" sz="3200" dirty="0">
                          <a:solidFill>
                            <a:schemeClr val="tx1"/>
                          </a:solidFill>
                          <a:cs typeface="SKR HEAD1" pitchFamily="2" charset="-78"/>
                        </a:rPr>
                        <a:t>عُ</a:t>
                      </a:r>
                      <a:endParaRPr lang="ar-AE" sz="3200" dirty="0">
                        <a:solidFill>
                          <a:srgbClr val="FF0000"/>
                        </a:solidFill>
                        <a:cs typeface="SKR HEAD1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dirty="0">
                          <a:solidFill>
                            <a:schemeClr val="tx1"/>
                          </a:solidFill>
                          <a:cs typeface="SKR HEAD1" pitchFamily="2" charset="-78"/>
                        </a:rPr>
                        <a:t>فَخْ</a:t>
                      </a:r>
                      <a:r>
                        <a:rPr lang="ar-AE" sz="32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ـذُ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4806">
                <a:tc>
                  <a:txBody>
                    <a:bodyPr/>
                    <a:lstStyle/>
                    <a:p>
                      <a:pPr algn="ctr" rtl="1"/>
                      <a:r>
                        <a:rPr lang="ar-AE" sz="32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ذ</a:t>
                      </a:r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ُرَةُ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حِـ</a:t>
                      </a:r>
                      <a:r>
                        <a:rPr lang="ar-AE" sz="32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ذا</a:t>
                      </a:r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ءُ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قُنْفُ</a:t>
                      </a:r>
                      <a:r>
                        <a:rPr lang="ar-AE" sz="32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ذُ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4806">
                <a:tc>
                  <a:txBody>
                    <a:bodyPr/>
                    <a:lstStyle/>
                    <a:p>
                      <a:pPr algn="ctr" rtl="1"/>
                      <a:r>
                        <a:rPr lang="ar-AE" sz="32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ذ</a:t>
                      </a:r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َيْلُهُ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رَ</a:t>
                      </a:r>
                      <a:r>
                        <a:rPr lang="ar-AE" sz="32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ذاذُ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نَفِ</a:t>
                      </a:r>
                      <a:r>
                        <a:rPr lang="ar-AE" sz="32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ذَ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4806">
                <a:tc>
                  <a:txBody>
                    <a:bodyPr/>
                    <a:lstStyle/>
                    <a:p>
                      <a:pPr algn="ctr" rtl="1"/>
                      <a:r>
                        <a:rPr lang="ar-AE" sz="32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ذ</a:t>
                      </a:r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ابَ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تُ</a:t>
                      </a:r>
                      <a:r>
                        <a:rPr lang="ar-AE" sz="32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ذ</a:t>
                      </a:r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يبُ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لَ</a:t>
                      </a:r>
                      <a:r>
                        <a:rPr lang="ar-AE" sz="32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ذيذُ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0" y="43808"/>
            <a:ext cx="4427984" cy="6797769"/>
          </a:xfrm>
          <a:prstGeom prst="rect">
            <a:avLst/>
          </a:prstGeom>
          <a:ln w="28575">
            <a:prstDash val="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53752" y="836712"/>
            <a:ext cx="3958208" cy="79208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اكتب مقطع المد المناسب للصورة 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31640" y="6165304"/>
            <a:ext cx="1501552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AE" sz="3200" b="1" dirty="0"/>
              <a:t>مًـ.....ـعُ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2240" y="3815137"/>
            <a:ext cx="1606456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AE" sz="3600" b="1" dirty="0"/>
              <a:t>حِـ.....ءُ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50709" y="3789040"/>
            <a:ext cx="1489243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AE" sz="3600" b="1" dirty="0"/>
              <a:t>جُـ....رُ</a:t>
            </a:r>
          </a:p>
        </p:txBody>
      </p:sp>
      <p:sp>
        <p:nvSpPr>
          <p:cNvPr id="14" name="Oval 13"/>
          <p:cNvSpPr/>
          <p:nvPr/>
        </p:nvSpPr>
        <p:spPr>
          <a:xfrm>
            <a:off x="2915816" y="1574631"/>
            <a:ext cx="723917" cy="630233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3200" dirty="0">
                <a:cs typeface="SKR HEAD1" pitchFamily="2" charset="-78"/>
              </a:rPr>
              <a:t>ذو</a:t>
            </a:r>
            <a:endParaRPr lang="ar-AE" sz="3600" dirty="0">
              <a:cs typeface="SKR HEAD1" pitchFamily="2" charset="-78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763688" y="1556792"/>
            <a:ext cx="762064" cy="630233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3200" dirty="0">
                <a:cs typeface="SKR HEAD1" pitchFamily="2" charset="-78"/>
              </a:rPr>
              <a:t>ذيـ</a:t>
            </a:r>
          </a:p>
        </p:txBody>
      </p:sp>
      <p:sp>
        <p:nvSpPr>
          <p:cNvPr id="25" name="Oval 24"/>
          <p:cNvSpPr/>
          <p:nvPr/>
        </p:nvSpPr>
        <p:spPr>
          <a:xfrm>
            <a:off x="579825" y="1554016"/>
            <a:ext cx="762064" cy="630233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800" dirty="0">
                <a:cs typeface="SKR HEAD1" pitchFamily="2" charset="-78"/>
              </a:rPr>
              <a:t>ذا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313090" y="130170"/>
            <a:ext cx="3958208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اسمي </a:t>
            </a:r>
            <a:r>
              <a:rPr lang="ar-AE" sz="2000" b="1"/>
              <a:t>:................................الاول </a:t>
            </a:r>
            <a:r>
              <a:rPr lang="ar-AE" sz="2000" b="1" dirty="0"/>
              <a:t>/.....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4644008" y="3861048"/>
            <a:ext cx="4427984" cy="79208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أكتب حرف الذال( ذ) بشكله المناسب في الكلمة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88024" y="5229200"/>
            <a:ext cx="4130474" cy="147732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AE" sz="3000" b="1" dirty="0"/>
              <a:t>بَحَثَ الـ..ئبُ ..كْري عَنْ القُنْفُـ... الـ...ي سَرَق الـ...رَةَ الْمُـ...هَبَة.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543942"/>
              </p:ext>
            </p:extLst>
          </p:nvPr>
        </p:nvGraphicFramePr>
        <p:xfrm>
          <a:off x="6992813" y="4509120"/>
          <a:ext cx="1049258" cy="59548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524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46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5486">
                <a:tc>
                  <a:txBody>
                    <a:bodyPr/>
                    <a:lstStyle/>
                    <a:p>
                      <a:pPr algn="ctr" rtl="1"/>
                      <a:r>
                        <a:rPr lang="ar-AE" sz="2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cs typeface="SKR HEAD1" pitchFamily="2" charset="-78"/>
                        </a:rPr>
                        <a:t>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cs typeface="SKR HEAD1" pitchFamily="2" charset="-78"/>
                        </a:rPr>
                        <a:t>ــذ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26" name="Picture 2" descr="نتيجة بحث الصور عن ‫جذور clipart‬‎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166" y="2126220"/>
            <a:ext cx="1053216" cy="181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2751166" y="3231006"/>
            <a:ext cx="390064" cy="40687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8" r="16441"/>
          <a:stretch/>
        </p:blipFill>
        <p:spPr>
          <a:xfrm>
            <a:off x="302872" y="2375687"/>
            <a:ext cx="1779544" cy="135314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3"/>
              </a:clrFrom>
              <a:clrTo>
                <a:srgbClr val="FFFF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0" r="7030" b="10912"/>
          <a:stretch/>
        </p:blipFill>
        <p:spPr>
          <a:xfrm>
            <a:off x="1331640" y="4525656"/>
            <a:ext cx="1477078" cy="150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391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84785" y="34362"/>
            <a:ext cx="4427984" cy="6797770"/>
          </a:xfrm>
          <a:prstGeom prst="rect">
            <a:avLst/>
          </a:prstGeom>
          <a:ln w="28575">
            <a:prstDash val="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4008" y="1077819"/>
            <a:ext cx="4427984" cy="792088"/>
          </a:xfrm>
        </p:spPr>
        <p:txBody>
          <a:bodyPr>
            <a:normAutofit/>
          </a:bodyPr>
          <a:lstStyle/>
          <a:p>
            <a:r>
              <a:rPr lang="ar-AE" sz="2000" b="1" dirty="0"/>
              <a:t>استمع ثم أضع  الحركة الباء(ب)المناسبة لصوت الباء</a:t>
            </a:r>
          </a:p>
        </p:txBody>
      </p:sp>
      <p:sp>
        <p:nvSpPr>
          <p:cNvPr id="5" name="Rectangle 4"/>
          <p:cNvSpPr/>
          <p:nvPr/>
        </p:nvSpPr>
        <p:spPr>
          <a:xfrm>
            <a:off x="-9661" y="35560"/>
            <a:ext cx="4427984" cy="6797769"/>
          </a:xfrm>
          <a:prstGeom prst="rect">
            <a:avLst/>
          </a:prstGeom>
          <a:ln w="28575">
            <a:prstDash val="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6" name="Rectangle 5"/>
          <p:cNvSpPr/>
          <p:nvPr/>
        </p:nvSpPr>
        <p:spPr>
          <a:xfrm>
            <a:off x="8125084" y="1844824"/>
            <a:ext cx="5513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8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ب</a:t>
            </a:r>
            <a:endParaRPr lang="en-US" sz="8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32240" y="1847409"/>
            <a:ext cx="5513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8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ب</a:t>
            </a:r>
            <a:endParaRPr lang="en-US" sz="8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92080" y="1847409"/>
            <a:ext cx="5513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8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ب</a:t>
            </a:r>
            <a:endParaRPr lang="en-US" sz="8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25760" y="764704"/>
            <a:ext cx="3958208" cy="79208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AE" sz="2000" b="1" dirty="0"/>
              <a:t>أنسخ حرف الباء(ب):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9857" y="0"/>
            <a:ext cx="1870058" cy="17722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8944" y="4048563"/>
            <a:ext cx="1190971" cy="1190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8944" y="2324230"/>
            <a:ext cx="1535962" cy="13669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2" t="-32" r="22686"/>
          <a:stretch/>
        </p:blipFill>
        <p:spPr>
          <a:xfrm>
            <a:off x="-4575427" y="3075230"/>
            <a:ext cx="1268089" cy="17756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55375" y="837721"/>
            <a:ext cx="2144064" cy="17316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6872" y="1082742"/>
            <a:ext cx="1486625" cy="148662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-4461704" y="4850891"/>
            <a:ext cx="1501552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AE" sz="2800" b="1" dirty="0"/>
              <a:t>يَقْرَ.....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-5920486" y="2719850"/>
            <a:ext cx="1458782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AE" sz="2800" b="1" dirty="0"/>
              <a:t>...قْلامٌ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-3197541" y="2738926"/>
            <a:ext cx="1257968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AE" sz="2800" b="1" dirty="0"/>
              <a:t>كَـ....سٌ</a:t>
            </a:r>
          </a:p>
        </p:txBody>
      </p:sp>
      <p:sp>
        <p:nvSpPr>
          <p:cNvPr id="19" name="Oval 18"/>
          <p:cNvSpPr/>
          <p:nvPr/>
        </p:nvSpPr>
        <p:spPr>
          <a:xfrm>
            <a:off x="-1939573" y="2596436"/>
            <a:ext cx="837143" cy="846257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4000" dirty="0"/>
              <a:t>أَ</a:t>
            </a:r>
            <a:endParaRPr lang="ar-AE" sz="3600" dirty="0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4878896" y="145710"/>
            <a:ext cx="3958208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اسمي </a:t>
            </a:r>
            <a:r>
              <a:rPr lang="ar-AE" sz="2000" b="1"/>
              <a:t>:................................الاول </a:t>
            </a:r>
            <a:r>
              <a:rPr lang="ar-AE" sz="2000" b="1" dirty="0"/>
              <a:t>/.....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5148064" y="3212976"/>
            <a:ext cx="3528392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"/>
          <p:cNvSpPr txBox="1">
            <a:spLocks/>
          </p:cNvSpPr>
          <p:nvPr/>
        </p:nvSpPr>
        <p:spPr>
          <a:xfrm>
            <a:off x="4644008" y="3212976"/>
            <a:ext cx="4427984" cy="79208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أكتب حرف الباء(ب) بشكله المناسب في الكلمة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788024" y="5067181"/>
            <a:ext cx="4130474" cy="138499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AE" sz="2800" b="1" dirty="0"/>
              <a:t>...ـأعَ ...ـدْرُ الْحَليـ... و الْـ...طيخَ وَ...ـرْتُقالاً ،ثُمَّ اشْتَرى ....قاً كَبيراً.</a:t>
            </a: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323528" y="116632"/>
            <a:ext cx="3958208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اسمي </a:t>
            </a:r>
            <a:r>
              <a:rPr lang="ar-AE" sz="2000" b="1"/>
              <a:t>:................................الاول </a:t>
            </a:r>
            <a:r>
              <a:rPr lang="ar-AE" sz="2000" b="1" dirty="0"/>
              <a:t>/.....</a:t>
            </a:r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650887"/>
              </p:ext>
            </p:extLst>
          </p:nvPr>
        </p:nvGraphicFramePr>
        <p:xfrm>
          <a:off x="149872" y="1552816"/>
          <a:ext cx="4103340" cy="4820487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25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5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58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58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0463">
                <a:tc>
                  <a:txBody>
                    <a:bodyPr/>
                    <a:lstStyle/>
                    <a:p>
                      <a:pPr algn="ctr" rtl="1"/>
                      <a:r>
                        <a:rPr lang="ar-AE" sz="3200" dirty="0">
                          <a:solidFill>
                            <a:schemeClr val="tx1"/>
                          </a:solidFill>
                        </a:rPr>
                        <a:t>بَ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dirty="0"/>
                        <a:t>ـــبُــ</a:t>
                      </a:r>
                      <a:endParaRPr lang="ar-AE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dirty="0">
                          <a:solidFill>
                            <a:schemeClr val="tx1"/>
                          </a:solidFill>
                        </a:rPr>
                        <a:t>ـب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dirty="0"/>
                        <a:t>بِ</a:t>
                      </a:r>
                      <a:endParaRPr lang="ar-AE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412"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  <a:p>
                      <a:pPr rtl="1"/>
                      <a:r>
                        <a:rPr lang="ar-AE" dirty="0"/>
                        <a:t>...........</a:t>
                      </a:r>
                    </a:p>
                    <a:p>
                      <a:pPr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  <a:p>
                      <a:pPr rtl="1"/>
                      <a:r>
                        <a:rPr lang="ar-AE"/>
                        <a:t>...........</a:t>
                      </a:r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  <a:p>
                      <a:pPr rtl="1"/>
                      <a:r>
                        <a:rPr lang="ar-AE"/>
                        <a:t>...........</a:t>
                      </a:r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  <a:p>
                      <a:pPr rtl="1"/>
                      <a:r>
                        <a:rPr lang="ar-AE" dirty="0"/>
                        <a:t>...........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412"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  <a:p>
                      <a:pPr rtl="1"/>
                      <a:r>
                        <a:rPr lang="ar-AE" dirty="0"/>
                        <a:t>...........</a:t>
                      </a:r>
                    </a:p>
                    <a:p>
                      <a:pPr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  <a:p>
                      <a:pPr rtl="1"/>
                      <a:r>
                        <a:rPr lang="ar-AE"/>
                        <a:t>...........</a:t>
                      </a:r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  <a:p>
                      <a:pPr rtl="1"/>
                      <a:r>
                        <a:rPr lang="ar-AE"/>
                        <a:t>...........</a:t>
                      </a:r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  <a:p>
                      <a:pPr rtl="1"/>
                      <a:r>
                        <a:rPr lang="ar-AE" dirty="0"/>
                        <a:t>...........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412">
                <a:tc>
                  <a:txBody>
                    <a:bodyPr/>
                    <a:lstStyle/>
                    <a:p>
                      <a:pPr algn="ctr" rtl="1"/>
                      <a:r>
                        <a:rPr lang="ar-AE" sz="3200" dirty="0">
                          <a:solidFill>
                            <a:schemeClr val="tx1"/>
                          </a:solidFill>
                        </a:rPr>
                        <a:t>با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dirty="0"/>
                        <a:t>بو</a:t>
                      </a:r>
                      <a:endParaRPr lang="ar-AE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dirty="0">
                          <a:solidFill>
                            <a:schemeClr val="tx1"/>
                          </a:solidFill>
                        </a:rPr>
                        <a:t>بي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dirty="0"/>
                        <a:t>بيـ</a:t>
                      </a:r>
                      <a:endParaRPr lang="ar-AE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412"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  <a:p>
                      <a:pPr rtl="1"/>
                      <a:r>
                        <a:rPr lang="ar-AE" dirty="0"/>
                        <a:t>...........</a:t>
                      </a:r>
                    </a:p>
                    <a:p>
                      <a:pPr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  <a:p>
                      <a:pPr rtl="1"/>
                      <a:r>
                        <a:rPr lang="ar-AE" dirty="0"/>
                        <a:t>...........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  <a:p>
                      <a:pPr rtl="1"/>
                      <a:r>
                        <a:rPr lang="ar-AE" dirty="0"/>
                        <a:t>...........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  <a:p>
                      <a:pPr rtl="1"/>
                      <a:r>
                        <a:rPr lang="ar-AE" dirty="0"/>
                        <a:t>...........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3412"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  <a:p>
                      <a:pPr rtl="1"/>
                      <a:r>
                        <a:rPr lang="ar-AE" dirty="0"/>
                        <a:t>...........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  <a:p>
                      <a:pPr rtl="1"/>
                      <a:r>
                        <a:rPr lang="ar-AE" dirty="0"/>
                        <a:t>...........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  <a:p>
                      <a:pPr rtl="1"/>
                      <a:r>
                        <a:rPr lang="ar-AE" dirty="0"/>
                        <a:t>...........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  <a:p>
                      <a:pPr rtl="1"/>
                      <a:r>
                        <a:rPr lang="ar-AE" dirty="0"/>
                        <a:t>...........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427323"/>
              </p:ext>
            </p:extLst>
          </p:nvPr>
        </p:nvGraphicFramePr>
        <p:xfrm>
          <a:off x="5004053" y="4045830"/>
          <a:ext cx="3672403" cy="59548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524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46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46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46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46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46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46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95486">
                <a:tc>
                  <a:txBody>
                    <a:bodyPr/>
                    <a:lstStyle/>
                    <a:p>
                      <a:pPr algn="ctr" rtl="1"/>
                      <a:r>
                        <a:rPr lang="ar-AE" sz="2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cs typeface="SKR HEAD1" pitchFamily="2" charset="-78"/>
                        </a:rPr>
                        <a:t>بو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cs typeface="SKR HEAD1" pitchFamily="2" charset="-78"/>
                        </a:rPr>
                        <a:t>بَـ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cs typeface="SKR HEAD1" pitchFamily="2" charset="-78"/>
                        </a:rPr>
                        <a:t>ــبِــ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cs typeface="SKR HEAD1" pitchFamily="2" charset="-78"/>
                        </a:rPr>
                        <a:t>بو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cs typeface="SKR HEAD1" pitchFamily="2" charset="-78"/>
                        </a:rPr>
                        <a:t>با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cs typeface="SKR HEAD1" pitchFamily="2" charset="-78"/>
                        </a:rPr>
                        <a:t>ـبَ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cs typeface="SKR HEAD1" pitchFamily="2" charset="-78"/>
                        </a:rPr>
                        <a:t>بُـ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1643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4644008" y="15607"/>
            <a:ext cx="4427984" cy="6797769"/>
          </a:xfrm>
          <a:prstGeom prst="rect">
            <a:avLst/>
          </a:prstGeom>
          <a:ln w="28575">
            <a:prstDash val="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5" name="Rectangle 4"/>
          <p:cNvSpPr/>
          <p:nvPr/>
        </p:nvSpPr>
        <p:spPr>
          <a:xfrm>
            <a:off x="-9661" y="35560"/>
            <a:ext cx="4427984" cy="6797769"/>
          </a:xfrm>
          <a:prstGeom prst="rect">
            <a:avLst/>
          </a:prstGeom>
          <a:ln w="28575">
            <a:prstDash val="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5227" y="980190"/>
            <a:ext cx="3958208" cy="79208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AE" sz="2000" b="1" dirty="0"/>
              <a:t>أنسخ حرف الباء (ب)الناقص في الكلمة :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9857" y="0"/>
            <a:ext cx="1870058" cy="17722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8944" y="4048563"/>
            <a:ext cx="1190971" cy="1190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8944" y="2324230"/>
            <a:ext cx="1535962" cy="13669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2" t="-32" r="22686"/>
          <a:stretch/>
        </p:blipFill>
        <p:spPr>
          <a:xfrm>
            <a:off x="-4575427" y="3075230"/>
            <a:ext cx="1268089" cy="17756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55375" y="837721"/>
            <a:ext cx="2144064" cy="17316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6872" y="1082742"/>
            <a:ext cx="1486625" cy="148662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-4461704" y="4850891"/>
            <a:ext cx="1501552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AE" sz="2800" b="1" dirty="0"/>
              <a:t>يَقْرَ.....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-5920486" y="2719850"/>
            <a:ext cx="1458782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AE" sz="2800" b="1" dirty="0"/>
              <a:t>...قْلامٌ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-3197541" y="2738926"/>
            <a:ext cx="1257968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AE" sz="2800" b="1" dirty="0"/>
              <a:t>كَـ....سٌ</a:t>
            </a:r>
          </a:p>
        </p:txBody>
      </p:sp>
      <p:sp>
        <p:nvSpPr>
          <p:cNvPr id="19" name="Oval 18"/>
          <p:cNvSpPr/>
          <p:nvPr/>
        </p:nvSpPr>
        <p:spPr>
          <a:xfrm>
            <a:off x="-1939573" y="2596436"/>
            <a:ext cx="837143" cy="846257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4000" dirty="0"/>
              <a:t>أَ</a:t>
            </a:r>
            <a:endParaRPr lang="ar-AE" sz="3600" dirty="0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4878896" y="145710"/>
            <a:ext cx="3958208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اسمي </a:t>
            </a:r>
            <a:r>
              <a:rPr lang="ar-AE" sz="2000" b="1"/>
              <a:t>:................................الاول </a:t>
            </a:r>
            <a:r>
              <a:rPr lang="ar-AE" sz="2000" b="1" dirty="0"/>
              <a:t>/.....</a:t>
            </a: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323528" y="116632"/>
            <a:ext cx="3958208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اسمي </a:t>
            </a:r>
            <a:r>
              <a:rPr lang="ar-AE" sz="2000" b="1"/>
              <a:t>:................................الاول </a:t>
            </a:r>
            <a:r>
              <a:rPr lang="ar-AE" sz="2000" b="1" dirty="0"/>
              <a:t>/.....</a:t>
            </a:r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761677"/>
              </p:ext>
            </p:extLst>
          </p:nvPr>
        </p:nvGraphicFramePr>
        <p:xfrm>
          <a:off x="152661" y="2949829"/>
          <a:ext cx="4103340" cy="324433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25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5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58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58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0463">
                <a:tc>
                  <a:txBody>
                    <a:bodyPr/>
                    <a:lstStyle/>
                    <a:p>
                      <a:pPr algn="ctr" rtl="1"/>
                      <a:r>
                        <a:rPr lang="ar-AE" sz="32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بَــ</a:t>
                      </a:r>
                      <a:r>
                        <a:rPr lang="ar-AE" sz="3200" dirty="0">
                          <a:solidFill>
                            <a:schemeClr val="tx1"/>
                          </a:solidFill>
                          <a:cs typeface="SKR HEAD1" pitchFamily="2" charset="-78"/>
                        </a:rPr>
                        <a:t>دْرُ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dirty="0">
                          <a:cs typeface="SKR HEAD1" pitchFamily="2" charset="-78"/>
                        </a:rPr>
                        <a:t>قَ</a:t>
                      </a:r>
                      <a:r>
                        <a:rPr lang="ar-AE" sz="32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ـبَـ</a:t>
                      </a:r>
                      <a:r>
                        <a:rPr lang="ar-AE" sz="3200" dirty="0">
                          <a:cs typeface="SKR HEAD1" pitchFamily="2" charset="-78"/>
                        </a:rPr>
                        <a:t>ضَ</a:t>
                      </a:r>
                      <a:endParaRPr lang="ar-AE" sz="3200" dirty="0">
                        <a:solidFill>
                          <a:schemeClr val="tx1"/>
                        </a:solidFill>
                        <a:cs typeface="SKR HEAD1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dirty="0">
                          <a:solidFill>
                            <a:schemeClr val="tx1"/>
                          </a:solidFill>
                          <a:cs typeface="SKR HEAD1" pitchFamily="2" charset="-78"/>
                        </a:rPr>
                        <a:t>كَتَـ</a:t>
                      </a:r>
                      <a:r>
                        <a:rPr lang="ar-AE" sz="32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ـبَ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dirty="0">
                          <a:cs typeface="SKR HEAD1" pitchFamily="2" charset="-78"/>
                        </a:rPr>
                        <a:t>كِتا</a:t>
                      </a:r>
                      <a:r>
                        <a:rPr lang="ar-AE" sz="32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بُ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681">
                <a:tc>
                  <a:txBody>
                    <a:bodyPr/>
                    <a:lstStyle/>
                    <a:p>
                      <a:pPr algn="ctr" rtl="1"/>
                      <a:endParaRPr lang="ar-AE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..ـهَرَ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كَـ..ـتَ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خَطَـ..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هَرَ...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ctr" rtl="1"/>
                      <a:endParaRPr lang="ar-AE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...ـذَرَ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ثَـ..ـتَ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رَتَـ...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ضَرَ...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algn="ctr" rtl="1"/>
                      <a:endParaRPr lang="ar-AE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...ـذَلَ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نَـ..ـضَ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عَتَـ...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طَرِ...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715980"/>
              </p:ext>
            </p:extLst>
          </p:nvPr>
        </p:nvGraphicFramePr>
        <p:xfrm>
          <a:off x="467544" y="1700808"/>
          <a:ext cx="3387860" cy="936104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8469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6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69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69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 algn="ctr" rtl="1"/>
                      <a:r>
                        <a:rPr lang="ar-AE" sz="40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cs typeface="SKR HEAD1" pitchFamily="2" charset="-78"/>
                        </a:rPr>
                        <a:t>ــبـــ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40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cs typeface="SKR HEAD1" pitchFamily="2" charset="-78"/>
                        </a:rPr>
                        <a:t>بَـ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40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cs typeface="SKR HEAD1" pitchFamily="2" charset="-78"/>
                        </a:rPr>
                        <a:t>ـــب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40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cs typeface="SKR HEAD1" pitchFamily="2" charset="-78"/>
                        </a:rPr>
                        <a:t>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8" name="Title 1"/>
          <p:cNvSpPr txBox="1">
            <a:spLocks/>
          </p:cNvSpPr>
          <p:nvPr/>
        </p:nvSpPr>
        <p:spPr>
          <a:xfrm>
            <a:off x="4789698" y="951329"/>
            <a:ext cx="3958208" cy="79208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AE" sz="2000" b="1" dirty="0"/>
              <a:t>أنسخ حرف الهمزة (أ) الناقص في الكلمة :</a:t>
            </a:r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4683932"/>
              </p:ext>
            </p:extLst>
          </p:nvPr>
        </p:nvGraphicFramePr>
        <p:xfrm>
          <a:off x="4789700" y="2852935"/>
          <a:ext cx="4030773" cy="331236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343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35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35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4942">
                <a:tc>
                  <a:txBody>
                    <a:bodyPr/>
                    <a:lstStyle/>
                    <a:p>
                      <a:pPr algn="ctr" rtl="1"/>
                      <a:r>
                        <a:rPr lang="ar-AE" sz="32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أَ </a:t>
                      </a:r>
                      <a:r>
                        <a:rPr lang="ar-AE" sz="3200" dirty="0">
                          <a:solidFill>
                            <a:schemeClr val="tx1"/>
                          </a:solidFill>
                          <a:cs typeface="SKR HEAD1" pitchFamily="2" charset="-78"/>
                        </a:rPr>
                        <a:t>كَلَ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dirty="0">
                          <a:cs typeface="SKR HEAD1" pitchFamily="2" charset="-78"/>
                        </a:rPr>
                        <a:t>جَـ</a:t>
                      </a:r>
                      <a:r>
                        <a:rPr lang="ar-AE" sz="32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ـأ</a:t>
                      </a:r>
                      <a:r>
                        <a:rPr lang="ar-AE" sz="3200" dirty="0">
                          <a:cs typeface="SKR HEAD1" pitchFamily="2" charset="-78"/>
                        </a:rPr>
                        <a:t>َرَ</a:t>
                      </a:r>
                      <a:endParaRPr lang="ar-AE" sz="3200" dirty="0">
                        <a:solidFill>
                          <a:schemeClr val="tx1"/>
                        </a:solidFill>
                        <a:cs typeface="SKR HEAD1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dirty="0">
                          <a:solidFill>
                            <a:schemeClr val="tx1"/>
                          </a:solidFill>
                          <a:cs typeface="SKR HEAD1" pitchFamily="2" charset="-78"/>
                        </a:rPr>
                        <a:t>قَرَ</a:t>
                      </a:r>
                      <a:r>
                        <a:rPr lang="ar-AE" sz="32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أَ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2995">
                <a:tc>
                  <a:txBody>
                    <a:bodyPr/>
                    <a:lstStyle/>
                    <a:p>
                      <a:pPr algn="ctr" rtl="1"/>
                      <a:endParaRPr lang="ar-AE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..سَدَُ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سَـ...لَ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بَـدَ..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8698">
                <a:tc>
                  <a:txBody>
                    <a:bodyPr/>
                    <a:lstStyle/>
                    <a:p>
                      <a:pPr algn="ctr" rtl="1"/>
                      <a:endParaRPr lang="ar-AE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...ناناسُ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ثَـ...رَ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هَدَ...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5734">
                <a:tc>
                  <a:txBody>
                    <a:bodyPr/>
                    <a:lstStyle/>
                    <a:p>
                      <a:pPr algn="ctr" rtl="1"/>
                      <a:endParaRPr lang="ar-AE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...حْمَرُ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كَـ...سُ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r>
                        <a:rPr lang="ar-AE" sz="3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جَزَ...</a:t>
                      </a:r>
                      <a:endParaRPr lang="ar-AE" sz="3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3435"/>
              </p:ext>
            </p:extLst>
          </p:nvPr>
        </p:nvGraphicFramePr>
        <p:xfrm>
          <a:off x="5796136" y="1703544"/>
          <a:ext cx="1728192" cy="966941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66941">
                <a:tc>
                  <a:txBody>
                    <a:bodyPr/>
                    <a:lstStyle/>
                    <a:p>
                      <a:pPr algn="ctr" rtl="1"/>
                      <a:r>
                        <a:rPr lang="ar-AE" sz="5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cs typeface="SKR HEAD1" pitchFamily="2" charset="-78"/>
                        </a:rPr>
                        <a:t>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5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cs typeface="SKR HEAD1" pitchFamily="2" charset="-78"/>
                        </a:rPr>
                        <a:t>ــأ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2430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44008" y="43808"/>
            <a:ext cx="4427984" cy="6797770"/>
          </a:xfrm>
          <a:prstGeom prst="rect">
            <a:avLst/>
          </a:prstGeom>
          <a:ln w="28575">
            <a:prstDash val="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5" name="Rectangle 4"/>
          <p:cNvSpPr/>
          <p:nvPr/>
        </p:nvSpPr>
        <p:spPr>
          <a:xfrm>
            <a:off x="0" y="43808"/>
            <a:ext cx="4427984" cy="6797769"/>
          </a:xfrm>
          <a:prstGeom prst="rect">
            <a:avLst/>
          </a:prstGeom>
          <a:ln w="28575">
            <a:prstDash val="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53752" y="260648"/>
            <a:ext cx="3958208" cy="79208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اكتب حرفه الباءالمناسب حسب موقعها في الكلمة: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79354" y="5733256"/>
            <a:ext cx="2662912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ar-AE"/>
            </a:defPPr>
            <a:lvl1pPr algn="ctr">
              <a:defRPr sz="5400" b="1"/>
            </a:lvl1pPr>
          </a:lstStyle>
          <a:p>
            <a:r>
              <a:rPr lang="ar-AE" dirty="0"/>
              <a:t>...ـطْريقُ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55776" y="3297758"/>
            <a:ext cx="1626651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AE" sz="5400" b="1" dirty="0"/>
              <a:t>...يْتٌ</a:t>
            </a:r>
          </a:p>
        </p:txBody>
      </p:sp>
      <p:sp>
        <p:nvSpPr>
          <p:cNvPr id="21" name="Oval 20"/>
          <p:cNvSpPr/>
          <p:nvPr/>
        </p:nvSpPr>
        <p:spPr>
          <a:xfrm>
            <a:off x="3149463" y="954051"/>
            <a:ext cx="592803" cy="630233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4000" dirty="0"/>
              <a:t>بَـ</a:t>
            </a:r>
            <a:endParaRPr lang="ar-AE" sz="3600" dirty="0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4878896" y="145710"/>
            <a:ext cx="3958208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اسمي </a:t>
            </a:r>
            <a:r>
              <a:rPr lang="ar-AE" sz="2000" b="1"/>
              <a:t>:................................الاول </a:t>
            </a:r>
            <a:r>
              <a:rPr lang="ar-AE" sz="2000" b="1" dirty="0"/>
              <a:t>/.....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334633"/>
            <a:ext cx="2145339" cy="139862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7" r="17564"/>
          <a:stretch/>
        </p:blipFill>
        <p:spPr>
          <a:xfrm>
            <a:off x="3125617" y="1916832"/>
            <a:ext cx="990756" cy="106118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27" y="1700808"/>
            <a:ext cx="1524723" cy="149113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79512" y="3297758"/>
            <a:ext cx="2049796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ar-AE"/>
            </a:defPPr>
            <a:lvl1pPr algn="ctr">
              <a:defRPr sz="5400" b="1"/>
            </a:lvl1pPr>
          </a:lstStyle>
          <a:p>
            <a:r>
              <a:rPr lang="ar-AE" dirty="0"/>
              <a:t>...رْتُقال</a:t>
            </a:r>
          </a:p>
        </p:txBody>
      </p:sp>
      <p:sp>
        <p:nvSpPr>
          <p:cNvPr id="31" name="Oval 30"/>
          <p:cNvSpPr/>
          <p:nvPr/>
        </p:nvSpPr>
        <p:spPr>
          <a:xfrm>
            <a:off x="2162395" y="952294"/>
            <a:ext cx="592803" cy="630233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4000" dirty="0"/>
              <a:t>بِـ</a:t>
            </a:r>
            <a:endParaRPr lang="ar-AE" sz="3600" dirty="0"/>
          </a:p>
        </p:txBody>
      </p:sp>
      <p:sp>
        <p:nvSpPr>
          <p:cNvPr id="32" name="Oval 31"/>
          <p:cNvSpPr/>
          <p:nvPr/>
        </p:nvSpPr>
        <p:spPr>
          <a:xfrm>
            <a:off x="1303547" y="937798"/>
            <a:ext cx="592803" cy="630233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4000" dirty="0"/>
              <a:t>بُـ</a:t>
            </a:r>
            <a:endParaRPr lang="ar-AE" sz="3600" dirty="0"/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4644008" y="908720"/>
            <a:ext cx="4175906" cy="79208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AE" sz="2000" b="1" dirty="0"/>
              <a:t>أتتبع وأنسخ حرف الباء (ب):</a:t>
            </a:r>
          </a:p>
        </p:txBody>
      </p: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471000"/>
              </p:ext>
            </p:extLst>
          </p:nvPr>
        </p:nvGraphicFramePr>
        <p:xfrm>
          <a:off x="5023176" y="1916832"/>
          <a:ext cx="3833055" cy="457962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277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7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7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05840">
                <a:tc>
                  <a:txBody>
                    <a:bodyPr/>
                    <a:lstStyle/>
                    <a:p>
                      <a:pPr algn="ctr" rtl="1"/>
                      <a:r>
                        <a:rPr lang="ar-AE" sz="60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بَ</a:t>
                      </a:r>
                      <a:endParaRPr lang="ar-AE" sz="6000" dirty="0">
                        <a:solidFill>
                          <a:schemeClr val="tx1"/>
                        </a:solidFill>
                        <a:cs typeface="SKR HEAD1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60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بُ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60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بِ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3938">
                <a:tc>
                  <a:txBody>
                    <a:bodyPr/>
                    <a:lstStyle/>
                    <a:p>
                      <a:pPr algn="ctr" rtl="1"/>
                      <a:endParaRPr lang="ar-AE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BO SLMAN Alomar  منقط ومسطر  2" pitchFamily="2" charset="-78"/>
                      </a:endParaRPr>
                    </a:p>
                    <a:p>
                      <a:pPr algn="ctr" rtl="1"/>
                      <a:r>
                        <a:rPr lang="ar-AE" sz="11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BO SLMAN Alomar  منقط ومسطر  2" pitchFamily="2" charset="-78"/>
                        </a:rPr>
                        <a:t>بَ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BO SLMAN Alomar  منقط ومسطر  2" pitchFamily="2" charset="-78"/>
                      </a:endParaRPr>
                    </a:p>
                    <a:p>
                      <a:pPr algn="ctr" rtl="1"/>
                      <a:r>
                        <a:rPr lang="ar-AE" sz="11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BO SLMAN Alomar  منقط ومسطر  2" pitchFamily="2" charset="-78"/>
                        </a:rPr>
                        <a:t>بُ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BO SLMAN Alomar  منقط ومسطر  2" pitchFamily="2" charset="-78"/>
                      </a:endParaRPr>
                    </a:p>
                    <a:p>
                      <a:pPr algn="ctr" rtl="1"/>
                      <a:r>
                        <a:rPr lang="ar-AE" sz="11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BO SLMAN Alomar  منقط ومسطر  2" pitchFamily="2" charset="-78"/>
                        </a:rPr>
                        <a:t>بِ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2851">
                <a:tc>
                  <a:txBody>
                    <a:bodyPr/>
                    <a:lstStyle/>
                    <a:p>
                      <a:pPr algn="ctr" rtl="1"/>
                      <a:endParaRPr lang="ar-AE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endParaRPr lang="ar-AE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endParaRPr lang="ar-AE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r>
                        <a:rPr lang="ar-AE" sz="4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......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endParaRPr lang="ar-AE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endParaRPr lang="ar-AE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r>
                        <a:rPr lang="ar-AE" sz="4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......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endParaRPr lang="ar-AE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endParaRPr lang="ar-AE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r>
                        <a:rPr lang="ar-AE" sz="4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......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8045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80520" y="35560"/>
            <a:ext cx="4427984" cy="6797769"/>
          </a:xfrm>
          <a:prstGeom prst="rect">
            <a:avLst/>
          </a:prstGeom>
          <a:ln w="28575">
            <a:prstDash val="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915408" y="980190"/>
            <a:ext cx="3958208" cy="79208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AE" sz="2000" b="1" dirty="0"/>
              <a:t>أنسخ حرف التاء(ت)الناقص في الكلمة :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013709" y="116632"/>
            <a:ext cx="3958208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اسمي </a:t>
            </a:r>
            <a:r>
              <a:rPr lang="ar-AE" sz="2000" b="1"/>
              <a:t>:................................الاول </a:t>
            </a:r>
            <a:r>
              <a:rPr lang="ar-AE" sz="2000" b="1" dirty="0"/>
              <a:t>/.....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207565"/>
              </p:ext>
            </p:extLst>
          </p:nvPr>
        </p:nvGraphicFramePr>
        <p:xfrm>
          <a:off x="4842842" y="2949829"/>
          <a:ext cx="4103340" cy="324433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25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5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58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58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0463">
                <a:tc>
                  <a:txBody>
                    <a:bodyPr/>
                    <a:lstStyle/>
                    <a:p>
                      <a:pPr algn="ctr" rtl="1"/>
                      <a:r>
                        <a:rPr lang="ar-AE" sz="32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تَ</a:t>
                      </a:r>
                      <a:r>
                        <a:rPr lang="ar-AE" sz="3200" dirty="0">
                          <a:solidFill>
                            <a:schemeClr val="tx1"/>
                          </a:solidFill>
                          <a:cs typeface="SKR HEAD1" pitchFamily="2" charset="-78"/>
                        </a:rPr>
                        <a:t>رَك</a:t>
                      </a:r>
                      <a:r>
                        <a:rPr lang="ar-AE" sz="32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َ</a:t>
                      </a:r>
                      <a:endParaRPr lang="ar-AE" sz="3200" dirty="0">
                        <a:solidFill>
                          <a:schemeClr val="tx1"/>
                        </a:solidFill>
                        <a:cs typeface="SKR HEAD1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dirty="0">
                          <a:cs typeface="SKR HEAD1" pitchFamily="2" charset="-78"/>
                        </a:rPr>
                        <a:t>عَـ</a:t>
                      </a:r>
                      <a:r>
                        <a:rPr lang="ar-AE" sz="32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تَـ</a:t>
                      </a:r>
                      <a:r>
                        <a:rPr lang="ar-AE" sz="3200" dirty="0">
                          <a:cs typeface="SKR HEAD1" pitchFamily="2" charset="-78"/>
                        </a:rPr>
                        <a:t>بَ</a:t>
                      </a:r>
                      <a:endParaRPr lang="ar-AE" sz="3200" dirty="0">
                        <a:solidFill>
                          <a:schemeClr val="tx1"/>
                        </a:solidFill>
                        <a:cs typeface="SKR HEAD1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dirty="0">
                          <a:solidFill>
                            <a:schemeClr val="tx1"/>
                          </a:solidFill>
                          <a:cs typeface="SKR HEAD1" pitchFamily="2" charset="-78"/>
                        </a:rPr>
                        <a:t>ثَبَ</a:t>
                      </a:r>
                      <a:r>
                        <a:rPr lang="ar-AE" sz="32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َـت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dirty="0">
                          <a:solidFill>
                            <a:schemeClr val="tx1"/>
                          </a:solidFill>
                          <a:cs typeface="SKR HEAD1" pitchFamily="2" charset="-78"/>
                        </a:rPr>
                        <a:t>تو</a:t>
                      </a:r>
                      <a:r>
                        <a:rPr lang="ar-AE" sz="3200" dirty="0">
                          <a:solidFill>
                            <a:srgbClr val="FF0000"/>
                          </a:solidFill>
                          <a:cs typeface="SKR HEAD1" pitchFamily="2" charset="-78"/>
                        </a:rPr>
                        <a:t>تُ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681">
                <a:tc>
                  <a:txBody>
                    <a:bodyPr/>
                    <a:lstStyle/>
                    <a:p>
                      <a:pPr algn="ctr" rtl="1"/>
                      <a:endParaRPr lang="ar-AE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..ـمرَُ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كَـ..ـبَ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بَيْـ..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فُتا...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ctr" rtl="1"/>
                      <a:endParaRPr lang="ar-AE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..ـفاح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فَـ...ـحَ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ثَبَـ...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نَبا...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algn="ctr" rtl="1"/>
                      <a:endParaRPr lang="ar-AE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.ـحْتَ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هَـ..ـكَ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نَحَـ...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KR HEAD1" pitchFamily="2" charset="-78"/>
                      </a:endParaRPr>
                    </a:p>
                    <a:p>
                      <a:pPr algn="ctr" rtl="1"/>
                      <a:r>
                        <a:rPr lang="ar-AE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حو...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081241"/>
              </p:ext>
            </p:extLst>
          </p:nvPr>
        </p:nvGraphicFramePr>
        <p:xfrm>
          <a:off x="5157725" y="1700808"/>
          <a:ext cx="3387860" cy="936104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8469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6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69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69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 algn="ctr" rtl="1"/>
                      <a:r>
                        <a:rPr lang="ar-AE" sz="40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cs typeface="SKR HEAD1" pitchFamily="2" charset="-78"/>
                        </a:rPr>
                        <a:t>ــتـــ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40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cs typeface="SKR HEAD1" pitchFamily="2" charset="-78"/>
                        </a:rPr>
                        <a:t>تـ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40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cs typeface="SKR HEAD1" pitchFamily="2" charset="-78"/>
                        </a:rPr>
                        <a:t>ـــت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40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cs typeface="SKR HEAD1" pitchFamily="2" charset="-78"/>
                        </a:rPr>
                        <a:t>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0" y="43808"/>
            <a:ext cx="4427984" cy="6797769"/>
          </a:xfrm>
          <a:prstGeom prst="rect">
            <a:avLst/>
          </a:prstGeom>
          <a:ln w="28575">
            <a:prstDash val="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53752" y="836712"/>
            <a:ext cx="3958208" cy="79208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اكتب مقطع المد المناسب للصورة 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10408" y="6146140"/>
            <a:ext cx="1501552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AE" sz="2800" b="1" dirty="0"/>
              <a:t>.....ــنُ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3090" y="3913892"/>
            <a:ext cx="1458782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AE" sz="2800" b="1" dirty="0"/>
              <a:t>...قٌ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54904" y="3913892"/>
            <a:ext cx="1257968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AE" sz="2800" b="1" dirty="0"/>
              <a:t>...تُ</a:t>
            </a:r>
          </a:p>
        </p:txBody>
      </p:sp>
      <p:sp>
        <p:nvSpPr>
          <p:cNvPr id="14" name="Oval 13"/>
          <p:cNvSpPr/>
          <p:nvPr/>
        </p:nvSpPr>
        <p:spPr>
          <a:xfrm>
            <a:off x="3416035" y="1574631"/>
            <a:ext cx="723917" cy="630233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3200" dirty="0">
                <a:cs typeface="SKR HEAD1" pitchFamily="2" charset="-78"/>
              </a:rPr>
              <a:t>با</a:t>
            </a:r>
            <a:endParaRPr lang="ar-AE" sz="3600" dirty="0">
              <a:cs typeface="SKR HEAD1" pitchFamily="2" charset="-78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78940" y="2629991"/>
            <a:ext cx="1426349" cy="128215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16823" y="4641460"/>
            <a:ext cx="1051317" cy="131284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78259" y="6146140"/>
            <a:ext cx="1501552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AE" sz="2800" b="1" dirty="0"/>
              <a:t>....بُ</a:t>
            </a:r>
          </a:p>
        </p:txBody>
      </p:sp>
      <p:sp>
        <p:nvSpPr>
          <p:cNvPr id="21" name="Oval 20"/>
          <p:cNvSpPr/>
          <p:nvPr/>
        </p:nvSpPr>
        <p:spPr>
          <a:xfrm>
            <a:off x="2473872" y="1556792"/>
            <a:ext cx="762064" cy="630233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3200" dirty="0">
                <a:cs typeface="SKR HEAD1" pitchFamily="2" charset="-78"/>
              </a:rPr>
              <a:t>تو</a:t>
            </a:r>
          </a:p>
        </p:txBody>
      </p:sp>
      <p:sp>
        <p:nvSpPr>
          <p:cNvPr id="24" name="Oval 23"/>
          <p:cNvSpPr/>
          <p:nvPr/>
        </p:nvSpPr>
        <p:spPr>
          <a:xfrm>
            <a:off x="641584" y="1574631"/>
            <a:ext cx="762064" cy="630233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3200" dirty="0">
                <a:cs typeface="SKR HEAD1" pitchFamily="2" charset="-78"/>
              </a:rPr>
              <a:t>تيـ</a:t>
            </a:r>
          </a:p>
        </p:txBody>
      </p:sp>
      <p:sp>
        <p:nvSpPr>
          <p:cNvPr id="25" name="Oval 24"/>
          <p:cNvSpPr/>
          <p:nvPr/>
        </p:nvSpPr>
        <p:spPr>
          <a:xfrm>
            <a:off x="1547664" y="1574631"/>
            <a:ext cx="762064" cy="630233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3200" dirty="0">
                <a:cs typeface="SKR HEAD1" pitchFamily="2" charset="-78"/>
              </a:rPr>
              <a:t>بو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313090" y="130170"/>
            <a:ext cx="3958208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000" b="1" dirty="0"/>
              <a:t>اسمي </a:t>
            </a:r>
            <a:r>
              <a:rPr lang="ar-AE" sz="2000" b="1"/>
              <a:t>:................................الاول </a:t>
            </a:r>
            <a:r>
              <a:rPr lang="ar-AE" sz="2000" b="1" dirty="0"/>
              <a:t>/.....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904" y="2307544"/>
            <a:ext cx="1300656" cy="141103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8"/>
          <a:stretch/>
        </p:blipFill>
        <p:spPr>
          <a:xfrm>
            <a:off x="2539877" y="4617183"/>
            <a:ext cx="1600076" cy="133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275818"/>
      </p:ext>
    </p:extLst>
  </p:cSld>
  <p:clrMapOvr>
    <a:masterClrMapping/>
  </p:clrMapOvr>
</p:sld>
</file>

<file path=ppt/theme/theme1.xml><?xml version="1.0" encoding="utf-8"?>
<a:theme xmlns:a="http://schemas.openxmlformats.org/drawingml/2006/main" name="أصل الصوت الهمزة بالصورة المناسبة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أصل الصوت الهمزة بالصورة المناسبة</Template>
  <TotalTime>1743</TotalTime>
  <Words>3388</Words>
  <Application>Microsoft Office PowerPoint</Application>
  <PresentationFormat>On-screen Show (4:3)</PresentationFormat>
  <Paragraphs>1548</Paragraphs>
  <Slides>53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9" baseType="lpstr">
      <vt:lpstr>Adobe Arabic</vt:lpstr>
      <vt:lpstr>Arial</vt:lpstr>
      <vt:lpstr>Calibri</vt:lpstr>
      <vt:lpstr>Sakkal Majalla</vt:lpstr>
      <vt:lpstr>SKR HEAD1</vt:lpstr>
      <vt:lpstr>أصل الصوت الهمزة بالصورة المناسبة</vt:lpstr>
      <vt:lpstr>أصل الصوت الهمزة بالصورة المناسبة</vt:lpstr>
      <vt:lpstr>استمع ثم أضع  الحركة الهمزة المناسبة لصوت الهمزة </vt:lpstr>
      <vt:lpstr>أصل الصوت الهمزة بالصورة المناسبة</vt:lpstr>
      <vt:lpstr>استمع ثم أضع  الحركة الهمزة المناسبة لصوت الهمزة </vt:lpstr>
      <vt:lpstr>أصل الصوت الباء (ب) بالصورة المناسبة</vt:lpstr>
      <vt:lpstr>استمع ثم أضع  الحركة الباء(ب)المناسبة لصوت الباء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أصل اسم الشخصية بالصورة المناسبة من قصة ثعلوب ممثل بارع </vt:lpstr>
      <vt:lpstr>استمع لقصة ثعلوب ممثل بارع  ثم اجيب عن الأسئلة التالية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أصل الصوت الهمزة بالصورة المناسبة</dc:title>
  <dc:creator>admin</dc:creator>
  <cp:lastModifiedBy>آمنة الدهماني</cp:lastModifiedBy>
  <cp:revision>160</cp:revision>
  <cp:lastPrinted>2018-11-04T02:16:50Z</cp:lastPrinted>
  <dcterms:created xsi:type="dcterms:W3CDTF">2018-09-18T15:08:41Z</dcterms:created>
  <dcterms:modified xsi:type="dcterms:W3CDTF">2021-09-26T17:16:48Z</dcterms:modified>
</cp:coreProperties>
</file>