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6" r:id="rId2"/>
    <p:sldId id="285" r:id="rId3"/>
    <p:sldId id="317" r:id="rId4"/>
    <p:sldId id="344" r:id="rId5"/>
    <p:sldId id="341" r:id="rId6"/>
    <p:sldId id="342" r:id="rId7"/>
    <p:sldId id="343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346" r:id="rId19"/>
    <p:sldId id="267" r:id="rId20"/>
    <p:sldId id="268" r:id="rId21"/>
    <p:sldId id="302" r:id="rId22"/>
    <p:sldId id="347" r:id="rId23"/>
    <p:sldId id="340" r:id="rId24"/>
    <p:sldId id="293" r:id="rId25"/>
    <p:sldId id="295" r:id="rId26"/>
    <p:sldId id="296" r:id="rId27"/>
    <p:sldId id="297" r:id="rId28"/>
    <p:sldId id="298" r:id="rId29"/>
    <p:sldId id="345" r:id="rId30"/>
    <p:sldId id="266" r:id="rId31"/>
    <p:sldId id="278" r:id="rId32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3366"/>
    <a:srgbClr val="CCFF99"/>
    <a:srgbClr val="FF0066"/>
    <a:srgbClr val="CC6600"/>
    <a:srgbClr val="6633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259" autoAdjust="0"/>
  </p:normalViewPr>
  <p:slideViewPr>
    <p:cSldViewPr>
      <p:cViewPr varScale="1">
        <p:scale>
          <a:sx n="80" d="100"/>
          <a:sy n="80" d="100"/>
        </p:scale>
        <p:origin x="48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118A-627B-46D6-8560-727E629BBB8A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DE5E8-3D9B-4182-AC7E-454FB52F4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1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4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3.png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4.xml"/><Relationship Id="rId18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17.xml"/><Relationship Id="rId7" Type="http://schemas.openxmlformats.org/officeDocument/2006/relationships/slide" Target="slide13.xml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2.WAV"/><Relationship Id="rId16" Type="http://schemas.openxmlformats.org/officeDocument/2006/relationships/slide" Target="slide15.xml"/><Relationship Id="rId20" Type="http://schemas.openxmlformats.org/officeDocument/2006/relationships/slide" Target="slide16.xml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11.xml"/><Relationship Id="rId5" Type="http://schemas.openxmlformats.org/officeDocument/2006/relationships/slide" Target="slide19.xml"/><Relationship Id="rId15" Type="http://schemas.openxmlformats.org/officeDocument/2006/relationships/slide" Target="slide12.xml"/><Relationship Id="rId10" Type="http://schemas.openxmlformats.org/officeDocument/2006/relationships/image" Target="../media/image29.png"/><Relationship Id="rId19" Type="http://schemas.openxmlformats.org/officeDocument/2006/relationships/slide" Target="slide20.xml"/><Relationship Id="rId4" Type="http://schemas.openxmlformats.org/officeDocument/2006/relationships/image" Target="../media/image20.png"/><Relationship Id="rId9" Type="http://schemas.openxmlformats.org/officeDocument/2006/relationships/slide" Target="slide10.xml"/><Relationship Id="rId14" Type="http://schemas.openxmlformats.org/officeDocument/2006/relationships/image" Target="../media/image31.png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-8878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381976" y="164932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91980" y="415286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2443CA-787B-4EED-89F0-3401EBCF05E5}"/>
              </a:ext>
            </a:extLst>
          </p:cNvPr>
          <p:cNvSpPr/>
          <p:nvPr/>
        </p:nvSpPr>
        <p:spPr>
          <a:xfrm>
            <a:off x="2531165" y="1350970"/>
            <a:ext cx="6745357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أَوَلُ مـا نَبْـدَأُ بِهِ هُــوَ  :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2" descr="Image result for رسومصورة يد تدعو الله">
            <a:extLst>
              <a:ext uri="{FF2B5EF4-FFF2-40B4-BE49-F238E27FC236}">
                <a16:creationId xmlns:a16="http://schemas.microsoft.com/office/drawing/2014/main" id="{E49A2DAD-9F3E-4F3C-B8BD-19382D3E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2590801"/>
            <a:ext cx="11472034" cy="401133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C948E5-47B1-4C59-919C-B83FA7A575CD}"/>
              </a:ext>
            </a:extLst>
          </p:cNvPr>
          <p:cNvSpPr/>
          <p:nvPr/>
        </p:nvSpPr>
        <p:spPr>
          <a:xfrm>
            <a:off x="7424530" y="5401806"/>
            <a:ext cx="397853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الدُّعـــــــاءُ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صورة 3">
            <a:extLst>
              <a:ext uri="{FF2B5EF4-FFF2-40B4-BE49-F238E27FC236}">
                <a16:creationId xmlns:a16="http://schemas.microsoft.com/office/drawing/2014/main" id="{3FE8A2CC-4DDB-4518-8501-8A1D0716A1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78" y="250861"/>
            <a:ext cx="2703443" cy="67836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CEC1FCCE-DD12-4A5F-B17D-56795656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4" y="255864"/>
            <a:ext cx="1447215" cy="673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9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* مَعْـنى كَلِمَـةِ (  </a:t>
            </a:r>
            <a:r>
              <a:rPr lang="ar-AE" sz="4800" b="1" dirty="0">
                <a:solidFill>
                  <a:srgbClr val="002060"/>
                </a:solidFill>
              </a:rPr>
              <a:t>حَلُمَ </a:t>
            </a:r>
            <a:r>
              <a:rPr lang="ar-AE" sz="4400" b="1" dirty="0"/>
              <a:t>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46103" y="3213215"/>
            <a:ext cx="30480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رَأى في مَنامِهِ / تَمَـنّى.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56292"/>
            <a:ext cx="2091109" cy="1341236"/>
          </a:xfrm>
          <a:prstGeom prst="rect">
            <a:avLst/>
          </a:prstGeom>
        </p:spPr>
      </p:pic>
      <p:pic>
        <p:nvPicPr>
          <p:cNvPr id="12" name="Picture 12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C70363F-72C7-4177-9083-C87B5A290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5" y="456852"/>
            <a:ext cx="1496017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ضِـدُّ كَلِمَةِ : </a:t>
            </a:r>
            <a:r>
              <a:rPr lang="ar-AE" sz="5400" b="1" dirty="0">
                <a:solidFill>
                  <a:srgbClr val="002060"/>
                </a:solidFill>
              </a:rPr>
              <a:t>سَمـينٌ</a:t>
            </a:r>
            <a:r>
              <a:rPr lang="ar-AE" sz="4400" b="1" dirty="0"/>
              <a:t> 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258322" y="3446786"/>
            <a:ext cx="326891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</a:rPr>
              <a:t>نَـحـيــــفٌ .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10" y="4462449"/>
            <a:ext cx="2091109" cy="1341236"/>
          </a:xfrm>
          <a:prstGeom prst="rect">
            <a:avLst/>
          </a:prstGeom>
        </p:spPr>
      </p:pic>
      <p:pic>
        <p:nvPicPr>
          <p:cNvPr id="12" name="Picture 19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7DF6534-EECC-4AEE-B5D9-E148DB17A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95" y="614534"/>
            <a:ext cx="1452559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87" y="416203"/>
            <a:ext cx="1576505" cy="1707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جَمْعُ كَلِمَةِ : </a:t>
            </a:r>
            <a:r>
              <a:rPr lang="ar-AE" sz="5400" b="1" dirty="0">
                <a:solidFill>
                  <a:srgbClr val="002060"/>
                </a:solidFill>
              </a:rPr>
              <a:t>بــابٌ</a:t>
            </a:r>
            <a:r>
              <a:rPr lang="ar-AE" sz="4400" b="1" dirty="0"/>
              <a:t>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92952"/>
            <a:ext cx="3048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أبْـــوابٌ.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68" y="4416282"/>
            <a:ext cx="209110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مُفْرَدُ كَلِمَـةِ : </a:t>
            </a:r>
            <a:r>
              <a:rPr lang="ar-AE" sz="4400" b="1" dirty="0">
                <a:solidFill>
                  <a:srgbClr val="002060"/>
                </a:solidFill>
              </a:rPr>
              <a:t>عَنادِلُ</a:t>
            </a:r>
            <a:r>
              <a:rPr lang="ar-AE" sz="4400" b="1" dirty="0"/>
              <a:t> 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46787"/>
            <a:ext cx="30480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</a:rPr>
              <a:t>عَـنْـدَليــبٌ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847867"/>
            <a:ext cx="2091109" cy="1341236"/>
          </a:xfrm>
          <a:prstGeom prst="rect">
            <a:avLst/>
          </a:prstGeom>
        </p:spPr>
      </p:pic>
      <p:pic>
        <p:nvPicPr>
          <p:cNvPr id="13" name="Picture 10" descr="A picture containing window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75E9678-12C3-4B4D-A691-08332DCEA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17" y="257089"/>
            <a:ext cx="1557574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مَـعْنى كَلِمَةِ : </a:t>
            </a:r>
            <a:r>
              <a:rPr lang="ar-AE" sz="5400" b="1" dirty="0">
                <a:solidFill>
                  <a:srgbClr val="002060"/>
                </a:solidFill>
              </a:rPr>
              <a:t>يَـجْـري</a:t>
            </a:r>
            <a:r>
              <a:rPr lang="ar-AE" sz="4400" b="1" dirty="0"/>
              <a:t> 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46787"/>
            <a:ext cx="30480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</a:rPr>
              <a:t>يَـرْكُـــضُ .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900590"/>
            <a:ext cx="2091109" cy="1341236"/>
          </a:xfrm>
          <a:prstGeom prst="rect">
            <a:avLst/>
          </a:prstGeom>
        </p:spPr>
      </p:pic>
      <p:pic>
        <p:nvPicPr>
          <p:cNvPr id="12" name="Picture 21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96B15D4-CBC1-4883-A4E6-688560683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1" y="385219"/>
            <a:ext cx="1469298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جَمْعُ كَلِمَةِ : </a:t>
            </a:r>
            <a:r>
              <a:rPr lang="ar-AE" sz="5400" b="1" dirty="0">
                <a:solidFill>
                  <a:srgbClr val="002060"/>
                </a:solidFill>
              </a:rPr>
              <a:t>قَـمَــرٌ</a:t>
            </a:r>
            <a:r>
              <a:rPr lang="ar-AE" sz="4400" b="1" dirty="0"/>
              <a:t>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00620"/>
            <a:ext cx="3048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</a:rPr>
              <a:t>أَقْمــــارٌ.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847867"/>
            <a:ext cx="2091109" cy="1341236"/>
          </a:xfrm>
          <a:prstGeom prst="rect">
            <a:avLst/>
          </a:prstGeom>
        </p:spPr>
      </p:pic>
      <p:pic>
        <p:nvPicPr>
          <p:cNvPr id="8" name="Picture 27" descr="A drawing of a cartoon charact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AA17FC3E-795D-4D03-911F-3CB3612E19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98" y="385219"/>
            <a:ext cx="1484186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مُفْـرَدُ كَلِمَةِ : </a:t>
            </a:r>
            <a:r>
              <a:rPr lang="ar-AE" sz="5400" b="1" dirty="0">
                <a:solidFill>
                  <a:srgbClr val="002060"/>
                </a:solidFill>
              </a:rPr>
              <a:t>هَـواتِفٌ</a:t>
            </a:r>
            <a:r>
              <a:rPr lang="ar-AE" sz="4400" b="1" dirty="0"/>
              <a:t>.)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92952"/>
            <a:ext cx="3048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هـــاتِـــفٌ.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716253"/>
            <a:ext cx="2091109" cy="1341236"/>
          </a:xfrm>
          <a:prstGeom prst="rect">
            <a:avLst/>
          </a:prstGeom>
        </p:spPr>
      </p:pic>
      <p:pic>
        <p:nvPicPr>
          <p:cNvPr id="8" name="Picture 3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7786FB1-735D-4712-885D-B4F8BA0F8C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92" y="257089"/>
            <a:ext cx="1496017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ضِـدُّ كَلِمَةِ :</a:t>
            </a:r>
            <a:r>
              <a:rPr lang="ar-AE" sz="5400" b="1" dirty="0">
                <a:solidFill>
                  <a:srgbClr val="002060"/>
                </a:solidFill>
              </a:rPr>
              <a:t>أَميـــنٌ</a:t>
            </a:r>
            <a:r>
              <a:rPr lang="ar-AE" sz="4400" b="1" dirty="0"/>
              <a:t> 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492952"/>
            <a:ext cx="3048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خـــائِــــنٌ.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847867"/>
            <a:ext cx="2091109" cy="1341236"/>
          </a:xfrm>
          <a:prstGeom prst="rect">
            <a:avLst/>
          </a:prstGeom>
        </p:spPr>
      </p:pic>
      <p:pic>
        <p:nvPicPr>
          <p:cNvPr id="8" name="Picture 37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84CF113-E1C3-412C-A899-3733701F1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69" y="257089"/>
            <a:ext cx="1452559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مُبَلَّل </a:t>
            </a:r>
            <a:r>
              <a:rPr lang="ar-AE" sz="4000" b="1">
                <a:solidFill>
                  <a:schemeClr val="tx1"/>
                </a:solidFill>
              </a:rPr>
              <a:t>/ مُبْتَـلْ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830964"/>
            <a:ext cx="2091109" cy="1341236"/>
          </a:xfrm>
          <a:prstGeom prst="rect">
            <a:avLst/>
          </a:prstGeom>
        </p:spPr>
      </p:pic>
      <p:pic>
        <p:nvPicPr>
          <p:cNvPr id="8" name="Picture 29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A2ED378-11F2-4FEA-8B04-7F12F66BEE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5" y="353752"/>
            <a:ext cx="1496017" cy="1449965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DCBB7FCF-B126-4C50-9E75-674D654C5A9F}"/>
              </a:ext>
            </a:extLst>
          </p:cNvPr>
          <p:cNvSpPr txBox="1"/>
          <p:nvPr/>
        </p:nvSpPr>
        <p:spPr>
          <a:xfrm>
            <a:off x="3352801" y="170705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ضِـدُّ كَلِمَةِ: </a:t>
            </a:r>
            <a:r>
              <a:rPr lang="ar-AE" sz="5400" b="1" dirty="0">
                <a:solidFill>
                  <a:srgbClr val="002060"/>
                </a:solidFill>
              </a:rPr>
              <a:t>جــاف</a:t>
            </a:r>
            <a:r>
              <a:rPr lang="ar-AE" sz="4400" b="1" dirty="0"/>
              <a:t> 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120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ما مَعْنـى كَلِمَـة </a:t>
            </a:r>
            <a:r>
              <a:rPr lang="ar-AE" sz="4400" b="1" dirty="0">
                <a:solidFill>
                  <a:schemeClr val="accent5">
                    <a:lumMod val="50000"/>
                  </a:schemeClr>
                </a:solidFill>
              </a:rPr>
              <a:t>الْعَـوْن</a:t>
            </a:r>
            <a:r>
              <a:rPr lang="ar-AE" sz="4400" b="1" dirty="0"/>
              <a:t> ؟)</a:t>
            </a:r>
            <a:endParaRPr lang="en-US" sz="4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الْمُسـاعـدة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847867"/>
            <a:ext cx="2091109" cy="1341236"/>
          </a:xfrm>
          <a:prstGeom prst="rect">
            <a:avLst/>
          </a:prstGeom>
        </p:spPr>
      </p:pic>
      <p:pic>
        <p:nvPicPr>
          <p:cNvPr id="8" name="Picture 4" descr="A picture containing window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7301B2EA-CC9C-4B93-971A-0A9D03CC3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22" y="197653"/>
            <a:ext cx="1339078" cy="1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1" y="250861"/>
            <a:ext cx="2703443" cy="8406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288133" y="333807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34807" y="667613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5" y="255865"/>
            <a:ext cx="1298714" cy="595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1342366"/>
            <a:ext cx="11388357" cy="534725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1" y="1628801"/>
            <a:ext cx="2432944" cy="1610139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678" y="5895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الظَّـلام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82" y="4800600"/>
            <a:ext cx="2091109" cy="1341236"/>
          </a:xfrm>
          <a:prstGeom prst="rect">
            <a:avLst/>
          </a:prstGeom>
        </p:spPr>
      </p:pic>
      <p:pic>
        <p:nvPicPr>
          <p:cNvPr id="8" name="Picture 33" descr="A picture containing window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1CDBF43-2835-4F5D-86C6-F4DE0FD0B2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257089"/>
            <a:ext cx="1557574" cy="1449965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0B4761EE-957E-4B39-AA5B-D0D91D04F859}"/>
              </a:ext>
            </a:extLst>
          </p:cNvPr>
          <p:cNvSpPr txBox="1"/>
          <p:nvPr/>
        </p:nvSpPr>
        <p:spPr>
          <a:xfrm>
            <a:off x="3352801" y="1707054"/>
            <a:ext cx="523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 ضِـدُّ كَلِمَةِ : </a:t>
            </a:r>
            <a:r>
              <a:rPr lang="ar-AE" sz="4800" b="1" dirty="0">
                <a:solidFill>
                  <a:schemeClr val="accent5">
                    <a:lumMod val="50000"/>
                  </a:schemeClr>
                </a:solidFill>
              </a:rPr>
              <a:t>النُّـــور</a:t>
            </a:r>
            <a:r>
              <a:rPr lang="ar-AE" sz="4400" b="1" dirty="0"/>
              <a:t> 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dirty="0"/>
              <a:t>خالِــ</a:t>
            </a: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4AB37E-32EE-4627-9831-55DD2D238943}"/>
              </a:ext>
            </a:extLst>
          </p:cNvPr>
          <p:cNvSpPr/>
          <p:nvPr/>
        </p:nvSpPr>
        <p:spPr>
          <a:xfrm>
            <a:off x="6781800" y="247910"/>
            <a:ext cx="48768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أولًا/  الْمُفرداتُ و التَّراكيبُ.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36" name="Picture 12" descr="Image result for خلفيات للكتابة">
            <a:extLst>
              <a:ext uri="{FF2B5EF4-FFF2-40B4-BE49-F238E27FC236}">
                <a16:creationId xmlns:a16="http://schemas.microsoft.com/office/drawing/2014/main" id="{647E9050-A6C5-496A-9D9C-146858D4A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41555" r="6667" b="43333"/>
          <a:stretch/>
        </p:blipFill>
        <p:spPr bwMode="auto">
          <a:xfrm>
            <a:off x="685800" y="3897318"/>
            <a:ext cx="10210799" cy="227488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Image result for خلفيات للكتابة">
            <a:extLst>
              <a:ext uri="{FF2B5EF4-FFF2-40B4-BE49-F238E27FC236}">
                <a16:creationId xmlns:a16="http://schemas.microsoft.com/office/drawing/2014/main" id="{6A412B11-D7CC-41C3-B6CB-4A7D0969D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237" r="6667" b="68192"/>
          <a:stretch/>
        </p:blipFill>
        <p:spPr bwMode="auto">
          <a:xfrm>
            <a:off x="685800" y="1258690"/>
            <a:ext cx="10210799" cy="227488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9BD817-6E1A-4D79-B732-61EEDF618954}"/>
              </a:ext>
            </a:extLst>
          </p:cNvPr>
          <p:cNvSpPr/>
          <p:nvPr/>
        </p:nvSpPr>
        <p:spPr>
          <a:xfrm>
            <a:off x="2734745" y="4394099"/>
            <a:ext cx="56557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تَوْظيفُ الْكَلِماتِ الْجَديدَةِ في </a:t>
            </a:r>
          </a:p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جُمَلٍ جَديدَةٍ.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94956-575B-4BF4-9005-343682BC02F2}"/>
              </a:ext>
            </a:extLst>
          </p:cNvPr>
          <p:cNvSpPr/>
          <p:nvPr/>
        </p:nvSpPr>
        <p:spPr>
          <a:xfrm>
            <a:off x="2751157" y="1727006"/>
            <a:ext cx="57583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التَّعَرُفُ عَلى الْكَلِماتِ الْجَديدَةِ</a:t>
            </a:r>
          </a:p>
          <a:p>
            <a:pPr algn="ctr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وَتَفْسيرِها .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750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dirty="0"/>
              <a:t>خالِــ</a:t>
            </a:r>
            <a:endParaRPr lang="en-US" sz="1800" dirty="0"/>
          </a:p>
        </p:txBody>
      </p:sp>
      <p:pic>
        <p:nvPicPr>
          <p:cNvPr id="1026" name="Picture 2" descr="الطفل والكتاب.. علاقة تحكمها خصوبة الخيال وسحر الألوان - الكتب - زيارة إلى  مكتبة - البيان">
            <a:extLst>
              <a:ext uri="{FF2B5EF4-FFF2-40B4-BE49-F238E27FC236}">
                <a16:creationId xmlns:a16="http://schemas.microsoft.com/office/drawing/2014/main" id="{7FE2D711-BF62-4E09-8550-EE0986B69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7515225" cy="49753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C6202EF-F94B-4DCA-ACF8-CD6C96AE5EFE}"/>
              </a:ext>
            </a:extLst>
          </p:cNvPr>
          <p:cNvSpPr/>
          <p:nvPr/>
        </p:nvSpPr>
        <p:spPr>
          <a:xfrm rot="20448536" flipH="1">
            <a:off x="7598897" y="910207"/>
            <a:ext cx="4327387" cy="1066800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accent6">
                    <a:lumMod val="50000"/>
                  </a:schemeClr>
                </a:solidFill>
              </a:rPr>
              <a:t>هَـيّـا لِنَبْحَثَ في مُعْجَمِنا.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7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6901820" y="342197"/>
            <a:ext cx="4261850" cy="1089566"/>
            <a:chOff x="3062714" y="62364"/>
            <a:chExt cx="5656755" cy="108956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62364"/>
              <a:ext cx="5029200" cy="1089566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3062714" y="127991"/>
              <a:ext cx="565675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60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حَيَـوانٌ أَلـيـفٌ.</a:t>
              </a:r>
              <a:endParaRPr lang="en-US" sz="6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685800" y="5292847"/>
            <a:ext cx="11277600" cy="1037219"/>
            <a:chOff x="342816" y="5496689"/>
            <a:chExt cx="8534387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554040" y="5496689"/>
              <a:ext cx="8060209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342816" y="5589022"/>
              <a:ext cx="8534387" cy="8219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الْأَرْنَـبُ </a:t>
              </a:r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حَـيـوانٌ أَليــفٌ </a:t>
              </a:r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، يُمْكِنُ تَرْبِيَتِهِ في الْبَيْتِ.</a:t>
              </a:r>
              <a:endPara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0B4A81DB-7CD8-4FD9-B928-6E9A19025EA0}"/>
              </a:ext>
            </a:extLst>
          </p:cNvPr>
          <p:cNvSpPr/>
          <p:nvPr/>
        </p:nvSpPr>
        <p:spPr>
          <a:xfrm>
            <a:off x="4906793" y="186533"/>
            <a:ext cx="1189207" cy="1179601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7E277A6C-C917-435E-B019-5EBD24B0A6B1}"/>
              </a:ext>
            </a:extLst>
          </p:cNvPr>
          <p:cNvSpPr/>
          <p:nvPr/>
        </p:nvSpPr>
        <p:spPr>
          <a:xfrm>
            <a:off x="457200" y="2466881"/>
            <a:ext cx="4648201" cy="2438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2">
                    <a:lumMod val="50000"/>
                  </a:schemeClr>
                </a:solidFill>
              </a:rPr>
              <a:t>أَنيـسٌ غَيْرُ مُتَوَحِّـشٌ .</a:t>
            </a:r>
            <a:endParaRPr lang="en-US" sz="8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BA909964-AE37-4995-B68B-7CD70B6E2BDC}"/>
              </a:ext>
            </a:extLst>
          </p:cNvPr>
          <p:cNvSpPr/>
          <p:nvPr/>
        </p:nvSpPr>
        <p:spPr>
          <a:xfrm>
            <a:off x="1828802" y="304802"/>
            <a:ext cx="1462500" cy="1462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63">
              <a:solidFill>
                <a:prstClr val="white"/>
              </a:solidFill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A27B46A5-16BD-4399-9410-607155E78436}"/>
              </a:ext>
            </a:extLst>
          </p:cNvPr>
          <p:cNvSpPr/>
          <p:nvPr/>
        </p:nvSpPr>
        <p:spPr>
          <a:xfrm>
            <a:off x="1828802" y="309695"/>
            <a:ext cx="1462500" cy="1462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prstClr val="white"/>
                </a:solidFill>
                <a:latin typeface="ITC Avant Garde Gothic Std Book" panose="020B0502020202020204" pitchFamily="34" charset="77"/>
              </a:rPr>
              <a:t>STOP</a:t>
            </a:r>
            <a:endParaRPr lang="x-none" sz="2600" dirty="0">
              <a:solidFill>
                <a:prstClr val="white"/>
              </a:solidFill>
              <a:latin typeface="ITC Avant Garde Gothic Std Book" panose="020B0502020202020204" pitchFamily="34" charset="77"/>
            </a:endParaRPr>
          </a:p>
        </p:txBody>
      </p:sp>
      <p:pic>
        <p:nvPicPr>
          <p:cNvPr id="7" name="VID-20200912-WA0075">
            <a:hlinkClick r:id="" action="ppaction://media"/>
            <a:extLst>
              <a:ext uri="{FF2B5EF4-FFF2-40B4-BE49-F238E27FC236}">
                <a16:creationId xmlns:a16="http://schemas.microsoft.com/office/drawing/2014/main" id="{0C732E05-0CAD-4E19-BBC9-6B73449AA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1527209"/>
            <a:ext cx="6096000" cy="34257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984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18" grpId="0" animBg="1"/>
      <p:bldP spid="18" grpId="1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21268"/>
            <a:ext cx="12192000" cy="685800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234060" y="233495"/>
            <a:ext cx="3810000" cy="1688583"/>
            <a:chOff x="3429000" y="62364"/>
            <a:chExt cx="5029200" cy="140893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62364"/>
              <a:ext cx="5029200" cy="1089566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4200474" y="147855"/>
              <a:ext cx="3494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80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يُــراقِــبُ .</a:t>
              </a:r>
              <a:endParaRPr lang="en-US" sz="8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381000" y="5140406"/>
            <a:ext cx="11658600" cy="1156245"/>
            <a:chOff x="413224" y="5515340"/>
            <a:chExt cx="8534387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905847" y="5515340"/>
              <a:ext cx="7708166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413224" y="5607674"/>
              <a:ext cx="8534387" cy="6636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يُراقِـبُ</a:t>
              </a:r>
              <a:r>
                <a:rPr lang="ar-AE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الْوَلَـدُ الْحَلَـزونَ ، وَهَوَ يَزْحَفُ عَلى الطّاوِلَةِ.</a:t>
              </a:r>
              <a:endPara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2826A60-DF37-4470-A79D-7C150B9296D4}"/>
              </a:ext>
            </a:extLst>
          </p:cNvPr>
          <p:cNvSpPr/>
          <p:nvPr/>
        </p:nvSpPr>
        <p:spPr>
          <a:xfrm>
            <a:off x="609600" y="2743200"/>
            <a:ext cx="4995156" cy="1972955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2">
                    <a:lumMod val="50000"/>
                  </a:schemeClr>
                </a:solidFill>
              </a:rPr>
              <a:t>يُلاحِــظُ بَدِقَّــةٍ ، وَيَرْصِدُ ، وَيَتَحَقَّقُ.</a:t>
            </a:r>
            <a:endParaRPr lang="en-US" sz="6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0B4A81DB-7CD8-4FD9-B928-6E9A19025EA0}"/>
              </a:ext>
            </a:extLst>
          </p:cNvPr>
          <p:cNvSpPr/>
          <p:nvPr/>
        </p:nvSpPr>
        <p:spPr>
          <a:xfrm>
            <a:off x="4872749" y="222834"/>
            <a:ext cx="1189207" cy="1179601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376ADC4E-C6C8-4D6E-B154-B1098305D48B}"/>
              </a:ext>
            </a:extLst>
          </p:cNvPr>
          <p:cNvSpPr/>
          <p:nvPr/>
        </p:nvSpPr>
        <p:spPr>
          <a:xfrm>
            <a:off x="1828802" y="228602"/>
            <a:ext cx="1462500" cy="1462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63">
              <a:solidFill>
                <a:prstClr val="white"/>
              </a:solidFill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1D5C0BD3-B59E-4612-8E53-670DB2C39412}"/>
              </a:ext>
            </a:extLst>
          </p:cNvPr>
          <p:cNvSpPr/>
          <p:nvPr/>
        </p:nvSpPr>
        <p:spPr>
          <a:xfrm>
            <a:off x="1828802" y="233495"/>
            <a:ext cx="1462500" cy="1462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prstClr val="white"/>
                </a:solidFill>
                <a:latin typeface="ITC Avant Garde Gothic Std Book" panose="020B0502020202020204" pitchFamily="34" charset="77"/>
              </a:rPr>
              <a:t>STOP</a:t>
            </a:r>
            <a:endParaRPr lang="x-none" sz="2600" dirty="0">
              <a:solidFill>
                <a:prstClr val="white"/>
              </a:solidFill>
              <a:latin typeface="ITC Avant Garde Gothic Std Book" panose="020B0502020202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A85E9-EF23-4B6D-838A-4D274162A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54444" r="46250" b="20897"/>
          <a:stretch/>
        </p:blipFill>
        <p:spPr>
          <a:xfrm>
            <a:off x="6061956" y="1759179"/>
            <a:ext cx="5559522" cy="33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8" grpId="0" animBg="1"/>
      <p:bldP spid="18" grpId="1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29149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474833" y="298784"/>
            <a:ext cx="4093876" cy="1461870"/>
            <a:chOff x="3251002" y="145373"/>
            <a:chExt cx="5207198" cy="13234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3251002" y="145373"/>
              <a:ext cx="513300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8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الْعُـلَمـــاءُ .</a:t>
              </a:r>
              <a:endParaRPr 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304801" y="4802081"/>
            <a:ext cx="11734800" cy="1602827"/>
            <a:chOff x="1032347" y="5521208"/>
            <a:chExt cx="7581900" cy="15990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032347" y="5521208"/>
              <a:ext cx="7581900" cy="1594939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1441656" y="5626858"/>
              <a:ext cx="6877298" cy="14933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يُجْري </a:t>
              </a:r>
              <a:r>
                <a:rPr lang="ar-AE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الْعُلَماءُ</a:t>
              </a:r>
              <a:r>
                <a:rPr lang="ar-AE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تَجارُبَ في الْمُخْتَبَرِ ،لِيَكْتَشِفوا اكْتِشافاتٍ</a:t>
              </a:r>
            </a:p>
            <a:p>
              <a:pPr algn="ctr"/>
              <a:r>
                <a:rPr lang="ar-AE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جَـديـدَةٍ.</a:t>
              </a:r>
              <a:endPara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2826A60-DF37-4470-A79D-7C150B9296D4}"/>
              </a:ext>
            </a:extLst>
          </p:cNvPr>
          <p:cNvSpPr/>
          <p:nvPr/>
        </p:nvSpPr>
        <p:spPr>
          <a:xfrm>
            <a:off x="184550" y="2261105"/>
            <a:ext cx="7093833" cy="1966079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2">
                    <a:lumMod val="50000"/>
                  </a:schemeClr>
                </a:solidFill>
              </a:rPr>
              <a:t>الْمُتَمَيِّزونَ بِالْعِلْمِ وَالْمَعْرِفَةِ ، وَالْمُتَخَصِّصونَ في عِلْمٍ مُعَيَّنٍ .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0B4A81DB-7CD8-4FD9-B928-6E9A19025EA0}"/>
              </a:ext>
            </a:extLst>
          </p:cNvPr>
          <p:cNvSpPr/>
          <p:nvPr/>
        </p:nvSpPr>
        <p:spPr>
          <a:xfrm>
            <a:off x="6089176" y="320978"/>
            <a:ext cx="1189207" cy="1179601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D4D35787-5A91-4480-802D-59E585FEC70C}"/>
              </a:ext>
            </a:extLst>
          </p:cNvPr>
          <p:cNvSpPr/>
          <p:nvPr/>
        </p:nvSpPr>
        <p:spPr>
          <a:xfrm>
            <a:off x="1828802" y="228602"/>
            <a:ext cx="1462500" cy="1462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63">
              <a:solidFill>
                <a:prstClr val="white"/>
              </a:solidFill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396BEBAC-9A0B-466C-B74D-D58E8C359D11}"/>
              </a:ext>
            </a:extLst>
          </p:cNvPr>
          <p:cNvSpPr/>
          <p:nvPr/>
        </p:nvSpPr>
        <p:spPr>
          <a:xfrm>
            <a:off x="1828802" y="233495"/>
            <a:ext cx="1462500" cy="1462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prstClr val="white"/>
                </a:solidFill>
                <a:latin typeface="ITC Avant Garde Gothic Std Book" panose="020B0502020202020204" pitchFamily="34" charset="77"/>
              </a:rPr>
              <a:t>STOP</a:t>
            </a:r>
            <a:endParaRPr lang="x-none" sz="2600" dirty="0">
              <a:solidFill>
                <a:prstClr val="white"/>
              </a:solidFill>
              <a:latin typeface="ITC Avant Garde Gothic Std Book" panose="020B0502020202020204" pitchFamily="34" charset="77"/>
            </a:endParaRPr>
          </a:p>
        </p:txBody>
      </p:sp>
      <p:pic>
        <p:nvPicPr>
          <p:cNvPr id="7" name="VID-20200912-WA0076">
            <a:hlinkClick r:id="" action="ppaction://media"/>
            <a:extLst>
              <a:ext uri="{FF2B5EF4-FFF2-40B4-BE49-F238E27FC236}">
                <a16:creationId xmlns:a16="http://schemas.microsoft.com/office/drawing/2014/main" id="{4AB1D446-5C4D-4476-AFC6-5EBA62F69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6755" y="1477146"/>
            <a:ext cx="4247005" cy="32375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4741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4" grpId="1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265024" y="228338"/>
            <a:ext cx="3924118" cy="1255178"/>
            <a:chOff x="3429000" y="152400"/>
            <a:chExt cx="5029200" cy="12551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3715538" y="207249"/>
              <a:ext cx="4456140" cy="12003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7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الْمَـتاهَـــةُ .</a:t>
              </a:r>
              <a:endPara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419100" y="4752182"/>
            <a:ext cx="11353800" cy="1953702"/>
            <a:chOff x="1032348" y="5496689"/>
            <a:chExt cx="7581900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032348" y="5496689"/>
              <a:ext cx="7581900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1504394" y="5543802"/>
              <a:ext cx="6637809" cy="829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هَلْ سَيَنْجَحُ الْغَوّاصُ الصَّغيرُ في عُبورِ </a:t>
              </a:r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الْمَتاهَةِ</a:t>
              </a:r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  <a:p>
              <a:pPr algn="ctr"/>
              <a:r>
                <a:rPr lang="ar-AE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لِلْوُصولِ إلى غَوّاصَتِهِ؟.</a:t>
              </a:r>
              <a:endPara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2826A60-DF37-4470-A79D-7C150B9296D4}"/>
              </a:ext>
            </a:extLst>
          </p:cNvPr>
          <p:cNvSpPr/>
          <p:nvPr/>
        </p:nvSpPr>
        <p:spPr>
          <a:xfrm>
            <a:off x="228600" y="2695338"/>
            <a:ext cx="6400800" cy="1747839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2">
                    <a:lumMod val="50000"/>
                  </a:schemeClr>
                </a:solidFill>
              </a:rPr>
              <a:t>هِيَ لُعْبَةٌ تُنَشِّطُ الْعَقْلِ وَذَلِكَ بِإيجادِ الطّريقِ الصَّحيحِ.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0B4A81DB-7CD8-4FD9-B928-6E9A19025EA0}"/>
              </a:ext>
            </a:extLst>
          </p:cNvPr>
          <p:cNvSpPr/>
          <p:nvPr/>
        </p:nvSpPr>
        <p:spPr>
          <a:xfrm>
            <a:off x="5050766" y="228338"/>
            <a:ext cx="1189207" cy="1179601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E2D76449-BBAD-4C34-8507-B7A5533678CA}"/>
              </a:ext>
            </a:extLst>
          </p:cNvPr>
          <p:cNvSpPr/>
          <p:nvPr/>
        </p:nvSpPr>
        <p:spPr>
          <a:xfrm>
            <a:off x="1752602" y="152402"/>
            <a:ext cx="1462500" cy="1462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63">
              <a:solidFill>
                <a:prstClr val="white"/>
              </a:solidFill>
            </a:endParaRP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id="{B72D0788-35DB-4478-B104-FB599F19C9EA}"/>
              </a:ext>
            </a:extLst>
          </p:cNvPr>
          <p:cNvSpPr/>
          <p:nvPr/>
        </p:nvSpPr>
        <p:spPr>
          <a:xfrm>
            <a:off x="1752602" y="157295"/>
            <a:ext cx="1462500" cy="1462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prstClr val="white"/>
                </a:solidFill>
                <a:latin typeface="ITC Avant Garde Gothic Std Book" panose="020B0502020202020204" pitchFamily="34" charset="77"/>
              </a:rPr>
              <a:t>STOP</a:t>
            </a:r>
            <a:endParaRPr lang="x-none" sz="2600" dirty="0">
              <a:solidFill>
                <a:prstClr val="white"/>
              </a:solidFill>
              <a:latin typeface="ITC Avant Garde Gothic Std Book" panose="020B0502020202020204" pitchFamily="34" charset="77"/>
            </a:endParaRPr>
          </a:p>
        </p:txBody>
      </p:sp>
      <p:pic>
        <p:nvPicPr>
          <p:cNvPr id="7" name="VID-20200912-WA0077">
            <a:hlinkClick r:id="" action="ppaction://media"/>
            <a:extLst>
              <a:ext uri="{FF2B5EF4-FFF2-40B4-BE49-F238E27FC236}">
                <a16:creationId xmlns:a16="http://schemas.microsoft.com/office/drawing/2014/main" id="{CE28CBAA-F61A-4BF1-8779-4ED83ACBB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0345" y="1282719"/>
            <a:ext cx="5174942" cy="32800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2439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1" grpId="0" animBg="1"/>
      <p:bldP spid="21" grpId="1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9617" y="-39917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543800" y="134586"/>
            <a:ext cx="3486150" cy="1374742"/>
            <a:chOff x="3429000" y="20353"/>
            <a:chExt cx="5029200" cy="137474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20353"/>
              <a:ext cx="5029200" cy="1131577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3471283" y="71656"/>
              <a:ext cx="4944649" cy="132343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8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يُـضـــيءُ.</a:t>
              </a:r>
              <a:endParaRPr 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1981200" y="5445512"/>
            <a:ext cx="8610600" cy="1119185"/>
            <a:chOff x="404264" y="5496689"/>
            <a:chExt cx="8209985" cy="9720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404264" y="5496689"/>
              <a:ext cx="8209985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922661" y="5586602"/>
              <a:ext cx="7173190" cy="8821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يُـضـــيءُ</a:t>
              </a:r>
              <a:r>
                <a:rPr lang="ar-AE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الْبَــدْرُ في السَّــمـاءِ.</a:t>
              </a:r>
              <a:endPara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7E277A6C-C917-435E-B019-5EBD24B0A6B1}"/>
              </a:ext>
            </a:extLst>
          </p:cNvPr>
          <p:cNvSpPr/>
          <p:nvPr/>
        </p:nvSpPr>
        <p:spPr>
          <a:xfrm>
            <a:off x="584806" y="2537160"/>
            <a:ext cx="4368193" cy="233964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800" b="1" dirty="0">
                <a:solidFill>
                  <a:schemeClr val="tx2">
                    <a:lumMod val="50000"/>
                  </a:schemeClr>
                </a:solidFill>
              </a:rPr>
              <a:t> يُـنيــرُ وَيُشْـعِــلُ .</a:t>
            </a:r>
            <a:endParaRPr lang="en-US" sz="8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0B4A81DB-7CD8-4FD9-B928-6E9A19025EA0}"/>
              </a:ext>
            </a:extLst>
          </p:cNvPr>
          <p:cNvSpPr/>
          <p:nvPr/>
        </p:nvSpPr>
        <p:spPr>
          <a:xfrm>
            <a:off x="5483647" y="194393"/>
            <a:ext cx="1189207" cy="1179601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C2C2279C-8D02-4A1F-8D23-7C114DC63F53}"/>
              </a:ext>
            </a:extLst>
          </p:cNvPr>
          <p:cNvSpPr/>
          <p:nvPr/>
        </p:nvSpPr>
        <p:spPr>
          <a:xfrm>
            <a:off x="1890302" y="228602"/>
            <a:ext cx="1462500" cy="1462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63">
              <a:solidFill>
                <a:prstClr val="white"/>
              </a:solidFill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7C7DB82E-6AE1-45B5-81F3-30D909846363}"/>
              </a:ext>
            </a:extLst>
          </p:cNvPr>
          <p:cNvSpPr/>
          <p:nvPr/>
        </p:nvSpPr>
        <p:spPr>
          <a:xfrm>
            <a:off x="1890302" y="233495"/>
            <a:ext cx="1462500" cy="1462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prstClr val="white"/>
                </a:solidFill>
                <a:latin typeface="ITC Avant Garde Gothic Std Book" panose="020B0502020202020204" pitchFamily="34" charset="77"/>
              </a:rPr>
              <a:t>STOP</a:t>
            </a:r>
            <a:endParaRPr lang="x-none" sz="2600" dirty="0">
              <a:solidFill>
                <a:prstClr val="white"/>
              </a:solidFill>
              <a:latin typeface="ITC Avant Garde Gothic Std Book" panose="020B0502020202020204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DE9C50-B680-410D-9896-D65C3D3B9B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91" t="61182" r="30000" b="18889"/>
          <a:stretch/>
        </p:blipFill>
        <p:spPr>
          <a:xfrm>
            <a:off x="6126546" y="1602627"/>
            <a:ext cx="5684453" cy="37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4" grpId="1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219D9-2329-47DD-A7D3-881534B93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23E7-4E50-4CA9-B468-49AA66404785}"/>
              </a:ext>
            </a:extLst>
          </p:cNvPr>
          <p:cNvGrpSpPr/>
          <p:nvPr/>
        </p:nvGrpSpPr>
        <p:grpSpPr>
          <a:xfrm>
            <a:off x="7848600" y="103044"/>
            <a:ext cx="3765307" cy="1625934"/>
            <a:chOff x="3271979" y="152400"/>
            <a:chExt cx="5343249" cy="12925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0F895F8-0344-41A7-9499-B99D577132AE}"/>
                </a:ext>
              </a:extLst>
            </p:cNvPr>
            <p:cNvSpPr/>
            <p:nvPr/>
          </p:nvSpPr>
          <p:spPr>
            <a:xfrm>
              <a:off x="3429000" y="152400"/>
              <a:ext cx="5029200" cy="9995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4A3C4-445C-4DFA-901C-5CA708BE9F94}"/>
                </a:ext>
              </a:extLst>
            </p:cNvPr>
            <p:cNvSpPr/>
            <p:nvPr/>
          </p:nvSpPr>
          <p:spPr>
            <a:xfrm>
              <a:off x="3271979" y="215952"/>
              <a:ext cx="5343249" cy="12289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8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تُـراجِــعُ .</a:t>
              </a:r>
              <a:endParaRPr 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7586C-2FCC-42D0-B9B4-6AD0A756728B}"/>
              </a:ext>
            </a:extLst>
          </p:cNvPr>
          <p:cNvGrpSpPr/>
          <p:nvPr/>
        </p:nvGrpSpPr>
        <p:grpSpPr>
          <a:xfrm>
            <a:off x="1669661" y="5407028"/>
            <a:ext cx="8077200" cy="1179601"/>
            <a:chOff x="1111473" y="5496689"/>
            <a:chExt cx="7502775" cy="9233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9C9B1B2-234C-47C6-BE9F-7DE25E5DA396}"/>
                </a:ext>
              </a:extLst>
            </p:cNvPr>
            <p:cNvSpPr/>
            <p:nvPr/>
          </p:nvSpPr>
          <p:spPr>
            <a:xfrm>
              <a:off x="1111473" y="5496689"/>
              <a:ext cx="7502775" cy="92333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201F16-CDB8-47B7-B220-D41EED67A2DA}"/>
                </a:ext>
              </a:extLst>
            </p:cNvPr>
            <p:cNvSpPr/>
            <p:nvPr/>
          </p:nvSpPr>
          <p:spPr>
            <a:xfrm>
              <a:off x="1600777" y="5578644"/>
              <a:ext cx="6441723" cy="795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تُـراجِـــعُ</a:t>
              </a:r>
              <a:r>
                <a:rPr lang="ar-AE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الْبِنْــتُ دُروسَــها .</a:t>
              </a:r>
              <a:endPara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7E277A6C-C917-435E-B019-5EBD24B0A6B1}"/>
              </a:ext>
            </a:extLst>
          </p:cNvPr>
          <p:cNvSpPr/>
          <p:nvPr/>
        </p:nvSpPr>
        <p:spPr>
          <a:xfrm>
            <a:off x="228600" y="2371796"/>
            <a:ext cx="5479661" cy="22860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2">
                    <a:lumMod val="75000"/>
                  </a:schemeClr>
                </a:solidFill>
              </a:rPr>
              <a:t> تُعــاوِدُ النَّظَــرَ، وَتُعيدُ الْأَمْرَ مِرارًا.</a:t>
            </a:r>
            <a:endParaRPr lang="en-US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0B4A81DB-7CD8-4FD9-B928-6E9A19025EA0}"/>
              </a:ext>
            </a:extLst>
          </p:cNvPr>
          <p:cNvSpPr/>
          <p:nvPr/>
        </p:nvSpPr>
        <p:spPr>
          <a:xfrm>
            <a:off x="5943602" y="104274"/>
            <a:ext cx="1189207" cy="1179601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D295F561-2F11-4E4B-9C35-3672439A1F35}"/>
              </a:ext>
            </a:extLst>
          </p:cNvPr>
          <p:cNvSpPr/>
          <p:nvPr/>
        </p:nvSpPr>
        <p:spPr>
          <a:xfrm>
            <a:off x="1823857" y="266478"/>
            <a:ext cx="1462500" cy="1462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63">
              <a:solidFill>
                <a:prstClr val="white"/>
              </a:solidFill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F066A7BA-6FFF-4F81-8C6E-6A72E83AEA98}"/>
              </a:ext>
            </a:extLst>
          </p:cNvPr>
          <p:cNvSpPr/>
          <p:nvPr/>
        </p:nvSpPr>
        <p:spPr>
          <a:xfrm>
            <a:off x="1823857" y="271371"/>
            <a:ext cx="1462500" cy="1462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solidFill>
                  <a:prstClr val="white"/>
                </a:solidFill>
                <a:latin typeface="ITC Avant Garde Gothic Std Book" panose="020B0502020202020204" pitchFamily="34" charset="77"/>
              </a:rPr>
              <a:t>STOP</a:t>
            </a:r>
            <a:endParaRPr lang="x-none" sz="2600" dirty="0">
              <a:solidFill>
                <a:prstClr val="white"/>
              </a:solidFill>
              <a:latin typeface="ITC Avant Garde Gothic Std Book" panose="020B0502020202020204" pitchFamily="34" charset="77"/>
            </a:endParaRPr>
          </a:p>
        </p:txBody>
      </p:sp>
      <p:pic>
        <p:nvPicPr>
          <p:cNvPr id="6" name="VID-20200912-WA0080">
            <a:hlinkClick r:id="" action="ppaction://media"/>
            <a:extLst>
              <a:ext uri="{FF2B5EF4-FFF2-40B4-BE49-F238E27FC236}">
                <a16:creationId xmlns:a16="http://schemas.microsoft.com/office/drawing/2014/main" id="{5597E72F-1D31-4BC8-A10F-1E313D7D7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511934"/>
            <a:ext cx="5867400" cy="3526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7747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4" grpId="1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4DA2-62A0-49EC-BF04-A323C4C1AC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E917C-20D3-4B7C-9897-531343ED8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t="36666" r="30000" b="36667"/>
          <a:stretch/>
        </p:blipFill>
        <p:spPr>
          <a:xfrm>
            <a:off x="533400" y="1486162"/>
            <a:ext cx="11353800" cy="518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65C2B-8A00-4CAF-9FD3-D2435D829CA0}"/>
              </a:ext>
            </a:extLst>
          </p:cNvPr>
          <p:cNvSpPr/>
          <p:nvPr/>
        </p:nvSpPr>
        <p:spPr>
          <a:xfrm>
            <a:off x="2429162" y="588038"/>
            <a:ext cx="945803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harsh" dir="t"/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rgbClr val="FF0000"/>
                </a:solidFill>
                <a:effectLst/>
              </a:rPr>
              <a:t>افْتَحْ ص(41) ، وَ وَظِّفْ الْكَلِماتِ الْجَديدَةَ في جُمَلٍ مُفيدَةٍ.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074" name="Picture 2" descr="بدء الرسوم المتحركة طالب المدرسة, مرسومة باليد, صف دراسي, طفل PNG وملف PSD  للتحميل مجانا">
            <a:extLst>
              <a:ext uri="{FF2B5EF4-FFF2-40B4-BE49-F238E27FC236}">
                <a16:creationId xmlns:a16="http://schemas.microsoft.com/office/drawing/2014/main" id="{B8874B81-5A1C-40CD-B744-F2FAB197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8169"/>
            <a:ext cx="2124362" cy="158762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717665" y="431460"/>
            <a:ext cx="6208621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قوانينُ التَّعْليمِ عَنْ بُعد.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7BC58-99A1-4299-9FED-EFCC0E9DF855}"/>
              </a:ext>
            </a:extLst>
          </p:cNvPr>
          <p:cNvGrpSpPr/>
          <p:nvPr/>
        </p:nvGrpSpPr>
        <p:grpSpPr>
          <a:xfrm>
            <a:off x="9210903" y="1610708"/>
            <a:ext cx="1755954" cy="1523999"/>
            <a:chOff x="7144100" y="2862195"/>
            <a:chExt cx="2015201" cy="231634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3AD625-88C5-411A-85BF-CB47A5139870}"/>
                </a:ext>
              </a:extLst>
            </p:cNvPr>
            <p:cNvSpPr/>
            <p:nvPr/>
          </p:nvSpPr>
          <p:spPr>
            <a:xfrm>
              <a:off x="7144100" y="2862195"/>
              <a:ext cx="1923929" cy="22515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Image result for صورة قوانين الصف  رسوم">
              <a:extLst>
                <a:ext uri="{FF2B5EF4-FFF2-40B4-BE49-F238E27FC236}">
                  <a16:creationId xmlns:a16="http://schemas.microsoft.com/office/drawing/2014/main" id="{36ED541F-117F-4552-B72F-A82244A9A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372" y="3108043"/>
              <a:ext cx="1923929" cy="20704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176096" y="3272537"/>
            <a:ext cx="2047071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الْجُلوسُ في مَكانٍ هادِئٍ.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BB9AB7-CD7F-4706-8146-B9EEB410C068}"/>
              </a:ext>
            </a:extLst>
          </p:cNvPr>
          <p:cNvGrpSpPr/>
          <p:nvPr/>
        </p:nvGrpSpPr>
        <p:grpSpPr>
          <a:xfrm>
            <a:off x="6267241" y="1295111"/>
            <a:ext cx="2519964" cy="2112585"/>
            <a:chOff x="2928454" y="1509159"/>
            <a:chExt cx="3287091" cy="31285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B7DE8E-A0CF-4833-AABC-230771CBF93D}"/>
                </a:ext>
              </a:extLst>
            </p:cNvPr>
            <p:cNvSpPr/>
            <p:nvPr/>
          </p:nvSpPr>
          <p:spPr>
            <a:xfrm>
              <a:off x="3352800" y="1934364"/>
              <a:ext cx="2438400" cy="23140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2" name="Picture 18" descr="Image result for صورة تدل على كتم الصوت   رسوم">
              <a:extLst>
                <a:ext uri="{FF2B5EF4-FFF2-40B4-BE49-F238E27FC236}">
                  <a16:creationId xmlns:a16="http://schemas.microsoft.com/office/drawing/2014/main" id="{EA5F56E1-2F73-4306-83FE-3EF6FF542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454" y="1509159"/>
              <a:ext cx="3287091" cy="31285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6323840" y="3333220"/>
            <a:ext cx="2405194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كَتْمُ الصَّوْتِ وَعَدَمُ </a:t>
            </a:r>
            <a:r>
              <a:rPr lang="ar-AE" sz="3600" b="1" dirty="0" err="1">
                <a:solidFill>
                  <a:srgbClr val="FF0000"/>
                </a:solidFill>
              </a:rPr>
              <a:t>التَّعَـبّثِ</a:t>
            </a:r>
            <a:r>
              <a:rPr lang="ar-AE" sz="3600" b="1" dirty="0">
                <a:solidFill>
                  <a:srgbClr val="FF0000"/>
                </a:solidFill>
              </a:rPr>
              <a:t> بِالسَّمّاعَةِ 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700833" y="3473516"/>
            <a:ext cx="1768776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أحْتَرِمُ زَميلي وَمُعَلِّمَتي.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46" name="Picture 22" descr="Image result for صورة تدل على قوانين الصف     رسوم">
            <a:extLst>
              <a:ext uri="{FF2B5EF4-FFF2-40B4-BE49-F238E27FC236}">
                <a16:creationId xmlns:a16="http://schemas.microsoft.com/office/drawing/2014/main" id="{0DFC1F48-C990-4920-B09D-C4A1A28C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44" y="1696127"/>
            <a:ext cx="1855618" cy="1695981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808307" y="3505201"/>
            <a:ext cx="2084219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*أحْرِصُ عَلى الْمُشارَكةِ الْفَعّالَةِ.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oyaltyfree, الكرتون, التلميذ صورة بابوا نيو غينيا">
            <a:extLst>
              <a:ext uri="{FF2B5EF4-FFF2-40B4-BE49-F238E27FC236}">
                <a16:creationId xmlns:a16="http://schemas.microsoft.com/office/drawing/2014/main" id="{E8DA4140-092F-46CC-B450-060E800E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3" y="1755017"/>
            <a:ext cx="1748832" cy="1578203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48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Spinning Wheel 7">
            <a:extLst>
              <a:ext uri="{FF2B5EF4-FFF2-40B4-BE49-F238E27FC236}">
                <a16:creationId xmlns:a16="http://schemas.microsoft.com/office/drawing/2014/main" id="{5CEC20CF-CDD9-4BCB-B32A-B422CAF343A9}"/>
              </a:ext>
            </a:extLst>
          </p:cNvPr>
          <p:cNvGrpSpPr/>
          <p:nvPr/>
        </p:nvGrpSpPr>
        <p:grpSpPr>
          <a:xfrm>
            <a:off x="2668568" y="178469"/>
            <a:ext cx="6909873" cy="6789491"/>
            <a:chOff x="2668568" y="178469"/>
            <a:chExt cx="6909873" cy="6789491"/>
          </a:xfrm>
        </p:grpSpPr>
        <p:sp>
          <p:nvSpPr>
            <p:cNvPr id="30" name="Segment 7">
              <a:extLst>
                <a:ext uri="{FF2B5EF4-FFF2-40B4-BE49-F238E27FC236}">
                  <a16:creationId xmlns:a16="http://schemas.microsoft.com/office/drawing/2014/main" id="{8C26D571-B371-4275-B50A-3390FD6E0798}"/>
                </a:ext>
              </a:extLst>
            </p:cNvPr>
            <p:cNvSpPr/>
            <p:nvPr/>
          </p:nvSpPr>
          <p:spPr>
            <a:xfrm rot="2340000">
              <a:off x="4175329" y="178469"/>
              <a:ext cx="2516878" cy="2411318"/>
            </a:xfrm>
            <a:custGeom>
              <a:avLst/>
              <a:gdLst>
                <a:gd name="connsiteX0" fmla="*/ 1134249 w 2516878"/>
                <a:gd name="connsiteY0" fmla="*/ 0 h 2411318"/>
                <a:gd name="connsiteX1" fmla="*/ 2516878 w 2516878"/>
                <a:gd name="connsiteY1" fmla="*/ 1707405 h 2411318"/>
                <a:gd name="connsiteX2" fmla="*/ 2201715 w 2516878"/>
                <a:gd name="connsiteY2" fmla="*/ 2287861 h 2411318"/>
                <a:gd name="connsiteX3" fmla="*/ 2200584 w 2516878"/>
                <a:gd name="connsiteY3" fmla="*/ 2411318 h 2411318"/>
                <a:gd name="connsiteX4" fmla="*/ 2315 w 2516878"/>
                <a:gd name="connsiteY4" fmla="*/ 2411317 h 2411318"/>
                <a:gd name="connsiteX5" fmla="*/ 0 w 2516878"/>
                <a:gd name="connsiteY5" fmla="*/ 2351376 h 2411318"/>
                <a:gd name="connsiteX6" fmla="*/ 1134249 w 2516878"/>
                <a:gd name="connsiteY6" fmla="*/ 0 h 24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878" h="2411318">
                  <a:moveTo>
                    <a:pt x="1134249" y="0"/>
                  </a:moveTo>
                  <a:lnTo>
                    <a:pt x="2516878" y="1707405"/>
                  </a:lnTo>
                  <a:cubicBezTo>
                    <a:pt x="2331680" y="1857375"/>
                    <a:pt x="2224801" y="2068215"/>
                    <a:pt x="2201715" y="2287861"/>
                  </a:cubicBezTo>
                  <a:lnTo>
                    <a:pt x="2200584" y="2411318"/>
                  </a:lnTo>
                  <a:lnTo>
                    <a:pt x="2315" y="2411317"/>
                  </a:lnTo>
                  <a:lnTo>
                    <a:pt x="0" y="2351376"/>
                  </a:lnTo>
                  <a:cubicBezTo>
                    <a:pt x="8187" y="1469651"/>
                    <a:pt x="395478" y="598245"/>
                    <a:pt x="1134249" y="0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Segment 6">
              <a:extLst>
                <a:ext uri="{FF2B5EF4-FFF2-40B4-BE49-F238E27FC236}">
                  <a16:creationId xmlns:a16="http://schemas.microsoft.com/office/drawing/2014/main" id="{12D5038B-7E98-4F53-915F-EA6C76BC6999}"/>
                </a:ext>
              </a:extLst>
            </p:cNvPr>
            <p:cNvSpPr/>
            <p:nvPr/>
          </p:nvSpPr>
          <p:spPr>
            <a:xfrm rot="2340000">
              <a:off x="2668568" y="2064064"/>
              <a:ext cx="2526428" cy="2372701"/>
            </a:xfrm>
            <a:custGeom>
              <a:avLst/>
              <a:gdLst>
                <a:gd name="connsiteX0" fmla="*/ 0 w 2526428"/>
                <a:gd name="connsiteY0" fmla="*/ 0 h 2372701"/>
                <a:gd name="connsiteX1" fmla="*/ 2198097 w 2526428"/>
                <a:gd name="connsiteY1" fmla="*/ 0 h 2372701"/>
                <a:gd name="connsiteX2" fmla="*/ 2197744 w 2526428"/>
                <a:gd name="connsiteY2" fmla="*/ 38516 h 2372701"/>
                <a:gd name="connsiteX3" fmla="*/ 2386853 w 2526428"/>
                <a:gd name="connsiteY3" fmla="*/ 506242 h 2372701"/>
                <a:gd name="connsiteX4" fmla="*/ 2509931 w 2526428"/>
                <a:gd name="connsiteY4" fmla="*/ 630370 h 2372701"/>
                <a:gd name="connsiteX5" fmla="*/ 2526428 w 2526428"/>
                <a:gd name="connsiteY5" fmla="*/ 642613 h 2372701"/>
                <a:gd name="connsiteX6" fmla="*/ 1174735 w 2526428"/>
                <a:gd name="connsiteY6" fmla="*/ 2372701 h 2372701"/>
                <a:gd name="connsiteX7" fmla="*/ 1115862 w 2526428"/>
                <a:gd name="connsiteY7" fmla="*/ 2329010 h 2372701"/>
                <a:gd name="connsiteX8" fmla="*/ 679449 w 2526428"/>
                <a:gd name="connsiteY8" fmla="*/ 1888870 h 2372701"/>
                <a:gd name="connsiteX9" fmla="*/ 8897 w 2526428"/>
                <a:gd name="connsiteY9" fmla="*/ 230388 h 2372701"/>
                <a:gd name="connsiteX10" fmla="*/ 0 w 2526428"/>
                <a:gd name="connsiteY10" fmla="*/ 0 h 237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6428" h="2372701">
                  <a:moveTo>
                    <a:pt x="0" y="0"/>
                  </a:moveTo>
                  <a:lnTo>
                    <a:pt x="2198097" y="0"/>
                  </a:lnTo>
                  <a:lnTo>
                    <a:pt x="2197744" y="38516"/>
                  </a:lnTo>
                  <a:cubicBezTo>
                    <a:pt x="2212109" y="204113"/>
                    <a:pt x="2274375" y="367343"/>
                    <a:pt x="2386853" y="506242"/>
                  </a:cubicBezTo>
                  <a:cubicBezTo>
                    <a:pt x="2424346" y="552541"/>
                    <a:pt x="2465643" y="593946"/>
                    <a:pt x="2509931" y="630370"/>
                  </a:cubicBezTo>
                  <a:lnTo>
                    <a:pt x="2526428" y="642613"/>
                  </a:lnTo>
                  <a:lnTo>
                    <a:pt x="1174735" y="2372701"/>
                  </a:lnTo>
                  <a:lnTo>
                    <a:pt x="1115862" y="2329010"/>
                  </a:lnTo>
                  <a:cubicBezTo>
                    <a:pt x="958825" y="2199856"/>
                    <a:pt x="812392" y="2053042"/>
                    <a:pt x="679449" y="1888870"/>
                  </a:cubicBezTo>
                  <a:cubicBezTo>
                    <a:pt x="280619" y="1396357"/>
                    <a:pt x="59830" y="817570"/>
                    <a:pt x="8897" y="2303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egment 5">
              <a:extLst>
                <a:ext uri="{FF2B5EF4-FFF2-40B4-BE49-F238E27FC236}">
                  <a16:creationId xmlns:a16="http://schemas.microsoft.com/office/drawing/2014/main" id="{D838D939-CDAB-4C85-B9BD-D888D44F57B3}"/>
                </a:ext>
              </a:extLst>
            </p:cNvPr>
            <p:cNvSpPr/>
            <p:nvPr/>
          </p:nvSpPr>
          <p:spPr>
            <a:xfrm rot="2340000">
              <a:off x="3103916" y="3317226"/>
              <a:ext cx="2564759" cy="2378491"/>
            </a:xfrm>
            <a:custGeom>
              <a:avLst/>
              <a:gdLst>
                <a:gd name="connsiteX0" fmla="*/ 1351693 w 2564759"/>
                <a:gd name="connsiteY0" fmla="*/ 0 h 2378491"/>
                <a:gd name="connsiteX1" fmla="*/ 1400877 w 2564759"/>
                <a:gd name="connsiteY1" fmla="*/ 36501 h 2378491"/>
                <a:gd name="connsiteX2" fmla="*/ 1955254 w 2564759"/>
                <a:gd name="connsiteY2" fmla="*/ 178162 h 2378491"/>
                <a:gd name="connsiteX3" fmla="*/ 2070463 w 2564759"/>
                <a:gd name="connsiteY3" fmla="*/ 156794 h 2378491"/>
                <a:gd name="connsiteX4" fmla="*/ 2564759 w 2564759"/>
                <a:gd name="connsiteY4" fmla="*/ 2297827 h 2378491"/>
                <a:gd name="connsiteX5" fmla="*/ 2439656 w 2564759"/>
                <a:gd name="connsiteY5" fmla="*/ 2327350 h 2378491"/>
                <a:gd name="connsiteX6" fmla="*/ 181385 w 2564759"/>
                <a:gd name="connsiteY6" fmla="*/ 1864699 h 2378491"/>
                <a:gd name="connsiteX7" fmla="*/ 0 w 2564759"/>
                <a:gd name="connsiteY7" fmla="*/ 1730089 h 2378491"/>
                <a:gd name="connsiteX8" fmla="*/ 1351693 w 2564759"/>
                <a:gd name="connsiteY8" fmla="*/ 0 h 23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759" h="2378491">
                  <a:moveTo>
                    <a:pt x="1351693" y="0"/>
                  </a:moveTo>
                  <a:lnTo>
                    <a:pt x="1400877" y="36501"/>
                  </a:lnTo>
                  <a:cubicBezTo>
                    <a:pt x="1565640" y="146478"/>
                    <a:pt x="1762058" y="194921"/>
                    <a:pt x="1955254" y="178162"/>
                  </a:cubicBezTo>
                  <a:lnTo>
                    <a:pt x="2070463" y="156794"/>
                  </a:lnTo>
                  <a:lnTo>
                    <a:pt x="2564759" y="2297827"/>
                  </a:lnTo>
                  <a:lnTo>
                    <a:pt x="2439656" y="2327350"/>
                  </a:lnTo>
                  <a:cubicBezTo>
                    <a:pt x="1663364" y="2471056"/>
                    <a:pt x="849072" y="2310371"/>
                    <a:pt x="181385" y="1864699"/>
                  </a:cubicBezTo>
                  <a:lnTo>
                    <a:pt x="0" y="1730089"/>
                  </a:lnTo>
                  <a:lnTo>
                    <a:pt x="1351693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Segment 4">
              <a:extLst>
                <a:ext uri="{FF2B5EF4-FFF2-40B4-BE49-F238E27FC236}">
                  <a16:creationId xmlns:a16="http://schemas.microsoft.com/office/drawing/2014/main" id="{03E56F99-F43C-4FFE-B9BB-6FF09BBC4925}"/>
                </a:ext>
              </a:extLst>
            </p:cNvPr>
            <p:cNvSpPr/>
            <p:nvPr/>
          </p:nvSpPr>
          <p:spPr>
            <a:xfrm rot="2340000">
              <a:off x="4907989" y="4353407"/>
              <a:ext cx="2576279" cy="2614553"/>
            </a:xfrm>
            <a:custGeom>
              <a:avLst/>
              <a:gdLst>
                <a:gd name="connsiteX0" fmla="*/ 0 w 2576279"/>
                <a:gd name="connsiteY0" fmla="*/ 473691 h 2614553"/>
                <a:gd name="connsiteX1" fmla="*/ 45243 w 2576279"/>
                <a:gd name="connsiteY1" fmla="*/ 465299 h 2614553"/>
                <a:gd name="connsiteX2" fmla="*/ 348974 w 2576279"/>
                <a:gd name="connsiteY2" fmla="*/ 306607 h 2614553"/>
                <a:gd name="connsiteX3" fmla="*/ 567347 w 2576279"/>
                <a:gd name="connsiteY3" fmla="*/ 42508 h 2614553"/>
                <a:gd name="connsiteX4" fmla="*/ 584961 w 2576279"/>
                <a:gd name="connsiteY4" fmla="*/ 0 h 2614553"/>
                <a:gd name="connsiteX5" fmla="*/ 2576279 w 2576279"/>
                <a:gd name="connsiteY5" fmla="*/ 928567 h 2614553"/>
                <a:gd name="connsiteX6" fmla="*/ 2505921 w 2576279"/>
                <a:gd name="connsiteY6" fmla="*/ 1077554 h 2614553"/>
                <a:gd name="connsiteX7" fmla="*/ 1731603 w 2576279"/>
                <a:gd name="connsiteY7" fmla="*/ 2014012 h 2614553"/>
                <a:gd name="connsiteX8" fmla="*/ 654619 w 2576279"/>
                <a:gd name="connsiteY8" fmla="*/ 2576709 h 2614553"/>
                <a:gd name="connsiteX9" fmla="*/ 494257 w 2576279"/>
                <a:gd name="connsiteY9" fmla="*/ 2614553 h 2614553"/>
                <a:gd name="connsiteX10" fmla="*/ 0 w 2576279"/>
                <a:gd name="connsiteY10" fmla="*/ 473691 h 26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6279" h="2614553">
                  <a:moveTo>
                    <a:pt x="0" y="473691"/>
                  </a:moveTo>
                  <a:lnTo>
                    <a:pt x="45243" y="465299"/>
                  </a:lnTo>
                  <a:cubicBezTo>
                    <a:pt x="152962" y="434262"/>
                    <a:pt x="256375" y="381593"/>
                    <a:pt x="348974" y="306607"/>
                  </a:cubicBezTo>
                  <a:cubicBezTo>
                    <a:pt x="441573" y="231622"/>
                    <a:pt x="514592" y="141420"/>
                    <a:pt x="567347" y="42508"/>
                  </a:cubicBezTo>
                  <a:lnTo>
                    <a:pt x="584961" y="0"/>
                  </a:lnTo>
                  <a:lnTo>
                    <a:pt x="2576279" y="928567"/>
                  </a:lnTo>
                  <a:lnTo>
                    <a:pt x="2505921" y="1077554"/>
                  </a:lnTo>
                  <a:cubicBezTo>
                    <a:pt x="2318860" y="1428281"/>
                    <a:pt x="2059945" y="1748125"/>
                    <a:pt x="1731603" y="2014012"/>
                  </a:cubicBezTo>
                  <a:cubicBezTo>
                    <a:pt x="1403260" y="2279898"/>
                    <a:pt x="1036574" y="2466655"/>
                    <a:pt x="654619" y="2576709"/>
                  </a:cubicBezTo>
                  <a:lnTo>
                    <a:pt x="494257" y="2614553"/>
                  </a:lnTo>
                  <a:lnTo>
                    <a:pt x="0" y="473691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  <p:sp>
          <p:nvSpPr>
            <p:cNvPr id="49" name="Segment 3">
              <a:extLst>
                <a:ext uri="{FF2B5EF4-FFF2-40B4-BE49-F238E27FC236}">
                  <a16:creationId xmlns:a16="http://schemas.microsoft.com/office/drawing/2014/main" id="{BE5735DD-1156-4D54-8290-3C3998068573}"/>
                </a:ext>
              </a:extLst>
            </p:cNvPr>
            <p:cNvSpPr/>
            <p:nvPr/>
          </p:nvSpPr>
          <p:spPr>
            <a:xfrm rot="2340000">
              <a:off x="6460139" y="3304199"/>
              <a:ext cx="2283568" cy="2626753"/>
            </a:xfrm>
            <a:custGeom>
              <a:avLst/>
              <a:gdLst>
                <a:gd name="connsiteX0" fmla="*/ 0 w 2283568"/>
                <a:gd name="connsiteY0" fmla="*/ 962450 h 2626753"/>
                <a:gd name="connsiteX1" fmla="*/ 1973315 w 2283568"/>
                <a:gd name="connsiteY1" fmla="*/ 0 h 2626753"/>
                <a:gd name="connsiteX2" fmla="*/ 2067271 w 2283568"/>
                <a:gd name="connsiteY2" fmla="*/ 205408 h 2626753"/>
                <a:gd name="connsiteX3" fmla="*/ 2050291 w 2283568"/>
                <a:gd name="connsiteY3" fmla="*/ 2510521 h 2626753"/>
                <a:gd name="connsiteX4" fmla="*/ 1995402 w 2283568"/>
                <a:gd name="connsiteY4" fmla="*/ 2626753 h 2626753"/>
                <a:gd name="connsiteX5" fmla="*/ 3925 w 2283568"/>
                <a:gd name="connsiteY5" fmla="*/ 1698113 h 2626753"/>
                <a:gd name="connsiteX6" fmla="*/ 48781 w 2283568"/>
                <a:gd name="connsiteY6" fmla="*/ 1589863 h 2626753"/>
                <a:gd name="connsiteX7" fmla="*/ 25477 w 2283568"/>
                <a:gd name="connsiteY7" fmla="*/ 1018146 h 2626753"/>
                <a:gd name="connsiteX8" fmla="*/ 0 w 2283568"/>
                <a:gd name="connsiteY8" fmla="*/ 962450 h 262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3568" h="2626753">
                  <a:moveTo>
                    <a:pt x="0" y="962450"/>
                  </a:moveTo>
                  <a:lnTo>
                    <a:pt x="1973315" y="0"/>
                  </a:lnTo>
                  <a:lnTo>
                    <a:pt x="2067271" y="205408"/>
                  </a:lnTo>
                  <a:cubicBezTo>
                    <a:pt x="2364384" y="951164"/>
                    <a:pt x="2352257" y="1781070"/>
                    <a:pt x="2050291" y="2510521"/>
                  </a:cubicBezTo>
                  <a:lnTo>
                    <a:pt x="1995402" y="2626753"/>
                  </a:lnTo>
                  <a:lnTo>
                    <a:pt x="3925" y="1698113"/>
                  </a:lnTo>
                  <a:lnTo>
                    <a:pt x="48781" y="1589863"/>
                  </a:lnTo>
                  <a:cubicBezTo>
                    <a:pt x="105341" y="1404373"/>
                    <a:pt x="98795" y="1202175"/>
                    <a:pt x="25477" y="1018146"/>
                  </a:cubicBezTo>
                  <a:lnTo>
                    <a:pt x="0" y="96245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2">
              <a:extLst>
                <a:ext uri="{FF2B5EF4-FFF2-40B4-BE49-F238E27FC236}">
                  <a16:creationId xmlns:a16="http://schemas.microsoft.com/office/drawing/2014/main" id="{41983595-B8BB-4C04-A81D-25AE3B03D2FD}"/>
                </a:ext>
              </a:extLst>
            </p:cNvPr>
            <p:cNvSpPr/>
            <p:nvPr/>
          </p:nvSpPr>
          <p:spPr>
            <a:xfrm rot="2340000">
              <a:off x="7010103" y="1734199"/>
              <a:ext cx="2568338" cy="2613531"/>
            </a:xfrm>
            <a:custGeom>
              <a:avLst/>
              <a:gdLst>
                <a:gd name="connsiteX0" fmla="*/ 457362 w 2568338"/>
                <a:gd name="connsiteY0" fmla="*/ 0 h 2613531"/>
                <a:gd name="connsiteX1" fmla="*/ 715231 w 2568338"/>
                <a:gd name="connsiteY1" fmla="*/ 65306 h 2613531"/>
                <a:gd name="connsiteX2" fmla="*/ 2198056 w 2568338"/>
                <a:gd name="connsiteY2" fmla="*/ 1066023 h 2613531"/>
                <a:gd name="connsiteX3" fmla="*/ 2537842 w 2568338"/>
                <a:gd name="connsiteY3" fmla="*/ 1584410 h 2613531"/>
                <a:gd name="connsiteX4" fmla="*/ 2568338 w 2568338"/>
                <a:gd name="connsiteY4" fmla="*/ 1651081 h 2613531"/>
                <a:gd name="connsiteX5" fmla="*/ 595024 w 2568338"/>
                <a:gd name="connsiteY5" fmla="*/ 2613531 h 2613531"/>
                <a:gd name="connsiteX6" fmla="*/ 586478 w 2568338"/>
                <a:gd name="connsiteY6" fmla="*/ 2594847 h 2613531"/>
                <a:gd name="connsiteX7" fmla="*/ 490651 w 2568338"/>
                <a:gd name="connsiteY7" fmla="*/ 2448652 h 2613531"/>
                <a:gd name="connsiteX8" fmla="*/ 72465 w 2568338"/>
                <a:gd name="connsiteY8" fmla="*/ 2166430 h 2613531"/>
                <a:gd name="connsiteX9" fmla="*/ 0 w 2568338"/>
                <a:gd name="connsiteY9" fmla="*/ 2151719 h 2613531"/>
                <a:gd name="connsiteX10" fmla="*/ 457362 w 2568338"/>
                <a:gd name="connsiteY10" fmla="*/ 0 h 261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8338" h="2613531">
                  <a:moveTo>
                    <a:pt x="457362" y="0"/>
                  </a:moveTo>
                  <a:lnTo>
                    <a:pt x="715231" y="65306"/>
                  </a:lnTo>
                  <a:cubicBezTo>
                    <a:pt x="1278991" y="237209"/>
                    <a:pt x="1799226" y="573509"/>
                    <a:pt x="2198056" y="1066023"/>
                  </a:cubicBezTo>
                  <a:cubicBezTo>
                    <a:pt x="2330999" y="1230194"/>
                    <a:pt x="2444160" y="1403951"/>
                    <a:pt x="2537842" y="1584410"/>
                  </a:cubicBezTo>
                  <a:lnTo>
                    <a:pt x="2568338" y="1651081"/>
                  </a:lnTo>
                  <a:lnTo>
                    <a:pt x="595024" y="2613531"/>
                  </a:lnTo>
                  <a:lnTo>
                    <a:pt x="586478" y="2594847"/>
                  </a:lnTo>
                  <a:cubicBezTo>
                    <a:pt x="560058" y="2543954"/>
                    <a:pt x="528144" y="2494951"/>
                    <a:pt x="490651" y="2448652"/>
                  </a:cubicBezTo>
                  <a:cubicBezTo>
                    <a:pt x="378174" y="2309753"/>
                    <a:pt x="231457" y="2214910"/>
                    <a:pt x="72465" y="2166430"/>
                  </a:cubicBezTo>
                  <a:lnTo>
                    <a:pt x="0" y="2151719"/>
                  </a:lnTo>
                  <a:lnTo>
                    <a:pt x="457362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">
              <a:extLst>
                <a:ext uri="{FF2B5EF4-FFF2-40B4-BE49-F238E27FC236}">
                  <a16:creationId xmlns:a16="http://schemas.microsoft.com/office/drawing/2014/main" id="{451E459B-9757-4846-894B-2F0CA1B3D7BE}"/>
                </a:ext>
              </a:extLst>
            </p:cNvPr>
            <p:cNvSpPr/>
            <p:nvPr/>
          </p:nvSpPr>
          <p:spPr>
            <a:xfrm rot="2340000">
              <a:off x="5491354" y="379251"/>
              <a:ext cx="2556746" cy="2387315"/>
            </a:xfrm>
            <a:custGeom>
              <a:avLst/>
              <a:gdLst>
                <a:gd name="connsiteX0" fmla="*/ 0 w 2556746"/>
                <a:gd name="connsiteY0" fmla="*/ 679840 h 2387315"/>
                <a:gd name="connsiteX1" fmla="*/ 122026 w 2556746"/>
                <a:gd name="connsiteY1" fmla="*/ 586032 h 2387315"/>
                <a:gd name="connsiteX2" fmla="*/ 2532960 w 2556746"/>
                <a:gd name="connsiteY2" fmla="*/ 61450 h 2387315"/>
                <a:gd name="connsiteX3" fmla="*/ 2556746 w 2556746"/>
                <a:gd name="connsiteY3" fmla="*/ 67474 h 2387315"/>
                <a:gd name="connsiteX4" fmla="*/ 2099348 w 2556746"/>
                <a:gd name="connsiteY4" fmla="*/ 2219361 h 2387315"/>
                <a:gd name="connsiteX5" fmla="*/ 2013071 w 2556746"/>
                <a:gd name="connsiteY5" fmla="*/ 2201847 h 2387315"/>
                <a:gd name="connsiteX6" fmla="*/ 1451149 w 2556746"/>
                <a:gd name="connsiteY6" fmla="*/ 2337373 h 2387315"/>
                <a:gd name="connsiteX7" fmla="*/ 1382686 w 2556746"/>
                <a:gd name="connsiteY7" fmla="*/ 2387315 h 2387315"/>
                <a:gd name="connsiteX8" fmla="*/ 0 w 2556746"/>
                <a:gd name="connsiteY8" fmla="*/ 679840 h 238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6746" h="2387315">
                  <a:moveTo>
                    <a:pt x="0" y="679840"/>
                  </a:moveTo>
                  <a:lnTo>
                    <a:pt x="122026" y="586032"/>
                  </a:lnTo>
                  <a:cubicBezTo>
                    <a:pt x="839357" y="62980"/>
                    <a:pt x="1716810" y="-104123"/>
                    <a:pt x="2532960" y="61450"/>
                  </a:cubicBezTo>
                  <a:lnTo>
                    <a:pt x="2556746" y="67474"/>
                  </a:lnTo>
                  <a:lnTo>
                    <a:pt x="2099348" y="2219361"/>
                  </a:lnTo>
                  <a:lnTo>
                    <a:pt x="2013071" y="2201847"/>
                  </a:lnTo>
                  <a:cubicBezTo>
                    <a:pt x="1820881" y="2181647"/>
                    <a:pt x="1621948" y="2225601"/>
                    <a:pt x="1451149" y="2337373"/>
                  </a:cubicBezTo>
                  <a:lnTo>
                    <a:pt x="1382686" y="2387315"/>
                  </a:lnTo>
                  <a:lnTo>
                    <a:pt x="0" y="67984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7 Text">
              <a:extLst>
                <a:ext uri="{FF2B5EF4-FFF2-40B4-BE49-F238E27FC236}">
                  <a16:creationId xmlns:a16="http://schemas.microsoft.com/office/drawing/2014/main" id="{5AC64460-8705-42B5-89BB-D3C7EBBADAA5}"/>
                </a:ext>
              </a:extLst>
            </p:cNvPr>
            <p:cNvSpPr/>
            <p:nvPr/>
          </p:nvSpPr>
          <p:spPr>
            <a:xfrm rot="14498048">
              <a:off x="4142426" y="129169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AE" sz="2800" b="1" cap="none" spc="0" dirty="0">
                  <a:ln w="0"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حاوِلْ مَرَّةً أُخْرى.</a:t>
              </a:r>
              <a:endParaRPr lang="en-US" sz="2800" b="1" cap="none" spc="0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6 Text">
              <a:extLst>
                <a:ext uri="{FF2B5EF4-FFF2-40B4-BE49-F238E27FC236}">
                  <a16:creationId xmlns:a16="http://schemas.microsoft.com/office/drawing/2014/main" id="{182654A7-BF3C-4115-B859-D05CDA7D022C}"/>
                </a:ext>
              </a:extLst>
            </p:cNvPr>
            <p:cNvSpPr/>
            <p:nvPr/>
          </p:nvSpPr>
          <p:spPr>
            <a:xfrm rot="11421067">
              <a:off x="3113808" y="264710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/>
              <a:r>
                <a:rPr lang="ar-AE" sz="32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أَنيسٌ غَيْرُ مُتَوَحِّشٌ.</a:t>
              </a:r>
              <a:endParaRPr lang="en-US" sz="32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5 Text">
              <a:extLst>
                <a:ext uri="{FF2B5EF4-FFF2-40B4-BE49-F238E27FC236}">
                  <a16:creationId xmlns:a16="http://schemas.microsoft.com/office/drawing/2014/main" id="{F56E0EDF-4D8B-4F7F-958B-4AE7674240B5}"/>
                </a:ext>
              </a:extLst>
            </p:cNvPr>
            <p:cNvSpPr/>
            <p:nvPr/>
          </p:nvSpPr>
          <p:spPr>
            <a:xfrm rot="8507676">
              <a:off x="3508616" y="42462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يُلاحِظُ  ، يَرْصِـدُ ، يَتَحَقَّقُ .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4 Text">
              <a:extLst>
                <a:ext uri="{FF2B5EF4-FFF2-40B4-BE49-F238E27FC236}">
                  <a16:creationId xmlns:a16="http://schemas.microsoft.com/office/drawing/2014/main" id="{D4C54130-FFF5-4A27-9359-134A46B25382}"/>
                </a:ext>
              </a:extLst>
            </p:cNvPr>
            <p:cNvSpPr/>
            <p:nvPr/>
          </p:nvSpPr>
          <p:spPr>
            <a:xfrm rot="5400000">
              <a:off x="4892777" y="4922675"/>
              <a:ext cx="2431009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لُعْبَـة</a:t>
              </a:r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ٌ تُنَشِّـطُ </a:t>
              </a:r>
            </a:p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الْعَقْـلَ.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3 Text">
              <a:extLst>
                <a:ext uri="{FF2B5EF4-FFF2-40B4-BE49-F238E27FC236}">
                  <a16:creationId xmlns:a16="http://schemas.microsoft.com/office/drawing/2014/main" id="{EE53CEA1-341D-4A78-86AF-0BFB06AF09CC}"/>
                </a:ext>
              </a:extLst>
            </p:cNvPr>
            <p:cNvSpPr/>
            <p:nvPr/>
          </p:nvSpPr>
          <p:spPr>
            <a:xfrm rot="2371044">
              <a:off x="6534608" y="42594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الْمُخْتَصّونَ في عِلْمٍ مُعَيَّنٍ.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egment 2 Text">
              <a:extLst>
                <a:ext uri="{FF2B5EF4-FFF2-40B4-BE49-F238E27FC236}">
                  <a16:creationId xmlns:a16="http://schemas.microsoft.com/office/drawing/2014/main" id="{F7C54DF9-236F-46AC-A1A0-C19A33690196}"/>
                </a:ext>
              </a:extLst>
            </p:cNvPr>
            <p:cNvSpPr/>
            <p:nvPr/>
          </p:nvSpPr>
          <p:spPr>
            <a:xfrm rot="19965715">
              <a:off x="6952580" y="26162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يُنيـرُ وَ يَشْـتَـعِـلُ .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egment 1 Text">
              <a:extLst>
                <a:ext uri="{FF2B5EF4-FFF2-40B4-BE49-F238E27FC236}">
                  <a16:creationId xmlns:a16="http://schemas.microsoft.com/office/drawing/2014/main" id="{049FD788-521A-429C-8AE1-10AC27E65093}"/>
                </a:ext>
              </a:extLst>
            </p:cNvPr>
            <p:cNvSpPr/>
            <p:nvPr/>
          </p:nvSpPr>
          <p:spPr>
            <a:xfrm rot="17683812">
              <a:off x="5865927" y="123226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تُعاوِدُ النَّظَـــر.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">
            <a:extLst>
              <a:ext uri="{FF2B5EF4-FFF2-40B4-BE49-F238E27FC236}">
                <a16:creationId xmlns:a16="http://schemas.microsoft.com/office/drawing/2014/main" id="{C7E3B613-248B-664A-B413-7DC35344EA2B}"/>
              </a:ext>
            </a:extLst>
          </p:cNvPr>
          <p:cNvSpPr/>
          <p:nvPr/>
        </p:nvSpPr>
        <p:spPr>
          <a:xfrm>
            <a:off x="2175158" y="6599750"/>
            <a:ext cx="79829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9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Twitter @n9vxx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E9824A6-11EA-4BDF-A990-13B697F206B3}"/>
              </a:ext>
            </a:extLst>
          </p:cNvPr>
          <p:cNvSpPr/>
          <p:nvPr/>
        </p:nvSpPr>
        <p:spPr>
          <a:xfrm>
            <a:off x="10515600" y="499930"/>
            <a:ext cx="1506791" cy="117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3399"/>
                </a:solidFill>
              </a:rPr>
              <a:t>بطـاقـة الخـروج .</a:t>
            </a:r>
            <a:endParaRPr lang="en-US" sz="2400" b="1" dirty="0">
              <a:solidFill>
                <a:srgbClr val="FF3399"/>
              </a:solidFill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596B52F-58D9-4346-B58B-0B0EA759EBA2}"/>
              </a:ext>
            </a:extLst>
          </p:cNvPr>
          <p:cNvSpPr/>
          <p:nvPr/>
        </p:nvSpPr>
        <p:spPr>
          <a:xfrm>
            <a:off x="1983980" y="1426149"/>
            <a:ext cx="811956" cy="7194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613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017DD3-89FF-4F03-A60B-38A4E9367059}"/>
              </a:ext>
            </a:extLst>
          </p:cNvPr>
          <p:cNvSpPr/>
          <p:nvPr/>
        </p:nvSpPr>
        <p:spPr>
          <a:xfrm>
            <a:off x="0" y="0"/>
            <a:ext cx="12115800" cy="6858000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EF1FA-E75A-4F96-8692-D3480BBFC0DF}"/>
              </a:ext>
            </a:extLst>
          </p:cNvPr>
          <p:cNvSpPr/>
          <p:nvPr/>
        </p:nvSpPr>
        <p:spPr>
          <a:xfrm>
            <a:off x="6446840" y="228600"/>
            <a:ext cx="544036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CE130C-39D6-46DD-8275-FBCC160FE08F}"/>
              </a:ext>
            </a:extLst>
          </p:cNvPr>
          <p:cNvSpPr/>
          <p:nvPr/>
        </p:nvSpPr>
        <p:spPr>
          <a:xfrm>
            <a:off x="304801" y="228600"/>
            <a:ext cx="5562600" cy="632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C5431-55D2-45BD-AB3D-3F791C96F252}"/>
              </a:ext>
            </a:extLst>
          </p:cNvPr>
          <p:cNvSpPr/>
          <p:nvPr/>
        </p:nvSpPr>
        <p:spPr>
          <a:xfrm>
            <a:off x="8172020" y="548560"/>
            <a:ext cx="2822333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4000" b="1" u="sng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بَـطَلُ الْحِصَّـــةِ.</a:t>
            </a:r>
            <a:endParaRPr lang="en-US" sz="4000" b="1" u="sng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851CC-D7D0-4399-9608-ABA195CA5193}"/>
              </a:ext>
            </a:extLst>
          </p:cNvPr>
          <p:cNvSpPr/>
          <p:nvPr/>
        </p:nvSpPr>
        <p:spPr>
          <a:xfrm>
            <a:off x="2012783" y="548561"/>
            <a:ext cx="2864017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4000" b="1" u="sng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بَـطَلَةُ الحِــصَّــةِ.</a:t>
            </a:r>
            <a:endParaRPr lang="en-US" sz="4000" b="1" u="sng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2" name="Picture 4" descr="Счастливый милый маленький ребенок девочка держит трофей | Премиум ...">
            <a:extLst>
              <a:ext uri="{FF2B5EF4-FFF2-40B4-BE49-F238E27FC236}">
                <a16:creationId xmlns:a16="http://schemas.microsoft.com/office/drawing/2014/main" id="{CAF7EA62-E32A-40E7-BD39-5F996E51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5705" r="17048" b="8889"/>
          <a:stretch/>
        </p:blipFill>
        <p:spPr bwMode="auto">
          <a:xfrm>
            <a:off x="607313" y="406703"/>
            <a:ext cx="1253070" cy="14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لون الديكور التصميم الجرافيكي القاع الأصلي, الديكور, القاع ...">
            <a:extLst>
              <a:ext uri="{FF2B5EF4-FFF2-40B4-BE49-F238E27FC236}">
                <a16:creationId xmlns:a16="http://schemas.microsoft.com/office/drawing/2014/main" id="{748E2A51-8DC4-4698-A8E0-370BBB09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67" y="406703"/>
            <a:ext cx="1400881" cy="1413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باركو للأخت (نبع الحنان ) صارت من اهل الدار - منتديات درر العراق">
            <a:extLst>
              <a:ext uri="{FF2B5EF4-FFF2-40B4-BE49-F238E27FC236}">
                <a16:creationId xmlns:a16="http://schemas.microsoft.com/office/drawing/2014/main" id="{64016320-25D7-4DEF-A84A-07140F92F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93" y="1252132"/>
            <a:ext cx="3942295" cy="56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6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904399" y="422675"/>
            <a:ext cx="4963886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كِيْفَ أَحْمـي نَفْـسي 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041506" y="3637765"/>
            <a:ext cx="2342187" cy="2112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* التَّباعُدُ الْجَسَـدي.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6265097" y="3618548"/>
            <a:ext cx="2405194" cy="2089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* أرْتَدي كَمامَتي 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290509" y="3593868"/>
            <a:ext cx="26669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أغْسَلُ يَدَيَّ لِمَدَّةِ عِشْرينَ ثانِيَةٍ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487045" y="3627773"/>
            <a:ext cx="25145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*لا أتبادَلُ أَدَواتي مَـعَ زَميلي.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جمال الحربي (@JALHARBISKY) | Twitter">
            <a:extLst>
              <a:ext uri="{FF2B5EF4-FFF2-40B4-BE49-F238E27FC236}">
                <a16:creationId xmlns:a16="http://schemas.microsoft.com/office/drawing/2014/main" id="{6E999D3F-E190-4AB9-BE67-DD35717D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85" y="310676"/>
            <a:ext cx="2705393" cy="1005471"/>
          </a:xfrm>
          <a:prstGeom prst="flowChartDisplay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2E437-ECD6-4CFA-A1DF-AA293792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519" y="1470011"/>
            <a:ext cx="2327832" cy="20565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Sami-Hejazi Sec School | مدرسة سامي حجازي الثانوية - Tulkarm | Facebook">
            <a:extLst>
              <a:ext uri="{FF2B5EF4-FFF2-40B4-BE49-F238E27FC236}">
                <a16:creationId xmlns:a16="http://schemas.microsoft.com/office/drawing/2014/main" id="{85BF536B-A0E9-4EC3-B7DE-5E0782CE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29683" r="11753"/>
          <a:stretch/>
        </p:blipFill>
        <p:spPr bwMode="auto">
          <a:xfrm>
            <a:off x="6331777" y="1470011"/>
            <a:ext cx="2252055" cy="208908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أغاني لغسل اليدين لتجنب الكورونا | ET بالعربي">
            <a:extLst>
              <a:ext uri="{FF2B5EF4-FFF2-40B4-BE49-F238E27FC236}">
                <a16:creationId xmlns:a16="http://schemas.microsoft.com/office/drawing/2014/main" id="{4531E8C8-54C1-4911-9990-2915AC9A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32" y="1582236"/>
            <a:ext cx="2416712" cy="195930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rrow Pencil Stock Illustrations – 6 Borrow Pencil Stock Illustrations,  Vectors &amp; Clipart - Dreamstime">
            <a:extLst>
              <a:ext uri="{FF2B5EF4-FFF2-40B4-BE49-F238E27FC236}">
                <a16:creationId xmlns:a16="http://schemas.microsoft.com/office/drawing/2014/main" id="{34CDE7C3-B626-488C-936E-629CC8F4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4" y="1543035"/>
            <a:ext cx="2408555" cy="201754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1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2DA36A-E6FF-4F7F-AA45-5AFFDDF5F8E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частливый милый маленький ребенок девочка держит трофей | Премиум ...">
            <a:extLst>
              <a:ext uri="{FF2B5EF4-FFF2-40B4-BE49-F238E27FC236}">
                <a16:creationId xmlns:a16="http://schemas.microsoft.com/office/drawing/2014/main" id="{11D7F915-B2A7-4619-829C-A00E28B02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5705" r="17048" b="8889"/>
          <a:stretch/>
        </p:blipFill>
        <p:spPr bwMode="auto">
          <a:xfrm>
            <a:off x="74615" y="473059"/>
            <a:ext cx="1613052" cy="25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DD1C56-FC3D-44D4-BF53-5E180145724B}"/>
              </a:ext>
            </a:extLst>
          </p:cNvPr>
          <p:cNvGrpSpPr/>
          <p:nvPr/>
        </p:nvGrpSpPr>
        <p:grpSpPr>
          <a:xfrm>
            <a:off x="905759" y="2816720"/>
            <a:ext cx="10371841" cy="1022281"/>
            <a:chOff x="273983" y="2185887"/>
            <a:chExt cx="8721289" cy="1022281"/>
          </a:xfrm>
        </p:grpSpPr>
        <p:pic>
          <p:nvPicPr>
            <p:cNvPr id="9" name="Picture 4" descr="Banner clip art photoshop dromfic top - Clipartix">
              <a:extLst>
                <a:ext uri="{FF2B5EF4-FFF2-40B4-BE49-F238E27FC236}">
                  <a16:creationId xmlns:a16="http://schemas.microsoft.com/office/drawing/2014/main" id="{8416596D-C57F-48BA-87E9-20460AEA16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8181" r="15072" b="53561"/>
            <a:stretch/>
          </p:blipFill>
          <p:spPr bwMode="auto">
            <a:xfrm>
              <a:off x="291948" y="2185887"/>
              <a:ext cx="8703324" cy="1022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40002E-C8E2-451E-BF59-9F82EFEE5DB5}"/>
                </a:ext>
              </a:extLst>
            </p:cNvPr>
            <p:cNvSpPr/>
            <p:nvPr/>
          </p:nvSpPr>
          <p:spPr>
            <a:xfrm>
              <a:off x="273983" y="2426834"/>
              <a:ext cx="848993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2- التّفاعُلُ بِفَتْحِ السَّماعَةِ وَالْإِجابَةِ حينما يَسْمَعُ اسْمَهُ.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D28CC8-5B0E-4630-AABC-228474266845}"/>
              </a:ext>
            </a:extLst>
          </p:cNvPr>
          <p:cNvGrpSpPr/>
          <p:nvPr/>
        </p:nvGrpSpPr>
        <p:grpSpPr>
          <a:xfrm>
            <a:off x="1258559" y="1396414"/>
            <a:ext cx="9020388" cy="1072075"/>
            <a:chOff x="2044872" y="959885"/>
            <a:chExt cx="5744053" cy="1154075"/>
          </a:xfrm>
        </p:grpSpPr>
        <p:pic>
          <p:nvPicPr>
            <p:cNvPr id="12" name="Picture 4" descr="Banner clip art photoshop dromfic top - Clipartix">
              <a:extLst>
                <a:ext uri="{FF2B5EF4-FFF2-40B4-BE49-F238E27FC236}">
                  <a16:creationId xmlns:a16="http://schemas.microsoft.com/office/drawing/2014/main" id="{4FD3CAA6-18B2-4725-88C3-284F0E3E6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7928" r="10941" b="74076"/>
            <a:stretch/>
          </p:blipFill>
          <p:spPr bwMode="auto">
            <a:xfrm>
              <a:off x="2044872" y="959885"/>
              <a:ext cx="5744053" cy="114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B1BF78-CE50-4C0D-9E3F-9A0C45F4085A}"/>
                </a:ext>
              </a:extLst>
            </p:cNvPr>
            <p:cNvSpPr/>
            <p:nvPr/>
          </p:nvSpPr>
          <p:spPr>
            <a:xfrm>
              <a:off x="3396083" y="1219402"/>
              <a:ext cx="2827734" cy="8945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1- الْحضورُ الْيــوْمي.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48A02F-3EA6-49B6-833D-DEBBFE478270}"/>
              </a:ext>
            </a:extLst>
          </p:cNvPr>
          <p:cNvGrpSpPr/>
          <p:nvPr/>
        </p:nvGrpSpPr>
        <p:grpSpPr>
          <a:xfrm>
            <a:off x="685800" y="4153362"/>
            <a:ext cx="10080576" cy="913699"/>
            <a:chOff x="192795" y="3590989"/>
            <a:chExt cx="8240616" cy="913699"/>
          </a:xfrm>
        </p:grpSpPr>
        <p:pic>
          <p:nvPicPr>
            <p:cNvPr id="8" name="Picture 4" descr="Banner clip art photoshop dromfic top - Clipartix">
              <a:extLst>
                <a:ext uri="{FF2B5EF4-FFF2-40B4-BE49-F238E27FC236}">
                  <a16:creationId xmlns:a16="http://schemas.microsoft.com/office/drawing/2014/main" id="{95E35732-528F-4EA4-A4F5-D6386FA7F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0" t="48656" r="16838" b="34846"/>
            <a:stretch/>
          </p:blipFill>
          <p:spPr bwMode="auto">
            <a:xfrm>
              <a:off x="661011" y="3590989"/>
              <a:ext cx="7375792" cy="913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A419F4-467D-4BD3-96D9-0E404070E91B}"/>
                </a:ext>
              </a:extLst>
            </p:cNvPr>
            <p:cNvSpPr/>
            <p:nvPr/>
          </p:nvSpPr>
          <p:spPr>
            <a:xfrm>
              <a:off x="192795" y="3788619"/>
              <a:ext cx="824061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3- الْقِـراءَةُ الصَّحيحَـةُ وَبِطَـلاقَةٍ تامَّةٍ دونَ أَخْطاءٍ.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3F7079-DED5-4E88-B08E-77A53CC76276}"/>
              </a:ext>
            </a:extLst>
          </p:cNvPr>
          <p:cNvGrpSpPr/>
          <p:nvPr/>
        </p:nvGrpSpPr>
        <p:grpSpPr>
          <a:xfrm>
            <a:off x="905759" y="5562275"/>
            <a:ext cx="9599039" cy="889803"/>
            <a:chOff x="179940" y="4228281"/>
            <a:chExt cx="8240616" cy="889803"/>
          </a:xfrm>
        </p:grpSpPr>
        <p:pic>
          <p:nvPicPr>
            <p:cNvPr id="17" name="Picture 4" descr="Banner clip art photoshop dromfic top - Clipartix">
              <a:extLst>
                <a:ext uri="{FF2B5EF4-FFF2-40B4-BE49-F238E27FC236}">
                  <a16:creationId xmlns:a16="http://schemas.microsoft.com/office/drawing/2014/main" id="{31E69A93-1985-4851-A271-69F7992169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9" t="69292" r="15653" b="14719"/>
            <a:stretch/>
          </p:blipFill>
          <p:spPr bwMode="auto">
            <a:xfrm>
              <a:off x="787702" y="4228281"/>
              <a:ext cx="7199527" cy="82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AF42C6-5510-4570-9873-283D146B1E01}"/>
                </a:ext>
              </a:extLst>
            </p:cNvPr>
            <p:cNvSpPr/>
            <p:nvPr/>
          </p:nvSpPr>
          <p:spPr>
            <a:xfrm>
              <a:off x="179940" y="4348643"/>
              <a:ext cx="824061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4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4- إحْتِـرامُ الْحِصَّـةِ وَ دَوْرُ زُمَـــلائي .</a:t>
              </a:r>
              <a:endPara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D4D5741-AC66-4DD6-A67B-44E483F4F053}"/>
              </a:ext>
            </a:extLst>
          </p:cNvPr>
          <p:cNvSpPr/>
          <p:nvPr/>
        </p:nvSpPr>
        <p:spPr>
          <a:xfrm>
            <a:off x="74615" y="76200"/>
            <a:ext cx="12041185" cy="6781800"/>
          </a:xfrm>
          <a:prstGeom prst="rect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اللون الديكور التصميم الجرافيكي القاع الأصلي, الديكور, القاع ...">
            <a:extLst>
              <a:ext uri="{FF2B5EF4-FFF2-40B4-BE49-F238E27FC236}">
                <a16:creationId xmlns:a16="http://schemas.microsoft.com/office/drawing/2014/main" id="{02F3102D-E682-40A7-A618-44CF452C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947" y="4128744"/>
            <a:ext cx="1632526" cy="2623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2CDE7EA-F8D2-4592-ABEF-4F03CA715DC7}"/>
              </a:ext>
            </a:extLst>
          </p:cNvPr>
          <p:cNvSpPr/>
          <p:nvPr/>
        </p:nvSpPr>
        <p:spPr>
          <a:xfrm>
            <a:off x="4122823" y="503827"/>
            <a:ext cx="3779084" cy="48771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مَــنْ هُــوَ بَطَلُ الْحِصَّـةِ ؟؟؟</a:t>
            </a:r>
            <a:endParaRPr lang="en-US" sz="2800" b="1" dirty="0"/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C15C754B-BABB-4EEE-9F4C-F5CDBE4B8417}"/>
              </a:ext>
            </a:extLst>
          </p:cNvPr>
          <p:cNvSpPr/>
          <p:nvPr/>
        </p:nvSpPr>
        <p:spPr>
          <a:xfrm rot="19806868">
            <a:off x="9033870" y="189395"/>
            <a:ext cx="1101785" cy="2376410"/>
          </a:xfrm>
          <a:prstGeom prst="curvedLeftArrow">
            <a:avLst>
              <a:gd name="adj1" fmla="val 25000"/>
              <a:gd name="adj2" fmla="val 45762"/>
              <a:gd name="adj3" fmla="val 25000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1" y="250861"/>
            <a:ext cx="2703443" cy="8406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288133" y="333807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34807" y="667613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5" y="255865"/>
            <a:ext cx="1298714" cy="595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0">
            <a:extLst>
              <a:ext uri="{FF2B5EF4-FFF2-40B4-BE49-F238E27FC236}">
                <a16:creationId xmlns:a16="http://schemas.microsoft.com/office/drawing/2014/main" id="{5BB003AC-3806-440C-8E81-73CEF7B79162}"/>
              </a:ext>
            </a:extLst>
          </p:cNvPr>
          <p:cNvGrpSpPr/>
          <p:nvPr/>
        </p:nvGrpSpPr>
        <p:grpSpPr>
          <a:xfrm>
            <a:off x="975171" y="2286000"/>
            <a:ext cx="10528844" cy="2914585"/>
            <a:chOff x="468215" y="2276941"/>
            <a:chExt cx="8424514" cy="28956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C382EFC0-974D-48A5-9406-6277EE8E3772}"/>
                </a:ext>
              </a:extLst>
            </p:cNvPr>
            <p:cNvSpPr/>
            <p:nvPr/>
          </p:nvSpPr>
          <p:spPr>
            <a:xfrm>
              <a:off x="529989" y="2276941"/>
              <a:ext cx="8104131" cy="28956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339B3CE6-9C4A-47B2-8C7A-6AA1DE4D9FD6}"/>
                </a:ext>
              </a:extLst>
            </p:cNvPr>
            <p:cNvSpPr/>
            <p:nvPr/>
          </p:nvSpPr>
          <p:spPr>
            <a:xfrm>
              <a:off x="468215" y="2711830"/>
              <a:ext cx="8424514" cy="2109825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993366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 </a:t>
              </a:r>
              <a:r>
                <a:rPr lang="ar-AE" sz="66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993366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 النَّصُ الرّديف  / هَلْ تَحْلُمُ الْحَيَواناتُ؟</a:t>
              </a:r>
            </a:p>
            <a:p>
              <a:pPr algn="ctr"/>
              <a:r>
                <a:rPr lang="ar-AE" sz="66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الْمُفْـــــردات .</a:t>
              </a:r>
              <a:endPara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53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-129605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ورق حائط جداري ثلاثي الأبعاد يُصمم حسب الطلب ورق حائط لصيد أسماك البحر  وقناديل البحر رسومات يدوية ورق حائط لغرفة المعيشة ورق حائط|photo wallpaper  3d|3d wall murals wallpaperphoto wallpaper - AliExpress">
            <a:extLst>
              <a:ext uri="{FF2B5EF4-FFF2-40B4-BE49-F238E27FC236}">
                <a16:creationId xmlns:a16="http://schemas.microsoft.com/office/drawing/2014/main" id="{84C08F18-9EF2-4551-84F5-E179B76A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95387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DDCEEC-D060-44CC-BF04-AE213062DB1D}"/>
              </a:ext>
            </a:extLst>
          </p:cNvPr>
          <p:cNvGrpSpPr/>
          <p:nvPr/>
        </p:nvGrpSpPr>
        <p:grpSpPr>
          <a:xfrm>
            <a:off x="3043236" y="3429000"/>
            <a:ext cx="7548563" cy="2438400"/>
            <a:chOff x="2209799" y="2247900"/>
            <a:chExt cx="7548563" cy="2362200"/>
          </a:xfrm>
        </p:grpSpPr>
        <p:sp>
          <p:nvSpPr>
            <p:cNvPr id="5" name="Arrow: Left 4">
              <a:extLst>
                <a:ext uri="{FF2B5EF4-FFF2-40B4-BE49-F238E27FC236}">
                  <a16:creationId xmlns:a16="http://schemas.microsoft.com/office/drawing/2014/main" id="{612DC77B-D632-40CB-B94A-EA5E36C54E36}"/>
                </a:ext>
              </a:extLst>
            </p:cNvPr>
            <p:cNvSpPr/>
            <p:nvPr/>
          </p:nvSpPr>
          <p:spPr>
            <a:xfrm>
              <a:off x="2209799" y="2247900"/>
              <a:ext cx="7548563" cy="2362200"/>
            </a:xfrm>
            <a:prstGeom prst="left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74127-E598-48C4-AC8D-3E200BF4F697}"/>
                </a:ext>
              </a:extLst>
            </p:cNvPr>
            <p:cNvSpPr/>
            <p:nvPr/>
          </p:nvSpPr>
          <p:spPr>
            <a:xfrm>
              <a:off x="2765711" y="2967335"/>
              <a:ext cx="6612709" cy="795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5400" b="1" dirty="0">
                  <a:ln/>
                  <a:solidFill>
                    <a:schemeClr val="accent1">
                      <a:lumMod val="50000"/>
                    </a:schemeClr>
                  </a:solidFill>
                </a:rPr>
                <a:t>*هَيّـا إلى الْبَـحْــرِ لِنَصْـطـادَ ..</a:t>
              </a:r>
              <a:endParaRPr lang="en-US" sz="5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73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BE442CC-2CEF-45D7-B312-F35BBF95F5DD}"/>
              </a:ext>
            </a:extLst>
          </p:cNvPr>
          <p:cNvSpPr txBox="1"/>
          <p:nvPr/>
        </p:nvSpPr>
        <p:spPr>
          <a:xfrm>
            <a:off x="2913283" y="2501251"/>
            <a:ext cx="6546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dirty="0"/>
              <a:t>( صِيْدُ الْمُفْرَداتِ.)</a:t>
            </a:r>
            <a:endParaRPr lang="en-US" sz="6600" dirty="0"/>
          </a:p>
        </p:txBody>
      </p:sp>
      <p:pic>
        <p:nvPicPr>
          <p:cNvPr id="20" name="Picture 19" descr="A picture containing window&#10;&#10;Description automatically generated">
            <a:extLst>
              <a:ext uri="{FF2B5EF4-FFF2-40B4-BE49-F238E27FC236}">
                <a16:creationId xmlns:a16="http://schemas.microsoft.com/office/drawing/2014/main" id="{40C6E818-0CB4-4402-9DB8-9699FC2B3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04" y="4430635"/>
            <a:ext cx="1363626" cy="1476546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652C63-725B-4094-9E69-656A827B7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86" y="1056981"/>
            <a:ext cx="1318403" cy="1270627"/>
          </a:xfrm>
          <a:prstGeom prst="rect">
            <a:avLst/>
          </a:prstGeom>
        </p:spPr>
      </p:pic>
      <p:pic>
        <p:nvPicPr>
          <p:cNvPr id="24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279CD7-F027-475D-8646-44D734611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04" y="4890887"/>
            <a:ext cx="869595" cy="849545"/>
          </a:xfrm>
          <a:prstGeom prst="rect">
            <a:avLst/>
          </a:prstGeom>
        </p:spPr>
      </p:pic>
      <p:pic>
        <p:nvPicPr>
          <p:cNvPr id="26" name="Picture 25" descr="A picture containing window&#10;&#10;Description automatically generated">
            <a:extLst>
              <a:ext uri="{FF2B5EF4-FFF2-40B4-BE49-F238E27FC236}">
                <a16:creationId xmlns:a16="http://schemas.microsoft.com/office/drawing/2014/main" id="{03CB83DB-B2E5-49B8-B37B-DBDF17D68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34" y="269760"/>
            <a:ext cx="1364927" cy="1270627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93E934-C1E3-4202-B164-652577E457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00" y="1813750"/>
            <a:ext cx="1107068" cy="1072989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3CBF6742-8561-4119-BEEC-4575458B6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00" y="4430635"/>
            <a:ext cx="1015361" cy="1013548"/>
          </a:xfrm>
          <a:prstGeom prst="rect">
            <a:avLst/>
          </a:prstGeom>
        </p:spPr>
      </p:pic>
      <p:sp>
        <p:nvSpPr>
          <p:cNvPr id="1024" name="Oval 1023">
            <a:hlinkClick r:id="rId9" action="ppaction://hlinksldjump"/>
            <a:extLst>
              <a:ext uri="{FF2B5EF4-FFF2-40B4-BE49-F238E27FC236}">
                <a16:creationId xmlns:a16="http://schemas.microsoft.com/office/drawing/2014/main" id="{97149050-388F-4CA3-A991-B4007A2B6243}"/>
              </a:ext>
            </a:extLst>
          </p:cNvPr>
          <p:cNvSpPr/>
          <p:nvPr/>
        </p:nvSpPr>
        <p:spPr>
          <a:xfrm>
            <a:off x="5115338" y="3827661"/>
            <a:ext cx="1961322" cy="12059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</a:rPr>
              <a:t>ابدأ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7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59A0F72-63A3-4E82-B0F0-E8A273AF9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90" y="3969580"/>
            <a:ext cx="1339078" cy="1449965"/>
          </a:xfrm>
          <a:prstGeom prst="rect">
            <a:avLst/>
          </a:prstGeom>
        </p:spPr>
      </p:pic>
      <p:pic>
        <p:nvPicPr>
          <p:cNvPr id="11" name="Picture 10" descr="A picture containing window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99BAD791-BB0A-4BB9-83AC-DC461F2013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19" y="8518"/>
            <a:ext cx="1557574" cy="144996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7999DC7-45DA-4F5F-9A13-022DC5C39C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3" y="-140513"/>
            <a:ext cx="1496017" cy="1449965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74209C1D-D0BF-4C39-89AA-F3EBF20C8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95" y="1197264"/>
            <a:ext cx="1452559" cy="1449965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FB9E4DFA-E7B1-4A57-BC36-CE9F95BE68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3" y="1334562"/>
            <a:ext cx="1469298" cy="1449965"/>
          </a:xfrm>
          <a:prstGeom prst="rect">
            <a:avLst/>
          </a:prstGeom>
        </p:spPr>
      </p:pic>
      <p:pic>
        <p:nvPicPr>
          <p:cNvPr id="24" name="Picture 23" descr="A picture containing window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B0E757CC-9FAF-4C5E-85E2-B032736F8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87" y="1798521"/>
            <a:ext cx="1339078" cy="1449965"/>
          </a:xfrm>
          <a:prstGeom prst="rect">
            <a:avLst/>
          </a:prstGeom>
        </p:spPr>
      </p:pic>
      <p:pic>
        <p:nvPicPr>
          <p:cNvPr id="28" name="Picture 27" descr="A drawing of a cartoon characte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73B7675-B0EF-4CFC-8EA4-322D2D0FA1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01" y="1316388"/>
            <a:ext cx="1484186" cy="144996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6E2038E1-D0C3-45CD-AC2C-264E33693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77" y="4073474"/>
            <a:ext cx="1496017" cy="1449965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70F5A-8088-4AA6-B3D6-FF75257CBC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7407967"/>
            <a:ext cx="1496017" cy="1449965"/>
          </a:xfrm>
          <a:prstGeom prst="rect">
            <a:avLst/>
          </a:prstGeom>
        </p:spPr>
      </p:pic>
      <p:pic>
        <p:nvPicPr>
          <p:cNvPr id="34" name="Picture 33" descr="A picture containing window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E51ADF25-18C4-4004-B2CA-717E61CF9A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98457"/>
            <a:ext cx="1557574" cy="1449965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9B7B7A0C-2B78-40D4-AE94-9BFCB27EBB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26" y="2453685"/>
            <a:ext cx="1496017" cy="14499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C7323679-15A4-4C47-8CA7-0D7CD6C89F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34" y="2998550"/>
            <a:ext cx="1452559" cy="144996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8384773-3A21-45A8-AC5E-43287A9796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48" y="-3187200"/>
            <a:ext cx="1452559" cy="1449965"/>
          </a:xfrm>
          <a:prstGeom prst="rect">
            <a:avLst/>
          </a:prstGeom>
        </p:spPr>
      </p:pic>
      <p:pic>
        <p:nvPicPr>
          <p:cNvPr id="2" name="وسائط1">
            <a:hlinkClick r:id="" action="ppaction://media"/>
            <a:extLst>
              <a:ext uri="{FF2B5EF4-FFF2-40B4-BE49-F238E27FC236}">
                <a16:creationId xmlns:a16="http://schemas.microsoft.com/office/drawing/2014/main" id="{E3E1A648-9F5F-4ABC-922F-F75D75CA9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4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1736 L 0.07257 -0.02106 L 0.06527 0.03681 L 0.02031 0.06204 L 3.33333E-6 -4.44444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7 L 0.0776 0.08194 L 0.05295 0.08194 L 0.03125 0.05092 L 0.02691 0.04305 L 0.02396 0.03541 L 0.02396 0.03564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3982 L -0.01996 0.08797 L -0.00416 0.14236 L 0.02483 0.14028 L 0.0408 0.09977 L 0.04236 0.08611 L 0.03351 0.0669 L 0.02917 0.06088 L 0.02205 0.03982 Z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5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 L -0.03489 0.12083 L -0.00312 0.13449 L 0.01702 0.13449 L 0.02726 0.12477 L 0.02726 0.08402 L 0.02431 0.06666 L 0.01997 0.05509 L 0.01424 0.03773 " pathEditMode="relative" rAng="0" ptsTypes="AAAAAAAA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10295 0.01968 L 0.11806 0.10949 L 0.03872 0.08542 L 0.0224 0.02569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54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431 L -0.0349 0.12083 L -0.00313 0.13449 L 0.01701 0.13449 L 0.02726 0.12477 L 0.02726 0.08403 L 0.0243 0.06667 L 0.01996 0.05509 L 0.01423 0.03773 " pathEditMode="relative" rAng="0" ptsTypes="AAAAAAAAA">
                                      <p:cBhvr>
                                        <p:cTn id="1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009 L 0.0375 0.03032 L 0.10555 0.03773 L 0.08663 0.09189 L 0.03316 0.08032 L 0.03889 0.02245 " pathEditMode="relative" rAng="0" ptsTypes="AAAAAA">
                                      <p:cBhvr>
                                        <p:cTn id="1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7 L 0.0776 0.08194 L 0.05295 0.08194 L 0.03125 0.05092 L 0.02691 0.04305 L 0.02396 0.03541 L 0.02396 0.03564 " pathEditMode="relative" rAng="0" ptsTypes="AAAAAAAA">
                                      <p:cBhvr>
                                        <p:cTn id="2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1 0.08194 L 0.05295 0.08194 L 0.03125 0.05093 L 0.02691 0.04306 L 0.02396 0.03542 L 0.02396 0.03565 " pathEditMode="relative" rAng="0" ptsTypes="AAAAAAAA">
                                      <p:cBhvr>
                                        <p:cTn id="2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3982 L -0.01996 0.08796 L -0.00416 0.14236 L 0.02483 0.14028 L 0.0408 0.09977 L 0.04237 0.08611 L 0.03351 0.0669 L 0.02917 0.06088 L 0.02205 0.03982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5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 0.08195 L 0.05295 0.08195 L 0.03125 0.05093 L 0.02691 0.04306 L 0.02396 0.03542 L 0.02396 0.03565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1412 L 0.10608 0.01042 L 0.09878 0.06829 L 0.05382 0.09352 L 0.03351 0.03148 " pathEditMode="relative" rAng="0" ptsTypes="AAAAA">
                                      <p:cBhvr>
                                        <p:cTn id="2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7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1412 L 0.10608 0.01042 L 0.09879 0.06829 L 0.05382 0.09352 L 0.03351 0.03148 " pathEditMode="relative" rAng="0" ptsTypes="AAAAA">
                                      <p:cBhvr>
                                        <p:cTn id="3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450</Words>
  <Application>Microsoft Office PowerPoint</Application>
  <PresentationFormat>Widescreen</PresentationFormat>
  <Paragraphs>114</Paragraphs>
  <Slides>31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ITC Avant Garde Gothic Std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نوره موسى كرم</cp:lastModifiedBy>
  <cp:revision>236</cp:revision>
  <dcterms:created xsi:type="dcterms:W3CDTF">2006-08-16T00:00:00Z</dcterms:created>
  <dcterms:modified xsi:type="dcterms:W3CDTF">2020-09-14T05:16:13Z</dcterms:modified>
</cp:coreProperties>
</file>