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82" r:id="rId3"/>
    <p:sldId id="281" r:id="rId4"/>
    <p:sldId id="274" r:id="rId5"/>
    <p:sldId id="273" r:id="rId6"/>
    <p:sldId id="1734" r:id="rId7"/>
    <p:sldId id="495" r:id="rId8"/>
    <p:sldId id="270" r:id="rId9"/>
    <p:sldId id="275" r:id="rId10"/>
    <p:sldId id="272" r:id="rId11"/>
    <p:sldId id="271" r:id="rId12"/>
    <p:sldId id="276" r:id="rId13"/>
    <p:sldId id="262" r:id="rId14"/>
    <p:sldId id="1739" r:id="rId15"/>
    <p:sldId id="1740" r:id="rId16"/>
    <p:sldId id="1738" r:id="rId17"/>
    <p:sldId id="280" r:id="rId18"/>
    <p:sldId id="1735" r:id="rId19"/>
    <p:sldId id="259" r:id="rId20"/>
    <p:sldId id="1736" r:id="rId21"/>
    <p:sldId id="1737" r:id="rId22"/>
    <p:sldId id="264" r:id="rId23"/>
    <p:sldId id="265" r:id="rId24"/>
    <p:sldId id="266" r:id="rId25"/>
    <p:sldId id="267" r:id="rId26"/>
    <p:sldId id="268" r:id="rId27"/>
    <p:sldId id="258" r:id="rId28"/>
    <p:sldId id="269" r:id="rId29"/>
    <p:sldId id="278" r:id="rId30"/>
    <p:sldId id="27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8544"/>
    <a:srgbClr val="B9E0EE"/>
    <a:srgbClr val="F8D8CA"/>
    <a:srgbClr val="AFC252"/>
    <a:srgbClr val="92B942"/>
    <a:srgbClr val="DAEBF0"/>
    <a:srgbClr val="AE9F64"/>
    <a:srgbClr val="AAD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7273-09C6-4565-921B-2B7929FFD930}" type="datetimeFigureOut">
              <a:rPr lang="en-GB" smtClean="0"/>
              <a:t>20/10/2021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2EA-4DB4-43DD-9427-CDCAC938B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8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7273-09C6-4565-921B-2B7929FFD930}" type="datetimeFigureOut">
              <a:rPr lang="en-GB" smtClean="0"/>
              <a:t>20/10/2021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2EA-4DB4-43DD-9427-CDCAC938B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7273-09C6-4565-921B-2B7929FFD930}" type="datetimeFigureOut">
              <a:rPr lang="en-GB" smtClean="0"/>
              <a:t>20/10/2021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2EA-4DB4-43DD-9427-CDCAC938B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49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7273-09C6-4565-921B-2B7929FFD930}" type="datetimeFigureOut">
              <a:rPr lang="en-GB" smtClean="0"/>
              <a:t>20/10/2021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2EA-4DB4-43DD-9427-CDCAC938B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62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7273-09C6-4565-921B-2B7929FFD930}" type="datetimeFigureOut">
              <a:rPr lang="en-GB" smtClean="0"/>
              <a:t>20/10/2021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2EA-4DB4-43DD-9427-CDCAC938B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09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7273-09C6-4565-921B-2B7929FFD930}" type="datetimeFigureOut">
              <a:rPr lang="en-GB" smtClean="0"/>
              <a:t>20/10/2021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2EA-4DB4-43DD-9427-CDCAC938B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6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7273-09C6-4565-921B-2B7929FFD930}" type="datetimeFigureOut">
              <a:rPr lang="en-GB" smtClean="0"/>
              <a:t>20/10/2021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2EA-4DB4-43DD-9427-CDCAC938B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0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7273-09C6-4565-921B-2B7929FFD930}" type="datetimeFigureOut">
              <a:rPr lang="en-GB" smtClean="0"/>
              <a:t>20/10/2021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2EA-4DB4-43DD-9427-CDCAC938B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50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7273-09C6-4565-921B-2B7929FFD930}" type="datetimeFigureOut">
              <a:rPr lang="en-GB" smtClean="0"/>
              <a:t>20/10/2021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2EA-4DB4-43DD-9427-CDCAC938B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02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7273-09C6-4565-921B-2B7929FFD930}" type="datetimeFigureOut">
              <a:rPr lang="en-GB" smtClean="0"/>
              <a:t>20/10/2021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2EA-4DB4-43DD-9427-CDCAC938B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00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7273-09C6-4565-921B-2B7929FFD930}" type="datetimeFigureOut">
              <a:rPr lang="en-GB" smtClean="0"/>
              <a:t>20/10/2021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2EA-4DB4-43DD-9427-CDCAC938B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69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77273-09C6-4565-921B-2B7929FFD930}" type="datetimeFigureOut">
              <a:rPr lang="en-GB" smtClean="0"/>
              <a:t>20/10/2021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832EA-4DB4-43DD-9427-CDCAC938B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60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2" Type="http://schemas.openxmlformats.org/officeDocument/2006/relationships/video" Target="../media/media2.mp4"/><Relationship Id="rId16" Type="http://schemas.openxmlformats.org/officeDocument/2006/relationships/image" Target="../media/image71.png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70.png"/><Relationship Id="rId10" Type="http://schemas.openxmlformats.org/officeDocument/2006/relationships/image" Target="../media/image69.png"/><Relationship Id="rId4" Type="http://schemas.openxmlformats.org/officeDocument/2006/relationships/video" Target="../media/media3.mp4"/><Relationship Id="rId9" Type="http://schemas.openxmlformats.org/officeDocument/2006/relationships/image" Target="../media/image68.pn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hyperlink" Target="http://celebratingfamilystories.blogspot.com/2013_02_01_archive.htm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1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4.png"/><Relationship Id="rId5" Type="http://schemas.openxmlformats.org/officeDocument/2006/relationships/image" Target="../media/image3.png"/><Relationship Id="rId15" Type="http://schemas.microsoft.com/office/2007/relationships/hdphoto" Target="../media/hdphoto12.wdp"/><Relationship Id="rId10" Type="http://schemas.openxmlformats.org/officeDocument/2006/relationships/image" Target="../media/image73.png"/><Relationship Id="rId4" Type="http://schemas.microsoft.com/office/2007/relationships/hdphoto" Target="../media/hdphoto1.wdp"/><Relationship Id="rId9" Type="http://schemas.openxmlformats.org/officeDocument/2006/relationships/image" Target="../media/image72.jpg"/><Relationship Id="rId1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3.wdp"/><Relationship Id="rId5" Type="http://schemas.openxmlformats.org/officeDocument/2006/relationships/image" Target="../media/image3.png"/><Relationship Id="rId10" Type="http://schemas.openxmlformats.org/officeDocument/2006/relationships/image" Target="../media/image77.png"/><Relationship Id="rId4" Type="http://schemas.microsoft.com/office/2007/relationships/hdphoto" Target="../media/hdphoto1.wdp"/><Relationship Id="rId9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12" Type="http://schemas.microsoft.com/office/2007/relationships/hdphoto" Target="../media/hdphoto1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11" Type="http://schemas.openxmlformats.org/officeDocument/2006/relationships/image" Target="../media/image77.png"/><Relationship Id="rId5" Type="http://schemas.openxmlformats.org/officeDocument/2006/relationships/image" Target="../media/image78.png"/><Relationship Id="rId10" Type="http://schemas.microsoft.com/office/2007/relationships/hdphoto" Target="../media/hdphoto2.wdp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2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1.png"/><Relationship Id="rId5" Type="http://schemas.openxmlformats.org/officeDocument/2006/relationships/image" Target="../media/image3.png"/><Relationship Id="rId10" Type="http://schemas.microsoft.com/office/2007/relationships/hdphoto" Target="../media/hdphoto14.wdp"/><Relationship Id="rId4" Type="http://schemas.microsoft.com/office/2007/relationships/hdphoto" Target="../media/hdphoto1.wdp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2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1.png"/><Relationship Id="rId5" Type="http://schemas.openxmlformats.org/officeDocument/2006/relationships/image" Target="../media/image3.png"/><Relationship Id="rId10" Type="http://schemas.microsoft.com/office/2007/relationships/hdphoto" Target="../media/hdphoto14.wdp"/><Relationship Id="rId4" Type="http://schemas.microsoft.com/office/2007/relationships/hdphoto" Target="../media/hdphoto1.wdp"/><Relationship Id="rId9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3.wdp"/><Relationship Id="rId5" Type="http://schemas.openxmlformats.org/officeDocument/2006/relationships/image" Target="../media/image3.png"/><Relationship Id="rId10" Type="http://schemas.openxmlformats.org/officeDocument/2006/relationships/image" Target="../media/image77.png"/><Relationship Id="rId4" Type="http://schemas.openxmlformats.org/officeDocument/2006/relationships/image" Target="../media/image1.png"/><Relationship Id="rId9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5.png"/><Relationship Id="rId5" Type="http://schemas.openxmlformats.org/officeDocument/2006/relationships/image" Target="../media/image3.png"/><Relationship Id="rId10" Type="http://schemas.microsoft.com/office/2007/relationships/hdphoto" Target="../media/hdphoto15.wdp"/><Relationship Id="rId4" Type="http://schemas.microsoft.com/office/2007/relationships/hdphoto" Target="../media/hdphoto1.wdp"/><Relationship Id="rId9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8.png"/><Relationship Id="rId5" Type="http://schemas.openxmlformats.org/officeDocument/2006/relationships/image" Target="../media/image3.png"/><Relationship Id="rId10" Type="http://schemas.openxmlformats.org/officeDocument/2006/relationships/image" Target="../media/image87.png"/><Relationship Id="rId4" Type="http://schemas.microsoft.com/office/2007/relationships/hdphoto" Target="../media/hdphoto1.wdp"/><Relationship Id="rId9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1.png"/><Relationship Id="rId12" Type="http://schemas.openxmlformats.org/officeDocument/2006/relationships/image" Target="../media/image7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4.png"/><Relationship Id="rId5" Type="http://schemas.openxmlformats.org/officeDocument/2006/relationships/image" Target="../media/image3.png"/><Relationship Id="rId10" Type="http://schemas.openxmlformats.org/officeDocument/2006/relationships/image" Target="../media/image93.png"/><Relationship Id="rId4" Type="http://schemas.microsoft.com/office/2007/relationships/hdphoto" Target="../media/hdphoto1.wdp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gif"/><Relationship Id="rId18" Type="http://schemas.openxmlformats.org/officeDocument/2006/relationships/image" Target="../media/image104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microsoft.com/office/2007/relationships/hdphoto" Target="../media/hdphoto16.wdp"/><Relationship Id="rId17" Type="http://schemas.microsoft.com/office/2007/relationships/hdphoto" Target="../media/hdphoto17.wdp"/><Relationship Id="rId2" Type="http://schemas.openxmlformats.org/officeDocument/2006/relationships/image" Target="../media/image2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0.png"/><Relationship Id="rId5" Type="http://schemas.openxmlformats.org/officeDocument/2006/relationships/image" Target="../media/image3.png"/><Relationship Id="rId15" Type="http://schemas.openxmlformats.org/officeDocument/2006/relationships/image" Target="../media/image102.gif"/><Relationship Id="rId10" Type="http://schemas.openxmlformats.org/officeDocument/2006/relationships/image" Target="../media/image99.png"/><Relationship Id="rId4" Type="http://schemas.openxmlformats.org/officeDocument/2006/relationships/image" Target="../media/image1.png"/><Relationship Id="rId9" Type="http://schemas.openxmlformats.org/officeDocument/2006/relationships/image" Target="../media/image98.png"/><Relationship Id="rId14" Type="http://schemas.openxmlformats.org/officeDocument/2006/relationships/image" Target="../media/image10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7.wdp"/><Relationship Id="rId3" Type="http://schemas.microsoft.com/office/2007/relationships/hdphoto" Target="../media/hdphoto1.wdp"/><Relationship Id="rId7" Type="http://schemas.microsoft.com/office/2007/relationships/hdphoto" Target="../media/hdphoto18.wdp"/><Relationship Id="rId12" Type="http://schemas.openxmlformats.org/officeDocument/2006/relationships/image" Target="../media/image10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microsoft.com/office/2007/relationships/hdphoto" Target="../media/hdphoto2.wdp"/><Relationship Id="rId5" Type="http://schemas.openxmlformats.org/officeDocument/2006/relationships/image" Target="../media/image105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10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openxmlformats.org/officeDocument/2006/relationships/image" Target="../media/image1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11" Type="http://schemas.microsoft.com/office/2007/relationships/hdphoto" Target="../media/hdphoto2.wdp"/><Relationship Id="rId5" Type="http://schemas.openxmlformats.org/officeDocument/2006/relationships/image" Target="../media/image108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13.jpeg"/><Relationship Id="rId5" Type="http://schemas.openxmlformats.org/officeDocument/2006/relationships/image" Target="../media/image111.png"/><Relationship Id="rId10" Type="http://schemas.openxmlformats.org/officeDocument/2006/relationships/image" Target="../media/image112.jpe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13.wdp"/><Relationship Id="rId5" Type="http://schemas.openxmlformats.org/officeDocument/2006/relationships/image" Target="../media/image114.png"/><Relationship Id="rId10" Type="http://schemas.openxmlformats.org/officeDocument/2006/relationships/image" Target="../media/image77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5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9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6.png"/><Relationship Id="rId12" Type="http://schemas.openxmlformats.org/officeDocument/2006/relationships/image" Target="../media/image11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microsoft.com/office/2007/relationships/hdphoto" Target="../media/hdphoto20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12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microsoft.com/office/2007/relationships/hdphoto" Target="../media/hdphoto1.wdp"/><Relationship Id="rId11" Type="http://schemas.openxmlformats.org/officeDocument/2006/relationships/image" Target="../media/image119.jpeg"/><Relationship Id="rId5" Type="http://schemas.openxmlformats.org/officeDocument/2006/relationships/image" Target="../media/image2.png"/><Relationship Id="rId15" Type="http://schemas.microsoft.com/office/2007/relationships/hdphoto" Target="../media/hdphoto21.wdp"/><Relationship Id="rId10" Type="http://schemas.microsoft.com/office/2007/relationships/hdphoto" Target="../media/hdphoto2.wdp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18" Type="http://schemas.openxmlformats.org/officeDocument/2006/relationships/image" Target="../media/image16.jpe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23" Type="http://schemas.microsoft.com/office/2007/relationships/hdphoto" Target="../media/hdphoto6.wdp"/><Relationship Id="rId10" Type="http://schemas.openxmlformats.org/officeDocument/2006/relationships/image" Target="../media/image10.gif"/><Relationship Id="rId19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4.wdp"/><Relationship Id="rId22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gif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29.png"/><Relationship Id="rId17" Type="http://schemas.openxmlformats.org/officeDocument/2006/relationships/image" Target="../media/image34.gif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9.gif"/><Relationship Id="rId18" Type="http://schemas.openxmlformats.org/officeDocument/2006/relationships/image" Target="../media/image44.png"/><Relationship Id="rId26" Type="http://schemas.openxmlformats.org/officeDocument/2006/relationships/image" Target="../media/image51.png"/><Relationship Id="rId39" Type="http://schemas.openxmlformats.org/officeDocument/2006/relationships/image" Target="../media/image34.gif"/><Relationship Id="rId3" Type="http://schemas.openxmlformats.org/officeDocument/2006/relationships/image" Target="../media/image2.png"/><Relationship Id="rId21" Type="http://schemas.openxmlformats.org/officeDocument/2006/relationships/image" Target="../media/image46.gif"/><Relationship Id="rId34" Type="http://schemas.openxmlformats.org/officeDocument/2006/relationships/image" Target="../media/image59.png"/><Relationship Id="rId7" Type="http://schemas.openxmlformats.org/officeDocument/2006/relationships/image" Target="../media/image5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38" Type="http://schemas.openxmlformats.org/officeDocument/2006/relationships/image" Target="../media/image62.png"/><Relationship Id="rId2" Type="http://schemas.openxmlformats.org/officeDocument/2006/relationships/image" Target="../media/image1.png"/><Relationship Id="rId16" Type="http://schemas.openxmlformats.org/officeDocument/2006/relationships/image" Target="../media/image42.png"/><Relationship Id="rId20" Type="http://schemas.microsoft.com/office/2007/relationships/hdphoto" Target="../media/hdphoto7.wdp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7.png"/><Relationship Id="rId24" Type="http://schemas.openxmlformats.org/officeDocument/2006/relationships/image" Target="../media/image49.png"/><Relationship Id="rId32" Type="http://schemas.openxmlformats.org/officeDocument/2006/relationships/image" Target="../media/image57.png"/><Relationship Id="rId37" Type="http://schemas.openxmlformats.org/officeDocument/2006/relationships/image" Target="../media/image61.png"/><Relationship Id="rId5" Type="http://schemas.openxmlformats.org/officeDocument/2006/relationships/image" Target="../media/image3.png"/><Relationship Id="rId15" Type="http://schemas.openxmlformats.org/officeDocument/2006/relationships/image" Target="../media/image41.png"/><Relationship Id="rId23" Type="http://schemas.openxmlformats.org/officeDocument/2006/relationships/image" Target="../media/image48.gif"/><Relationship Id="rId28" Type="http://schemas.openxmlformats.org/officeDocument/2006/relationships/image" Target="../media/image53.png"/><Relationship Id="rId36" Type="http://schemas.openxmlformats.org/officeDocument/2006/relationships/image" Target="../media/image60.jpeg"/><Relationship Id="rId10" Type="http://schemas.openxmlformats.org/officeDocument/2006/relationships/image" Target="../media/image36.gif"/><Relationship Id="rId19" Type="http://schemas.openxmlformats.org/officeDocument/2006/relationships/image" Target="../media/image45.png"/><Relationship Id="rId31" Type="http://schemas.openxmlformats.org/officeDocument/2006/relationships/image" Target="../media/image56.jpeg"/><Relationship Id="rId4" Type="http://schemas.microsoft.com/office/2007/relationships/hdphoto" Target="../media/hdphoto1.wdp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7.gif"/><Relationship Id="rId27" Type="http://schemas.openxmlformats.org/officeDocument/2006/relationships/image" Target="../media/image52.png"/><Relationship Id="rId30" Type="http://schemas.openxmlformats.org/officeDocument/2006/relationships/image" Target="../media/image55.gif"/><Relationship Id="rId35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9.wdp"/><Relationship Id="rId5" Type="http://schemas.openxmlformats.org/officeDocument/2006/relationships/image" Target="../media/image3.png"/><Relationship Id="rId10" Type="http://schemas.openxmlformats.org/officeDocument/2006/relationships/image" Target="../media/image64.png"/><Relationship Id="rId4" Type="http://schemas.microsoft.com/office/2007/relationships/hdphoto" Target="../media/hdphoto1.wdp"/><Relationship Id="rId9" Type="http://schemas.openxmlformats.org/officeDocument/2006/relationships/image" Target="../media/image63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0.wdp"/><Relationship Id="rId5" Type="http://schemas.openxmlformats.org/officeDocument/2006/relationships/image" Target="../media/image3.png"/><Relationship Id="rId10" Type="http://schemas.openxmlformats.org/officeDocument/2006/relationships/image" Target="../media/image67.png"/><Relationship Id="rId4" Type="http://schemas.microsoft.com/office/2007/relationships/hdphoto" Target="../media/hdphoto1.wdp"/><Relationship Id="rId9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34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79D59D-EAD0-4C20-A619-76633C416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4" name="Picture 2" descr="Expo 2020 Dubai Logo Download Vector">
            <a:extLst>
              <a:ext uri="{FF2B5EF4-FFF2-40B4-BE49-F238E27FC236}">
                <a16:creationId xmlns:a16="http://schemas.microsoft.com/office/drawing/2014/main" id="{E5C09665-283C-4A26-8AC9-57C593E2A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976D4B1-86A9-4E1D-B3C4-1C2E221C92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BE76A21-9A77-43DB-8CD9-3526ADE55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pic>
        <p:nvPicPr>
          <p:cNvPr id="7" name="Picture 8" descr="القطرات الزكية من أرض النرويج البهية بأنامل ابو العصافير 2016- الحلقة  الثالثة - رحلة ابو العصافير للنرويج 2016">
            <a:extLst>
              <a:ext uri="{FF2B5EF4-FFF2-40B4-BE49-F238E27FC236}">
                <a16:creationId xmlns:a16="http://schemas.microsoft.com/office/drawing/2014/main" id="{02C2DC21-50AF-4786-9376-3036AB5301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AE008B"/>
              </a:clrFrom>
              <a:clrTo>
                <a:srgbClr val="AE008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436" y="913088"/>
            <a:ext cx="5703111" cy="28555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AB5B40-380D-4F22-8A58-C3C034645A10}"/>
              </a:ext>
            </a:extLst>
          </p:cNvPr>
          <p:cNvSpPr txBox="1"/>
          <p:nvPr/>
        </p:nvSpPr>
        <p:spPr>
          <a:xfrm>
            <a:off x="4135162" y="4295221"/>
            <a:ext cx="3921673" cy="1107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كيف أصبحتم اليوم ؟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1219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57221E-0B1D-4D0B-9463-BDCA73C9C3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14069" y="4533854"/>
            <a:ext cx="12191999" cy="23767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9" y="-16053"/>
            <a:ext cx="12192000" cy="6734188"/>
          </a:xfrm>
          <a:prstGeom prst="rect">
            <a:avLst/>
          </a:prstGeom>
        </p:spPr>
      </p:pic>
      <p:pic>
        <p:nvPicPr>
          <p:cNvPr id="2" name="الله السميع البصير(240P)_1">
            <a:hlinkClick r:id="" action="ppaction://media"/>
            <a:extLst>
              <a:ext uri="{FF2B5EF4-FFF2-40B4-BE49-F238E27FC236}">
                <a16:creationId xmlns:a16="http://schemas.microsoft.com/office/drawing/2014/main" id="{C762955F-F866-4C9A-927B-FF88A92370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20539" y="1259099"/>
            <a:ext cx="7793500" cy="408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5E6955-B557-4A11-93A0-39E853FF7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37072" y="727158"/>
            <a:ext cx="1354928" cy="1315635"/>
          </a:xfrm>
          <a:prstGeom prst="rect">
            <a:avLst/>
          </a:prstGeom>
        </p:spPr>
      </p:pic>
      <p:pic>
        <p:nvPicPr>
          <p:cNvPr id="7" name="Picture 2" descr="Expo 2020 Dubai Logo Download Vector">
            <a:extLst>
              <a:ext uri="{FF2B5EF4-FFF2-40B4-BE49-F238E27FC236}">
                <a16:creationId xmlns:a16="http://schemas.microsoft.com/office/drawing/2014/main" id="{D5E71DF0-384E-4942-8346-7936D24EF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364" y="14281"/>
            <a:ext cx="1436110" cy="73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FA41199-9123-4F98-AB42-60C2B6A3B0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4195" cy="994294"/>
          </a:xfrm>
          <a:prstGeom prst="ellipse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987688C-49DE-4869-9D7C-BADD6E8723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87" y="96241"/>
            <a:ext cx="1699000" cy="105056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5D89EE9-3DB9-49C4-A8F6-945C6B5A2D1A}"/>
              </a:ext>
            </a:extLst>
          </p:cNvPr>
          <p:cNvSpPr/>
          <p:nvPr/>
        </p:nvSpPr>
        <p:spPr>
          <a:xfrm>
            <a:off x="9299597" y="5396763"/>
            <a:ext cx="1756229" cy="903741"/>
          </a:xfrm>
          <a:prstGeom prst="ellipse">
            <a:avLst/>
          </a:prstGeom>
          <a:solidFill>
            <a:srgbClr val="D6A1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</a:rPr>
              <a:t>مدة التمرين دقيقة واحدة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1" name="مؤقت دقيقة واحدة one minute(360P)_1">
            <a:hlinkClick r:id="" action="ppaction://media"/>
            <a:extLst>
              <a:ext uri="{FF2B5EF4-FFF2-40B4-BE49-F238E27FC236}">
                <a16:creationId xmlns:a16="http://schemas.microsoft.com/office/drawing/2014/main" id="{10144C4E-D46A-4DF0-A3EC-99C32595E3B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28283" y="5450651"/>
            <a:ext cx="2204038" cy="1267484"/>
          </a:xfrm>
          <a:prstGeom prst="rect">
            <a:avLst/>
          </a:prstGeom>
        </p:spPr>
      </p:pic>
      <p:sp>
        <p:nvSpPr>
          <p:cNvPr id="12" name="Arrow: Curved Down 11">
            <a:extLst>
              <a:ext uri="{FF2B5EF4-FFF2-40B4-BE49-F238E27FC236}">
                <a16:creationId xmlns:a16="http://schemas.microsoft.com/office/drawing/2014/main" id="{8569601A-384B-4D86-9369-A60257A0F7A5}"/>
              </a:ext>
            </a:extLst>
          </p:cNvPr>
          <p:cNvSpPr/>
          <p:nvPr/>
        </p:nvSpPr>
        <p:spPr>
          <a:xfrm>
            <a:off x="2720539" y="197661"/>
            <a:ext cx="2941982" cy="1015093"/>
          </a:xfrm>
          <a:prstGeom prst="curvedDownArrow">
            <a:avLst/>
          </a:prstGeom>
          <a:solidFill>
            <a:srgbClr val="FFFF00"/>
          </a:solidFill>
          <a:effectLst>
            <a:glow rad="139700">
              <a:schemeClr val="accent4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شاهد و عبر 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9">
            <a:extLst>
              <a:ext uri="{FF2B5EF4-FFF2-40B4-BE49-F238E27FC236}">
                <a16:creationId xmlns:a16="http://schemas.microsoft.com/office/drawing/2014/main" id="{3EA7C612-93D6-430E-A8DE-4B6DEBBD5819}"/>
              </a:ext>
            </a:extLst>
          </p:cNvPr>
          <p:cNvSpPr/>
          <p:nvPr/>
        </p:nvSpPr>
        <p:spPr>
          <a:xfrm>
            <a:off x="-152335" y="2504406"/>
            <a:ext cx="2575041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>
                <a:ln w="11430"/>
                <a:solidFill>
                  <a:schemeClr val="tx1"/>
                </a:solidFill>
                <a:highlight>
                  <a:srgbClr val="FFFF00"/>
                </a:highlight>
              </a:rPr>
              <a:t>أنا</a:t>
            </a:r>
            <a:r>
              <a:rPr lang="ar-BH" sz="3200" b="1" cap="none" spc="50" dirty="0">
                <a:ln w="11430"/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ar-SA" sz="3200" b="1" spc="50" dirty="0">
                <a:ln w="11430"/>
                <a:solidFill>
                  <a:schemeClr val="tx1"/>
                </a:solidFill>
                <a:highlight>
                  <a:srgbClr val="FFFF00"/>
                </a:highlight>
              </a:rPr>
              <a:t>على ثقة</a:t>
            </a:r>
            <a:r>
              <a:rPr lang="ar-BH" sz="3200" b="1" spc="50" dirty="0">
                <a:ln w="11430"/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ar-SA" sz="3200" b="1" cap="none" spc="50" dirty="0">
                <a:ln w="11430"/>
                <a:solidFill>
                  <a:schemeClr val="tx1"/>
                </a:solidFill>
                <a:highlight>
                  <a:srgbClr val="FFFF00"/>
                </a:highlight>
              </a:rPr>
              <a:t>أنك</a:t>
            </a:r>
            <a:r>
              <a:rPr lang="ar-BH" sz="3200" b="1" cap="none" spc="50" dirty="0">
                <a:ln w="11430"/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ar-SA" sz="3200" b="1" spc="50" dirty="0">
                <a:ln w="11430"/>
                <a:solidFill>
                  <a:schemeClr val="tx1"/>
                </a:solidFill>
                <a:highlight>
                  <a:srgbClr val="FFFF00"/>
                </a:highlight>
              </a:rPr>
              <a:t>ستكتشف</a:t>
            </a:r>
          </a:p>
          <a:p>
            <a:pPr algn="ctr"/>
            <a:r>
              <a:rPr lang="ar-SA" sz="3200" b="1" cap="none" spc="50" dirty="0">
                <a:ln w="11430"/>
                <a:solidFill>
                  <a:schemeClr val="tx1"/>
                </a:solidFill>
                <a:highlight>
                  <a:srgbClr val="FFFF00"/>
                </a:highlight>
              </a:rPr>
              <a:t>عنوان الدرس</a:t>
            </a:r>
            <a:r>
              <a:rPr lang="ar-BH" sz="3200" b="1" cap="none" spc="50" dirty="0">
                <a:ln w="11430"/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ar-SA" sz="3200" b="1" spc="50" dirty="0">
                <a:ln w="11430"/>
                <a:solidFill>
                  <a:schemeClr val="tx1"/>
                </a:solidFill>
                <a:highlight>
                  <a:srgbClr val="FFFF00"/>
                </a:highlight>
              </a:rPr>
              <a:t>بعد</a:t>
            </a:r>
            <a:r>
              <a:rPr lang="ar-BH" sz="3200" b="1" spc="50" dirty="0">
                <a:ln w="11430"/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ar-SA" sz="3200" b="1" cap="none" spc="50" dirty="0">
                <a:ln w="11430"/>
                <a:solidFill>
                  <a:schemeClr val="tx1"/>
                </a:solidFill>
                <a:highlight>
                  <a:srgbClr val="FFFF00"/>
                </a:highlight>
              </a:rPr>
              <a:t>هذه التهيئة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460841-7848-4695-8569-3B958402F6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9585" y="994294"/>
            <a:ext cx="1493764" cy="89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1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2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1776"/>
            <a:ext cx="12192000" cy="67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4AE9F5-9DE7-40EB-9205-9C4E956E9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4" name="Picture 2" descr="Expo 2020 Dubai Logo Download Vector">
            <a:extLst>
              <a:ext uri="{FF2B5EF4-FFF2-40B4-BE49-F238E27FC236}">
                <a16:creationId xmlns:a16="http://schemas.microsoft.com/office/drawing/2014/main" id="{3542D316-59CE-4DE9-98E3-D9D5866C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06BB0AB-5389-409B-B7B2-2A11CC9D0C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37CF627-CD7A-4197-9B1E-E35CE9FAE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pic>
        <p:nvPicPr>
          <p:cNvPr id="7" name="صورة 10">
            <a:extLst>
              <a:ext uri="{FF2B5EF4-FFF2-40B4-BE49-F238E27FC236}">
                <a16:creationId xmlns:a16="http://schemas.microsoft.com/office/drawing/2014/main" id="{96EB8329-13D0-45EC-A1CC-907EBAA2C1E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" r="3045"/>
          <a:stretch/>
        </p:blipFill>
        <p:spPr>
          <a:xfrm>
            <a:off x="2344665" y="966291"/>
            <a:ext cx="8119424" cy="4668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1EB248-9273-4020-A41B-7E97CA724B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621" y="2615404"/>
            <a:ext cx="1330913" cy="3786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5799F6-A897-4AD2-BC4B-E412A9CAF9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76" b="97183" l="10000" r="90000">
                        <a14:foregroundMark x1="41417" y1="9101" x2="41417" y2="9101"/>
                        <a14:foregroundMark x1="52500" y1="7259" x2="52500" y2="7259"/>
                        <a14:foregroundMark x1="42833" y1="6934" x2="42833" y2="6934"/>
                        <a14:foregroundMark x1="52000" y1="6176" x2="52000" y2="6176"/>
                        <a14:foregroundMark x1="42500" y1="6176" x2="42500" y2="6176"/>
                        <a14:foregroundMark x1="64750" y1="90683" x2="64750" y2="90683"/>
                        <a14:foregroundMark x1="77250" y1="97183" x2="77250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668726" y="3660999"/>
            <a:ext cx="1794023" cy="1379903"/>
          </a:xfrm>
          <a:prstGeom prst="rect">
            <a:avLst/>
          </a:prstGeom>
        </p:spPr>
      </p:pic>
      <p:pic>
        <p:nvPicPr>
          <p:cNvPr id="10" name="صورة 10">
            <a:extLst>
              <a:ext uri="{FF2B5EF4-FFF2-40B4-BE49-F238E27FC236}">
                <a16:creationId xmlns:a16="http://schemas.microsoft.com/office/drawing/2014/main" id="{C0EDF024-EF13-40C1-A090-AE221A8222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6716" y1="12425" x2="59232" y2="13026"/>
                        <a14:foregroundMark x1="51549" y1="14429" x2="47831" y2="65932"/>
                        <a14:foregroundMark x1="14994" y1="47695" x2="87608" y2="51102"/>
                        <a14:foregroundMark x1="41140" y1="87174" x2="37794" y2="15832"/>
                        <a14:foregroundMark x1="20322" y1="75952" x2="40644" y2="36273"/>
                        <a14:foregroundMark x1="84634" y1="65130" x2="41140" y2="54509"/>
                        <a14:foregroundMark x1="77943" y1="25050" x2="22305" y2="46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336" y="1553033"/>
            <a:ext cx="7458081" cy="31816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7BDEB6-F4CF-49F8-8CBD-C7EEF0A6FE1B}"/>
              </a:ext>
            </a:extLst>
          </p:cNvPr>
          <p:cNvSpPr txBox="1"/>
          <p:nvPr/>
        </p:nvSpPr>
        <p:spPr>
          <a:xfrm>
            <a:off x="4480902" y="1121016"/>
            <a:ext cx="24245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3300" b="1" dirty="0">
                <a:latin typeface="Calibri" panose="020F0502020204030204" pitchFamily="34" charset="0"/>
                <a:cs typeface="Calibri" panose="020F0502020204030204" pitchFamily="34" charset="0"/>
              </a:rPr>
              <a:t>عنوان الدرس:</a:t>
            </a:r>
            <a:endParaRPr lang="ar-AE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790C91-0486-49CB-BBEF-41905D926593}"/>
              </a:ext>
            </a:extLst>
          </p:cNvPr>
          <p:cNvSpPr/>
          <p:nvPr/>
        </p:nvSpPr>
        <p:spPr>
          <a:xfrm>
            <a:off x="3896410" y="2715234"/>
            <a:ext cx="5015936" cy="1067601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ar-BH" sz="6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الله السميع البصير</a:t>
            </a:r>
          </a:p>
        </p:txBody>
      </p:sp>
    </p:spTree>
    <p:extLst>
      <p:ext uri="{BB962C8B-B14F-4D97-AF65-F5344CB8AC3E}">
        <p14:creationId xmlns:p14="http://schemas.microsoft.com/office/powerpoint/2010/main" val="16482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14281"/>
            <a:ext cx="12192000" cy="67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58B245-A26E-4945-AE96-4C92A20462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4" name="Picture 2" descr="Expo 2020 Dubai Logo Download Vector">
            <a:extLst>
              <a:ext uri="{FF2B5EF4-FFF2-40B4-BE49-F238E27FC236}">
                <a16:creationId xmlns:a16="http://schemas.microsoft.com/office/drawing/2014/main" id="{5A1AD36E-0C2F-4A79-B784-D1832C133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BFC9FD4-3131-4106-9AB5-643004F283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2E1A813-43A9-47A9-8560-454F3253D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CE2FB0-E976-4547-85D1-EC014260A93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18834" y="605732"/>
            <a:ext cx="3151905" cy="640135"/>
          </a:xfrm>
          <a:prstGeom prst="rect">
            <a:avLst/>
          </a:prstGeom>
          <a:solidFill>
            <a:srgbClr val="BFE218"/>
          </a:solidFill>
        </p:spPr>
      </p:pic>
      <p:sp>
        <p:nvSpPr>
          <p:cNvPr id="8" name="Cube 7">
            <a:extLst>
              <a:ext uri="{FF2B5EF4-FFF2-40B4-BE49-F238E27FC236}">
                <a16:creationId xmlns:a16="http://schemas.microsoft.com/office/drawing/2014/main" id="{129E2A3B-C07A-474A-A801-EB3F48FAD99B}"/>
              </a:ext>
            </a:extLst>
          </p:cNvPr>
          <p:cNvSpPr/>
          <p:nvPr/>
        </p:nvSpPr>
        <p:spPr bwMode="auto">
          <a:xfrm>
            <a:off x="2852099" y="1287203"/>
            <a:ext cx="8758888" cy="2204189"/>
          </a:xfrm>
          <a:prstGeom prst="cube">
            <a:avLst/>
          </a:prstGeom>
          <a:solidFill>
            <a:srgbClr val="AAD9E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4400" b="1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</a:rPr>
              <a:t>يتعرف معنى اسم السميع و البصير من أسماء الله سبحانه و تعالى و يستدل عليه </a:t>
            </a:r>
            <a:endParaRPr kumimoji="0" lang="en-US" sz="4400" b="1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1FE38D48-79D6-4E10-A6ED-3CE7D113DDA6}"/>
              </a:ext>
            </a:extLst>
          </p:cNvPr>
          <p:cNvSpPr/>
          <p:nvPr/>
        </p:nvSpPr>
        <p:spPr bwMode="auto">
          <a:xfrm>
            <a:off x="2584174" y="3707239"/>
            <a:ext cx="8574933" cy="2114149"/>
          </a:xfrm>
          <a:prstGeom prst="cube">
            <a:avLst/>
          </a:prstGeom>
          <a:solidFill>
            <a:srgbClr val="AAD9E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4400" b="1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</a:rPr>
              <a:t>يعبر عن حبه لله الذي يسمعه و يراه و لا يخفى عليه شيء من أمره </a:t>
            </a:r>
            <a:endParaRPr kumimoji="0" lang="en-US" sz="4400" b="1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</a:endParaRPr>
          </a:p>
        </p:txBody>
      </p:sp>
      <p:pic>
        <p:nvPicPr>
          <p:cNvPr id="11" name="صورة 6">
            <a:extLst>
              <a:ext uri="{FF2B5EF4-FFF2-40B4-BE49-F238E27FC236}">
                <a16:creationId xmlns:a16="http://schemas.microsoft.com/office/drawing/2014/main" id="{86854682-4B78-4A0C-A4DD-AA81B87C87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3281" y1="16875" x2="63281" y2="16875"/>
                        <a14:foregroundMark x1="35625" y1="21094" x2="35625" y2="21094"/>
                        <a14:foregroundMark x1="36719" y1="16875" x2="36719" y2="16250"/>
                        <a14:foregroundMark x1="35938" y1="16250" x2="34063" y2="15156"/>
                        <a14:foregroundMark x1="34688" y1="20938" x2="31406" y2="18750"/>
                        <a14:foregroundMark x1="30938" y1="21406" x2="30938" y2="21406"/>
                        <a14:foregroundMark x1="30156" y1="19219" x2="30156" y2="19219"/>
                        <a14:foregroundMark x1="33906" y1="12969" x2="33906" y2="12969"/>
                        <a14:foregroundMark x1="35938" y1="13125" x2="35938" y2="13125"/>
                        <a14:foregroundMark x1="37656" y1="15469" x2="37656" y2="15469"/>
                        <a14:foregroundMark x1="84219" y1="39375" x2="84219" y2="39375"/>
                        <a14:foregroundMark x1="85000" y1="42188" x2="85000" y2="42188"/>
                        <a14:foregroundMark x1="86094" y1="39063" x2="86094" y2="39063"/>
                        <a14:foregroundMark x1="82188" y1="46250" x2="83281" y2="38750"/>
                        <a14:foregroundMark x1="61563" y1="16250" x2="61563" y2="16250"/>
                        <a14:foregroundMark x1="88594" y1="44531" x2="87031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31" y="-342828"/>
            <a:ext cx="2720615" cy="27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9FE76D-8DCB-4A6D-96D9-7BF690D4F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606802"/>
            <a:ext cx="12191999" cy="23767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757"/>
            <a:ext cx="12192000" cy="67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9A6DA2-C37C-4DD0-93E2-7AF49E5FBA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36" r="5385" b="5825"/>
          <a:stretch/>
        </p:blipFill>
        <p:spPr>
          <a:xfrm>
            <a:off x="2160104" y="1099770"/>
            <a:ext cx="9992139" cy="4598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كيف تكتب-رواية-9 — رقيم">
            <a:extLst>
              <a:ext uri="{FF2B5EF4-FFF2-40B4-BE49-F238E27FC236}">
                <a16:creationId xmlns:a16="http://schemas.microsoft.com/office/drawing/2014/main" id="{3AF6E551-16EA-49D1-B0EB-E78F45E2F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3043"/>
            <a:ext cx="2143125" cy="35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xpo 2020 Dubai Logo Download Vector">
            <a:extLst>
              <a:ext uri="{FF2B5EF4-FFF2-40B4-BE49-F238E27FC236}">
                <a16:creationId xmlns:a16="http://schemas.microsoft.com/office/drawing/2014/main" id="{8E2EF8E2-9C42-487C-A4C6-D8A451506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FCCFC30-6DDA-4A4C-B947-3788FCF8B4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A6BDB91-5C35-4706-A10B-2136E3394D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pic>
        <p:nvPicPr>
          <p:cNvPr id="13" name="صورة 6">
            <a:extLst>
              <a:ext uri="{FF2B5EF4-FFF2-40B4-BE49-F238E27FC236}">
                <a16:creationId xmlns:a16="http://schemas.microsoft.com/office/drawing/2014/main" id="{FDABCC7C-9132-4BB3-A4A2-A9CBFD3940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3281" y1="16875" x2="63281" y2="16875"/>
                        <a14:foregroundMark x1="35625" y1="21094" x2="35625" y2="21094"/>
                        <a14:foregroundMark x1="36719" y1="16875" x2="36719" y2="16250"/>
                        <a14:foregroundMark x1="35938" y1="16250" x2="34063" y2="15156"/>
                        <a14:foregroundMark x1="34688" y1="20938" x2="31406" y2="18750"/>
                        <a14:foregroundMark x1="30938" y1="21406" x2="30938" y2="21406"/>
                        <a14:foregroundMark x1="30156" y1="19219" x2="30156" y2="19219"/>
                        <a14:foregroundMark x1="33906" y1="12969" x2="33906" y2="12969"/>
                        <a14:foregroundMark x1="35938" y1="13125" x2="35938" y2="13125"/>
                        <a14:foregroundMark x1="37656" y1="15469" x2="37656" y2="15469"/>
                        <a14:foregroundMark x1="84219" y1="39375" x2="84219" y2="39375"/>
                        <a14:foregroundMark x1="85000" y1="42188" x2="85000" y2="42188"/>
                        <a14:foregroundMark x1="86094" y1="39063" x2="86094" y2="39063"/>
                        <a14:foregroundMark x1="82188" y1="46250" x2="83281" y2="38750"/>
                        <a14:foregroundMark x1="61563" y1="16250" x2="61563" y2="16250"/>
                        <a14:foregroundMark x1="88594" y1="44531" x2="87031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386" y="-175907"/>
            <a:ext cx="2459429" cy="24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5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237"/>
            <a:ext cx="12192000" cy="6734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B2CF2E-186C-4258-89B8-B2D37F3BE2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5" name="Picture 2" descr="Expo 2020 Dubai Logo Download Vector">
            <a:extLst>
              <a:ext uri="{FF2B5EF4-FFF2-40B4-BE49-F238E27FC236}">
                <a16:creationId xmlns:a16="http://schemas.microsoft.com/office/drawing/2014/main" id="{33F6D4AA-BD56-40C1-B4C3-199FD363E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D17FD1B-7A33-4F3C-B381-62E9686013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5A3DBE6-C271-4AB5-9E70-1FC8C589E8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997E6F-D7A3-4479-96FD-E7208D5B2B4D}"/>
              </a:ext>
            </a:extLst>
          </p:cNvPr>
          <p:cNvSpPr/>
          <p:nvPr/>
        </p:nvSpPr>
        <p:spPr>
          <a:xfrm>
            <a:off x="5922498" y="2782931"/>
            <a:ext cx="4678827" cy="7932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ماذا يسمع الله ؟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D47CC0-0433-4D6A-964E-10E0682FAEA0}"/>
              </a:ext>
            </a:extLst>
          </p:cNvPr>
          <p:cNvSpPr/>
          <p:nvPr/>
        </p:nvSpPr>
        <p:spPr>
          <a:xfrm>
            <a:off x="4051495" y="3795068"/>
            <a:ext cx="5689357" cy="7737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يسمع أصوات جميع مخلوقاته .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BFF077-8BBD-418C-9733-F7A0D653CDF6}"/>
              </a:ext>
            </a:extLst>
          </p:cNvPr>
          <p:cNvSpPr/>
          <p:nvPr/>
        </p:nvSpPr>
        <p:spPr>
          <a:xfrm>
            <a:off x="954770" y="4768086"/>
            <a:ext cx="7307141" cy="7737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يسمع أصوات مخلوقاته في العلن أو السر ؟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3BC3FDF-D5D6-423E-BB91-83FE94498693}"/>
              </a:ext>
            </a:extLst>
          </p:cNvPr>
          <p:cNvSpPr/>
          <p:nvPr/>
        </p:nvSpPr>
        <p:spPr>
          <a:xfrm>
            <a:off x="98476" y="5730857"/>
            <a:ext cx="12070079" cy="7737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الله يسمع أصوات مخلوقاته في العلن و السر و النجوى في كل زمان و مكان   .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لقطة اليوم : مع احترامي للتعليم الخصوصي ...لم افهم ...؟؟؟ | CHTOUKAPHYSIQUE">
            <a:extLst>
              <a:ext uri="{FF2B5EF4-FFF2-40B4-BE49-F238E27FC236}">
                <a16:creationId xmlns:a16="http://schemas.microsoft.com/office/drawing/2014/main" id="{9DB907D5-E0D3-4B7A-803B-BFFFD2E5D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43" b="89683" l="10000" r="90000">
                        <a14:foregroundMark x1="47000" y1="7143" x2="47000" y2="7143"/>
                        <a14:foregroundMark x1="37500" y1="77778" x2="37500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642" y="3324576"/>
            <a:ext cx="1905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بادرة إفهم صح">
            <a:extLst>
              <a:ext uri="{FF2B5EF4-FFF2-40B4-BE49-F238E27FC236}">
                <a16:creationId xmlns:a16="http://schemas.microsoft.com/office/drawing/2014/main" id="{D5DAE295-12BD-4C38-B2CD-E30728426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484" y="2157270"/>
            <a:ext cx="2952750" cy="20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15B5FE-55B8-4DE3-A221-332B53B021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773" y="702407"/>
            <a:ext cx="1175181" cy="1015386"/>
          </a:xfrm>
          <a:prstGeom prst="rect">
            <a:avLst/>
          </a:prstGeom>
        </p:spPr>
      </p:pic>
      <p:pic>
        <p:nvPicPr>
          <p:cNvPr id="17" name="Picture 4" descr="نتيجة بحث الصور عن ‪smiley face asking question‬‏">
            <a:extLst>
              <a:ext uri="{FF2B5EF4-FFF2-40B4-BE49-F238E27FC236}">
                <a16:creationId xmlns:a16="http://schemas.microsoft.com/office/drawing/2014/main" id="{1054C36A-7451-4DF4-8C0F-160CFAC65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6163" y="1354954"/>
            <a:ext cx="1770345" cy="142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01F1A1-35ED-4EA4-B4FF-0085FDDDEACD}"/>
              </a:ext>
            </a:extLst>
          </p:cNvPr>
          <p:cNvSpPr/>
          <p:nvPr/>
        </p:nvSpPr>
        <p:spPr>
          <a:xfrm>
            <a:off x="6934424" y="891902"/>
            <a:ext cx="4678827" cy="7737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معنى اسم  الله السميع ؟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CA9A6C-CBD8-463B-809D-441D87DA81DD}"/>
              </a:ext>
            </a:extLst>
          </p:cNvPr>
          <p:cNvSpPr/>
          <p:nvPr/>
        </p:nvSpPr>
        <p:spPr>
          <a:xfrm>
            <a:off x="6466755" y="1845829"/>
            <a:ext cx="4678827" cy="7737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معناه أن الله يسمع.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21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8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237"/>
            <a:ext cx="12192000" cy="6734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B2CF2E-186C-4258-89B8-B2D37F3BE2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5" name="Picture 2" descr="Expo 2020 Dubai Logo Download Vector">
            <a:extLst>
              <a:ext uri="{FF2B5EF4-FFF2-40B4-BE49-F238E27FC236}">
                <a16:creationId xmlns:a16="http://schemas.microsoft.com/office/drawing/2014/main" id="{33F6D4AA-BD56-40C1-B4C3-199FD363E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D17FD1B-7A33-4F3C-B381-62E9686013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5A3DBE6-C271-4AB5-9E70-1FC8C589E8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0526BF-FE57-4F8E-AC38-3BA31ABC1E09}"/>
              </a:ext>
            </a:extLst>
          </p:cNvPr>
          <p:cNvSpPr/>
          <p:nvPr/>
        </p:nvSpPr>
        <p:spPr>
          <a:xfrm>
            <a:off x="6450160" y="806774"/>
            <a:ext cx="4678827" cy="7737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معنى اسم  الله البصير ؟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0E6CC47-23AE-44C6-82CD-45035BF83391}"/>
              </a:ext>
            </a:extLst>
          </p:cNvPr>
          <p:cNvSpPr/>
          <p:nvPr/>
        </p:nvSpPr>
        <p:spPr>
          <a:xfrm>
            <a:off x="5439630" y="1738165"/>
            <a:ext cx="5689357" cy="7737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معناه أن الله يبصر و يرى و يشاهد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997E6F-D7A3-4479-96FD-E7208D5B2B4D}"/>
              </a:ext>
            </a:extLst>
          </p:cNvPr>
          <p:cNvSpPr/>
          <p:nvPr/>
        </p:nvSpPr>
        <p:spPr>
          <a:xfrm>
            <a:off x="6366949" y="2734035"/>
            <a:ext cx="4678827" cy="7932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ماذا يبصر الله ؟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D47CC0-0433-4D6A-964E-10E0682FAEA0}"/>
              </a:ext>
            </a:extLst>
          </p:cNvPr>
          <p:cNvSpPr/>
          <p:nvPr/>
        </p:nvSpPr>
        <p:spPr>
          <a:xfrm>
            <a:off x="3865244" y="3709818"/>
            <a:ext cx="7180532" cy="7737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يبصر الله جميع مخلوقاته صغيرها و كبيرها .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BFF077-8BBD-418C-9733-F7A0D653CDF6}"/>
              </a:ext>
            </a:extLst>
          </p:cNvPr>
          <p:cNvSpPr/>
          <p:nvPr/>
        </p:nvSpPr>
        <p:spPr>
          <a:xfrm>
            <a:off x="1713545" y="4715629"/>
            <a:ext cx="9332231" cy="7737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يبصر الله أعمال مخلوقاته في العلن فقط أم السر أيضا ؟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3BC3FDF-D5D6-423E-BB91-83FE94498693}"/>
              </a:ext>
            </a:extLst>
          </p:cNvPr>
          <p:cNvSpPr/>
          <p:nvPr/>
        </p:nvSpPr>
        <p:spPr>
          <a:xfrm>
            <a:off x="98476" y="5730857"/>
            <a:ext cx="12070079" cy="7737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يبصر الله أعمال مخلوقاته في كل </a:t>
            </a:r>
            <a:r>
              <a:rPr lang="ar-BH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شيئ</a:t>
            </a:r>
            <a:r>
              <a:rPr lang="ar-B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مهما يكن صغيرا في كل زمان و مكان   .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لقطة اليوم : مع احترامي للتعليم الخصوصي ...لم افهم ...؟؟؟ | CHTOUKAPHYSIQUE">
            <a:extLst>
              <a:ext uri="{FF2B5EF4-FFF2-40B4-BE49-F238E27FC236}">
                <a16:creationId xmlns:a16="http://schemas.microsoft.com/office/drawing/2014/main" id="{9DB907D5-E0D3-4B7A-803B-BFFFD2E5D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43" b="89683" l="10000" r="90000">
                        <a14:foregroundMark x1="47000" y1="7143" x2="47000" y2="7143"/>
                        <a14:foregroundMark x1="37500" y1="77778" x2="37500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350" y="3330557"/>
            <a:ext cx="1905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بادرة إفهم صح">
            <a:extLst>
              <a:ext uri="{FF2B5EF4-FFF2-40B4-BE49-F238E27FC236}">
                <a16:creationId xmlns:a16="http://schemas.microsoft.com/office/drawing/2014/main" id="{D5DAE295-12BD-4C38-B2CD-E30728426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484" y="2157270"/>
            <a:ext cx="2952750" cy="20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15B5FE-55B8-4DE3-A221-332B53B021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773" y="702407"/>
            <a:ext cx="1175181" cy="1015386"/>
          </a:xfrm>
          <a:prstGeom prst="rect">
            <a:avLst/>
          </a:prstGeom>
        </p:spPr>
      </p:pic>
      <p:pic>
        <p:nvPicPr>
          <p:cNvPr id="17" name="Picture 4" descr="نتيجة بحث الصور عن ‪smiley face asking question‬‏">
            <a:extLst>
              <a:ext uri="{FF2B5EF4-FFF2-40B4-BE49-F238E27FC236}">
                <a16:creationId xmlns:a16="http://schemas.microsoft.com/office/drawing/2014/main" id="{1054C36A-7451-4DF4-8C0F-160CFAC65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6163" y="1354954"/>
            <a:ext cx="1770345" cy="142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2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2B76BA-59BF-4858-B847-CB199B28B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287"/>
            <a:ext cx="12192000" cy="6734188"/>
          </a:xfrm>
          <a:prstGeom prst="rect">
            <a:avLst/>
          </a:prstGeom>
        </p:spPr>
      </p:pic>
      <p:pic>
        <p:nvPicPr>
          <p:cNvPr id="8" name="Picture 2" descr="Expo 2020 Dubai Logo Download Vector">
            <a:extLst>
              <a:ext uri="{FF2B5EF4-FFF2-40B4-BE49-F238E27FC236}">
                <a16:creationId xmlns:a16="http://schemas.microsoft.com/office/drawing/2014/main" id="{00311453-21E5-464D-9D6D-1058B7265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F6D3BD3-06D7-42FB-B40D-314054B06E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9B4980F-2C46-473E-8EF4-8F2BB4F977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DDC14D-3753-430A-8113-7AF6FC6FF5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400" t="6133" r="1112"/>
          <a:stretch/>
        </p:blipFill>
        <p:spPr>
          <a:xfrm>
            <a:off x="824051" y="815927"/>
            <a:ext cx="10922472" cy="5383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صورة 6">
            <a:extLst>
              <a:ext uri="{FF2B5EF4-FFF2-40B4-BE49-F238E27FC236}">
                <a16:creationId xmlns:a16="http://schemas.microsoft.com/office/drawing/2014/main" id="{6505CC27-5E8A-4BEA-BE54-94970BC0F4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3281" y1="16875" x2="63281" y2="16875"/>
                        <a14:foregroundMark x1="35625" y1="21094" x2="35625" y2="21094"/>
                        <a14:foregroundMark x1="36719" y1="16875" x2="36719" y2="16250"/>
                        <a14:foregroundMark x1="35938" y1="16250" x2="34063" y2="15156"/>
                        <a14:foregroundMark x1="34688" y1="20938" x2="31406" y2="18750"/>
                        <a14:foregroundMark x1="30938" y1="21406" x2="30938" y2="21406"/>
                        <a14:foregroundMark x1="30156" y1="19219" x2="30156" y2="19219"/>
                        <a14:foregroundMark x1="33906" y1="12969" x2="33906" y2="12969"/>
                        <a14:foregroundMark x1="35938" y1="13125" x2="35938" y2="13125"/>
                        <a14:foregroundMark x1="37656" y1="15469" x2="37656" y2="15469"/>
                        <a14:foregroundMark x1="84219" y1="39375" x2="84219" y2="39375"/>
                        <a14:foregroundMark x1="85000" y1="42188" x2="85000" y2="42188"/>
                        <a14:foregroundMark x1="86094" y1="39063" x2="86094" y2="39063"/>
                        <a14:foregroundMark x1="82188" y1="46250" x2="83281" y2="38750"/>
                        <a14:foregroundMark x1="61563" y1="16250" x2="61563" y2="16250"/>
                        <a14:foregroundMark x1="88594" y1="44531" x2="87031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140" y="275122"/>
            <a:ext cx="2418598" cy="241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4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14281"/>
            <a:ext cx="12192000" cy="67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2B2EDD-EFE5-4AA1-B3EA-D127351A9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4" name="Picture 2" descr="Expo 2020 Dubai Logo Download Vector">
            <a:extLst>
              <a:ext uri="{FF2B5EF4-FFF2-40B4-BE49-F238E27FC236}">
                <a16:creationId xmlns:a16="http://schemas.microsoft.com/office/drawing/2014/main" id="{F2E8CD9D-CF16-4F81-922C-46634045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C54475C-9537-499C-88F4-4E6D380B8A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8AE93B1-154F-49C9-9BDD-A5D798777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id="{41337CB6-4020-45A1-832D-D525DB6B8A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389" b="60833" l="29688" r="68021">
                        <a14:foregroundMark x1="50417" y1="45648" x2="50417" y2="45648"/>
                        <a14:foregroundMark x1="63333" y1="45463" x2="63333" y2="45463"/>
                        <a14:foregroundMark x1="60990" y1="45648" x2="60990" y2="45648"/>
                        <a14:foregroundMark x1="67656" y1="45741" x2="67656" y2="45741"/>
                        <a14:foregroundMark x1="68021" y1="45648" x2="68021" y2="45648"/>
                        <a14:foregroundMark x1="64375" y1="45741" x2="64375" y2="45741"/>
                        <a14:foregroundMark x1="33385" y1="48981" x2="33385" y2="48981"/>
                        <a14:foregroundMark x1="35781" y1="41389" x2="35781" y2="41389"/>
                        <a14:foregroundMark x1="39896" y1="38796" x2="39896" y2="38796"/>
                        <a14:foregroundMark x1="44167" y1="41574" x2="44167" y2="41574"/>
                        <a14:foregroundMark x1="46302" y1="49352" x2="46302" y2="49352"/>
                        <a14:foregroundMark x1="44063" y1="57407" x2="44063" y2="57407"/>
                        <a14:foregroundMark x1="39896" y1="60833" x2="39896" y2="60833"/>
                        <a14:foregroundMark x1="35313" y1="57778" x2="35313" y2="57778"/>
                      </a14:backgroundRemoval>
                    </a14:imgEffect>
                  </a14:imgLayer>
                </a14:imgProps>
              </a:ext>
            </a:extLst>
          </a:blip>
          <a:srcRect l="24976" t="34042" r="27475" b="41885"/>
          <a:stretch/>
        </p:blipFill>
        <p:spPr>
          <a:xfrm>
            <a:off x="-291547" y="1028042"/>
            <a:ext cx="10015904" cy="202752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E46BF5F-8561-4C02-89C7-CC3AD53645E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111" b="83704" l="29688" r="67656">
                        <a14:foregroundMark x1="39167" y1="67685" x2="39167" y2="67685"/>
                        <a14:foregroundMark x1="40521" y1="67963" x2="40521" y2="67963"/>
                        <a14:foregroundMark x1="50000" y1="67593" x2="50000" y2="67593"/>
                        <a14:foregroundMark x1="50000" y1="67685" x2="50000" y2="67685"/>
                        <a14:foregroundMark x1="49583" y1="67685" x2="49583" y2="67685"/>
                        <a14:foregroundMark x1="50625" y1="67593" x2="50625" y2="67593"/>
                        <a14:foregroundMark x1="53385" y1="73333" x2="53385" y2="73333"/>
                        <a14:foregroundMark x1="55052" y1="80185" x2="55052" y2="80185"/>
                        <a14:foregroundMark x1="60313" y1="83796" x2="60313" y2="83796"/>
                        <a14:foregroundMark x1="59479" y1="83796" x2="59479" y2="83796"/>
                        <a14:foregroundMark x1="64844" y1="79630" x2="64844" y2="79630"/>
                        <a14:foregroundMark x1="65729" y1="72593" x2="65729" y2="72593"/>
                        <a14:foregroundMark x1="64479" y1="64444" x2="64479" y2="64444"/>
                        <a14:foregroundMark x1="59740" y1="61111" x2="59740" y2="61111"/>
                        <a14:foregroundMark x1="55469" y1="63704" x2="55469" y2="63704"/>
                        <a14:foregroundMark x1="46979" y1="68426" x2="46979" y2="68426"/>
                        <a14:foregroundMark x1="46146" y1="67130" x2="46146" y2="67130"/>
                        <a14:foregroundMark x1="44635" y1="68148" x2="44635" y2="68148"/>
                        <a14:foregroundMark x1="36927" y1="68426" x2="36927" y2="68426"/>
                        <a14:foregroundMark x1="36927" y1="67593" x2="36927" y2="67593"/>
                      </a14:backgroundRemoval>
                    </a14:imgEffect>
                  </a14:imgLayer>
                </a14:imgProps>
              </a:ext>
            </a:extLst>
          </a:blip>
          <a:srcRect l="24976" t="61205" r="27475" b="16662"/>
          <a:stretch/>
        </p:blipFill>
        <p:spPr>
          <a:xfrm>
            <a:off x="412026" y="3069845"/>
            <a:ext cx="10996566" cy="2027523"/>
          </a:xfrm>
          <a:prstGeom prst="rect">
            <a:avLst/>
          </a:prstGeom>
        </p:spPr>
      </p:pic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653AEE08-047F-4E98-B797-FD43E9E270CF}"/>
              </a:ext>
            </a:extLst>
          </p:cNvPr>
          <p:cNvSpPr/>
          <p:nvPr/>
        </p:nvSpPr>
        <p:spPr>
          <a:xfrm>
            <a:off x="7153426" y="232570"/>
            <a:ext cx="3578087" cy="1296079"/>
          </a:xfrm>
          <a:prstGeom prst="irregularSeal1">
            <a:avLst/>
          </a:prstGeom>
          <a:solidFill>
            <a:srgbClr val="AE9F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bg1"/>
                </a:solidFill>
              </a:rPr>
              <a:t>الله يسمع و يرانا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D58884-F86A-473F-BC64-8E8C3311C19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624" y="460409"/>
            <a:ext cx="1511664" cy="13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14281"/>
            <a:ext cx="12192000" cy="67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2B2EDD-EFE5-4AA1-B3EA-D127351A9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4" name="Picture 2" descr="Expo 2020 Dubai Logo Download Vector">
            <a:extLst>
              <a:ext uri="{FF2B5EF4-FFF2-40B4-BE49-F238E27FC236}">
                <a16:creationId xmlns:a16="http://schemas.microsoft.com/office/drawing/2014/main" id="{F2E8CD9D-CF16-4F81-922C-46634045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C54475C-9537-499C-88F4-4E6D380B8A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8AE93B1-154F-49C9-9BDD-A5D798777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pic>
        <p:nvPicPr>
          <p:cNvPr id="9" name="صورة 5">
            <a:extLst>
              <a:ext uri="{FF2B5EF4-FFF2-40B4-BE49-F238E27FC236}">
                <a16:creationId xmlns:a16="http://schemas.microsoft.com/office/drawing/2014/main" id="{1A8FEC1A-C098-45CE-8BAF-D901DFBA00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0251" t="52945" r="26311" b="35146"/>
          <a:stretch/>
        </p:blipFill>
        <p:spPr>
          <a:xfrm>
            <a:off x="2808305" y="1154670"/>
            <a:ext cx="6276513" cy="15195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صورة 6">
            <a:extLst>
              <a:ext uri="{FF2B5EF4-FFF2-40B4-BE49-F238E27FC236}">
                <a16:creationId xmlns:a16="http://schemas.microsoft.com/office/drawing/2014/main" id="{46D8AECD-1157-4180-8E6B-FD828F9A569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893"/>
          <a:stretch/>
        </p:blipFill>
        <p:spPr>
          <a:xfrm>
            <a:off x="4718551" y="3494984"/>
            <a:ext cx="2194447" cy="2250862"/>
          </a:xfrm>
          <a:prstGeom prst="rect">
            <a:avLst/>
          </a:prstGeom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D161F619-69C8-4563-ACD6-BC9D6A011F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3247" y="3249368"/>
            <a:ext cx="3470541" cy="2376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نتيجة بحث الصور عن قرآن">
            <a:extLst>
              <a:ext uri="{FF2B5EF4-FFF2-40B4-BE49-F238E27FC236}">
                <a16:creationId xmlns:a16="http://schemas.microsoft.com/office/drawing/2014/main" id="{7BA3C7AE-8085-41FF-8A86-0CBA3E3D0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536" y="2919853"/>
            <a:ext cx="3837628" cy="262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5EB90E-B212-4FDE-B7C7-4CA2EADEFFD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371" t="19535" r="9738" b="22488"/>
          <a:stretch/>
        </p:blipFill>
        <p:spPr>
          <a:xfrm>
            <a:off x="87191" y="583681"/>
            <a:ext cx="1815921" cy="1048144"/>
          </a:xfrm>
          <a:prstGeom prst="rect">
            <a:avLst/>
          </a:prstGeom>
        </p:spPr>
      </p:pic>
      <p:sp>
        <p:nvSpPr>
          <p:cNvPr id="7" name="Rectangle: Beveled 6">
            <a:extLst>
              <a:ext uri="{FF2B5EF4-FFF2-40B4-BE49-F238E27FC236}">
                <a16:creationId xmlns:a16="http://schemas.microsoft.com/office/drawing/2014/main" id="{F42CD68A-2B28-4A61-B684-9B1E15F96DCB}"/>
              </a:ext>
            </a:extLst>
          </p:cNvPr>
          <p:cNvSpPr/>
          <p:nvPr/>
        </p:nvSpPr>
        <p:spPr>
          <a:xfrm>
            <a:off x="10158915" y="1916375"/>
            <a:ext cx="1881809" cy="1158290"/>
          </a:xfrm>
          <a:prstGeom prst="bevel">
            <a:avLst/>
          </a:prstGeom>
          <a:solidFill>
            <a:srgbClr val="5385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/>
              <a:t>أعبر عن حبي لله من خلال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3403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C41D99-DBB1-4A76-B5B2-A8EFFC0B21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65" y="-320167"/>
            <a:ext cx="12192000" cy="6734188"/>
          </a:xfrm>
          <a:prstGeom prst="rect">
            <a:avLst/>
          </a:prstGeom>
        </p:spPr>
      </p:pic>
      <p:pic>
        <p:nvPicPr>
          <p:cNvPr id="2" name="قصة ( الله يرانا )(360P)">
            <a:hlinkClick r:id="" action="ppaction://media"/>
            <a:extLst>
              <a:ext uri="{FF2B5EF4-FFF2-40B4-BE49-F238E27FC236}">
                <a16:creationId xmlns:a16="http://schemas.microsoft.com/office/drawing/2014/main" id="{DE2D8714-D37A-465C-8D07-62ACE16334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15"/>
                </p14:media>
              </p:ext>
            </p:extLst>
          </p:nvPr>
        </p:nvPicPr>
        <p:blipFill rotWithShape="1">
          <a:blip r:embed="rId7"/>
          <a:srcRect l="28820" r="28505"/>
          <a:stretch/>
        </p:blipFill>
        <p:spPr>
          <a:xfrm>
            <a:off x="1872744" y="1280809"/>
            <a:ext cx="8446512" cy="4751163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5" name="Picture 2" descr="Expo 2020 Dubai Logo Download Vector">
            <a:extLst>
              <a:ext uri="{FF2B5EF4-FFF2-40B4-BE49-F238E27FC236}">
                <a16:creationId xmlns:a16="http://schemas.microsoft.com/office/drawing/2014/main" id="{37506E3E-EA08-4328-82F9-27913956E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0086F9E-2104-46CB-946A-22322A0947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A7AA300-693D-49F8-A980-563665156C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AD0FDD72-1069-4B5F-8979-C427F5B2B80B}"/>
              </a:ext>
            </a:extLst>
          </p:cNvPr>
          <p:cNvSpPr/>
          <p:nvPr/>
        </p:nvSpPr>
        <p:spPr>
          <a:xfrm>
            <a:off x="1590674" y="443979"/>
            <a:ext cx="3656575" cy="836830"/>
          </a:xfrm>
          <a:prstGeom prst="curvedDownArrow">
            <a:avLst/>
          </a:prstGeom>
          <a:solidFill>
            <a:srgbClr val="FFFF00"/>
          </a:solidFill>
          <a:effectLst>
            <a:glow rad="139700">
              <a:schemeClr val="accent4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وقت القصة القصيرة </a:t>
            </a:r>
            <a:endParaRPr lang="en-US" sz="3600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47AB99-5754-4927-A9D4-95493B6B89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7832" y="242125"/>
            <a:ext cx="1813493" cy="1087395"/>
          </a:xfrm>
          <a:prstGeom prst="rect">
            <a:avLst/>
          </a:prstGeom>
        </p:spPr>
      </p:pic>
      <p:pic>
        <p:nvPicPr>
          <p:cNvPr id="10" name="صورة 6">
            <a:extLst>
              <a:ext uri="{FF2B5EF4-FFF2-40B4-BE49-F238E27FC236}">
                <a16:creationId xmlns:a16="http://schemas.microsoft.com/office/drawing/2014/main" id="{E4B3634F-7D70-454B-ADBD-D7FCF3C3A7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3281" y1="16875" x2="63281" y2="16875"/>
                        <a14:foregroundMark x1="35625" y1="21094" x2="35625" y2="21094"/>
                        <a14:foregroundMark x1="36719" y1="16875" x2="36719" y2="16250"/>
                        <a14:foregroundMark x1="35938" y1="16250" x2="34063" y2="15156"/>
                        <a14:foregroundMark x1="34688" y1="20938" x2="31406" y2="18750"/>
                        <a14:foregroundMark x1="30938" y1="21406" x2="30938" y2="21406"/>
                        <a14:foregroundMark x1="30156" y1="19219" x2="30156" y2="19219"/>
                        <a14:foregroundMark x1="33906" y1="12969" x2="33906" y2="12969"/>
                        <a14:foregroundMark x1="35938" y1="13125" x2="35938" y2="13125"/>
                        <a14:foregroundMark x1="37656" y1="15469" x2="37656" y2="15469"/>
                        <a14:foregroundMark x1="84219" y1="39375" x2="84219" y2="39375"/>
                        <a14:foregroundMark x1="85000" y1="42188" x2="85000" y2="42188"/>
                        <a14:foregroundMark x1="86094" y1="39063" x2="86094" y2="39063"/>
                        <a14:foregroundMark x1="82188" y1="46250" x2="83281" y2="38750"/>
                        <a14:foregroundMark x1="61563" y1="16250" x2="61563" y2="16250"/>
                        <a14:foregroundMark x1="88594" y1="44531" x2="87031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586" y="3346607"/>
            <a:ext cx="2578788" cy="257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71"/>
            <a:ext cx="12192000" cy="67341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79D59D-EAD0-4C20-A619-76633C4161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4" name="Picture 2" descr="Expo 2020 Dubai Logo Download Vector">
            <a:extLst>
              <a:ext uri="{FF2B5EF4-FFF2-40B4-BE49-F238E27FC236}">
                <a16:creationId xmlns:a16="http://schemas.microsoft.com/office/drawing/2014/main" id="{E5C09665-283C-4A26-8AC9-57C593E2A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738" y="34890"/>
            <a:ext cx="1590674" cy="114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976D4B1-86A9-4E1D-B3C4-1C2E221C92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4195" cy="994294"/>
          </a:xfrm>
          <a:prstGeom prst="ellipse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BE76A21-9A77-43DB-8CD9-3526ADE559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-56271"/>
            <a:ext cx="1699000" cy="1050565"/>
          </a:xfrm>
          <a:prstGeom prst="rect">
            <a:avLst/>
          </a:prstGeom>
        </p:spPr>
      </p:pic>
      <p:pic>
        <p:nvPicPr>
          <p:cNvPr id="9" name="_في انطلاقته.. النشيد الوطني الإماراتي يصدح في أرجاء معرض _إكسبو دبي 2020(240P)_1">
            <a:hlinkClick r:id="" action="ppaction://media"/>
            <a:extLst>
              <a:ext uri="{FF2B5EF4-FFF2-40B4-BE49-F238E27FC236}">
                <a16:creationId xmlns:a16="http://schemas.microsoft.com/office/drawing/2014/main" id="{5495FDD9-42A1-4A92-B8EE-8984418A27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4565" end="10098"/>
                </p14:media>
              </p:ext>
            </p:extLst>
          </p:nvPr>
        </p:nvPicPr>
        <p:blipFill rotWithShape="1">
          <a:blip r:embed="rId11"/>
          <a:srcRect b="5635"/>
          <a:stretch/>
        </p:blipFill>
        <p:spPr>
          <a:xfrm>
            <a:off x="1562492" y="1050565"/>
            <a:ext cx="9227428" cy="4316943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10" name="صورة 11">
            <a:extLst>
              <a:ext uri="{FF2B5EF4-FFF2-40B4-BE49-F238E27FC236}">
                <a16:creationId xmlns:a16="http://schemas.microsoft.com/office/drawing/2014/main" id="{8FA12729-BEB9-40EA-91E7-7A8413DDEDF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88" b="99751" l="3177" r="96154">
                        <a14:foregroundMark x1="78428" y1="24938" x2="59699" y2="4988"/>
                        <a14:foregroundMark x1="65886" y1="93017" x2="48829" y2="90025"/>
                        <a14:foregroundMark x1="95151" y1="26683" x2="86789" y2="18703"/>
                        <a14:foregroundMark x1="86789" y1="18703" x2="85117" y2="14963"/>
                        <a14:foregroundMark x1="84783" y1="12968" x2="81773" y2="43641"/>
                        <a14:foregroundMark x1="87960" y1="15960" x2="96321" y2="23192"/>
                        <a14:foregroundMark x1="96321" y1="23192" x2="96321" y2="23192"/>
                        <a14:foregroundMark x1="86455" y1="23192" x2="94314" y2="30175"/>
                        <a14:foregroundMark x1="67057" y1="99751" x2="62040" y2="96509"/>
                        <a14:foregroundMark x1="47324" y1="94514" x2="42977" y2="92519"/>
                        <a14:foregroundMark x1="46823" y1="81047" x2="53512" y2="77307"/>
                        <a14:foregroundMark x1="50669" y1="77307" x2="43980" y2="78304"/>
                        <a14:foregroundMark x1="32776" y1="89027" x2="28094" y2="88030"/>
                        <a14:foregroundMark x1="31773" y1="85037" x2="33946" y2="86534"/>
                        <a14:foregroundMark x1="3177" y1="42394" x2="9866" y2="19202"/>
                        <a14:foregroundMark x1="3679" y1="42145" x2="9866" y2="32918"/>
                        <a14:foregroundMark x1="53679" y1="61347" x2="53679" y2="61347"/>
                        <a14:foregroundMark x1="53846" y1="56110" x2="53846" y2="56110"/>
                        <a14:backgroundMark x1="60201" y1="45137" x2="60201" y2="45137"/>
                        <a14:backgroundMark x1="59365" y1="43890" x2="61538" y2="46384"/>
                        <a14:backgroundMark x1="67893" y1="47382" x2="76756" y2="43641"/>
                        <a14:backgroundMark x1="76756" y1="43641" x2="80936" y2="32170"/>
                        <a14:backgroundMark x1="55853" y1="59601" x2="55853" y2="59601"/>
                        <a14:backgroundMark x1="55853" y1="57606" x2="55686" y2="61347"/>
                        <a14:backgroundMark x1="56689" y1="56858" x2="54682" y2="58105"/>
                        <a14:backgroundMark x1="57525" y1="56110" x2="55184" y2="55611"/>
                        <a14:backgroundMark x1="55351" y1="62594" x2="53846" y2="65586"/>
                        <a14:backgroundMark x1="56187" y1="54613" x2="56187" y2="54613"/>
                        <a14:backgroundMark x1="69231" y1="57357" x2="69231" y2="57357"/>
                        <a14:backgroundMark x1="68562" y1="57357" x2="68562" y2="59601"/>
                        <a14:backgroundMark x1="68227" y1="57357" x2="71739" y2="56359"/>
                        <a14:backgroundMark x1="68395" y1="99751" x2="68395" y2="99751"/>
                      </a14:backgroundRemoval>
                    </a14:imgEffect>
                  </a14:imgLayer>
                </a14:imgProps>
              </a:ext>
            </a:extLst>
          </a:blip>
          <a:srcRect b="-7977"/>
          <a:stretch/>
        </p:blipFill>
        <p:spPr>
          <a:xfrm>
            <a:off x="10978843" y="5003663"/>
            <a:ext cx="1366989" cy="9897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D5BEE0-95AF-41B5-BC27-53C3D8058E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45087"/>
            <a:ext cx="12191999" cy="237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7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2B2EDD-EFE5-4AA1-B3EA-D127351A9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4" name="Picture 2" descr="Expo 2020 Dubai Logo Download Vector">
            <a:extLst>
              <a:ext uri="{FF2B5EF4-FFF2-40B4-BE49-F238E27FC236}">
                <a16:creationId xmlns:a16="http://schemas.microsoft.com/office/drawing/2014/main" id="{F2E8CD9D-CF16-4F81-922C-46634045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C54475C-9537-499C-88F4-4E6D380B8A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8AE93B1-154F-49C9-9BDD-A5D798777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pic>
        <p:nvPicPr>
          <p:cNvPr id="9" name="صورة 5">
            <a:extLst>
              <a:ext uri="{FF2B5EF4-FFF2-40B4-BE49-F238E27FC236}">
                <a16:creationId xmlns:a16="http://schemas.microsoft.com/office/drawing/2014/main" id="{E700FB01-1FE9-4690-8E6D-B354F3D748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291" t="29335" r="37670" b="38360"/>
          <a:stretch/>
        </p:blipFill>
        <p:spPr>
          <a:xfrm>
            <a:off x="7086976" y="2526304"/>
            <a:ext cx="2876366" cy="23880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مستطيل 6">
            <a:extLst>
              <a:ext uri="{FF2B5EF4-FFF2-40B4-BE49-F238E27FC236}">
                <a16:creationId xmlns:a16="http://schemas.microsoft.com/office/drawing/2014/main" id="{B084FCCD-BC08-45E4-A0DE-14D4DD874BDF}"/>
              </a:ext>
            </a:extLst>
          </p:cNvPr>
          <p:cNvSpPr/>
          <p:nvPr/>
        </p:nvSpPr>
        <p:spPr>
          <a:xfrm>
            <a:off x="2228658" y="590477"/>
            <a:ext cx="656900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anose="02020603050405020304" pitchFamily="18" charset="-78"/>
                <a:cs typeface="Akhbar MT" pitchFamily="2" charset="-78"/>
              </a:rPr>
              <a:t>ماذا يفعل هذا الطفل 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anose="02020603050405020304" pitchFamily="18" charset="-78"/>
                <a:cs typeface="Akhbar MT" pitchFamily="2" charset="-78"/>
              </a:rPr>
              <a:t>هل تصرفه صحيح ؟</a:t>
            </a:r>
          </a:p>
        </p:txBody>
      </p:sp>
      <p:pic>
        <p:nvPicPr>
          <p:cNvPr id="11" name="صورة 8">
            <a:extLst>
              <a:ext uri="{FF2B5EF4-FFF2-40B4-BE49-F238E27FC236}">
                <a16:creationId xmlns:a16="http://schemas.microsoft.com/office/drawing/2014/main" id="{EB55C368-F7FC-4C21-9F83-F0F7923B3C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413" t="64218" r="27621" b="29267"/>
          <a:stretch/>
        </p:blipFill>
        <p:spPr>
          <a:xfrm>
            <a:off x="6153919" y="5241505"/>
            <a:ext cx="5287495" cy="7457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صورة 5">
            <a:extLst>
              <a:ext uri="{FF2B5EF4-FFF2-40B4-BE49-F238E27FC236}">
                <a16:creationId xmlns:a16="http://schemas.microsoft.com/office/drawing/2014/main" id="{72DD50B8-AA8B-45B0-A330-C2F9D283D4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825" t="28349" r="44660" b="37735"/>
          <a:stretch/>
        </p:blipFill>
        <p:spPr>
          <a:xfrm>
            <a:off x="2815850" y="2526304"/>
            <a:ext cx="2379215" cy="23880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صورة 9">
            <a:extLst>
              <a:ext uri="{FF2B5EF4-FFF2-40B4-BE49-F238E27FC236}">
                <a16:creationId xmlns:a16="http://schemas.microsoft.com/office/drawing/2014/main" id="{416C21A1-611E-4DBE-9BB5-45A926B04A1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2482" t="61618" r="30753" b="32816"/>
          <a:stretch/>
        </p:blipFill>
        <p:spPr>
          <a:xfrm>
            <a:off x="1815548" y="5241505"/>
            <a:ext cx="3962234" cy="7457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4EEB0D-9786-489B-9BEA-59B0A2403BC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76" b="6697"/>
          <a:stretch/>
        </p:blipFill>
        <p:spPr>
          <a:xfrm>
            <a:off x="223763" y="590477"/>
            <a:ext cx="1460952" cy="12506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A1E907-9A2E-4AB1-B828-3902F2FD3B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01325" y="1917451"/>
            <a:ext cx="1193061" cy="12177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287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2B76BA-59BF-4858-B847-CB199B28B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34188"/>
          </a:xfrm>
          <a:prstGeom prst="rect">
            <a:avLst/>
          </a:prstGeom>
        </p:spPr>
      </p:pic>
      <p:pic>
        <p:nvPicPr>
          <p:cNvPr id="8" name="Picture 2" descr="Expo 2020 Dubai Logo Download Vector">
            <a:extLst>
              <a:ext uri="{FF2B5EF4-FFF2-40B4-BE49-F238E27FC236}">
                <a16:creationId xmlns:a16="http://schemas.microsoft.com/office/drawing/2014/main" id="{00311453-21E5-464D-9D6D-1058B7265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F6D3BD3-06D7-42FB-B40D-314054B06E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9B4980F-2C46-473E-8EF4-8F2BB4F977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grpSp>
        <p:nvGrpSpPr>
          <p:cNvPr id="11" name="Rectangle">
            <a:extLst>
              <a:ext uri="{FF2B5EF4-FFF2-40B4-BE49-F238E27FC236}">
                <a16:creationId xmlns:a16="http://schemas.microsoft.com/office/drawing/2014/main" id="{2B2901D9-58DC-4735-BB81-EE746BE3F8CD}"/>
              </a:ext>
            </a:extLst>
          </p:cNvPr>
          <p:cNvGrpSpPr/>
          <p:nvPr/>
        </p:nvGrpSpPr>
        <p:grpSpPr>
          <a:xfrm>
            <a:off x="1337356" y="1076069"/>
            <a:ext cx="9766169" cy="4192851"/>
            <a:chOff x="0" y="0"/>
            <a:chExt cx="18375870" cy="12811312"/>
          </a:xfrm>
        </p:grpSpPr>
        <p:sp>
          <p:nvSpPr>
            <p:cNvPr id="12" name="Rectangle">
              <a:extLst>
                <a:ext uri="{FF2B5EF4-FFF2-40B4-BE49-F238E27FC236}">
                  <a16:creationId xmlns:a16="http://schemas.microsoft.com/office/drawing/2014/main" id="{DB59C66F-6FDE-4866-833E-31CCD8DEEB39}"/>
                </a:ext>
              </a:extLst>
            </p:cNvPr>
            <p:cNvSpPr txBox="1"/>
            <p:nvPr/>
          </p:nvSpPr>
          <p:spPr>
            <a:xfrm>
              <a:off x="101600" y="101600"/>
              <a:ext cx="18172671" cy="126081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38100" tIns="38100" rIns="38100" bIns="38100" numCol="1" anchor="ctr">
              <a:normAutofit/>
            </a:bodyPr>
            <a:lstStyle/>
            <a:p>
              <a:pPr defTabSz="412750">
                <a:defRPr sz="5000">
                  <a:solidFill>
                    <a:srgbClr val="000000"/>
                  </a:solidFill>
                  <a:latin typeface="Molhim Bold"/>
                  <a:ea typeface="Molhim Bold"/>
                  <a:cs typeface="Molhim Bold"/>
                  <a:sym typeface="Molhim Bold"/>
                </a:defRPr>
              </a:pPr>
              <a:endParaRPr sz="2500"/>
            </a:p>
          </p:txBody>
        </p:sp>
        <p:pic>
          <p:nvPicPr>
            <p:cNvPr id="13" name="Rectangle Rectangle" descr="Rectangle Rectangle">
              <a:extLst>
                <a:ext uri="{FF2B5EF4-FFF2-40B4-BE49-F238E27FC236}">
                  <a16:creationId xmlns:a16="http://schemas.microsoft.com/office/drawing/2014/main" id="{7DEAC815-E886-4BA4-ADBD-C094F19713C1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18375871" cy="12811313"/>
            </a:xfrm>
            <a:prstGeom prst="rect">
              <a:avLst/>
            </a:prstGeom>
            <a:effectLst/>
          </p:spPr>
        </p:pic>
      </p:grpSp>
      <p:pic>
        <p:nvPicPr>
          <p:cNvPr id="14" name="IMG_5098.png" descr="IMG_5098.png">
            <a:extLst>
              <a:ext uri="{FF2B5EF4-FFF2-40B4-BE49-F238E27FC236}">
                <a16:creationId xmlns:a16="http://schemas.microsoft.com/office/drawing/2014/main" id="{5AF61B31-B0EC-46CA-A540-33D7A5AD27E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3166" t="36111" r="55390" b="19978"/>
          <a:stretch>
            <a:fillRect/>
          </a:stretch>
        </p:blipFill>
        <p:spPr>
          <a:xfrm flipH="1">
            <a:off x="9981893" y="2991618"/>
            <a:ext cx="1190341" cy="2244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98" extrusionOk="0">
                <a:moveTo>
                  <a:pt x="16757" y="2"/>
                </a:moveTo>
                <a:cubicBezTo>
                  <a:pt x="16577" y="-2"/>
                  <a:pt x="16375" y="-1"/>
                  <a:pt x="16137" y="4"/>
                </a:cubicBezTo>
                <a:cubicBezTo>
                  <a:pt x="15874" y="9"/>
                  <a:pt x="15619" y="21"/>
                  <a:pt x="15387" y="37"/>
                </a:cubicBezTo>
                <a:cubicBezTo>
                  <a:pt x="15100" y="96"/>
                  <a:pt x="14807" y="174"/>
                  <a:pt x="14507" y="273"/>
                </a:cubicBezTo>
                <a:cubicBezTo>
                  <a:pt x="13966" y="451"/>
                  <a:pt x="13313" y="659"/>
                  <a:pt x="13056" y="736"/>
                </a:cubicBezTo>
                <a:cubicBezTo>
                  <a:pt x="12798" y="813"/>
                  <a:pt x="12357" y="1054"/>
                  <a:pt x="12075" y="1272"/>
                </a:cubicBezTo>
                <a:cubicBezTo>
                  <a:pt x="11599" y="1641"/>
                  <a:pt x="11533" y="1665"/>
                  <a:pt x="11130" y="1621"/>
                </a:cubicBezTo>
                <a:cubicBezTo>
                  <a:pt x="9428" y="1434"/>
                  <a:pt x="8855" y="1482"/>
                  <a:pt x="7500" y="1919"/>
                </a:cubicBezTo>
                <a:cubicBezTo>
                  <a:pt x="5642" y="2520"/>
                  <a:pt x="4696" y="3274"/>
                  <a:pt x="3354" y="5226"/>
                </a:cubicBezTo>
                <a:cubicBezTo>
                  <a:pt x="3020" y="5711"/>
                  <a:pt x="2591" y="6325"/>
                  <a:pt x="2402" y="6590"/>
                </a:cubicBezTo>
                <a:cubicBezTo>
                  <a:pt x="2013" y="7135"/>
                  <a:pt x="1661" y="7784"/>
                  <a:pt x="1661" y="7953"/>
                </a:cubicBezTo>
                <a:cubicBezTo>
                  <a:pt x="1661" y="8068"/>
                  <a:pt x="934" y="8475"/>
                  <a:pt x="727" y="8477"/>
                </a:cubicBezTo>
                <a:cubicBezTo>
                  <a:pt x="665" y="8478"/>
                  <a:pt x="478" y="8613"/>
                  <a:pt x="310" y="8778"/>
                </a:cubicBezTo>
                <a:cubicBezTo>
                  <a:pt x="51" y="9033"/>
                  <a:pt x="5" y="9172"/>
                  <a:pt x="3" y="9709"/>
                </a:cubicBezTo>
                <a:lnTo>
                  <a:pt x="0" y="10341"/>
                </a:lnTo>
                <a:lnTo>
                  <a:pt x="699" y="10756"/>
                </a:lnTo>
                <a:lnTo>
                  <a:pt x="1398" y="11172"/>
                </a:lnTo>
                <a:lnTo>
                  <a:pt x="1404" y="11979"/>
                </a:lnTo>
                <a:cubicBezTo>
                  <a:pt x="1408" y="12820"/>
                  <a:pt x="1544" y="13737"/>
                  <a:pt x="1834" y="14895"/>
                </a:cubicBezTo>
                <a:cubicBezTo>
                  <a:pt x="1928" y="15270"/>
                  <a:pt x="1978" y="15606"/>
                  <a:pt x="1945" y="15641"/>
                </a:cubicBezTo>
                <a:cubicBezTo>
                  <a:pt x="1912" y="15676"/>
                  <a:pt x="1945" y="15752"/>
                  <a:pt x="2018" y="15810"/>
                </a:cubicBezTo>
                <a:cubicBezTo>
                  <a:pt x="2092" y="15868"/>
                  <a:pt x="2159" y="16074"/>
                  <a:pt x="2169" y="16268"/>
                </a:cubicBezTo>
                <a:cubicBezTo>
                  <a:pt x="2178" y="16462"/>
                  <a:pt x="2238" y="16663"/>
                  <a:pt x="2300" y="16715"/>
                </a:cubicBezTo>
                <a:cubicBezTo>
                  <a:pt x="2362" y="16767"/>
                  <a:pt x="2401" y="16857"/>
                  <a:pt x="2386" y="16916"/>
                </a:cubicBezTo>
                <a:cubicBezTo>
                  <a:pt x="2371" y="16974"/>
                  <a:pt x="2392" y="17076"/>
                  <a:pt x="2432" y="17142"/>
                </a:cubicBezTo>
                <a:cubicBezTo>
                  <a:pt x="2530" y="17304"/>
                  <a:pt x="2873" y="19035"/>
                  <a:pt x="2876" y="19388"/>
                </a:cubicBezTo>
                <a:cubicBezTo>
                  <a:pt x="2878" y="19543"/>
                  <a:pt x="2883" y="19992"/>
                  <a:pt x="2887" y="20386"/>
                </a:cubicBezTo>
                <a:cubicBezTo>
                  <a:pt x="2891" y="20712"/>
                  <a:pt x="2854" y="21003"/>
                  <a:pt x="2802" y="21123"/>
                </a:cubicBezTo>
                <a:cubicBezTo>
                  <a:pt x="3001" y="21245"/>
                  <a:pt x="2994" y="21395"/>
                  <a:pt x="2826" y="21598"/>
                </a:cubicBezTo>
                <a:lnTo>
                  <a:pt x="20156" y="21598"/>
                </a:lnTo>
                <a:cubicBezTo>
                  <a:pt x="20104" y="21474"/>
                  <a:pt x="20089" y="21371"/>
                  <a:pt x="20127" y="21333"/>
                </a:cubicBezTo>
                <a:cubicBezTo>
                  <a:pt x="20104" y="21309"/>
                  <a:pt x="20081" y="21285"/>
                  <a:pt x="20053" y="21251"/>
                </a:cubicBezTo>
                <a:cubicBezTo>
                  <a:pt x="19950" y="21121"/>
                  <a:pt x="19895" y="20995"/>
                  <a:pt x="19930" y="20973"/>
                </a:cubicBezTo>
                <a:cubicBezTo>
                  <a:pt x="20021" y="20913"/>
                  <a:pt x="19618" y="20044"/>
                  <a:pt x="19473" y="19985"/>
                </a:cubicBezTo>
                <a:cubicBezTo>
                  <a:pt x="19260" y="19900"/>
                  <a:pt x="19619" y="19708"/>
                  <a:pt x="19904" y="19755"/>
                </a:cubicBezTo>
                <a:cubicBezTo>
                  <a:pt x="20178" y="19799"/>
                  <a:pt x="21020" y="19493"/>
                  <a:pt x="21030" y="19346"/>
                </a:cubicBezTo>
                <a:cubicBezTo>
                  <a:pt x="21033" y="19303"/>
                  <a:pt x="21108" y="19130"/>
                  <a:pt x="21198" y="18959"/>
                </a:cubicBezTo>
                <a:cubicBezTo>
                  <a:pt x="21365" y="18639"/>
                  <a:pt x="21401" y="18134"/>
                  <a:pt x="21276" y="17875"/>
                </a:cubicBezTo>
                <a:cubicBezTo>
                  <a:pt x="21236" y="17795"/>
                  <a:pt x="21068" y="17687"/>
                  <a:pt x="20900" y="17638"/>
                </a:cubicBezTo>
                <a:cubicBezTo>
                  <a:pt x="20675" y="17571"/>
                  <a:pt x="20594" y="17484"/>
                  <a:pt x="20594" y="17309"/>
                </a:cubicBezTo>
                <a:cubicBezTo>
                  <a:pt x="20594" y="17056"/>
                  <a:pt x="20227" y="16821"/>
                  <a:pt x="19832" y="16821"/>
                </a:cubicBezTo>
                <a:cubicBezTo>
                  <a:pt x="19694" y="16821"/>
                  <a:pt x="19584" y="16786"/>
                  <a:pt x="19496" y="16718"/>
                </a:cubicBezTo>
                <a:cubicBezTo>
                  <a:pt x="19173" y="16796"/>
                  <a:pt x="18528" y="16831"/>
                  <a:pt x="18455" y="16755"/>
                </a:cubicBezTo>
                <a:cubicBezTo>
                  <a:pt x="18412" y="16709"/>
                  <a:pt x="18342" y="16164"/>
                  <a:pt x="18298" y="15545"/>
                </a:cubicBezTo>
                <a:cubicBezTo>
                  <a:pt x="18224" y="14483"/>
                  <a:pt x="18233" y="14416"/>
                  <a:pt x="18454" y="14370"/>
                </a:cubicBezTo>
                <a:cubicBezTo>
                  <a:pt x="18583" y="14344"/>
                  <a:pt x="18882" y="14267"/>
                  <a:pt x="19119" y="14199"/>
                </a:cubicBezTo>
                <a:cubicBezTo>
                  <a:pt x="19196" y="14177"/>
                  <a:pt x="19260" y="14162"/>
                  <a:pt x="19328" y="14145"/>
                </a:cubicBezTo>
                <a:cubicBezTo>
                  <a:pt x="19356" y="14088"/>
                  <a:pt x="19434" y="13998"/>
                  <a:pt x="19545" y="13902"/>
                </a:cubicBezTo>
                <a:cubicBezTo>
                  <a:pt x="19943" y="13562"/>
                  <a:pt x="20154" y="12974"/>
                  <a:pt x="20046" y="12506"/>
                </a:cubicBezTo>
                <a:cubicBezTo>
                  <a:pt x="19918" y="11948"/>
                  <a:pt x="19881" y="11495"/>
                  <a:pt x="19958" y="11409"/>
                </a:cubicBezTo>
                <a:cubicBezTo>
                  <a:pt x="19995" y="11366"/>
                  <a:pt x="20041" y="11231"/>
                  <a:pt x="20061" y="11108"/>
                </a:cubicBezTo>
                <a:cubicBezTo>
                  <a:pt x="20082" y="10986"/>
                  <a:pt x="20209" y="10753"/>
                  <a:pt x="20343" y="10590"/>
                </a:cubicBezTo>
                <a:cubicBezTo>
                  <a:pt x="20476" y="10427"/>
                  <a:pt x="20649" y="10092"/>
                  <a:pt x="20728" y="9846"/>
                </a:cubicBezTo>
                <a:cubicBezTo>
                  <a:pt x="20806" y="9600"/>
                  <a:pt x="21009" y="9110"/>
                  <a:pt x="21177" y="8757"/>
                </a:cubicBezTo>
                <a:cubicBezTo>
                  <a:pt x="21423" y="8241"/>
                  <a:pt x="21495" y="7885"/>
                  <a:pt x="21545" y="6951"/>
                </a:cubicBezTo>
                <a:cubicBezTo>
                  <a:pt x="21600" y="5907"/>
                  <a:pt x="21566" y="5632"/>
                  <a:pt x="21218" y="4264"/>
                </a:cubicBezTo>
                <a:cubicBezTo>
                  <a:pt x="20833" y="2748"/>
                  <a:pt x="20502" y="1871"/>
                  <a:pt x="20019" y="1282"/>
                </a:cubicBezTo>
                <a:cubicBezTo>
                  <a:pt x="19501" y="838"/>
                  <a:pt x="18769" y="422"/>
                  <a:pt x="18057" y="203"/>
                </a:cubicBezTo>
                <a:cubicBezTo>
                  <a:pt x="17621" y="70"/>
                  <a:pt x="17294" y="14"/>
                  <a:pt x="16757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98CAFB-32BD-49A6-8FD9-A90D6F19C74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1767" y="-27598"/>
            <a:ext cx="834565" cy="925484"/>
          </a:xfrm>
          <a:prstGeom prst="rect">
            <a:avLst/>
          </a:prstGeom>
          <a:ln>
            <a:noFill/>
          </a:ln>
        </p:spPr>
      </p:pic>
      <p:pic>
        <p:nvPicPr>
          <p:cNvPr id="20" name="Picture 19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DA7AC954-8177-4560-B4A1-12ED4CFE43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254" y="1604170"/>
            <a:ext cx="1658268" cy="173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الأسئلة المقالية معاييرها ومميزاتها وعيوبها">
            <a:extLst>
              <a:ext uri="{FF2B5EF4-FFF2-40B4-BE49-F238E27FC236}">
                <a16:creationId xmlns:a16="http://schemas.microsoft.com/office/drawing/2014/main" id="{DABCD1EC-4C16-473E-B668-D0F8E2AEE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t="2016" r="17698" b="2461"/>
          <a:stretch/>
        </p:blipFill>
        <p:spPr bwMode="auto">
          <a:xfrm flipH="1">
            <a:off x="7433044" y="2263465"/>
            <a:ext cx="2721322" cy="310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AC2D8D-6752-477E-AC30-4EBCA1E3AF71}"/>
              </a:ext>
            </a:extLst>
          </p:cNvPr>
          <p:cNvSpPr/>
          <p:nvPr/>
        </p:nvSpPr>
        <p:spPr>
          <a:xfrm>
            <a:off x="2670218" y="3142208"/>
            <a:ext cx="4735827" cy="1523494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</a:bodyPr>
          <a:lstStyle/>
          <a:p>
            <a:pPr algn="ctr" rtl="1"/>
            <a:r>
              <a:rPr lang="ar-AE" sz="4800" b="1" dirty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كتاب الطالب  صفحة </a:t>
            </a:r>
            <a:r>
              <a:rPr lang="ar-BH" sz="4800" b="1" dirty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97</a:t>
            </a:r>
            <a:endParaRPr lang="en-US" sz="4800" b="1" dirty="0">
              <a:ln w="0"/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5" name="Picture 24" descr="Coronavirus, contributi a taxi e ncc per installare divisori tra guidatore  e passeggeri | Taxistory.it">
            <a:extLst>
              <a:ext uri="{FF2B5EF4-FFF2-40B4-BE49-F238E27FC236}">
                <a16:creationId xmlns:a16="http://schemas.microsoft.com/office/drawing/2014/main" id="{0385151D-3121-4A29-96E8-BAF34CEA24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511">
            <a:off x="1231963" y="715040"/>
            <a:ext cx="809868" cy="12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ronavirus, contributi a taxi e ncc per installare divisori tra guidatore  e passeggeri | Taxistory.it">
            <a:extLst>
              <a:ext uri="{FF2B5EF4-FFF2-40B4-BE49-F238E27FC236}">
                <a16:creationId xmlns:a16="http://schemas.microsoft.com/office/drawing/2014/main" id="{0FA31A78-23EB-43CC-9561-A32712167F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511">
            <a:off x="1231963" y="572165"/>
            <a:ext cx="809868" cy="12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دمية الامين اوبتي من اكسبو 2020 دبي بحجم L : Amazon.ae: ألعاب">
            <a:extLst>
              <a:ext uri="{FF2B5EF4-FFF2-40B4-BE49-F238E27FC236}">
                <a16:creationId xmlns:a16="http://schemas.microsoft.com/office/drawing/2014/main" id="{ABAB7075-E2C3-41AD-8393-92455DC55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857" b="90000" l="10000" r="90000">
                        <a14:foregroundMark x1="53500" y1="7143" x2="53500" y2="7143"/>
                        <a14:foregroundMark x1="53000" y1="2857" x2="53000" y2="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830" y="265854"/>
            <a:ext cx="28575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DE716D-F4DC-4B2E-B7C7-A8A69E2FF0C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194" t="8054" b="33263"/>
          <a:stretch/>
        </p:blipFill>
        <p:spPr>
          <a:xfrm>
            <a:off x="1468123" y="1615402"/>
            <a:ext cx="9386521" cy="11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2B76BA-59BF-4858-B847-CB199B28B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2FC1FB-0F60-4A33-B5EB-03E013E2DC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23" t="10442" r="8961" b="5619"/>
          <a:stretch/>
        </p:blipFill>
        <p:spPr>
          <a:xfrm>
            <a:off x="2292626" y="668495"/>
            <a:ext cx="9654924" cy="575368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EA2589-DD2B-4B6E-A6BB-DF811B5C43FE}"/>
              </a:ext>
            </a:extLst>
          </p:cNvPr>
          <p:cNvCxnSpPr/>
          <p:nvPr/>
        </p:nvCxnSpPr>
        <p:spPr>
          <a:xfrm flipH="1">
            <a:off x="7163821" y="2418827"/>
            <a:ext cx="40936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1196A2-FA57-4226-89EE-55F8262CA3C4}"/>
              </a:ext>
            </a:extLst>
          </p:cNvPr>
          <p:cNvCxnSpPr>
            <a:cxnSpLocks/>
          </p:cNvCxnSpPr>
          <p:nvPr/>
        </p:nvCxnSpPr>
        <p:spPr>
          <a:xfrm flipH="1">
            <a:off x="9670213" y="5374778"/>
            <a:ext cx="15873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كيف تحمي هاتفك من السرقة؟">
            <a:extLst>
              <a:ext uri="{FF2B5EF4-FFF2-40B4-BE49-F238E27FC236}">
                <a16:creationId xmlns:a16="http://schemas.microsoft.com/office/drawing/2014/main" id="{ED32610A-70B0-42B2-977C-ABBD3F7D8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4" b="96175" l="9455" r="89455">
                        <a14:foregroundMark x1="30182" y1="92350" x2="30182" y2="92350"/>
                        <a14:foregroundMark x1="10909" y1="96175" x2="10909" y2="96175"/>
                        <a14:foregroundMark x1="54909" y1="60109" x2="54909" y2="60109"/>
                        <a14:foregroundMark x1="55636" y1="57923" x2="55636" y2="57923"/>
                        <a14:foregroundMark x1="58909" y1="56831" x2="58909" y2="56831"/>
                        <a14:foregroundMark x1="63273" y1="61202" x2="63273" y2="61202"/>
                        <a14:foregroundMark x1="67636" y1="75956" x2="69818" y2="27869"/>
                        <a14:foregroundMark x1="69455" y1="18033" x2="70182" y2="5464"/>
                        <a14:foregroundMark x1="73455" y1="9836" x2="73455" y2="9836"/>
                        <a14:foregroundMark x1="74182" y1="14754" x2="74182" y2="14754"/>
                        <a14:foregroundMark x1="66545" y1="86885" x2="66545" y2="86885"/>
                        <a14:foregroundMark x1="57455" y1="60109" x2="57455" y2="60109"/>
                        <a14:foregroundMark x1="57455" y1="57377" x2="57455" y2="57377"/>
                        <a14:foregroundMark x1="40364" y1="32787" x2="40364" y2="32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435" y="4681652"/>
            <a:ext cx="1665386" cy="221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xpo 2020 Dubai Logo Download Vector">
            <a:extLst>
              <a:ext uri="{FF2B5EF4-FFF2-40B4-BE49-F238E27FC236}">
                <a16:creationId xmlns:a16="http://schemas.microsoft.com/office/drawing/2014/main" id="{00311453-21E5-464D-9D6D-1058B7265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F6D3BD3-06D7-42FB-B40D-314054B06E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9B4980F-2C46-473E-8EF4-8F2BB4F977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9F46D8-F6AD-4297-BD95-7CAAA8DD40B3}"/>
              </a:ext>
            </a:extLst>
          </p:cNvPr>
          <p:cNvSpPr txBox="1"/>
          <p:nvPr/>
        </p:nvSpPr>
        <p:spPr>
          <a:xfrm>
            <a:off x="3480352" y="836724"/>
            <a:ext cx="1669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2800" b="1" dirty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صفحة 97 </a:t>
            </a:r>
            <a:endParaRPr lang="en-US" sz="2800" dirty="0"/>
          </a:p>
        </p:txBody>
      </p:sp>
      <p:pic>
        <p:nvPicPr>
          <p:cNvPr id="13" name="Picture 2" descr="دمية الامين اوبتي من اكسبو 2020 دبي بحجم L : Amazon.ae: ألعاب">
            <a:extLst>
              <a:ext uri="{FF2B5EF4-FFF2-40B4-BE49-F238E27FC236}">
                <a16:creationId xmlns:a16="http://schemas.microsoft.com/office/drawing/2014/main" id="{F92DDBD1-1195-4044-A57A-F0B3B01CF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57" b="90000" l="10000" r="90000">
                        <a14:foregroundMark x1="53500" y1="7143" x2="53500" y2="7143"/>
                        <a14:foregroundMark x1="53000" y1="2857" x2="53000" y2="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22" y="244099"/>
            <a:ext cx="28575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ما هو الدعاء المستجاب .. 6 أمور دينية حول الدعاء وأهميته في حياتنا">
            <a:extLst>
              <a:ext uri="{FF2B5EF4-FFF2-40B4-BE49-F238E27FC236}">
                <a16:creationId xmlns:a16="http://schemas.microsoft.com/office/drawing/2014/main" id="{3D66793F-5D2B-40F6-9257-8554F1F07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217" y="1762124"/>
            <a:ext cx="3473990" cy="2014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6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7AC50C-CE31-43CF-B29E-72601663FD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1" y="4752789"/>
            <a:ext cx="12191999" cy="23767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584DC0-36A2-4BA6-AD75-A4408178B0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23" t="9416" r="8154" b="6030"/>
          <a:stretch/>
        </p:blipFill>
        <p:spPr>
          <a:xfrm>
            <a:off x="1209822" y="647114"/>
            <a:ext cx="9988061" cy="579588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635053-B970-4A46-AD7C-92D460A8FCBC}"/>
              </a:ext>
            </a:extLst>
          </p:cNvPr>
          <p:cNvCxnSpPr>
            <a:cxnSpLocks/>
          </p:cNvCxnSpPr>
          <p:nvPr/>
        </p:nvCxnSpPr>
        <p:spPr>
          <a:xfrm flipH="1">
            <a:off x="7174523" y="2349303"/>
            <a:ext cx="33340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61A022-CCAB-4686-A301-808B6B584BB6}"/>
              </a:ext>
            </a:extLst>
          </p:cNvPr>
          <p:cNvCxnSpPr>
            <a:cxnSpLocks/>
          </p:cNvCxnSpPr>
          <p:nvPr/>
        </p:nvCxnSpPr>
        <p:spPr>
          <a:xfrm flipH="1">
            <a:off x="5359791" y="5387921"/>
            <a:ext cx="54019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سمع الله لمن حمده&amp;quot;.. عالم أزهري يوضح معناها وأجرها | مصراوى">
            <a:extLst>
              <a:ext uri="{FF2B5EF4-FFF2-40B4-BE49-F238E27FC236}">
                <a16:creationId xmlns:a16="http://schemas.microsoft.com/office/drawing/2014/main" id="{E9676D41-72CF-402B-BDE1-27D2C7DB4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22" y="1417983"/>
            <a:ext cx="2466975" cy="272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خطورة الغيبة والنميمة - بوابة الأهرام">
            <a:extLst>
              <a:ext uri="{FF2B5EF4-FFF2-40B4-BE49-F238E27FC236}">
                <a16:creationId xmlns:a16="http://schemas.microsoft.com/office/drawing/2014/main" id="{BCE20D91-BC91-4FFA-900D-E0B0CB53C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32" y="4513119"/>
            <a:ext cx="2647950" cy="1937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xpo 2020 Dubai Logo Download Vector">
            <a:extLst>
              <a:ext uri="{FF2B5EF4-FFF2-40B4-BE49-F238E27FC236}">
                <a16:creationId xmlns:a16="http://schemas.microsoft.com/office/drawing/2014/main" id="{1D9A2146-90B8-4DCE-89FA-573D127D1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312" y="235974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AD8A32D-C51D-41F5-AAC5-5E8B43A06B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8" y="235975"/>
            <a:ext cx="824050" cy="815926"/>
          </a:xfrm>
          <a:prstGeom prst="ellipse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C854768-95C0-42C3-955E-CBA48A0B75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69" y="235975"/>
            <a:ext cx="1699000" cy="8159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413ED0-521A-48FC-814A-D0BA16914F12}"/>
              </a:ext>
            </a:extLst>
          </p:cNvPr>
          <p:cNvSpPr txBox="1"/>
          <p:nvPr/>
        </p:nvSpPr>
        <p:spPr>
          <a:xfrm>
            <a:off x="3376495" y="1915122"/>
            <a:ext cx="1669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2800" b="1" dirty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صفحة 97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55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6FC7A-5062-42F9-8053-F9A908AD0C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854068"/>
            <a:ext cx="12191999" cy="23767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5DC603-733C-435A-9CED-B80E306A99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00" t="12083" r="16001" b="6646"/>
          <a:stretch/>
        </p:blipFill>
        <p:spPr>
          <a:xfrm>
            <a:off x="2804160" y="820625"/>
            <a:ext cx="8961120" cy="557080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DD571E7-BABB-40FB-9DDB-39192211E002}"/>
              </a:ext>
            </a:extLst>
          </p:cNvPr>
          <p:cNvCxnSpPr/>
          <p:nvPr/>
        </p:nvCxnSpPr>
        <p:spPr>
          <a:xfrm flipH="1">
            <a:off x="7284720" y="2983168"/>
            <a:ext cx="40936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1D170A-3C48-4838-919C-B0980FD256CE}"/>
              </a:ext>
            </a:extLst>
          </p:cNvPr>
          <p:cNvCxnSpPr>
            <a:cxnSpLocks/>
          </p:cNvCxnSpPr>
          <p:nvPr/>
        </p:nvCxnSpPr>
        <p:spPr>
          <a:xfrm flipH="1">
            <a:off x="3476552" y="5345721"/>
            <a:ext cx="79201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Expo 2020 Dubai Logo Download Vector">
            <a:extLst>
              <a:ext uri="{FF2B5EF4-FFF2-40B4-BE49-F238E27FC236}">
                <a16:creationId xmlns:a16="http://schemas.microsoft.com/office/drawing/2014/main" id="{14FD39A8-6A35-44F8-B701-701E6FB1D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40161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4FF4176-E47E-4035-9AE6-657CDDFCF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162"/>
            <a:ext cx="824050" cy="815926"/>
          </a:xfrm>
          <a:prstGeom prst="ellipse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04AA5F9-656B-4D26-A4E5-D000676DB0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40162"/>
            <a:ext cx="1699000" cy="815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FC6C66-47C5-4BDB-9C11-9D8433E22388}"/>
              </a:ext>
            </a:extLst>
          </p:cNvPr>
          <p:cNvSpPr txBox="1"/>
          <p:nvPr/>
        </p:nvSpPr>
        <p:spPr>
          <a:xfrm>
            <a:off x="3025187" y="918047"/>
            <a:ext cx="1669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2800" b="1" dirty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صفحة 98 </a:t>
            </a:r>
            <a:endParaRPr lang="en-US" sz="2800" dirty="0"/>
          </a:p>
        </p:txBody>
      </p:sp>
      <p:pic>
        <p:nvPicPr>
          <p:cNvPr id="1026" name="Picture 2" descr="(((( مراقبة النفس. ))))">
            <a:extLst>
              <a:ext uri="{FF2B5EF4-FFF2-40B4-BE49-F238E27FC236}">
                <a16:creationId xmlns:a16="http://schemas.microsoft.com/office/drawing/2014/main" id="{FDACB354-AB54-4249-A8CD-B4C02B067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907" y="1276782"/>
            <a:ext cx="2952750" cy="1552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كيف اتراجع عن الدعاء على الآخرين عند الغضب - أدعية - دعاء">
            <a:extLst>
              <a:ext uri="{FF2B5EF4-FFF2-40B4-BE49-F238E27FC236}">
                <a16:creationId xmlns:a16="http://schemas.microsoft.com/office/drawing/2014/main" id="{36F31034-C45C-477B-8D3C-149C152AE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22" y="4642504"/>
            <a:ext cx="1948863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0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70B9E00-600C-4D32-A9A2-1B5A43FB11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925521"/>
            <a:ext cx="12191999" cy="23767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673"/>
            <a:ext cx="12192000" cy="67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2E99CC-3527-4D03-B954-E5FFBDB341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1" t="10442" r="3769" b="9108"/>
          <a:stretch/>
        </p:blipFill>
        <p:spPr>
          <a:xfrm>
            <a:off x="212953" y="707691"/>
            <a:ext cx="11521440" cy="551453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64B93F4-36AD-46FC-A453-C8AA8F40F74F}"/>
              </a:ext>
            </a:extLst>
          </p:cNvPr>
          <p:cNvSpPr/>
          <p:nvPr/>
        </p:nvSpPr>
        <p:spPr>
          <a:xfrm>
            <a:off x="1730326" y="1882513"/>
            <a:ext cx="1730326" cy="8721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ECB0352-217A-4A11-B65E-76445683EB79}"/>
              </a:ext>
            </a:extLst>
          </p:cNvPr>
          <p:cNvSpPr/>
          <p:nvPr/>
        </p:nvSpPr>
        <p:spPr>
          <a:xfrm>
            <a:off x="1882727" y="3121355"/>
            <a:ext cx="1730326" cy="8721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153668-CA99-4C14-97FE-10186E354910}"/>
              </a:ext>
            </a:extLst>
          </p:cNvPr>
          <p:cNvSpPr/>
          <p:nvPr/>
        </p:nvSpPr>
        <p:spPr>
          <a:xfrm>
            <a:off x="53927" y="4288302"/>
            <a:ext cx="1730326" cy="8721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95B7B7-19C5-405D-B669-B89F70A1C9CD}"/>
              </a:ext>
            </a:extLst>
          </p:cNvPr>
          <p:cNvSpPr/>
          <p:nvPr/>
        </p:nvSpPr>
        <p:spPr>
          <a:xfrm>
            <a:off x="1882727" y="5498124"/>
            <a:ext cx="1730326" cy="8721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Expo 2020 Dubai Logo Download Vector">
            <a:extLst>
              <a:ext uri="{FF2B5EF4-FFF2-40B4-BE49-F238E27FC236}">
                <a16:creationId xmlns:a16="http://schemas.microsoft.com/office/drawing/2014/main" id="{7C685CD3-BB66-4958-8361-2FB00CB1C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43263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78CEC6C-C3C1-473A-ABDD-095EDC1F3B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264"/>
            <a:ext cx="824050" cy="815926"/>
          </a:xfrm>
          <a:prstGeom prst="ellipse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CCBF4CE-9513-4E88-981F-B99EFD0DFA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43264"/>
            <a:ext cx="1699000" cy="8159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BE98A0-07D0-4640-8CEF-691D728C3DF9}"/>
              </a:ext>
            </a:extLst>
          </p:cNvPr>
          <p:cNvSpPr txBox="1"/>
          <p:nvPr/>
        </p:nvSpPr>
        <p:spPr>
          <a:xfrm>
            <a:off x="212953" y="932876"/>
            <a:ext cx="1669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2800" b="1" dirty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صفحة 99 </a:t>
            </a:r>
            <a:endParaRPr lang="en-US" sz="2800" dirty="0"/>
          </a:p>
        </p:txBody>
      </p:sp>
      <p:pic>
        <p:nvPicPr>
          <p:cNvPr id="15" name="صورة 6">
            <a:extLst>
              <a:ext uri="{FF2B5EF4-FFF2-40B4-BE49-F238E27FC236}">
                <a16:creationId xmlns:a16="http://schemas.microsoft.com/office/drawing/2014/main" id="{36672A6B-29C2-4E7E-AB0B-20D36D11F4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3281" y1="16875" x2="63281" y2="16875"/>
                        <a14:foregroundMark x1="35625" y1="21094" x2="35625" y2="21094"/>
                        <a14:foregroundMark x1="36719" y1="16875" x2="36719" y2="16250"/>
                        <a14:foregroundMark x1="35938" y1="16250" x2="34063" y2="15156"/>
                        <a14:foregroundMark x1="34688" y1="20938" x2="31406" y2="18750"/>
                        <a14:foregroundMark x1="30938" y1="21406" x2="30938" y2="21406"/>
                        <a14:foregroundMark x1="30156" y1="19219" x2="30156" y2="19219"/>
                        <a14:foregroundMark x1="33906" y1="12969" x2="33906" y2="12969"/>
                        <a14:foregroundMark x1="35938" y1="13125" x2="35938" y2="13125"/>
                        <a14:foregroundMark x1="37656" y1="15469" x2="37656" y2="15469"/>
                        <a14:foregroundMark x1="84219" y1="39375" x2="84219" y2="39375"/>
                        <a14:foregroundMark x1="85000" y1="42188" x2="85000" y2="42188"/>
                        <a14:foregroundMark x1="86094" y1="39063" x2="86094" y2="39063"/>
                        <a14:foregroundMark x1="82188" y1="46250" x2="83281" y2="38750"/>
                        <a14:foregroundMark x1="61563" y1="16250" x2="61563" y2="16250"/>
                        <a14:foregroundMark x1="88594" y1="44531" x2="87031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13" y="-344166"/>
            <a:ext cx="2818079" cy="281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9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C2561F-0110-4B25-A2E3-13CF71AC2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17D73D-4DD0-4D52-B550-3F926B1DD7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858" t="10853" r="5844" b="4798"/>
          <a:stretch/>
        </p:blipFill>
        <p:spPr>
          <a:xfrm>
            <a:off x="2332383" y="829996"/>
            <a:ext cx="9146854" cy="5781821"/>
          </a:xfrm>
          <a:prstGeom prst="rect">
            <a:avLst/>
          </a:prstGeom>
        </p:spPr>
      </p:pic>
      <p:pic>
        <p:nvPicPr>
          <p:cNvPr id="5" name="Picture 2" descr="Expo 2020 Dubai Logo Download Vector">
            <a:extLst>
              <a:ext uri="{FF2B5EF4-FFF2-40B4-BE49-F238E27FC236}">
                <a16:creationId xmlns:a16="http://schemas.microsoft.com/office/drawing/2014/main" id="{5F78FD2D-E27F-4BFE-96A9-294A0F874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276F949-65FD-4E8E-AD59-2DD7A014B4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7F1E584-2101-47A7-9239-555E17A79C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344EA1-F73D-4F0F-94BD-8BCFEB83EF33}"/>
              </a:ext>
            </a:extLst>
          </p:cNvPr>
          <p:cNvSpPr txBox="1"/>
          <p:nvPr/>
        </p:nvSpPr>
        <p:spPr>
          <a:xfrm>
            <a:off x="2332382" y="939971"/>
            <a:ext cx="1669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2800" b="1" dirty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صفحة 99 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2BA466-9CF3-4135-8493-8770C530C73B}"/>
              </a:ext>
            </a:extLst>
          </p:cNvPr>
          <p:cNvSpPr txBox="1"/>
          <p:nvPr/>
        </p:nvSpPr>
        <p:spPr>
          <a:xfrm>
            <a:off x="3797149" y="2096385"/>
            <a:ext cx="5326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5400" b="1" dirty="0">
                <a:highlight>
                  <a:srgbClr val="FF0000"/>
                </a:highlight>
              </a:rPr>
              <a:t>يسمع السر و الجهر </a:t>
            </a:r>
            <a:endParaRPr lang="en-US" sz="5400" b="1" dirty="0">
              <a:highlight>
                <a:srgbClr val="FF00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14FD5F-9D33-4318-8D94-9F3751471E2E}"/>
              </a:ext>
            </a:extLst>
          </p:cNvPr>
          <p:cNvSpPr txBox="1"/>
          <p:nvPr/>
        </p:nvSpPr>
        <p:spPr>
          <a:xfrm>
            <a:off x="3594655" y="3968212"/>
            <a:ext cx="5731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5400" b="1" dirty="0">
                <a:highlight>
                  <a:srgbClr val="FF0000"/>
                </a:highlight>
              </a:rPr>
              <a:t>يبصر و يرى كل شيء</a:t>
            </a:r>
            <a:endParaRPr lang="en-US" sz="5400" b="1" dirty="0">
              <a:highlight>
                <a:srgbClr val="FF00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2DF6FB-9DB3-4CF9-83F1-2DE9551D73E5}"/>
              </a:ext>
            </a:extLst>
          </p:cNvPr>
          <p:cNvSpPr txBox="1"/>
          <p:nvPr/>
        </p:nvSpPr>
        <p:spPr>
          <a:xfrm>
            <a:off x="3582141" y="5679379"/>
            <a:ext cx="5326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5400" b="1" dirty="0">
                <a:highlight>
                  <a:srgbClr val="FF0000"/>
                </a:highlight>
              </a:rPr>
              <a:t>احفظ بصري و سمعي </a:t>
            </a:r>
            <a:endParaRPr lang="en-US" sz="5400" b="1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118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015371CC-1FE6-4408-87C3-D3FD947ACF96}"/>
              </a:ext>
            </a:extLst>
          </p:cNvPr>
          <p:cNvSpPr/>
          <p:nvPr/>
        </p:nvSpPr>
        <p:spPr>
          <a:xfrm>
            <a:off x="1358134" y="1946787"/>
            <a:ext cx="7996882" cy="2906567"/>
          </a:xfrm>
          <a:prstGeom prst="doubleWave">
            <a:avLst/>
          </a:prstGeom>
          <a:solidFill>
            <a:srgbClr val="AFC2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14281"/>
            <a:ext cx="12192000" cy="6734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30E888-E9C1-4D84-AD47-97411E750E43}"/>
              </a:ext>
            </a:extLst>
          </p:cNvPr>
          <p:cNvSpPr txBox="1"/>
          <p:nvPr/>
        </p:nvSpPr>
        <p:spPr>
          <a:xfrm>
            <a:off x="795131" y="2227213"/>
            <a:ext cx="762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600" b="1" dirty="0">
                <a:solidFill>
                  <a:srgbClr val="FF0000"/>
                </a:solidFill>
              </a:rPr>
              <a:t>أجب عن السؤال التالي</a:t>
            </a:r>
          </a:p>
          <a:p>
            <a:pPr algn="r"/>
            <a:r>
              <a:rPr lang="ar-BH" sz="3600" b="1" dirty="0"/>
              <a:t> </a:t>
            </a:r>
          </a:p>
          <a:p>
            <a:pPr algn="r"/>
            <a:r>
              <a:rPr lang="ar-BH" sz="3600" b="1" dirty="0"/>
              <a:t>كيف تعبر عن محبتك لله سبحانه و تعالى الذي يسمعك و يبصرك في كل أحوالك ؟؟؟</a:t>
            </a:r>
            <a:endParaRPr 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AEE3DF-7C72-45AD-B30F-D24AC6E91C05}"/>
              </a:ext>
            </a:extLst>
          </p:cNvPr>
          <p:cNvSpPr txBox="1"/>
          <p:nvPr/>
        </p:nvSpPr>
        <p:spPr>
          <a:xfrm>
            <a:off x="2143971" y="869569"/>
            <a:ext cx="4810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solidFill>
                  <a:srgbClr val="FF0000"/>
                </a:solidFill>
              </a:rPr>
              <a:t>الواجب المنزلي</a:t>
            </a:r>
          </a:p>
          <a:p>
            <a:pPr algn="ctr"/>
            <a:r>
              <a:rPr lang="ar-BH" sz="3200" b="1" dirty="0">
                <a:solidFill>
                  <a:srgbClr val="FF0000"/>
                </a:solidFill>
              </a:rPr>
              <a:t> صفحة 67 من كتاب النشاط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6254BD-F58E-4B67-BE0F-F6D2D54013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7" name="Picture 2" descr="Expo 2020 Dubai Logo Download Vector">
            <a:extLst>
              <a:ext uri="{FF2B5EF4-FFF2-40B4-BE49-F238E27FC236}">
                <a16:creationId xmlns:a16="http://schemas.microsoft.com/office/drawing/2014/main" id="{D521A49D-9C7A-4C8B-A7D5-F11F8AF5E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60C9CA0-9670-4AF4-B9EB-2536FDDCEC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43BBCE1-38CD-4AF9-B777-A5BDD3B96E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2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3DDD7C-92BF-4E1C-8A49-896ACC75CC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838013"/>
            <a:ext cx="12191999" cy="23767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7341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pic>
        <p:nvPicPr>
          <p:cNvPr id="2" name="الوسمي السميع البصير الشهيد 2014 _ مونتاج _ معتصم الخضيرات(240P)_1">
            <a:hlinkClick r:id="" action="ppaction://media"/>
            <a:extLst>
              <a:ext uri="{FF2B5EF4-FFF2-40B4-BE49-F238E27FC236}">
                <a16:creationId xmlns:a16="http://schemas.microsoft.com/office/drawing/2014/main" id="{C210F181-F3B6-4820-BDC3-C099AC5041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7812" y="815927"/>
            <a:ext cx="8627579" cy="5375773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5" name="Picture 2" descr="Expo 2020 Dubai Logo Download Vector">
            <a:extLst>
              <a:ext uri="{FF2B5EF4-FFF2-40B4-BE49-F238E27FC236}">
                <a16:creationId xmlns:a16="http://schemas.microsoft.com/office/drawing/2014/main" id="{017994A2-2581-4DD3-8075-2888FCAE9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B2679F7-4260-4402-9749-2F21E872CD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C1D0C0D-AC16-43E6-B844-86CE946767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pic>
        <p:nvPicPr>
          <p:cNvPr id="1030" name="Picture 6" descr="إستمع - YouTube">
            <a:extLst>
              <a:ext uri="{FF2B5EF4-FFF2-40B4-BE49-F238E27FC236}">
                <a16:creationId xmlns:a16="http://schemas.microsoft.com/office/drawing/2014/main" id="{990EC765-E28B-46E0-8683-70F4BCB96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82222" y1="51111" x2="82222" y2="51111"/>
                        <a14:foregroundMark x1="84000" y1="40889" x2="84000" y2="40889"/>
                        <a14:foregroundMark x1="53333" y1="23556" x2="53333" y2="2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39" y="0"/>
            <a:ext cx="1699001" cy="169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اللغة العربية بوروبينت نص استماع درس (استمع لقلبك دائما) للصف الثاني -  ملفاتي">
            <a:extLst>
              <a:ext uri="{FF2B5EF4-FFF2-40B4-BE49-F238E27FC236}">
                <a16:creationId xmlns:a16="http://schemas.microsoft.com/office/drawing/2014/main" id="{0B41089E-296A-466F-82E0-EF482D31A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29" b="92021" l="9926" r="89926">
                        <a14:foregroundMark x1="62815" y1="64184" x2="62815" y2="64184"/>
                        <a14:foregroundMark x1="63259" y1="79255" x2="63259" y2="79255"/>
                        <a14:foregroundMark x1="65630" y1="76950" x2="65630" y2="76950"/>
                        <a14:foregroundMark x1="65630" y1="76950" x2="58370" y2="79965"/>
                        <a14:foregroundMark x1="58370" y1="79965" x2="57630" y2="82624"/>
                        <a14:foregroundMark x1="36593" y1="92021" x2="63852" y2="86702"/>
                        <a14:foregroundMark x1="63852" y1="86702" x2="75704" y2="87057"/>
                        <a14:foregroundMark x1="75704" y1="87057" x2="80444" y2="89007"/>
                        <a14:foregroundMark x1="89778" y1="30142" x2="89778" y2="30142"/>
                        <a14:foregroundMark x1="61926" y1="18794" x2="61926" y2="18794"/>
                        <a14:foregroundMark x1="29778" y1="30851" x2="29778" y2="30851"/>
                        <a14:foregroundMark x1="36148" y1="28369" x2="36148" y2="28369"/>
                        <a14:foregroundMark x1="33333" y1="27837" x2="33333" y2="27837"/>
                        <a14:foregroundMark x1="31852" y1="27837" x2="31852" y2="27837"/>
                        <a14:foregroundMark x1="41481" y1="31383" x2="41481" y2="31383"/>
                        <a14:foregroundMark x1="56593" y1="30851" x2="56593" y2="30851"/>
                        <a14:foregroundMark x1="69630" y1="30496" x2="69630" y2="30496"/>
                        <a14:foregroundMark x1="74074" y1="30496" x2="74074" y2="30496"/>
                        <a14:foregroundMark x1="86074" y1="31738" x2="86074" y2="31738"/>
                        <a14:foregroundMark x1="89333" y1="30142" x2="89333" y2="30142"/>
                        <a14:foregroundMark x1="60741" y1="28191" x2="60741" y2="28191"/>
                        <a14:foregroundMark x1="64444" y1="32270" x2="64444" y2="32270"/>
                        <a14:foregroundMark x1="64444" y1="28901" x2="64444" y2="28901"/>
                        <a14:foregroundMark x1="61481" y1="19149" x2="61481" y2="19149"/>
                        <a14:foregroundMark x1="78963" y1="27305" x2="78963" y2="27305"/>
                        <a14:foregroundMark x1="57630" y1="27482" x2="57630" y2="27482"/>
                        <a14:foregroundMark x1="48444" y1="26064" x2="48444" y2="26064"/>
                        <a14:foregroundMark x1="33630" y1="29255" x2="33630" y2="29255"/>
                        <a14:foregroundMark x1="31704" y1="27660" x2="31704" y2="27660"/>
                        <a14:foregroundMark x1="31704" y1="27660" x2="31704" y2="27660"/>
                        <a14:foregroundMark x1="31704" y1="27305" x2="31704" y2="27305"/>
                        <a14:backgroundMark x1="32296" y1="94149" x2="29778" y2="82979"/>
                        <a14:backgroundMark x1="29778" y1="82979" x2="34963" y2="68085"/>
                        <a14:backgroundMark x1="34963" y1="68085" x2="33333" y2="44504"/>
                        <a14:backgroundMark x1="33333" y1="44504" x2="16741" y2="34043"/>
                        <a14:backgroundMark x1="16741" y1="34043" x2="20889" y2="22340"/>
                        <a14:backgroundMark x1="20889" y1="22340" x2="37037" y2="15957"/>
                        <a14:backgroundMark x1="37037" y1="15957" x2="39852" y2="12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66" t="19473" r="4828"/>
          <a:stretch/>
        </p:blipFill>
        <p:spPr bwMode="auto">
          <a:xfrm>
            <a:off x="10005391" y="4331724"/>
            <a:ext cx="2268862" cy="264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57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14281"/>
            <a:ext cx="12192000" cy="67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7F535A-50BB-4E04-9AA4-6C7DB9A57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92640"/>
            <a:ext cx="12191999" cy="2376726"/>
          </a:xfrm>
          <a:prstGeom prst="rect">
            <a:avLst/>
          </a:prstGeom>
        </p:spPr>
      </p:pic>
      <p:pic>
        <p:nvPicPr>
          <p:cNvPr id="4" name="Picture 2" descr="Expo 2020 Dubai Logo Download Vector">
            <a:extLst>
              <a:ext uri="{FF2B5EF4-FFF2-40B4-BE49-F238E27FC236}">
                <a16:creationId xmlns:a16="http://schemas.microsoft.com/office/drawing/2014/main" id="{8EAE38FF-7CFE-4C9E-BF80-A6CF9E787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3DBCC15-50B2-47F4-9F16-FDF5DCBB4B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BC7EF01-7672-40EE-B950-6A29E07F91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C82DB4-3D52-40CE-AC2C-E3774911C5AE}"/>
              </a:ext>
            </a:extLst>
          </p:cNvPr>
          <p:cNvSpPr/>
          <p:nvPr/>
        </p:nvSpPr>
        <p:spPr>
          <a:xfrm>
            <a:off x="3435749" y="6953131"/>
            <a:ext cx="951323" cy="4814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F514EB54-E8CF-491C-A4CE-97848F3552DF}"/>
              </a:ext>
            </a:extLst>
          </p:cNvPr>
          <p:cNvSpPr txBox="1"/>
          <p:nvPr/>
        </p:nvSpPr>
        <p:spPr>
          <a:xfrm>
            <a:off x="5886547" y="3107782"/>
            <a:ext cx="469941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2800" b="1"/>
            </a:lvl1pPr>
          </a:lstStyle>
          <a:p>
            <a:pPr rtl="0">
              <a:defRPr/>
            </a:pPr>
            <a:r>
              <a:rPr sz="3200" dirty="0" err="1">
                <a:highlight>
                  <a:srgbClr val="FFFF00"/>
                </a:highlight>
              </a:rPr>
              <a:t>ما</a:t>
            </a:r>
            <a:r>
              <a:rPr sz="3200" dirty="0">
                <a:highlight>
                  <a:srgbClr val="FFFF00"/>
                </a:highlight>
              </a:rPr>
              <a:t> </a:t>
            </a:r>
            <a:r>
              <a:rPr sz="3200" dirty="0" err="1">
                <a:highlight>
                  <a:srgbClr val="FFFF00"/>
                </a:highlight>
              </a:rPr>
              <a:t>هو</a:t>
            </a:r>
            <a:r>
              <a:rPr sz="3200" dirty="0">
                <a:highlight>
                  <a:srgbClr val="FFFF00"/>
                </a:highlight>
              </a:rPr>
              <a:t> </a:t>
            </a:r>
            <a:r>
              <a:rPr sz="3200" dirty="0" err="1">
                <a:highlight>
                  <a:srgbClr val="FFFF00"/>
                </a:highlight>
              </a:rPr>
              <a:t>شعورك</a:t>
            </a:r>
            <a:r>
              <a:rPr sz="3200" dirty="0">
                <a:highlight>
                  <a:srgbClr val="FFFF00"/>
                </a:highlight>
              </a:rPr>
              <a:t> </a:t>
            </a:r>
            <a:r>
              <a:rPr sz="3200" dirty="0" err="1">
                <a:highlight>
                  <a:srgbClr val="FFFF00"/>
                </a:highlight>
              </a:rPr>
              <a:t>تجاه</a:t>
            </a:r>
            <a:r>
              <a:rPr sz="3200" dirty="0">
                <a:highlight>
                  <a:srgbClr val="FFFF00"/>
                </a:highlight>
              </a:rPr>
              <a:t> </a:t>
            </a:r>
            <a:r>
              <a:rPr sz="3200" dirty="0" err="1">
                <a:highlight>
                  <a:srgbClr val="FFFF00"/>
                </a:highlight>
              </a:rPr>
              <a:t>الدرس</a:t>
            </a:r>
            <a:r>
              <a:rPr sz="3200" dirty="0">
                <a:highlight>
                  <a:srgbClr val="FFFF00"/>
                </a:highlight>
              </a:rPr>
              <a:t>؟</a:t>
            </a: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7BCD1C84-811B-4B20-A234-5971C230D44D}"/>
              </a:ext>
            </a:extLst>
          </p:cNvPr>
          <p:cNvSpPr txBox="1"/>
          <p:nvPr/>
        </p:nvSpPr>
        <p:spPr>
          <a:xfrm>
            <a:off x="6730884" y="3832403"/>
            <a:ext cx="392134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2800" b="1"/>
            </a:lvl1pPr>
          </a:lstStyle>
          <a:p>
            <a:pPr rtl="0">
              <a:defRPr/>
            </a:pPr>
            <a:r>
              <a:rPr sz="3200" dirty="0" err="1">
                <a:highlight>
                  <a:srgbClr val="FFFF00"/>
                </a:highlight>
              </a:rPr>
              <a:t>ماذا</a:t>
            </a:r>
            <a:r>
              <a:rPr sz="3200" dirty="0">
                <a:highlight>
                  <a:srgbClr val="FFFF00"/>
                </a:highlight>
              </a:rPr>
              <a:t> </a:t>
            </a:r>
            <a:r>
              <a:rPr sz="3200" dirty="0" err="1">
                <a:highlight>
                  <a:srgbClr val="FFFF00"/>
                </a:highlight>
              </a:rPr>
              <a:t>تعلمت</a:t>
            </a:r>
            <a:r>
              <a:rPr sz="3200" dirty="0">
                <a:highlight>
                  <a:srgbClr val="FFFF00"/>
                </a:highlight>
              </a:rPr>
              <a:t> </a:t>
            </a:r>
            <a:r>
              <a:rPr sz="3200" dirty="0" err="1">
                <a:highlight>
                  <a:srgbClr val="FFFF00"/>
                </a:highlight>
              </a:rPr>
              <a:t>من</a:t>
            </a:r>
            <a:r>
              <a:rPr sz="3200" dirty="0">
                <a:highlight>
                  <a:srgbClr val="FFFF00"/>
                </a:highlight>
              </a:rPr>
              <a:t> </a:t>
            </a:r>
            <a:r>
              <a:rPr sz="3200" dirty="0" err="1">
                <a:highlight>
                  <a:srgbClr val="FFFF00"/>
                </a:highlight>
              </a:rPr>
              <a:t>الدرس</a:t>
            </a:r>
            <a:r>
              <a:rPr sz="3200" dirty="0">
                <a:highlight>
                  <a:srgbClr val="FFFF00"/>
                </a:highlight>
              </a:rPr>
              <a:t>؟</a:t>
            </a:r>
          </a:p>
        </p:txBody>
      </p:sp>
      <p:pic>
        <p:nvPicPr>
          <p:cNvPr id="10" name="Picture 1" descr="◅التقييم▻ - رحلة معرفية في الفصول الاربعة">
            <a:extLst>
              <a:ext uri="{FF2B5EF4-FFF2-40B4-BE49-F238E27FC236}">
                <a16:creationId xmlns:a16="http://schemas.microsoft.com/office/drawing/2014/main" id="{045F5275-F4FF-46FD-B929-1CDEDB299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229" y="1690779"/>
            <a:ext cx="2994631" cy="148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DB2189A-6DF6-446D-AD12-2C078CE7DA83}"/>
              </a:ext>
            </a:extLst>
          </p:cNvPr>
          <p:cNvSpPr txBox="1">
            <a:spLocks/>
          </p:cNvSpPr>
          <p:nvPr/>
        </p:nvSpPr>
        <p:spPr>
          <a:xfrm>
            <a:off x="4005432" y="1119300"/>
            <a:ext cx="4003921" cy="65257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ar-AE" sz="4400" b="1" dirty="0">
                <a:solidFill>
                  <a:srgbClr val="4F2F0B"/>
                </a:solidFill>
                <a:latin typeface="Calibri Light"/>
                <a:cs typeface="Times New Roman"/>
              </a:rPr>
              <a:t>هيا بنا لنقيم فهمك للدرس </a:t>
            </a:r>
            <a:endParaRPr lang="en-US" sz="4400" b="1" dirty="0">
              <a:solidFill>
                <a:srgbClr val="4F2F0B"/>
              </a:solidFill>
              <a:latin typeface="Calibri Light"/>
            </a:endParaRPr>
          </a:p>
        </p:txBody>
      </p:sp>
      <p:sp>
        <p:nvSpPr>
          <p:cNvPr id="12" name="Speech Bubble: Rectangle with Corners Rounded 3">
            <a:extLst>
              <a:ext uri="{FF2B5EF4-FFF2-40B4-BE49-F238E27FC236}">
                <a16:creationId xmlns:a16="http://schemas.microsoft.com/office/drawing/2014/main" id="{E8F5F35F-08E8-4A99-8D5D-C6A920F629DF}"/>
              </a:ext>
            </a:extLst>
          </p:cNvPr>
          <p:cNvSpPr/>
          <p:nvPr/>
        </p:nvSpPr>
        <p:spPr>
          <a:xfrm>
            <a:off x="1879044" y="782169"/>
            <a:ext cx="1886950" cy="1347365"/>
          </a:xfrm>
          <a:prstGeom prst="wedgeRoundRectCallout">
            <a:avLst>
              <a:gd name="adj1" fmla="val -26527"/>
              <a:gd name="adj2" fmla="val 94925"/>
              <a:gd name="adj3" fmla="val 16667"/>
            </a:avLst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accent2">
                    <a:lumMod val="75000"/>
                  </a:schemeClr>
                </a:solidFill>
                <a:highlight>
                  <a:srgbClr val="00FF00"/>
                </a:highlight>
              </a:rPr>
              <a:t>الواجب المنزلي</a:t>
            </a:r>
            <a:endParaRPr lang="ar-AE" sz="3200" b="1" dirty="0">
              <a:solidFill>
                <a:schemeClr val="accent2">
                  <a:lumMod val="75000"/>
                </a:schemeClr>
              </a:solidFill>
              <a:highlight>
                <a:srgbClr val="00FF00"/>
              </a:highlight>
            </a:endParaRPr>
          </a:p>
        </p:txBody>
      </p:sp>
      <p:sp>
        <p:nvSpPr>
          <p:cNvPr id="13" name="مستطيل 7">
            <a:extLst>
              <a:ext uri="{FF2B5EF4-FFF2-40B4-BE49-F238E27FC236}">
                <a16:creationId xmlns:a16="http://schemas.microsoft.com/office/drawing/2014/main" id="{A4FD058D-2294-4296-8933-718D2D1255A3}"/>
              </a:ext>
            </a:extLst>
          </p:cNvPr>
          <p:cNvSpPr/>
          <p:nvPr/>
        </p:nvSpPr>
        <p:spPr>
          <a:xfrm>
            <a:off x="590844" y="2549543"/>
            <a:ext cx="35083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defRPr/>
            </a:pPr>
            <a:r>
              <a:rPr lang="ar-BH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</a:rPr>
              <a:t>ا</a:t>
            </a:r>
            <a:r>
              <a:rPr lang="ar-AE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</a:rPr>
              <a:t>لرجاء الدخول على بوابة التعلم الذكي</a:t>
            </a:r>
          </a:p>
          <a:p>
            <a:pPr algn="ctr" rtl="0">
              <a:defRPr/>
            </a:pPr>
            <a:r>
              <a:rPr lang="en-US" sz="2400" dirty="0"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cs typeface="Arial" panose="020B0604020202020204" pitchFamily="34" charset="0"/>
              </a:rPr>
              <a:t>LMS</a:t>
            </a:r>
            <a:endParaRPr lang="ar-AE" sz="2400" dirty="0"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FF00"/>
              </a:highlight>
            </a:endParaRPr>
          </a:p>
          <a:p>
            <a:pPr algn="ctr">
              <a:defRPr/>
            </a:pPr>
            <a:r>
              <a:rPr lang="ar-AE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</a:rPr>
              <a:t>الاطلاع على الدرس </a:t>
            </a:r>
            <a:endParaRPr lang="ar-BH" sz="2400" b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FF00"/>
              </a:highlight>
            </a:endParaRPr>
          </a:p>
          <a:p>
            <a:pPr algn="ctr">
              <a:defRPr/>
            </a:pPr>
            <a:r>
              <a:rPr lang="ar-BH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</a:rPr>
              <a:t>حل التمارين المصاحبة للدرس في كتاب الطالب و النشاط</a:t>
            </a:r>
            <a:endParaRPr lang="ar-AE" sz="2400" b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FF00"/>
              </a:highlight>
            </a:endParaRPr>
          </a:p>
        </p:txBody>
      </p:sp>
      <p:pic>
        <p:nvPicPr>
          <p:cNvPr id="1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7BB7888D-8471-48A6-8E52-760ECBCDAB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42909" y="3569960"/>
            <a:ext cx="1581228" cy="1383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2" descr="Picture 22">
            <a:extLst>
              <a:ext uri="{FF2B5EF4-FFF2-40B4-BE49-F238E27FC236}">
                <a16:creationId xmlns:a16="http://schemas.microsoft.com/office/drawing/2014/main" id="{44327ABC-36DF-4859-827C-953020DE147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4980" t="17384" r="15685" b="17494"/>
          <a:stretch>
            <a:fillRect/>
          </a:stretch>
        </p:blipFill>
        <p:spPr>
          <a:xfrm rot="19447130">
            <a:off x="102818" y="803844"/>
            <a:ext cx="1535205" cy="144193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E199F9A7-BD82-421D-B886-8F1175F5BA50}"/>
              </a:ext>
            </a:extLst>
          </p:cNvPr>
          <p:cNvSpPr txBox="1"/>
          <p:nvPr/>
        </p:nvSpPr>
        <p:spPr>
          <a:xfrm rot="19261025">
            <a:off x="320119" y="1250621"/>
            <a:ext cx="122811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algn="ctr" rtl="0">
              <a:defRPr sz="5400" b="1"/>
            </a:pPr>
            <a:r>
              <a:rPr sz="2000" dirty="0" err="1">
                <a:solidFill>
                  <a:schemeClr val="accent5">
                    <a:lumMod val="50000"/>
                  </a:schemeClr>
                </a:solidFill>
              </a:rPr>
              <a:t>بطاقة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sz="2000" dirty="0" err="1">
                <a:solidFill>
                  <a:schemeClr val="accent5">
                    <a:lumMod val="50000"/>
                  </a:schemeClr>
                </a:solidFill>
              </a:rPr>
              <a:t>خروج</a:t>
            </a:r>
            <a:endParaRPr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 rtl="0">
              <a:defRPr sz="5400" b="1"/>
            </a:pPr>
            <a:r>
              <a:rPr sz="2000" dirty="0" err="1">
                <a:solidFill>
                  <a:schemeClr val="accent5">
                    <a:lumMod val="50000"/>
                  </a:schemeClr>
                </a:solidFill>
              </a:rPr>
              <a:t>من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sz="2000" dirty="0" err="1">
                <a:solidFill>
                  <a:schemeClr val="accent5">
                    <a:lumMod val="50000"/>
                  </a:schemeClr>
                </a:solidFill>
              </a:rPr>
              <a:t>الحصة</a:t>
            </a:r>
            <a:endParaRPr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7F40DC48-2FA3-4B54-B5C7-EA9C35EA74B7}"/>
              </a:ext>
            </a:extLst>
          </p:cNvPr>
          <p:cNvSpPr txBox="1"/>
          <p:nvPr/>
        </p:nvSpPr>
        <p:spPr>
          <a:xfrm>
            <a:off x="6140945" y="4557024"/>
            <a:ext cx="455352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2800" b="1"/>
            </a:lvl1pPr>
          </a:lstStyle>
          <a:p>
            <a:pPr rtl="0">
              <a:defRPr/>
            </a:pPr>
            <a:r>
              <a:rPr sz="3200" dirty="0" err="1">
                <a:highlight>
                  <a:srgbClr val="FFFF00"/>
                </a:highlight>
              </a:rPr>
              <a:t>ما</a:t>
            </a:r>
            <a:r>
              <a:rPr sz="3200" dirty="0">
                <a:highlight>
                  <a:srgbClr val="FFFF00"/>
                </a:highlight>
              </a:rPr>
              <a:t> </a:t>
            </a:r>
            <a:r>
              <a:rPr sz="3200" dirty="0" err="1">
                <a:highlight>
                  <a:srgbClr val="FFFF00"/>
                </a:highlight>
              </a:rPr>
              <a:t>الذي</a:t>
            </a:r>
            <a:r>
              <a:rPr sz="3200" dirty="0">
                <a:highlight>
                  <a:srgbClr val="FFFF00"/>
                </a:highlight>
              </a:rPr>
              <a:t> </a:t>
            </a:r>
            <a:r>
              <a:rPr sz="3200" dirty="0" err="1">
                <a:highlight>
                  <a:srgbClr val="FFFF00"/>
                </a:highlight>
              </a:rPr>
              <a:t>أعجبك</a:t>
            </a:r>
            <a:r>
              <a:rPr sz="3200" dirty="0">
                <a:highlight>
                  <a:srgbClr val="FFFF00"/>
                </a:highlight>
              </a:rPr>
              <a:t> </a:t>
            </a:r>
            <a:r>
              <a:rPr sz="3200" dirty="0" err="1">
                <a:highlight>
                  <a:srgbClr val="FFFF00"/>
                </a:highlight>
              </a:rPr>
              <a:t>في</a:t>
            </a:r>
            <a:r>
              <a:rPr sz="3200" dirty="0">
                <a:highlight>
                  <a:srgbClr val="FFFF00"/>
                </a:highlight>
              </a:rPr>
              <a:t> </a:t>
            </a:r>
            <a:r>
              <a:rPr sz="3200" dirty="0" err="1">
                <a:highlight>
                  <a:srgbClr val="FFFF00"/>
                </a:highlight>
              </a:rPr>
              <a:t>الدرس</a:t>
            </a:r>
            <a:r>
              <a:rPr sz="3200" dirty="0">
                <a:highlight>
                  <a:srgbClr val="FFFF00"/>
                </a:highlight>
              </a:rPr>
              <a:t>؟</a:t>
            </a:r>
          </a:p>
        </p:txBody>
      </p:sp>
      <p:pic>
        <p:nvPicPr>
          <p:cNvPr id="18" name="Picture 2" descr="أبداعات قـلـم (@Sad___4) | Twitter">
            <a:extLst>
              <a:ext uri="{FF2B5EF4-FFF2-40B4-BE49-F238E27FC236}">
                <a16:creationId xmlns:a16="http://schemas.microsoft.com/office/drawing/2014/main" id="{8654A0E5-F97A-4292-8BE4-F3D93F0D1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00" b="96000" l="3200" r="95000">
                        <a14:foregroundMark x1="11000" y1="89600" x2="11000" y2="89600"/>
                        <a14:foregroundMark x1="11000" y1="89600" x2="4800" y2="94400"/>
                        <a14:foregroundMark x1="8600" y1="85200" x2="5600" y2="94800"/>
                        <a14:foregroundMark x1="73400" y1="47400" x2="84800" y2="29800"/>
                        <a14:foregroundMark x1="84800" y1="29800" x2="71600" y2="26400"/>
                        <a14:foregroundMark x1="71600" y1="26400" x2="59400" y2="30400"/>
                        <a14:foregroundMark x1="59400" y1="30400" x2="66600" y2="21600"/>
                        <a14:foregroundMark x1="79600" y1="19200" x2="79800" y2="16800"/>
                        <a14:foregroundMark x1="71400" y1="16000" x2="56800" y2="23000"/>
                        <a14:foregroundMark x1="56800" y1="23000" x2="52800" y2="28000"/>
                        <a14:foregroundMark x1="50600" y1="21000" x2="75800" y2="43400"/>
                        <a14:foregroundMark x1="58000" y1="16800" x2="82200" y2="43800"/>
                        <a14:foregroundMark x1="54200" y1="21000" x2="62800" y2="12800"/>
                        <a14:foregroundMark x1="53200" y1="19600" x2="65800" y2="5800"/>
                        <a14:foregroundMark x1="78600" y1="49000" x2="95000" y2="26800"/>
                        <a14:foregroundMark x1="95000" y1="26800" x2="95000" y2="26800"/>
                        <a14:foregroundMark x1="97400" y1="26600" x2="86600" y2="15400"/>
                        <a14:foregroundMark x1="86600" y1="15400" x2="68400" y2="2600"/>
                        <a14:foregroundMark x1="68400" y1="2600" x2="67000" y2="7000"/>
                        <a14:foregroundMark x1="4400" y1="94800" x2="4400" y2="94800"/>
                        <a14:foregroundMark x1="4200" y1="94200" x2="3200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" t="-1732" r="-24" b="3835"/>
          <a:stretch/>
        </p:blipFill>
        <p:spPr bwMode="auto">
          <a:xfrm rot="2776128">
            <a:off x="10741522" y="2601171"/>
            <a:ext cx="1053094" cy="137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أبداعات قـلـم (@Sad___4) | Twitter">
            <a:extLst>
              <a:ext uri="{FF2B5EF4-FFF2-40B4-BE49-F238E27FC236}">
                <a16:creationId xmlns:a16="http://schemas.microsoft.com/office/drawing/2014/main" id="{27E0EDCA-7C0D-42F7-8A29-23A660302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00" b="96000" l="3200" r="95000">
                        <a14:foregroundMark x1="11000" y1="89600" x2="11000" y2="89600"/>
                        <a14:foregroundMark x1="11000" y1="89600" x2="4800" y2="94400"/>
                        <a14:foregroundMark x1="8600" y1="85200" x2="5600" y2="94800"/>
                        <a14:foregroundMark x1="73400" y1="47400" x2="84800" y2="29800"/>
                        <a14:foregroundMark x1="84800" y1="29800" x2="71600" y2="26400"/>
                        <a14:foregroundMark x1="71600" y1="26400" x2="59400" y2="30400"/>
                        <a14:foregroundMark x1="59400" y1="30400" x2="66600" y2="21600"/>
                        <a14:foregroundMark x1="79600" y1="19200" x2="79800" y2="16800"/>
                        <a14:foregroundMark x1="71400" y1="16000" x2="56800" y2="23000"/>
                        <a14:foregroundMark x1="56800" y1="23000" x2="52800" y2="28000"/>
                        <a14:foregroundMark x1="50600" y1="21000" x2="75800" y2="43400"/>
                        <a14:foregroundMark x1="58000" y1="16800" x2="82200" y2="43800"/>
                        <a14:foregroundMark x1="54200" y1="21000" x2="62800" y2="12800"/>
                        <a14:foregroundMark x1="53200" y1="19600" x2="65800" y2="5800"/>
                        <a14:foregroundMark x1="78600" y1="49000" x2="95000" y2="26800"/>
                        <a14:foregroundMark x1="95000" y1="26800" x2="95000" y2="26800"/>
                        <a14:foregroundMark x1="97400" y1="26600" x2="86600" y2="15400"/>
                        <a14:foregroundMark x1="86600" y1="15400" x2="68400" y2="2600"/>
                        <a14:foregroundMark x1="68400" y1="2600" x2="67000" y2="7000"/>
                        <a14:foregroundMark x1="4400" y1="94800" x2="4400" y2="94800"/>
                        <a14:foregroundMark x1="4200" y1="94200" x2="3200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" t="-1732" r="-24" b="3835"/>
          <a:stretch/>
        </p:blipFill>
        <p:spPr bwMode="auto">
          <a:xfrm rot="2776128">
            <a:off x="10731236" y="3342918"/>
            <a:ext cx="1053094" cy="137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أبداعات قـلـم (@Sad___4) | Twitter">
            <a:extLst>
              <a:ext uri="{FF2B5EF4-FFF2-40B4-BE49-F238E27FC236}">
                <a16:creationId xmlns:a16="http://schemas.microsoft.com/office/drawing/2014/main" id="{38CC8A5E-4367-4DC4-AF51-B8DCB183E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00" b="96000" l="3200" r="95000">
                        <a14:foregroundMark x1="11000" y1="89600" x2="11000" y2="89600"/>
                        <a14:foregroundMark x1="11000" y1="89600" x2="4800" y2="94400"/>
                        <a14:foregroundMark x1="8600" y1="85200" x2="5600" y2="94800"/>
                        <a14:foregroundMark x1="73400" y1="47400" x2="84800" y2="29800"/>
                        <a14:foregroundMark x1="84800" y1="29800" x2="71600" y2="26400"/>
                        <a14:foregroundMark x1="71600" y1="26400" x2="59400" y2="30400"/>
                        <a14:foregroundMark x1="59400" y1="30400" x2="66600" y2="21600"/>
                        <a14:foregroundMark x1="79600" y1="19200" x2="79800" y2="16800"/>
                        <a14:foregroundMark x1="71400" y1="16000" x2="56800" y2="23000"/>
                        <a14:foregroundMark x1="56800" y1="23000" x2="52800" y2="28000"/>
                        <a14:foregroundMark x1="50600" y1="21000" x2="75800" y2="43400"/>
                        <a14:foregroundMark x1="58000" y1="16800" x2="82200" y2="43800"/>
                        <a14:foregroundMark x1="54200" y1="21000" x2="62800" y2="12800"/>
                        <a14:foregroundMark x1="53200" y1="19600" x2="65800" y2="5800"/>
                        <a14:foregroundMark x1="78600" y1="49000" x2="95000" y2="26800"/>
                        <a14:foregroundMark x1="95000" y1="26800" x2="95000" y2="26800"/>
                        <a14:foregroundMark x1="97400" y1="26600" x2="86600" y2="15400"/>
                        <a14:foregroundMark x1="86600" y1="15400" x2="68400" y2="2600"/>
                        <a14:foregroundMark x1="68400" y1="2600" x2="67000" y2="7000"/>
                        <a14:foregroundMark x1="4400" y1="94800" x2="4400" y2="94800"/>
                        <a14:foregroundMark x1="4200" y1="94200" x2="3200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" t="-1732" r="-24" b="3835"/>
          <a:stretch/>
        </p:blipFill>
        <p:spPr bwMode="auto">
          <a:xfrm rot="2776128">
            <a:off x="10741523" y="4114103"/>
            <a:ext cx="1053094" cy="137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39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14281"/>
            <a:ext cx="12192000" cy="67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44D6D6-0907-4EC4-899D-D7F15A3A75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4" name="Picture 2" descr="Expo 2020 Dubai Logo Download Vector">
            <a:extLst>
              <a:ext uri="{FF2B5EF4-FFF2-40B4-BE49-F238E27FC236}">
                <a16:creationId xmlns:a16="http://schemas.microsoft.com/office/drawing/2014/main" id="{DD607A24-C988-4819-ADBC-E23D02BF3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11F87AB-37F0-40BD-A0B6-4A6DA57616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6D8C28D-C8B0-4FA5-9AC3-90EEC8EF61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27D8AAF-9374-4E34-9BAD-6DB593B41985}"/>
              </a:ext>
            </a:extLst>
          </p:cNvPr>
          <p:cNvGrpSpPr/>
          <p:nvPr/>
        </p:nvGrpSpPr>
        <p:grpSpPr>
          <a:xfrm>
            <a:off x="773042" y="1087347"/>
            <a:ext cx="9454170" cy="4961761"/>
            <a:chOff x="850010" y="2109154"/>
            <a:chExt cx="7829272" cy="35003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48A483-E0EE-4D75-877D-D0E9EBDA54B9}"/>
                </a:ext>
              </a:extLst>
            </p:cNvPr>
            <p:cNvGrpSpPr/>
            <p:nvPr/>
          </p:nvGrpSpPr>
          <p:grpSpPr>
            <a:xfrm rot="1714294">
              <a:off x="2785519" y="3988817"/>
              <a:ext cx="225664" cy="1025276"/>
              <a:chOff x="2540292" y="4226074"/>
              <a:chExt cx="225664" cy="664576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0CC8EF93-7CF2-44C4-B3A1-F439F38623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r="67040" b="13918"/>
              <a:stretch/>
            </p:blipFill>
            <p:spPr>
              <a:xfrm rot="16200000">
                <a:off x="2320836" y="4445530"/>
                <a:ext cx="664576" cy="225664"/>
              </a:xfrm>
              <a:prstGeom prst="rect">
                <a:avLst/>
              </a:prstGeom>
            </p:spPr>
          </p:pic>
          <p:pic>
            <p:nvPicPr>
              <p:cNvPr id="71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2FBD0AD3-8603-4F1D-A4DD-5D0A011226B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H="1">
                <a:off x="2489096" y="4427597"/>
                <a:ext cx="339628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94E2395-A043-4AE7-B101-571EE7FF4C95}"/>
                </a:ext>
              </a:extLst>
            </p:cNvPr>
            <p:cNvGrpSpPr/>
            <p:nvPr/>
          </p:nvGrpSpPr>
          <p:grpSpPr>
            <a:xfrm>
              <a:off x="3324124" y="5114036"/>
              <a:ext cx="3657917" cy="262151"/>
              <a:chOff x="3324124" y="5114036"/>
              <a:chExt cx="3657917" cy="262151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4D3C537A-FF07-44AB-B00D-7933CF75B8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24124" y="5114036"/>
                <a:ext cx="3657917" cy="262151"/>
              </a:xfrm>
              <a:prstGeom prst="rect">
                <a:avLst/>
              </a:prstGeom>
            </p:spPr>
          </p:pic>
          <p:pic>
            <p:nvPicPr>
              <p:cNvPr id="67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338860E7-5D20-4B89-AD26-4B3D5C33F3B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885194" y="5135157"/>
                <a:ext cx="372586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D6EAAB5A-5D09-45E7-87C4-4A910A0AC36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147583" y="5136670"/>
                <a:ext cx="372586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F43EB82A-F028-4F0C-BA25-9EE8C36EF73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555336" y="5126224"/>
                <a:ext cx="372586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A5CD223-2F03-4B19-97E6-F395E0F748DB}"/>
                </a:ext>
              </a:extLst>
            </p:cNvPr>
            <p:cNvGrpSpPr/>
            <p:nvPr/>
          </p:nvGrpSpPr>
          <p:grpSpPr>
            <a:xfrm rot="10800000">
              <a:off x="3135585" y="3744939"/>
              <a:ext cx="3657917" cy="262151"/>
              <a:chOff x="3324124" y="5114036"/>
              <a:chExt cx="3657917" cy="26215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2D811B0B-3599-4EE4-B49F-569BD561F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24124" y="5114036"/>
                <a:ext cx="3657917" cy="262151"/>
              </a:xfrm>
              <a:prstGeom prst="rect">
                <a:avLst/>
              </a:prstGeom>
            </p:spPr>
          </p:pic>
          <p:pic>
            <p:nvPicPr>
              <p:cNvPr id="63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027EA768-00CD-4FC4-80A6-06E2BC2AC0D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885194" y="5135157"/>
                <a:ext cx="372586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1FBD9B83-13C4-4B32-BA47-56BABF36E95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147583" y="5136670"/>
                <a:ext cx="372586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22975AE1-CA0D-4225-9CC5-790F9E9963B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555336" y="5126224"/>
                <a:ext cx="372586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7D7C3C-D98F-49F1-9F5C-2ABC34AF46EB}"/>
                </a:ext>
              </a:extLst>
            </p:cNvPr>
            <p:cNvGrpSpPr/>
            <p:nvPr/>
          </p:nvGrpSpPr>
          <p:grpSpPr>
            <a:xfrm>
              <a:off x="2512581" y="2447095"/>
              <a:ext cx="3657917" cy="262151"/>
              <a:chOff x="3324124" y="5114036"/>
              <a:chExt cx="3657917" cy="262151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F2711F9F-A6EC-4E42-A222-3761E1F9A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24124" y="5114036"/>
                <a:ext cx="3657917" cy="262151"/>
              </a:xfrm>
              <a:prstGeom prst="rect">
                <a:avLst/>
              </a:prstGeom>
            </p:spPr>
          </p:pic>
          <p:pic>
            <p:nvPicPr>
              <p:cNvPr id="59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48CB6BE2-3196-4190-9178-B9EAA65DD84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885194" y="5135157"/>
                <a:ext cx="372586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91BAE253-E291-4F84-BE52-A299453C4F1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147583" y="5136670"/>
                <a:ext cx="372586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8530C554-9858-4637-9D4F-39DD70FD953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555336" y="5126224"/>
                <a:ext cx="372586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6A4CEE-166A-4E7D-BFD1-D983DD22D76D}"/>
                </a:ext>
              </a:extLst>
            </p:cNvPr>
            <p:cNvGrpSpPr/>
            <p:nvPr/>
          </p:nvGrpSpPr>
          <p:grpSpPr>
            <a:xfrm rot="19431769">
              <a:off x="7605412" y="2912090"/>
              <a:ext cx="225664" cy="847871"/>
              <a:chOff x="2540292" y="4226074"/>
              <a:chExt cx="225664" cy="664576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957B380E-8E5E-45E6-82C5-0D081FC5B4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r="67040" b="13918"/>
              <a:stretch/>
            </p:blipFill>
            <p:spPr>
              <a:xfrm rot="16200000">
                <a:off x="2320836" y="4445530"/>
                <a:ext cx="664576" cy="225664"/>
              </a:xfrm>
              <a:prstGeom prst="rect">
                <a:avLst/>
              </a:prstGeom>
            </p:spPr>
          </p:pic>
          <p:pic>
            <p:nvPicPr>
              <p:cNvPr id="57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D046FCED-7711-47A3-83FD-01A2DF0FC90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H="1">
                <a:off x="2489096" y="4427597"/>
                <a:ext cx="339628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9A149ED-80E4-4171-BFE7-1F66A64448C8}"/>
                </a:ext>
              </a:extLst>
            </p:cNvPr>
            <p:cNvGrpSpPr/>
            <p:nvPr/>
          </p:nvGrpSpPr>
          <p:grpSpPr>
            <a:xfrm>
              <a:off x="850010" y="2109154"/>
              <a:ext cx="1747693" cy="789387"/>
              <a:chOff x="1512723" y="2043750"/>
              <a:chExt cx="1747693" cy="789387"/>
            </a:xfr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D83E466-ECB7-4375-917A-118ABBD3929E}"/>
                  </a:ext>
                </a:extLst>
              </p:cNvPr>
              <p:cNvGrpSpPr/>
              <p:nvPr/>
            </p:nvGrpSpPr>
            <p:grpSpPr>
              <a:xfrm>
                <a:off x="1925075" y="2043750"/>
                <a:ext cx="1335341" cy="789387"/>
                <a:chOff x="1017546" y="668829"/>
                <a:chExt cx="1335341" cy="789387"/>
              </a:xfrm>
            </p:grpSpPr>
            <p:pic>
              <p:nvPicPr>
                <p:cNvPr id="54" name="Picture 6" descr="Glossy Pill Buttons Clipart | i2Clipart - Royalty Free Public Domain Clipart">
                  <a:extLst>
                    <a:ext uri="{FF2B5EF4-FFF2-40B4-BE49-F238E27FC236}">
                      <a16:creationId xmlns:a16="http://schemas.microsoft.com/office/drawing/2014/main" id="{2E2DD39B-3AAA-4179-BD48-235DBCF0AB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927" t="10457" b="82655"/>
                <a:stretch/>
              </p:blipFill>
              <p:spPr bwMode="auto">
                <a:xfrm>
                  <a:off x="1017546" y="758830"/>
                  <a:ext cx="1335341" cy="699386"/>
                </a:xfrm>
                <a:prstGeom prst="roundRect">
                  <a:avLst>
                    <a:gd name="adj" fmla="val 50000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AAD656A4-0BFB-420D-8E6E-63FAF90708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28093" r="27030" b="17859"/>
                <a:stretch/>
              </p:blipFill>
              <p:spPr>
                <a:xfrm>
                  <a:off x="1272441" y="668829"/>
                  <a:ext cx="829634" cy="747953"/>
                </a:xfrm>
                <a:prstGeom prst="rect">
                  <a:avLst/>
                </a:prstGeom>
              </p:spPr>
            </p:pic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B06A74FA-044A-4B9C-9E53-ED3B6F979EA2}"/>
                  </a:ext>
                </a:extLst>
              </p:cNvPr>
              <p:cNvGrpSpPr/>
              <p:nvPr/>
            </p:nvGrpSpPr>
            <p:grpSpPr>
              <a:xfrm>
                <a:off x="1512723" y="2092100"/>
                <a:ext cx="603162" cy="698286"/>
                <a:chOff x="398085" y="683189"/>
                <a:chExt cx="603162" cy="698286"/>
              </a:xfrm>
            </p:grpSpPr>
            <p:pic>
              <p:nvPicPr>
                <p:cNvPr id="52" name="Picture 10" descr="Pulsanti, Bottoni e Bullets">
                  <a:extLst>
                    <a:ext uri="{FF2B5EF4-FFF2-40B4-BE49-F238E27FC236}">
                      <a16:creationId xmlns:a16="http://schemas.microsoft.com/office/drawing/2014/main" id="{254B1233-0739-4FBC-88E4-B7AE83BEC7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377" t="27025" r="1308" b="52815"/>
                <a:stretch/>
              </p:blipFill>
              <p:spPr bwMode="auto">
                <a:xfrm>
                  <a:off x="398085" y="767099"/>
                  <a:ext cx="603162" cy="614376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65963440-0B54-4B2F-8437-0AA767F4905D}"/>
                    </a:ext>
                  </a:extLst>
                </p:cNvPr>
                <p:cNvSpPr/>
                <p:nvPr/>
              </p:nvSpPr>
              <p:spPr>
                <a:xfrm>
                  <a:off x="435453" y="683189"/>
                  <a:ext cx="527213" cy="632086"/>
                </a:xfrm>
                <a:prstGeom prst="rect">
                  <a:avLst/>
                </a:prstGeom>
                <a:noFill/>
              </p:spPr>
              <p:txBody>
                <a:bodyPr wrap="none" lIns="182880" tIns="91440" rIns="182880" bIns="91440">
                  <a:spAutoFit/>
                </a:bodyPr>
                <a:lstStyle/>
                <a:p>
                  <a:pPr algn="ctr" rtl="0"/>
                  <a:r>
                    <a:rPr lang="ar-AE" sz="2800" dirty="0">
                      <a:ln w="6600">
                        <a:solidFill>
                          <a:schemeClr val="tx1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glow rad="63500">
                          <a:schemeClr val="accent4">
                            <a:satMod val="175000"/>
                            <a:alpha val="40000"/>
                          </a:schemeClr>
                        </a:glow>
                        <a:outerShdw dist="38100" dir="2700000" algn="tl" rotWithShape="0">
                          <a:schemeClr val="accent2"/>
                        </a:outerShdw>
                      </a:effectLst>
                      <a:latin typeface="Gill Sans Ultra Bold" panose="020B0A02020104020203" pitchFamily="34" charset="0"/>
                    </a:rPr>
                    <a:t>6</a:t>
                  </a:r>
                  <a:endParaRPr lang="en-US" sz="2800" dirty="0">
                    <a:ln w="660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Gill Sans Ultra Bold" panose="020B0A02020104020203" pitchFamily="34" charset="0"/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C00AE0-3418-4CD5-B714-31576929C68E}"/>
                </a:ext>
              </a:extLst>
            </p:cNvPr>
            <p:cNvGrpSpPr/>
            <p:nvPr/>
          </p:nvGrpSpPr>
          <p:grpSpPr>
            <a:xfrm>
              <a:off x="6046240" y="2239312"/>
              <a:ext cx="1756837" cy="784168"/>
              <a:chOff x="6735254" y="2106007"/>
              <a:chExt cx="1756837" cy="784168"/>
            </a:xfr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8CBEC78-E62F-4A9D-9803-73F383E2261A}"/>
                  </a:ext>
                </a:extLst>
              </p:cNvPr>
              <p:cNvGrpSpPr/>
              <p:nvPr/>
            </p:nvGrpSpPr>
            <p:grpSpPr>
              <a:xfrm>
                <a:off x="7156750" y="2182522"/>
                <a:ext cx="1335341" cy="707653"/>
                <a:chOff x="7056828" y="1903364"/>
                <a:chExt cx="1335341" cy="707653"/>
              </a:xfrm>
            </p:grpSpPr>
            <p:pic>
              <p:nvPicPr>
                <p:cNvPr id="48" name="Picture 14" descr="Icon go button articles (19332) Free AI Download / 4 Vector">
                  <a:extLst>
                    <a:ext uri="{FF2B5EF4-FFF2-40B4-BE49-F238E27FC236}">
                      <a16:creationId xmlns:a16="http://schemas.microsoft.com/office/drawing/2014/main" id="{7AB1BDF1-E17D-4718-B4F4-F53DAD5F76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298" t="44195" r="38258" b="42231"/>
                <a:stretch/>
              </p:blipFill>
              <p:spPr bwMode="auto">
                <a:xfrm>
                  <a:off x="7056828" y="1927035"/>
                  <a:ext cx="1335341" cy="683982"/>
                </a:xfrm>
                <a:prstGeom prst="roundRect">
                  <a:avLst>
                    <a:gd name="adj" fmla="val 50000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C0BDD73C-F33D-4182-81D6-6F83EB89D5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/>
                <a:srcRect l="24992" t="10403" r="25888" b="24205"/>
                <a:stretch/>
              </p:blipFill>
              <p:spPr>
                <a:xfrm>
                  <a:off x="7177567" y="1903364"/>
                  <a:ext cx="1093865" cy="683982"/>
                </a:xfrm>
                <a:prstGeom prst="rect">
                  <a:avLst/>
                </a:prstGeom>
              </p:spPr>
            </p:pic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670A7972-1970-438E-A6E8-05536F9EEA4E}"/>
                  </a:ext>
                </a:extLst>
              </p:cNvPr>
              <p:cNvGrpSpPr/>
              <p:nvPr/>
            </p:nvGrpSpPr>
            <p:grpSpPr>
              <a:xfrm>
                <a:off x="6735254" y="2106007"/>
                <a:ext cx="603162" cy="682525"/>
                <a:chOff x="392407" y="1606299"/>
                <a:chExt cx="603162" cy="682525"/>
              </a:xfrm>
            </p:grpSpPr>
            <p:pic>
              <p:nvPicPr>
                <p:cNvPr id="46" name="Picture 10" descr="Pulsanti, Bottoni e Bullets">
                  <a:extLst>
                    <a:ext uri="{FF2B5EF4-FFF2-40B4-BE49-F238E27FC236}">
                      <a16:creationId xmlns:a16="http://schemas.microsoft.com/office/drawing/2014/main" id="{D8FB71E1-406B-4F32-BF73-9DAFFFAC5E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61" t="52257" r="78054" b="27300"/>
                <a:stretch/>
              </p:blipFill>
              <p:spPr bwMode="auto">
                <a:xfrm>
                  <a:off x="392407" y="1665821"/>
                  <a:ext cx="603162" cy="623003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9292B72-0798-4996-BA19-1D0C06539EA3}"/>
                    </a:ext>
                  </a:extLst>
                </p:cNvPr>
                <p:cNvSpPr/>
                <p:nvPr/>
              </p:nvSpPr>
              <p:spPr>
                <a:xfrm>
                  <a:off x="430383" y="1606299"/>
                  <a:ext cx="527213" cy="632087"/>
                </a:xfrm>
                <a:prstGeom prst="rect">
                  <a:avLst/>
                </a:prstGeom>
                <a:noFill/>
              </p:spPr>
              <p:txBody>
                <a:bodyPr wrap="none" lIns="182880" tIns="91440" rIns="182880" bIns="91440">
                  <a:spAutoFit/>
                </a:bodyPr>
                <a:lstStyle/>
                <a:p>
                  <a:pPr algn="ctr" rtl="0"/>
                  <a:r>
                    <a:rPr lang="ar-AE" sz="2800" dirty="0">
                      <a:ln w="6600">
                        <a:solidFill>
                          <a:schemeClr val="tx1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glow rad="63500">
                          <a:schemeClr val="accent4">
                            <a:satMod val="175000"/>
                            <a:alpha val="40000"/>
                          </a:schemeClr>
                        </a:glow>
                        <a:outerShdw dist="38100" dir="2700000" algn="tl" rotWithShape="0">
                          <a:schemeClr val="accent2"/>
                        </a:outerShdw>
                      </a:effectLst>
                      <a:latin typeface="Gill Sans Ultra Bold" panose="020B0A02020104020203" pitchFamily="34" charset="0"/>
                    </a:rPr>
                    <a:t>5</a:t>
                  </a:r>
                  <a:endParaRPr lang="en-US" sz="2800" dirty="0">
                    <a:ln w="660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Gill Sans Ultra Bold" panose="020B0A02020104020203" pitchFamily="34" charset="0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B01A877-2CB1-44E3-9C07-8A77DDBCB751}"/>
                </a:ext>
              </a:extLst>
            </p:cNvPr>
            <p:cNvGrpSpPr/>
            <p:nvPr/>
          </p:nvGrpSpPr>
          <p:grpSpPr>
            <a:xfrm>
              <a:off x="6757896" y="3471708"/>
              <a:ext cx="1756114" cy="774320"/>
              <a:chOff x="6757896" y="3471708"/>
              <a:chExt cx="1756114" cy="774320"/>
            </a:xfr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2A55394-E0FE-41C7-A002-9417C43DB336}"/>
                  </a:ext>
                </a:extLst>
              </p:cNvPr>
              <p:cNvGrpSpPr/>
              <p:nvPr/>
            </p:nvGrpSpPr>
            <p:grpSpPr>
              <a:xfrm>
                <a:off x="7200476" y="3588408"/>
                <a:ext cx="1313534" cy="657620"/>
                <a:chOff x="976162" y="2415898"/>
                <a:chExt cx="1313534" cy="657620"/>
              </a:xfrm>
            </p:grpSpPr>
            <p:pic>
              <p:nvPicPr>
                <p:cNvPr id="42" name="Picture 14" descr="Icon go button articles (19332) Free AI Download / 4 Vector">
                  <a:extLst>
                    <a:ext uri="{FF2B5EF4-FFF2-40B4-BE49-F238E27FC236}">
                      <a16:creationId xmlns:a16="http://schemas.microsoft.com/office/drawing/2014/main" id="{3A9B39F1-86FC-4CDD-A99A-10584850B1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298" t="44195" r="38258" b="42231"/>
                <a:stretch/>
              </p:blipFill>
              <p:spPr bwMode="auto">
                <a:xfrm>
                  <a:off x="976162" y="2415899"/>
                  <a:ext cx="1313534" cy="657619"/>
                </a:xfrm>
                <a:prstGeom prst="roundRect">
                  <a:avLst>
                    <a:gd name="adj" fmla="val 50000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BE7777C8-FA48-4315-8554-6D3E4A5B8F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/>
                <a:srcRect l="17109" t="9624" r="19912" b="18940"/>
                <a:stretch/>
              </p:blipFill>
              <p:spPr>
                <a:xfrm>
                  <a:off x="995568" y="2415898"/>
                  <a:ext cx="1166391" cy="657620"/>
                </a:xfrm>
                <a:prstGeom prst="rect">
                  <a:avLst/>
                </a:prstGeom>
              </p:spPr>
            </p:pic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1153B14-346A-4DAC-BD07-9C29E53C749E}"/>
                  </a:ext>
                </a:extLst>
              </p:cNvPr>
              <p:cNvGrpSpPr/>
              <p:nvPr/>
            </p:nvGrpSpPr>
            <p:grpSpPr>
              <a:xfrm>
                <a:off x="6757896" y="3471708"/>
                <a:ext cx="584389" cy="662979"/>
                <a:chOff x="337752" y="2415898"/>
                <a:chExt cx="584389" cy="662979"/>
              </a:xfrm>
            </p:grpSpPr>
            <p:pic>
              <p:nvPicPr>
                <p:cNvPr id="40" name="Picture 10" descr="Pulsanti, Bottoni e Bullets">
                  <a:extLst>
                    <a:ext uri="{FF2B5EF4-FFF2-40B4-BE49-F238E27FC236}">
                      <a16:creationId xmlns:a16="http://schemas.microsoft.com/office/drawing/2014/main" id="{3F0973DF-B478-413D-B028-FFA4F6C21F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171" t="52359" r="26843" b="27196"/>
                <a:stretch/>
              </p:blipFill>
              <p:spPr bwMode="auto">
                <a:xfrm>
                  <a:off x="337752" y="2475265"/>
                  <a:ext cx="584389" cy="60361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5FB247D-18DB-4074-8899-49A2E7280F2C}"/>
                    </a:ext>
                  </a:extLst>
                </p:cNvPr>
                <p:cNvSpPr/>
                <p:nvPr/>
              </p:nvSpPr>
              <p:spPr>
                <a:xfrm>
                  <a:off x="392423" y="2415898"/>
                  <a:ext cx="422271" cy="632087"/>
                </a:xfrm>
                <a:prstGeom prst="rect">
                  <a:avLst/>
                </a:prstGeom>
                <a:noFill/>
              </p:spPr>
              <p:txBody>
                <a:bodyPr wrap="square" lIns="182880" tIns="91440" rIns="182880" bIns="91440">
                  <a:spAutoFit/>
                </a:bodyPr>
                <a:lstStyle/>
                <a:p>
                  <a:pPr algn="ctr" rtl="0"/>
                  <a:r>
                    <a:rPr lang="ar-AE" sz="2800" dirty="0">
                      <a:ln w="6600">
                        <a:solidFill>
                          <a:schemeClr val="tx1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glow rad="63500">
                          <a:schemeClr val="accent4">
                            <a:satMod val="175000"/>
                            <a:alpha val="40000"/>
                          </a:schemeClr>
                        </a:glow>
                        <a:outerShdw dist="38100" dir="2700000" algn="tl" rotWithShape="0">
                          <a:schemeClr val="accent2"/>
                        </a:outerShdw>
                      </a:effectLst>
                      <a:latin typeface="Gill Sans Ultra Bold" panose="020B0A02020104020203" pitchFamily="34" charset="0"/>
                    </a:rPr>
                    <a:t>4</a:t>
                  </a:r>
                  <a:endParaRPr lang="en-US" sz="2800" dirty="0">
                    <a:ln w="660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Gill Sans Ultra Bold" panose="020B0A02020104020203" pitchFamily="34" charset="0"/>
                  </a:endParaRP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5840B8-E9A5-4295-B881-4807858C6433}"/>
                </a:ext>
              </a:extLst>
            </p:cNvPr>
            <p:cNvGrpSpPr/>
            <p:nvPr/>
          </p:nvGrpSpPr>
          <p:grpSpPr>
            <a:xfrm>
              <a:off x="1945194" y="3394289"/>
              <a:ext cx="1794190" cy="760269"/>
              <a:chOff x="1463505" y="3396428"/>
              <a:chExt cx="1794190" cy="760269"/>
            </a:xfr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1B63312-D443-436F-A9EC-B5959D8B1104}"/>
                  </a:ext>
                </a:extLst>
              </p:cNvPr>
              <p:cNvGrpSpPr/>
              <p:nvPr/>
            </p:nvGrpSpPr>
            <p:grpSpPr>
              <a:xfrm>
                <a:off x="1922354" y="3446043"/>
                <a:ext cx="1335341" cy="710654"/>
                <a:chOff x="1060386" y="3294926"/>
                <a:chExt cx="1335341" cy="710654"/>
              </a:xfrm>
            </p:grpSpPr>
            <p:pic>
              <p:nvPicPr>
                <p:cNvPr id="36" name="Picture 14" descr="Icon go button articles (19332) Free AI Download / 4 Vector">
                  <a:extLst>
                    <a:ext uri="{FF2B5EF4-FFF2-40B4-BE49-F238E27FC236}">
                      <a16:creationId xmlns:a16="http://schemas.microsoft.com/office/drawing/2014/main" id="{E6480C8C-2E53-4A28-8D96-D4CC592671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542" t="75630" r="37015" b="11743"/>
                <a:stretch/>
              </p:blipFill>
              <p:spPr bwMode="auto">
                <a:xfrm>
                  <a:off x="1060386" y="3312636"/>
                  <a:ext cx="1335341" cy="685987"/>
                </a:xfrm>
                <a:prstGeom prst="roundRect">
                  <a:avLst>
                    <a:gd name="adj" fmla="val 50000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ABB6382F-AB13-48C4-9D20-932330885C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1"/>
                <a:srcRect l="23509" t="12015" r="20629" b="14796"/>
                <a:stretch/>
              </p:blipFill>
              <p:spPr>
                <a:xfrm>
                  <a:off x="1180858" y="3294926"/>
                  <a:ext cx="1094395" cy="710654"/>
                </a:xfrm>
                <a:prstGeom prst="rect">
                  <a:avLst/>
                </a:prstGeom>
              </p:spPr>
            </p:pic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C638DCD-D84A-48F2-BE77-13B6B5B5B03A}"/>
                  </a:ext>
                </a:extLst>
              </p:cNvPr>
              <p:cNvGrpSpPr/>
              <p:nvPr/>
            </p:nvGrpSpPr>
            <p:grpSpPr>
              <a:xfrm>
                <a:off x="1463505" y="3396428"/>
                <a:ext cx="599055" cy="689679"/>
                <a:chOff x="1262683" y="3498032"/>
                <a:chExt cx="599055" cy="689679"/>
              </a:xfrm>
            </p:grpSpPr>
            <p:pic>
              <p:nvPicPr>
                <p:cNvPr id="34" name="Picture 10" descr="Pulsanti, Bottoni e Bullets">
                  <a:extLst>
                    <a:ext uri="{FF2B5EF4-FFF2-40B4-BE49-F238E27FC236}">
                      <a16:creationId xmlns:a16="http://schemas.microsoft.com/office/drawing/2014/main" id="{64029E59-B320-4947-9D27-68376402493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932" t="1829" r="27081" b="78249"/>
                <a:stretch/>
              </p:blipFill>
              <p:spPr bwMode="auto">
                <a:xfrm>
                  <a:off x="1262683" y="3584715"/>
                  <a:ext cx="599055" cy="602996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FD25383-C903-4BB3-90CB-C6A4E51470DB}"/>
                    </a:ext>
                  </a:extLst>
                </p:cNvPr>
                <p:cNvSpPr/>
                <p:nvPr/>
              </p:nvSpPr>
              <p:spPr>
                <a:xfrm>
                  <a:off x="1319252" y="3498032"/>
                  <a:ext cx="527213" cy="632087"/>
                </a:xfrm>
                <a:prstGeom prst="rect">
                  <a:avLst/>
                </a:prstGeom>
                <a:noFill/>
              </p:spPr>
              <p:txBody>
                <a:bodyPr wrap="none" lIns="182880" tIns="91440" rIns="182880" bIns="91440">
                  <a:spAutoFit/>
                </a:bodyPr>
                <a:lstStyle/>
                <a:p>
                  <a:pPr algn="ctr" rtl="0"/>
                  <a:r>
                    <a:rPr lang="ar-AE" sz="2800" dirty="0">
                      <a:ln w="6600">
                        <a:solidFill>
                          <a:schemeClr val="tx1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glow rad="63500">
                          <a:schemeClr val="accent4">
                            <a:satMod val="175000"/>
                            <a:alpha val="40000"/>
                          </a:schemeClr>
                        </a:glow>
                        <a:outerShdw dist="38100" dir="2700000" algn="tl" rotWithShape="0">
                          <a:schemeClr val="accent2"/>
                        </a:outerShdw>
                      </a:effectLst>
                      <a:latin typeface="Gill Sans Ultra Bold" panose="020B0A02020104020203" pitchFamily="34" charset="0"/>
                    </a:rPr>
                    <a:t>3</a:t>
                  </a:r>
                  <a:endParaRPr lang="en-US" sz="2800" dirty="0">
                    <a:ln w="660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Gill Sans Ultra Bold" panose="020B0A02020104020203" pitchFamily="34" charset="0"/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4B6F95E-F288-4D7D-82F1-E631BC24A218}"/>
                </a:ext>
              </a:extLst>
            </p:cNvPr>
            <p:cNvGrpSpPr/>
            <p:nvPr/>
          </p:nvGrpSpPr>
          <p:grpSpPr>
            <a:xfrm>
              <a:off x="1694810" y="4804781"/>
              <a:ext cx="1775412" cy="757026"/>
              <a:chOff x="1614006" y="4777895"/>
              <a:chExt cx="1775412" cy="757026"/>
            </a:xfrm>
            <a:effectLst>
              <a:glow rad="101600">
                <a:schemeClr val="bg1">
                  <a:alpha val="60000"/>
                </a:schemeClr>
              </a:glow>
            </a:effectLst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8D8C0B7-E450-4A5A-8E68-48BAA1549C18}"/>
                  </a:ext>
                </a:extLst>
              </p:cNvPr>
              <p:cNvGrpSpPr/>
              <p:nvPr/>
            </p:nvGrpSpPr>
            <p:grpSpPr>
              <a:xfrm>
                <a:off x="2075884" y="4824267"/>
                <a:ext cx="1313534" cy="710654"/>
                <a:chOff x="1822052" y="4256365"/>
                <a:chExt cx="1313534" cy="710654"/>
              </a:xfrm>
            </p:grpSpPr>
            <p:pic>
              <p:nvPicPr>
                <p:cNvPr id="30" name="Picture 4" descr="أزرار لامعة ناقل حر-متفرقات المتجهات-ناقل حر تحميل مجاني">
                  <a:extLst>
                    <a:ext uri="{FF2B5EF4-FFF2-40B4-BE49-F238E27FC236}">
                      <a16:creationId xmlns:a16="http://schemas.microsoft.com/office/drawing/2014/main" id="{FB6CEA38-A3EA-466F-B680-4082D30C60B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2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16" t="13558" r="72066" b="75933"/>
                <a:stretch/>
              </p:blipFill>
              <p:spPr bwMode="auto">
                <a:xfrm>
                  <a:off x="1822052" y="4286063"/>
                  <a:ext cx="1313534" cy="664575"/>
                </a:xfrm>
                <a:prstGeom prst="roundRect">
                  <a:avLst>
                    <a:gd name="adj" fmla="val 50000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8D55FDC2-ACF5-4942-A34E-AE91F523CB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4"/>
                <a:srcRect l="9026" t="8940" r="11269" b="18085"/>
                <a:stretch/>
              </p:blipFill>
              <p:spPr>
                <a:xfrm>
                  <a:off x="1908127" y="4256365"/>
                  <a:ext cx="1121894" cy="710654"/>
                </a:xfrm>
                <a:prstGeom prst="rect">
                  <a:avLst/>
                </a:prstGeom>
              </p:spPr>
            </p:pic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14980D5-F24B-4A1E-B8B1-7DFF8A6CBFB3}"/>
                  </a:ext>
                </a:extLst>
              </p:cNvPr>
              <p:cNvGrpSpPr/>
              <p:nvPr/>
            </p:nvGrpSpPr>
            <p:grpSpPr>
              <a:xfrm>
                <a:off x="1614006" y="4777895"/>
                <a:ext cx="588546" cy="687076"/>
                <a:chOff x="1220519" y="4639113"/>
                <a:chExt cx="588546" cy="687076"/>
              </a:xfrm>
            </p:grpSpPr>
            <p:pic>
              <p:nvPicPr>
                <p:cNvPr id="28" name="Picture 27" descr="Pulsanti, Bottoni e Bullets">
                  <a:extLst>
                    <a:ext uri="{FF2B5EF4-FFF2-40B4-BE49-F238E27FC236}">
                      <a16:creationId xmlns:a16="http://schemas.microsoft.com/office/drawing/2014/main" id="{6F73386D-70BD-4A63-A2D2-9956F5F410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455" t="27415" r="52559" b="52663"/>
                <a:stretch/>
              </p:blipFill>
              <p:spPr bwMode="auto">
                <a:xfrm>
                  <a:off x="1220519" y="4711813"/>
                  <a:ext cx="588546" cy="614376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BB8EC064-C37F-4040-B4B9-03D4F5F7624B}"/>
                    </a:ext>
                  </a:extLst>
                </p:cNvPr>
                <p:cNvSpPr/>
                <p:nvPr/>
              </p:nvSpPr>
              <p:spPr>
                <a:xfrm>
                  <a:off x="1256730" y="4639113"/>
                  <a:ext cx="527213" cy="632087"/>
                </a:xfrm>
                <a:prstGeom prst="rect">
                  <a:avLst/>
                </a:prstGeom>
                <a:noFill/>
              </p:spPr>
              <p:txBody>
                <a:bodyPr wrap="none" lIns="182880" tIns="91440" rIns="182880" bIns="91440">
                  <a:spAutoFit/>
                </a:bodyPr>
                <a:lstStyle/>
                <a:p>
                  <a:pPr algn="ctr" rtl="0"/>
                  <a:r>
                    <a:rPr lang="ar-AE" sz="2800" dirty="0">
                      <a:ln w="6600">
                        <a:solidFill>
                          <a:schemeClr val="tx1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glow rad="63500">
                          <a:schemeClr val="accent4">
                            <a:satMod val="175000"/>
                            <a:alpha val="40000"/>
                          </a:schemeClr>
                        </a:glow>
                        <a:outerShdw dist="38100" dir="2700000" algn="tl" rotWithShape="0">
                          <a:schemeClr val="accent2"/>
                        </a:outerShdw>
                      </a:effectLst>
                      <a:latin typeface="Gill Sans Ultra Bold" panose="020B0A02020104020203" pitchFamily="34" charset="0"/>
                    </a:rPr>
                    <a:t>2</a:t>
                  </a:r>
                  <a:endParaRPr lang="en-US" sz="2800" dirty="0">
                    <a:ln w="660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Gill Sans Ultra Bold" panose="020B0A02020104020203" pitchFamily="34" charset="0"/>
                  </a:endParaRP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E538982-285D-467F-BAD0-FA450F6B2E56}"/>
                </a:ext>
              </a:extLst>
            </p:cNvPr>
            <p:cNvGrpSpPr/>
            <p:nvPr/>
          </p:nvGrpSpPr>
          <p:grpSpPr>
            <a:xfrm>
              <a:off x="6926629" y="4861461"/>
              <a:ext cx="1752653" cy="748018"/>
              <a:chOff x="6926629" y="4861461"/>
              <a:chExt cx="1752653" cy="748018"/>
            </a:xfr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3811401-19E3-4620-97B5-34B3B0BCC971}"/>
                  </a:ext>
                </a:extLst>
              </p:cNvPr>
              <p:cNvGrpSpPr/>
              <p:nvPr/>
            </p:nvGrpSpPr>
            <p:grpSpPr>
              <a:xfrm>
                <a:off x="7366964" y="4861461"/>
                <a:ext cx="1312318" cy="710655"/>
                <a:chOff x="959029" y="4956269"/>
                <a:chExt cx="1312318" cy="710655"/>
              </a:xfrm>
            </p:grpSpPr>
            <p:pic>
              <p:nvPicPr>
                <p:cNvPr id="23" name="Picture 14" descr="Icon go button articles (19332) Free AI Download / 4 Vector">
                  <a:extLst>
                    <a:ext uri="{FF2B5EF4-FFF2-40B4-BE49-F238E27FC236}">
                      <a16:creationId xmlns:a16="http://schemas.microsoft.com/office/drawing/2014/main" id="{C2D85D3A-6E1F-405A-9BDC-3F801E16C3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931" t="44455" r="3625" b="42918"/>
                <a:stretch/>
              </p:blipFill>
              <p:spPr bwMode="auto">
                <a:xfrm>
                  <a:off x="959029" y="4999587"/>
                  <a:ext cx="1312318" cy="667337"/>
                </a:xfrm>
                <a:prstGeom prst="roundRect">
                  <a:avLst>
                    <a:gd name="adj" fmla="val 50000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B7FF013D-7792-4B9F-8C2F-3F723CE0DE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5"/>
                <a:srcRect l="19555" t="11212" r="22170" b="22050"/>
                <a:stretch/>
              </p:blipFill>
              <p:spPr>
                <a:xfrm>
                  <a:off x="1090794" y="4956269"/>
                  <a:ext cx="1011281" cy="710655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5877D84C-37A7-42A8-B306-99CC6E6B7179}"/>
                  </a:ext>
                </a:extLst>
              </p:cNvPr>
              <p:cNvGrpSpPr/>
              <p:nvPr/>
            </p:nvGrpSpPr>
            <p:grpSpPr>
              <a:xfrm>
                <a:off x="6926629" y="4937249"/>
                <a:ext cx="610561" cy="672230"/>
                <a:chOff x="386387" y="5052548"/>
                <a:chExt cx="610561" cy="672230"/>
              </a:xfrm>
            </p:grpSpPr>
            <p:pic>
              <p:nvPicPr>
                <p:cNvPr id="21" name="Picture 10" descr="Pulsanti, Bottoni e Bullets">
                  <a:extLst>
                    <a:ext uri="{FF2B5EF4-FFF2-40B4-BE49-F238E27FC236}">
                      <a16:creationId xmlns:a16="http://schemas.microsoft.com/office/drawing/2014/main" id="{5452071E-3A20-4865-944E-A747EB8258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5" t="26569" r="77738" b="52468"/>
                <a:stretch/>
              </p:blipFill>
              <p:spPr bwMode="auto">
                <a:xfrm>
                  <a:off x="386387" y="5052548"/>
                  <a:ext cx="610561" cy="614376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281061A-812D-4204-AF9B-7A9A940E4517}"/>
                    </a:ext>
                  </a:extLst>
                </p:cNvPr>
                <p:cNvSpPr/>
                <p:nvPr/>
              </p:nvSpPr>
              <p:spPr>
                <a:xfrm>
                  <a:off x="509849" y="5092691"/>
                  <a:ext cx="312524" cy="632087"/>
                </a:xfrm>
                <a:prstGeom prst="rect">
                  <a:avLst/>
                </a:prstGeom>
                <a:noFill/>
              </p:spPr>
              <p:txBody>
                <a:bodyPr wrap="square" lIns="182880" tIns="91440" rIns="182880" bIns="91440">
                  <a:spAutoFit/>
                </a:bodyPr>
                <a:lstStyle/>
                <a:p>
                  <a:pPr algn="ctr" rtl="0"/>
                  <a:r>
                    <a:rPr lang="ar-AE" sz="2800" dirty="0">
                      <a:ln w="6600">
                        <a:solidFill>
                          <a:schemeClr val="tx1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glow rad="63500">
                          <a:schemeClr val="accent4">
                            <a:satMod val="175000"/>
                            <a:alpha val="40000"/>
                          </a:schemeClr>
                        </a:glow>
                        <a:outerShdw dist="38100" dir="2700000" algn="tl" rotWithShape="0">
                          <a:schemeClr val="accent2"/>
                        </a:outerShdw>
                      </a:effectLst>
                      <a:latin typeface="Gill Sans Ultra Bold" panose="020B0A02020104020203" pitchFamily="34" charset="0"/>
                    </a:rPr>
                    <a:t>1</a:t>
                  </a:r>
                  <a:endParaRPr lang="en-US" sz="2800" dirty="0">
                    <a:ln w="660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Gill Sans Ultra Bold" panose="020B0A02020104020203" pitchFamily="34" charset="0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41C4A7B-EFD6-4318-A9E7-45D6B0BE1805}"/>
              </a:ext>
            </a:extLst>
          </p:cNvPr>
          <p:cNvGrpSpPr/>
          <p:nvPr/>
        </p:nvGrpSpPr>
        <p:grpSpPr>
          <a:xfrm>
            <a:off x="4868219" y="919704"/>
            <a:ext cx="1421063" cy="1201419"/>
            <a:chOff x="2855131" y="497258"/>
            <a:chExt cx="3191109" cy="1268472"/>
          </a:xfrm>
        </p:grpSpPr>
        <p:pic>
          <p:nvPicPr>
            <p:cNvPr id="73" name="Picture 4" descr="أزرار لامعة ناقل حر-متفرقات المتجهات-ناقل حر تحميل مجاني">
              <a:extLst>
                <a:ext uri="{FF2B5EF4-FFF2-40B4-BE49-F238E27FC236}">
                  <a16:creationId xmlns:a16="http://schemas.microsoft.com/office/drawing/2014/main" id="{114E36ED-13A0-475E-8A99-CBE91AE9DB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9" t="10589" r="71190" b="74060"/>
            <a:stretch/>
          </p:blipFill>
          <p:spPr bwMode="auto">
            <a:xfrm>
              <a:off x="2855131" y="529001"/>
              <a:ext cx="3191109" cy="123672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B41CEF1-A297-477C-A269-A44D92099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/>
            <a:srcRect l="8474" t="8166" r="5778" b="15649"/>
            <a:stretch/>
          </p:blipFill>
          <p:spPr>
            <a:xfrm>
              <a:off x="2950751" y="497258"/>
              <a:ext cx="2990972" cy="1236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95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14281"/>
            <a:ext cx="12192000" cy="67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1E78C6-D6DE-4BFB-99C0-9B90A280F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4" name="Picture 2" descr="Expo 2020 Dubai Logo Download Vector">
            <a:extLst>
              <a:ext uri="{FF2B5EF4-FFF2-40B4-BE49-F238E27FC236}">
                <a16:creationId xmlns:a16="http://schemas.microsoft.com/office/drawing/2014/main" id="{81F4FCEF-937A-4AD7-8F89-C3CF0C45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BD8D114-FE3A-4EE6-A350-9EDDAB21B8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03B8445-F410-499F-8B79-DC5ECC1F7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1627CDE-E5CE-45A6-9016-5A30FD5478B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888" r="2888"/>
          <a:stretch>
            <a:fillRect/>
          </a:stretch>
        </p:blipFill>
        <p:spPr>
          <a:xfrm rot="-5262563">
            <a:off x="4419585" y="-882061"/>
            <a:ext cx="2379245" cy="5817453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grpSp>
        <p:nvGrpSpPr>
          <p:cNvPr id="8" name="Group 3">
            <a:extLst>
              <a:ext uri="{FF2B5EF4-FFF2-40B4-BE49-F238E27FC236}">
                <a16:creationId xmlns:a16="http://schemas.microsoft.com/office/drawing/2014/main" id="{51897AAC-70FC-46A2-AF01-25BA471B234A}"/>
              </a:ext>
            </a:extLst>
          </p:cNvPr>
          <p:cNvGrpSpPr/>
          <p:nvPr/>
        </p:nvGrpSpPr>
        <p:grpSpPr>
          <a:xfrm>
            <a:off x="2401964" y="1480465"/>
            <a:ext cx="6378485" cy="912780"/>
            <a:chOff x="-2005843" y="843299"/>
            <a:chExt cx="12756970" cy="235016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9" name="AutoShape 4">
              <a:extLst>
                <a:ext uri="{FF2B5EF4-FFF2-40B4-BE49-F238E27FC236}">
                  <a16:creationId xmlns:a16="http://schemas.microsoft.com/office/drawing/2014/main" id="{4EC1B730-1041-4AAF-A6DC-4F93092681DB}"/>
                </a:ext>
              </a:extLst>
            </p:cNvPr>
            <p:cNvSpPr/>
            <p:nvPr/>
          </p:nvSpPr>
          <p:spPr>
            <a:xfrm rot="82336">
              <a:off x="-2005843" y="843299"/>
              <a:ext cx="12756970" cy="2350168"/>
            </a:xfrm>
            <a:prstGeom prst="rect">
              <a:avLst/>
            </a:prstGeom>
            <a:solidFill>
              <a:srgbClr val="000000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EDC530DB-D87F-4281-A83D-6CA5F8A17DD3}"/>
                </a:ext>
              </a:extLst>
            </p:cNvPr>
            <p:cNvSpPr txBox="1"/>
            <p:nvPr/>
          </p:nvSpPr>
          <p:spPr>
            <a:xfrm rot="82336">
              <a:off x="-1133567" y="938523"/>
              <a:ext cx="11012422" cy="18820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718"/>
                </a:lnSpc>
              </a:pPr>
              <a:r>
                <a:rPr lang="ar-BH" sz="4800" spc="-5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يوم  سعيد  اتمناه لكم ...</a:t>
              </a:r>
              <a:endParaRPr lang="en-US" sz="4800" spc="-5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Rectangle 11">
            <a:extLst>
              <a:ext uri="{FF2B5EF4-FFF2-40B4-BE49-F238E27FC236}">
                <a16:creationId xmlns:a16="http://schemas.microsoft.com/office/drawing/2014/main" id="{1B16DFAA-1394-4085-BFD2-50D1CD0556CA}"/>
              </a:ext>
            </a:extLst>
          </p:cNvPr>
          <p:cNvSpPr txBox="1"/>
          <p:nvPr/>
        </p:nvSpPr>
        <p:spPr>
          <a:xfrm>
            <a:off x="2655258" y="3233059"/>
            <a:ext cx="6564847" cy="2123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algn="ctr" rtl="0">
              <a:defRPr sz="3600" b="1">
                <a:solidFill>
                  <a:srgbClr val="002060"/>
                </a:solidFill>
              </a:defRPr>
            </a:pPr>
            <a:r>
              <a:rPr sz="4400" dirty="0" err="1">
                <a:latin typeface="+mj-lt"/>
                <a:ea typeface="+mj-ea"/>
                <a:cs typeface="+mj-cs"/>
                <a:sym typeface="Helvetica"/>
              </a:rPr>
              <a:t>دعاء</a:t>
            </a:r>
            <a:r>
              <a:rPr sz="44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latin typeface="+mj-lt"/>
                <a:ea typeface="+mj-ea"/>
                <a:cs typeface="+mj-cs"/>
                <a:sym typeface="Helvetica"/>
              </a:rPr>
              <a:t>كفارة</a:t>
            </a:r>
            <a:r>
              <a:rPr sz="44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latin typeface="+mj-lt"/>
                <a:ea typeface="+mj-ea"/>
                <a:cs typeface="+mj-cs"/>
                <a:sym typeface="Helvetica"/>
              </a:rPr>
              <a:t>المجلس</a:t>
            </a:r>
            <a:endParaRPr sz="4400" dirty="0"/>
          </a:p>
          <a:p>
            <a:pPr algn="ctr" rtl="0">
              <a:defRPr sz="3600" b="1">
                <a:solidFill>
                  <a:srgbClr val="002060"/>
                </a:solidFill>
              </a:defRPr>
            </a:pPr>
            <a:r>
              <a:rPr sz="4400" dirty="0" err="1">
                <a:latin typeface="+mj-lt"/>
                <a:ea typeface="+mj-ea"/>
                <a:cs typeface="+mj-cs"/>
                <a:sym typeface="Helvetica"/>
              </a:rPr>
              <a:t>سبحانك</a:t>
            </a:r>
            <a:r>
              <a:rPr sz="44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latin typeface="+mj-lt"/>
                <a:ea typeface="+mj-ea"/>
                <a:cs typeface="+mj-cs"/>
                <a:sym typeface="Helvetica"/>
              </a:rPr>
              <a:t>اللهم</a:t>
            </a:r>
            <a:r>
              <a:rPr sz="44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latin typeface="+mj-lt"/>
                <a:ea typeface="+mj-ea"/>
                <a:cs typeface="+mj-cs"/>
                <a:sym typeface="Helvetica"/>
              </a:rPr>
              <a:t>وبحمدك</a:t>
            </a:r>
            <a:r>
              <a:rPr sz="4400" dirty="0">
                <a:latin typeface="+mj-lt"/>
                <a:ea typeface="+mj-ea"/>
                <a:cs typeface="+mj-cs"/>
                <a:sym typeface="Helvetica"/>
              </a:rPr>
              <a:t>، </a:t>
            </a:r>
            <a:r>
              <a:rPr sz="4400" dirty="0" err="1">
                <a:latin typeface="+mj-lt"/>
                <a:ea typeface="+mj-ea"/>
                <a:cs typeface="+mj-cs"/>
                <a:sym typeface="Helvetica"/>
              </a:rPr>
              <a:t>أشهد</a:t>
            </a:r>
            <a:r>
              <a:rPr sz="44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latin typeface="+mj-lt"/>
                <a:ea typeface="+mj-ea"/>
                <a:cs typeface="+mj-cs"/>
                <a:sym typeface="Helvetica"/>
              </a:rPr>
              <a:t>أن</a:t>
            </a:r>
            <a:r>
              <a:rPr sz="44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latin typeface="+mj-lt"/>
                <a:ea typeface="+mj-ea"/>
                <a:cs typeface="+mj-cs"/>
                <a:sym typeface="Helvetica"/>
              </a:rPr>
              <a:t>لا</a:t>
            </a:r>
            <a:r>
              <a:rPr sz="44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latin typeface="+mj-lt"/>
                <a:ea typeface="+mj-ea"/>
                <a:cs typeface="+mj-cs"/>
                <a:sym typeface="Helvetica"/>
              </a:rPr>
              <a:t>إله</a:t>
            </a:r>
            <a:r>
              <a:rPr sz="44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latin typeface="+mj-lt"/>
                <a:ea typeface="+mj-ea"/>
                <a:cs typeface="+mj-cs"/>
                <a:sym typeface="Helvetica"/>
              </a:rPr>
              <a:t>إلا</a:t>
            </a:r>
            <a:r>
              <a:rPr sz="44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latin typeface="+mj-lt"/>
                <a:ea typeface="+mj-ea"/>
                <a:cs typeface="+mj-cs"/>
                <a:sym typeface="Helvetica"/>
              </a:rPr>
              <a:t>أنت</a:t>
            </a:r>
            <a:r>
              <a:rPr sz="44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latin typeface="+mj-lt"/>
                <a:ea typeface="+mj-ea"/>
                <a:cs typeface="+mj-cs"/>
                <a:sym typeface="Helvetica"/>
              </a:rPr>
              <a:t>أستغفرك</a:t>
            </a:r>
            <a:r>
              <a:rPr sz="44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latin typeface="+mj-lt"/>
                <a:ea typeface="+mj-ea"/>
                <a:cs typeface="+mj-cs"/>
                <a:sym typeface="Helvetica"/>
              </a:rPr>
              <a:t>وأتوب</a:t>
            </a:r>
            <a:r>
              <a:rPr sz="44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latin typeface="+mj-lt"/>
                <a:ea typeface="+mj-ea"/>
                <a:cs typeface="+mj-cs"/>
                <a:sym typeface="Helvetica"/>
              </a:rPr>
              <a:t>إليك</a:t>
            </a:r>
            <a:endParaRPr sz="4400" dirty="0"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9950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14281"/>
            <a:ext cx="12192000" cy="67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A773BA-F9A8-43FA-A872-4AC9A2FC4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4" name="Picture 2" descr="Expo 2020 Dubai Logo Download Vector">
            <a:extLst>
              <a:ext uri="{FF2B5EF4-FFF2-40B4-BE49-F238E27FC236}">
                <a16:creationId xmlns:a16="http://schemas.microsoft.com/office/drawing/2014/main" id="{9777810C-6D2D-4FE2-BEE3-142A1331A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30A6422-2119-4AFB-BDA6-6FE2447DC6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A503D5E-C21A-4454-939D-6B4DA0571D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8D9268E-09F9-4769-9BDC-B92AB6D52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67" y="815927"/>
            <a:ext cx="8393432" cy="4808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3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93" y="-126396"/>
            <a:ext cx="12192000" cy="67341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E50C17-ECDA-4312-AF33-D05C481635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4" name="Picture 2" descr="Expo 2020 Dubai Logo Download Vector">
            <a:extLst>
              <a:ext uri="{FF2B5EF4-FFF2-40B4-BE49-F238E27FC236}">
                <a16:creationId xmlns:a16="http://schemas.microsoft.com/office/drawing/2014/main" id="{76CDB8F9-C4CC-4A89-AAAD-D8746587E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59AF909-EFAA-45F5-868B-2F3F0EB1AC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5F8F975-D4B8-43A6-876E-EAA0B0FF66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5177EB-2731-46A8-BE7A-78D3D2ACEFF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000" t="23929" r="19137" b="17427"/>
          <a:stretch/>
        </p:blipFill>
        <p:spPr>
          <a:xfrm>
            <a:off x="2146771" y="815927"/>
            <a:ext cx="8064896" cy="4788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96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B962330-A65A-4E83-8C10-8B5FFC350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14281"/>
            <a:ext cx="12192000" cy="6734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D57EC1-E2C5-4270-9E44-01BD457FAF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16" name="Picture 2" descr="Expo 2020 Dubai Logo Download Vector">
            <a:extLst>
              <a:ext uri="{FF2B5EF4-FFF2-40B4-BE49-F238E27FC236}">
                <a16:creationId xmlns:a16="http://schemas.microsoft.com/office/drawing/2014/main" id="{879763D0-3B1B-4A88-AD72-B22366325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E009523D-4F60-4944-9E8A-F4CAAFA873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69204D2-01FF-4B60-B753-0F1C02E628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41" y="5406"/>
            <a:ext cx="1699000" cy="815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5D843-6ED2-4A58-A297-7B0EE907C7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5088" y="1041260"/>
            <a:ext cx="1643728" cy="147981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F2A8CF06-F950-41FC-B066-7A816A23FA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7968" y="391265"/>
            <a:ext cx="1896020" cy="292023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DF10335-D033-495E-9A98-BB52CE00CB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2936" y="364825"/>
            <a:ext cx="1585097" cy="292023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8D88BDA2-0A89-44FF-A220-5EE09B5D1341}"/>
              </a:ext>
            </a:extLst>
          </p:cNvPr>
          <p:cNvGrpSpPr/>
          <p:nvPr/>
        </p:nvGrpSpPr>
        <p:grpSpPr>
          <a:xfrm>
            <a:off x="3756209" y="439222"/>
            <a:ext cx="1896020" cy="2834886"/>
            <a:chOff x="2405142" y="459559"/>
            <a:chExt cx="1896020" cy="2834886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7149260-937D-4FDE-858C-8BE7FEF54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05142" y="459559"/>
              <a:ext cx="1896020" cy="28348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42" name="Picture 18" descr="Focus On Your Personal Hygiene ! – SGPomades Discover Joy in Self Care">
              <a:extLst>
                <a:ext uri="{FF2B5EF4-FFF2-40B4-BE49-F238E27FC236}">
                  <a16:creationId xmlns:a16="http://schemas.microsoft.com/office/drawing/2014/main" id="{525A6A23-3855-4B76-A93A-FFB5B0201E1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174" y="1651131"/>
              <a:ext cx="1460437" cy="881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8" name="Picture 97">
            <a:extLst>
              <a:ext uri="{FF2B5EF4-FFF2-40B4-BE49-F238E27FC236}">
                <a16:creationId xmlns:a16="http://schemas.microsoft.com/office/drawing/2014/main" id="{A444B989-3D19-4C82-B2E7-F2183F63C2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82600" y="3922346"/>
            <a:ext cx="2133785" cy="267027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227C661A-2C85-40EA-80C8-CB1F89F052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2384" y="4086890"/>
            <a:ext cx="2286198" cy="26397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7C3A6543-993A-47A8-A98A-80F5630ECC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8362" y="3882284"/>
            <a:ext cx="2274005" cy="29933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CA7722B2-75A1-4F70-871E-32D89D83BA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952" y="1120788"/>
            <a:ext cx="1320754" cy="132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49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A53273E6-43AF-4697-ABE8-D512130F6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14529"/>
            <a:ext cx="12192000" cy="67341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740F1B0-739B-46A0-97E7-D401161126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538"/>
            <a:ext cx="12191999" cy="23767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51" name="Picture 2" descr="Expo 2020 Dubai Logo Download Vector">
            <a:extLst>
              <a:ext uri="{FF2B5EF4-FFF2-40B4-BE49-F238E27FC236}">
                <a16:creationId xmlns:a16="http://schemas.microsoft.com/office/drawing/2014/main" id="{17F1BF8D-A6EA-4E57-8DF2-2BCC6589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248"/>
            <a:ext cx="1590674" cy="668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BD790277-BE14-44F5-8F9F-D17BBE35C4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9"/>
            <a:ext cx="824050" cy="81592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9D0E9843-7971-494A-BCD5-993D79C042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249"/>
            <a:ext cx="1699000" cy="8159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A46F93-5C60-4751-8699-909866B19E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9535" y="1082099"/>
            <a:ext cx="1327934" cy="12954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FC304D-730E-4600-8C85-CFEBBA28B0D0}"/>
              </a:ext>
            </a:extLst>
          </p:cNvPr>
          <p:cNvGrpSpPr/>
          <p:nvPr/>
        </p:nvGrpSpPr>
        <p:grpSpPr>
          <a:xfrm>
            <a:off x="3981238" y="477261"/>
            <a:ext cx="2213190" cy="2445245"/>
            <a:chOff x="2835650" y="1427356"/>
            <a:chExt cx="1939070" cy="2361945"/>
          </a:xfrm>
        </p:grpSpPr>
        <p:pic>
          <p:nvPicPr>
            <p:cNvPr id="8" name="Picture 7" descr="فوائد الدراسة عن بعد : مقال سيزيد من ثقتك بهذا النموذج العصري">
              <a:extLst>
                <a:ext uri="{FF2B5EF4-FFF2-40B4-BE49-F238E27FC236}">
                  <a16:creationId xmlns:a16="http://schemas.microsoft.com/office/drawing/2014/main" id="{77921050-DBD6-46B5-AFE7-1440E82379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5540" y="1427356"/>
              <a:ext cx="1380951" cy="13685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BF5C62-04BF-45AF-9CD2-CA35906F3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35650" y="2788983"/>
              <a:ext cx="1885845" cy="100031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A82D10C-520E-40F2-8EB7-D5105EAD9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9283" t="8264" r="10973" b="18592"/>
            <a:stretch/>
          </p:blipFill>
          <p:spPr>
            <a:xfrm>
              <a:off x="4050717" y="2342531"/>
              <a:ext cx="724003" cy="78742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306DE-7602-4C67-98A6-F59D7F9FD9DB}"/>
              </a:ext>
            </a:extLst>
          </p:cNvPr>
          <p:cNvGrpSpPr/>
          <p:nvPr/>
        </p:nvGrpSpPr>
        <p:grpSpPr>
          <a:xfrm>
            <a:off x="8462239" y="477261"/>
            <a:ext cx="1950227" cy="2349333"/>
            <a:chOff x="7035394" y="1467174"/>
            <a:chExt cx="1882438" cy="2328570"/>
          </a:xfrm>
        </p:grpSpPr>
        <p:pic>
          <p:nvPicPr>
            <p:cNvPr id="12" name="Picture 2" descr="Why Does Time Fly as We Get Older? | Deskarati">
              <a:extLst>
                <a:ext uri="{FF2B5EF4-FFF2-40B4-BE49-F238E27FC236}">
                  <a16:creationId xmlns:a16="http://schemas.microsoft.com/office/drawing/2014/main" id="{7A346110-AB5C-4396-87A4-3309A91895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9766" y="1467174"/>
              <a:ext cx="1380951" cy="1380951"/>
            </a:xfrm>
            <a:prstGeom prst="rect">
              <a:avLst/>
            </a:prstGeom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1773EA-69C2-435D-BFFD-5426E316C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035394" y="2795427"/>
              <a:ext cx="1860805" cy="10003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879FA5-307B-4A15-B2F0-B1623A778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9431" t="8922" r="8877" b="18371"/>
            <a:stretch/>
          </p:blipFill>
          <p:spPr>
            <a:xfrm>
              <a:off x="8229267" y="2342530"/>
              <a:ext cx="688565" cy="74800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5B4088-4782-43E8-B72E-2A2088EDAD8C}"/>
              </a:ext>
            </a:extLst>
          </p:cNvPr>
          <p:cNvGrpSpPr/>
          <p:nvPr/>
        </p:nvGrpSpPr>
        <p:grpSpPr>
          <a:xfrm>
            <a:off x="8350726" y="4048355"/>
            <a:ext cx="2051948" cy="2384055"/>
            <a:chOff x="6939417" y="4085480"/>
            <a:chExt cx="1940056" cy="258393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B890287-B57F-4108-840D-13EC0A731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135141" y="4085480"/>
              <a:ext cx="1408815" cy="1593040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41B0BFB-1D2B-4452-AA91-D15AAE124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939417" y="5620815"/>
              <a:ext cx="1827639" cy="104860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4E7C1D8-71F1-4745-8909-F2D4954DD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286518" y="5150158"/>
              <a:ext cx="592955" cy="63954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8644B8-CDB9-4A45-BC70-8F6B5BDF774B}"/>
              </a:ext>
            </a:extLst>
          </p:cNvPr>
          <p:cNvGrpSpPr/>
          <p:nvPr/>
        </p:nvGrpSpPr>
        <p:grpSpPr>
          <a:xfrm>
            <a:off x="6137498" y="4075634"/>
            <a:ext cx="2091374" cy="2433765"/>
            <a:chOff x="4513979" y="3985799"/>
            <a:chExt cx="2129557" cy="26374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ACA6308-C38B-4860-874D-6AC9DA1BFF12}"/>
                </a:ext>
              </a:extLst>
            </p:cNvPr>
            <p:cNvGrpSpPr/>
            <p:nvPr/>
          </p:nvGrpSpPr>
          <p:grpSpPr>
            <a:xfrm>
              <a:off x="4513979" y="3985799"/>
              <a:ext cx="1873188" cy="1638776"/>
              <a:chOff x="-2927890" y="2071598"/>
              <a:chExt cx="2233517" cy="187279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B356B73-0F55-4E95-9E3B-BB18A754BE6E}"/>
                  </a:ext>
                </a:extLst>
              </p:cNvPr>
              <p:cNvSpPr/>
              <p:nvPr/>
            </p:nvSpPr>
            <p:spPr>
              <a:xfrm>
                <a:off x="-2629520" y="2071598"/>
                <a:ext cx="1935147" cy="177330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" descr="Thank you - Sony Global Education">
                <a:extLst>
                  <a:ext uri="{FF2B5EF4-FFF2-40B4-BE49-F238E27FC236}">
                    <a16:creationId xmlns:a16="http://schemas.microsoft.com/office/drawing/2014/main" id="{B8624211-DBB6-4E7B-88E1-E30BCDC7D33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063910" y="2277892"/>
                <a:ext cx="1362208" cy="10461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Free Clock Gif Transparent, Download Free Clip Art, Free Clip Art ...">
                <a:extLst>
                  <a:ext uri="{FF2B5EF4-FFF2-40B4-BE49-F238E27FC236}">
                    <a16:creationId xmlns:a16="http://schemas.microsoft.com/office/drawing/2014/main" id="{4D846D18-66A0-4493-8346-872EC4C850C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41812" y="2139816"/>
                <a:ext cx="587766" cy="5204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4" descr="GIF - Teach Teaching Teacher - Discover &amp; Share GIFs">
                <a:extLst>
                  <a:ext uri="{FF2B5EF4-FFF2-40B4-BE49-F238E27FC236}">
                    <a16:creationId xmlns:a16="http://schemas.microsoft.com/office/drawing/2014/main" id="{E394D774-40B7-40B4-AD8C-8055DED8B7A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8216" y="2390490"/>
                <a:ext cx="828683" cy="529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Clipart walking cartoon, Clipart walking cartoon Transparent FREE ...">
                <a:extLst>
                  <a:ext uri="{FF2B5EF4-FFF2-40B4-BE49-F238E27FC236}">
                    <a16:creationId xmlns:a16="http://schemas.microsoft.com/office/drawing/2014/main" id="{1F751004-BECE-4FAE-8F9D-8E21FD880450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927890" y="2480442"/>
                <a:ext cx="1324512" cy="1463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77537B-E0C1-4567-9CEC-EA7AD99FB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609542" y="5574624"/>
              <a:ext cx="1999661" cy="104860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08B38A3-1AE4-41BB-8EB6-2096E0527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066412" y="5199251"/>
              <a:ext cx="577124" cy="61805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7F2F1F-899E-49EB-944E-72EA544C8DE8}"/>
              </a:ext>
            </a:extLst>
          </p:cNvPr>
          <p:cNvGrpSpPr/>
          <p:nvPr/>
        </p:nvGrpSpPr>
        <p:grpSpPr>
          <a:xfrm>
            <a:off x="1789327" y="3930617"/>
            <a:ext cx="2110359" cy="2531247"/>
            <a:chOff x="294882" y="3702551"/>
            <a:chExt cx="2188600" cy="295121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AD7A512-6DA0-4E62-951F-8762538CA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94882" y="3702551"/>
              <a:ext cx="2037647" cy="197596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A144676-417D-4515-81B6-145714D27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37165" y="5605165"/>
              <a:ext cx="2048434" cy="104860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D6ADB9-E321-4C77-A983-1D0C8D762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79760" y="5201956"/>
              <a:ext cx="603722" cy="66409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18D0D5-024C-4BA1-A669-75C15D22888D}"/>
              </a:ext>
            </a:extLst>
          </p:cNvPr>
          <p:cNvGrpSpPr/>
          <p:nvPr/>
        </p:nvGrpSpPr>
        <p:grpSpPr>
          <a:xfrm>
            <a:off x="3875698" y="3930616"/>
            <a:ext cx="2220302" cy="2584586"/>
            <a:chOff x="2472926" y="3991834"/>
            <a:chExt cx="2138267" cy="274457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4BFBD69-7112-4657-94FF-3397EBA5C42C}"/>
                </a:ext>
              </a:extLst>
            </p:cNvPr>
            <p:cNvGrpSpPr/>
            <p:nvPr/>
          </p:nvGrpSpPr>
          <p:grpSpPr>
            <a:xfrm>
              <a:off x="2639846" y="3991834"/>
              <a:ext cx="1747077" cy="1602146"/>
              <a:chOff x="3548531" y="1695867"/>
              <a:chExt cx="2650671" cy="2675525"/>
            </a:xfrm>
          </p:grpSpPr>
          <p:pic>
            <p:nvPicPr>
              <p:cNvPr id="38" name="Picture 8" descr="تحميل Gradient Wallpapers APK أحدث إصدار 1.0 لأجهزة Android">
                <a:extLst>
                  <a:ext uri="{FF2B5EF4-FFF2-40B4-BE49-F238E27FC236}">
                    <a16:creationId xmlns:a16="http://schemas.microsoft.com/office/drawing/2014/main" id="{FD1AFD13-DA17-4679-9F48-851BBC34D4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292"/>
              <a:stretch/>
            </p:blipFill>
            <p:spPr bwMode="auto">
              <a:xfrm>
                <a:off x="3548531" y="1868680"/>
                <a:ext cx="2485805" cy="2502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25D4B93-A124-442F-B6DF-0886410B1BE2}"/>
                  </a:ext>
                </a:extLst>
              </p:cNvPr>
              <p:cNvSpPr/>
              <p:nvPr/>
            </p:nvSpPr>
            <p:spPr>
              <a:xfrm>
                <a:off x="3566810" y="1846649"/>
                <a:ext cx="2499292" cy="2494882"/>
              </a:xfrm>
              <a:prstGeom prst="rect">
                <a:avLst/>
              </a:prstGeom>
              <a:noFill/>
              <a:ln>
                <a:solidFill>
                  <a:srgbClr val="006600"/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6" descr="Silent Sustained Reading - Earth Science - 8A">
                <a:extLst>
                  <a:ext uri="{FF2B5EF4-FFF2-40B4-BE49-F238E27FC236}">
                    <a16:creationId xmlns:a16="http://schemas.microsoft.com/office/drawing/2014/main" id="{BE11EC04-9DCF-41AD-BC5D-95BE35F84F1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9865" y="2848089"/>
                <a:ext cx="2349337" cy="1488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3" descr="نتيجة بحث الصور عن أدوات مدرسية">
                <a:extLst>
                  <a:ext uri="{FF2B5EF4-FFF2-40B4-BE49-F238E27FC236}">
                    <a16:creationId xmlns:a16="http://schemas.microsoft.com/office/drawing/2014/main" id="{584EAD0E-598D-4697-A2E4-90E806067E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1316" y="1695867"/>
                <a:ext cx="1727661" cy="1735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8AA1338-6AC4-472E-A38F-E7C59919A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472926" y="5523204"/>
              <a:ext cx="1993565" cy="121320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CC18E72-64B1-4E66-935A-43225C0D6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/>
            <a:srcRect l="13235" t="15019" r="12542" b="23591"/>
            <a:stretch/>
          </p:blipFill>
          <p:spPr>
            <a:xfrm>
              <a:off x="3934036" y="5209477"/>
              <a:ext cx="677157" cy="66409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E3E79E3-9649-4779-A0F0-FD1EC9A352C4}"/>
              </a:ext>
            </a:extLst>
          </p:cNvPr>
          <p:cNvGrpSpPr/>
          <p:nvPr/>
        </p:nvGrpSpPr>
        <p:grpSpPr>
          <a:xfrm>
            <a:off x="6320380" y="477261"/>
            <a:ext cx="2179406" cy="2349333"/>
            <a:chOff x="4854886" y="1384859"/>
            <a:chExt cx="1969338" cy="23580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BFF1969-BAFB-4EEE-8323-19F5521323CC}"/>
                </a:ext>
              </a:extLst>
            </p:cNvPr>
            <p:cNvGrpSpPr/>
            <p:nvPr/>
          </p:nvGrpSpPr>
          <p:grpSpPr>
            <a:xfrm>
              <a:off x="4989365" y="1384859"/>
              <a:ext cx="1453095" cy="1425345"/>
              <a:chOff x="4742814" y="1412202"/>
              <a:chExt cx="1853854" cy="1902631"/>
            </a:xfrm>
          </p:grpSpPr>
          <p:pic>
            <p:nvPicPr>
              <p:cNvPr id="46" name="Picture 6" descr="التعليم والمعرفة&quot; تحصي الطلبة الذين يواجهون مشكلات الإنترنت ...">
                <a:extLst>
                  <a:ext uri="{FF2B5EF4-FFF2-40B4-BE49-F238E27FC236}">
                    <a16:creationId xmlns:a16="http://schemas.microsoft.com/office/drawing/2014/main" id="{9BCA5899-CEB4-4C38-96E1-2F889FF061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66" r="23284"/>
              <a:stretch/>
            </p:blipFill>
            <p:spPr bwMode="auto">
              <a:xfrm>
                <a:off x="4742814" y="1412202"/>
                <a:ext cx="1853854" cy="1902631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مايكروسوفت تيمز | فيديو 4 | شرح ميزة رفع اليد - YouTube">
                <a:extLst>
                  <a:ext uri="{FF2B5EF4-FFF2-40B4-BE49-F238E27FC236}">
                    <a16:creationId xmlns:a16="http://schemas.microsoft.com/office/drawing/2014/main" id="{B7D13A4B-3115-4599-8F2E-9ED2CBF162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20" t="30386" r="55207" b="19758"/>
              <a:stretch/>
            </p:blipFill>
            <p:spPr bwMode="auto">
              <a:xfrm>
                <a:off x="5637718" y="2022372"/>
                <a:ext cx="949619" cy="10123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ECDF985-E21E-48D9-BC26-1D7AA8CC9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4854886" y="2788983"/>
              <a:ext cx="1821597" cy="953899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ACE8D47-337A-4100-8B30-0EA31BAEE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6179746" y="2412670"/>
              <a:ext cx="644478" cy="685397"/>
            </a:xfrm>
            <a:prstGeom prst="rect">
              <a:avLst/>
            </a:prstGeom>
          </p:spPr>
        </p:pic>
      </p:grpSp>
      <p:pic>
        <p:nvPicPr>
          <p:cNvPr id="48" name="Picture 47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CAF25996-07E9-4B69-BBD0-CA70A6EE31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12" y="1088878"/>
            <a:ext cx="1216747" cy="121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89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1693"/>
            <a:ext cx="12192000" cy="6734188"/>
          </a:xfrm>
          <a:prstGeom prst="rect">
            <a:avLst/>
          </a:prstGeom>
          <a:solidFill>
            <a:srgbClr val="DAEBF0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0D9F1A-2CAA-4DDA-B183-36AEEA6D8E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87290"/>
            <a:ext cx="12191999" cy="2376726"/>
          </a:xfrm>
          <a:prstGeom prst="rect">
            <a:avLst/>
          </a:prstGeom>
        </p:spPr>
      </p:pic>
      <p:pic>
        <p:nvPicPr>
          <p:cNvPr id="4" name="Picture 2" descr="Expo 2020 Dubai Logo Download Vector">
            <a:extLst>
              <a:ext uri="{FF2B5EF4-FFF2-40B4-BE49-F238E27FC236}">
                <a16:creationId xmlns:a16="http://schemas.microsoft.com/office/drawing/2014/main" id="{BD922CD3-4538-4A07-95E9-145DF1867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FD69107-664D-437F-8B75-AB2139D5AB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D346B21-AF98-41A9-86FA-75B1A18985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pic>
        <p:nvPicPr>
          <p:cNvPr id="7" name="Picture 6" descr="2020年迪拜世博会，多个国家馆设计惊艳亮相！BIG、Foster等作品在列_世博园">
            <a:extLst>
              <a:ext uri="{FF2B5EF4-FFF2-40B4-BE49-F238E27FC236}">
                <a16:creationId xmlns:a16="http://schemas.microsoft.com/office/drawing/2014/main" id="{C2881559-807B-493E-9C08-556D55B99D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994" y="1505243"/>
            <a:ext cx="4670473" cy="437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3EAD0C-C2ED-496B-84D7-197E6933855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9600" r="9481"/>
          <a:stretch/>
        </p:blipFill>
        <p:spPr>
          <a:xfrm>
            <a:off x="1274513" y="1590871"/>
            <a:ext cx="4247105" cy="3900790"/>
          </a:xfrm>
          <a:prstGeom prst="rect">
            <a:avLst/>
          </a:prstGeom>
        </p:spPr>
      </p:pic>
      <p:pic>
        <p:nvPicPr>
          <p:cNvPr id="9" name="Picture 8" descr="مكتب التعليم بالنقيع ( بنين ) on Twitter: &quot;انضباطي .. سر نجاحي ..  #معا_لتعزيز_الانضباط_المدرسي #الانضباط_المدرسى #تعليم_بيشة  #انضباط_مدارس_بيشة… &quot;">
            <a:extLst>
              <a:ext uri="{FF2B5EF4-FFF2-40B4-BE49-F238E27FC236}">
                <a16:creationId xmlns:a16="http://schemas.microsoft.com/office/drawing/2014/main" id="{FF102535-FB4D-431D-A6CA-1CC5BFE53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t="22029" r="3767" b="11572"/>
          <a:stretch/>
        </p:blipFill>
        <p:spPr bwMode="auto">
          <a:xfrm>
            <a:off x="5584875" y="1724120"/>
            <a:ext cx="4346916" cy="390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06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74C561D-5630-4989-8364-F89E500F0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1289"/>
            <a:ext cx="12192000" cy="67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0AB4E3-83F8-4000-B606-F6AE2CDC41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06" b="97639" l="1635" r="98462">
                        <a14:foregroundMark x1="10577" y1="84028" x2="10577" y2="84028"/>
                        <a14:foregroundMark x1="6827" y1="86389" x2="6827" y2="86389"/>
                        <a14:foregroundMark x1="3846" y1="87778" x2="3846" y2="87778"/>
                        <a14:foregroundMark x1="7115" y1="95139" x2="7115" y2="95139"/>
                        <a14:foregroundMark x1="11635" y1="95417" x2="11635" y2="95417"/>
                        <a14:foregroundMark x1="6154" y1="94444" x2="6154" y2="94444"/>
                        <a14:foregroundMark x1="14423" y1="95833" x2="14423" y2="95833"/>
                        <a14:foregroundMark x1="15962" y1="94444" x2="15962" y2="94444"/>
                        <a14:foregroundMark x1="14808" y1="79444" x2="14808" y2="79444"/>
                        <a14:foregroundMark x1="16731" y1="73611" x2="16731" y2="73611"/>
                        <a14:foregroundMark x1="19808" y1="69028" x2="19808" y2="69028"/>
                        <a14:foregroundMark x1="19231" y1="68750" x2="19231" y2="68750"/>
                        <a14:foregroundMark x1="19231" y1="67639" x2="19231" y2="67639"/>
                        <a14:foregroundMark x1="10865" y1="79167" x2="10865" y2="79167"/>
                        <a14:foregroundMark x1="1635" y1="68194" x2="1635" y2="68194"/>
                        <a14:foregroundMark x1="2404" y1="68194" x2="2404" y2="68194"/>
                        <a14:foregroundMark x1="6731" y1="74583" x2="6731" y2="74583"/>
                        <a14:foregroundMark x1="8558" y1="66806" x2="8558" y2="66806"/>
                        <a14:foregroundMark x1="12885" y1="67222" x2="12885" y2="67222"/>
                        <a14:foregroundMark x1="16442" y1="70278" x2="16442" y2="70278"/>
                        <a14:foregroundMark x1="18750" y1="74583" x2="18750" y2="74583"/>
                        <a14:foregroundMark x1="18750" y1="80833" x2="18750" y2="80833"/>
                        <a14:foregroundMark x1="16635" y1="85556" x2="16635" y2="85556"/>
                        <a14:foregroundMark x1="19808" y1="86806" x2="19808" y2="86806"/>
                        <a14:foregroundMark x1="20865" y1="86528" x2="20865" y2="86528"/>
                        <a14:foregroundMark x1="19231" y1="85972" x2="19231" y2="85972"/>
                        <a14:foregroundMark x1="20865" y1="85556" x2="20865" y2="85556"/>
                        <a14:foregroundMark x1="92596" y1="85833" x2="92596" y2="85833"/>
                        <a14:foregroundMark x1="98462" y1="90972" x2="98462" y2="90972"/>
                        <a14:foregroundMark x1="38558" y1="97639" x2="38558" y2="97639"/>
                        <a14:foregroundMark x1="12308" y1="97639" x2="12308" y2="97639"/>
                        <a14:foregroundMark x1="3462" y1="75000" x2="3462" y2="75000"/>
                        <a14:foregroundMark x1="3365" y1="81944" x2="3365" y2="81944"/>
                        <a14:foregroundMark x1="4423" y1="76111" x2="442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44"/>
          <a:stretch/>
        </p:blipFill>
        <p:spPr>
          <a:xfrm>
            <a:off x="0" y="4570785"/>
            <a:ext cx="12191999" cy="2376726"/>
          </a:xfrm>
          <a:prstGeom prst="rect">
            <a:avLst/>
          </a:prstGeom>
        </p:spPr>
      </p:pic>
      <p:pic>
        <p:nvPicPr>
          <p:cNvPr id="4" name="Picture 2" descr="Expo 2020 Dubai Logo Download Vector">
            <a:extLst>
              <a:ext uri="{FF2B5EF4-FFF2-40B4-BE49-F238E27FC236}">
                <a16:creationId xmlns:a16="http://schemas.microsoft.com/office/drawing/2014/main" id="{1A6C5B83-6A1B-4629-ACAD-8BC9D1049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4" cy="6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9388C0E-4A56-466C-9320-5816686DA5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4050" cy="815926"/>
          </a:xfrm>
          <a:prstGeom prst="ellipse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57FA303-80CF-4D71-90C3-BED6FAC29A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2" y="1"/>
            <a:ext cx="1699000" cy="815926"/>
          </a:xfrm>
          <a:prstGeom prst="rect">
            <a:avLst/>
          </a:prstGeom>
        </p:spPr>
      </p:pic>
      <p:pic>
        <p:nvPicPr>
          <p:cNvPr id="7" name="Content Placeholder 4" descr="A picture containing headdress, helmet&#10;&#10;Description automatically generated">
            <a:extLst>
              <a:ext uri="{FF2B5EF4-FFF2-40B4-BE49-F238E27FC236}">
                <a16:creationId xmlns:a16="http://schemas.microsoft.com/office/drawing/2014/main" id="{FD506A3E-9F05-4145-85BC-ED684F20E2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5" y="788511"/>
            <a:ext cx="9041084" cy="5726777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30FE5969-99C0-466F-A112-913D602EB3E7}"/>
              </a:ext>
            </a:extLst>
          </p:cNvPr>
          <p:cNvSpPr/>
          <p:nvPr/>
        </p:nvSpPr>
        <p:spPr>
          <a:xfrm>
            <a:off x="851478" y="226506"/>
            <a:ext cx="1696278" cy="148424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/>
              <a:t>الروتين اليومي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C7C38E-7FFE-4230-97F9-83C3CFE52DFA}"/>
              </a:ext>
            </a:extLst>
          </p:cNvPr>
          <p:cNvSpPr txBox="1"/>
          <p:nvPr/>
        </p:nvSpPr>
        <p:spPr>
          <a:xfrm>
            <a:off x="4300990" y="941309"/>
            <a:ext cx="35926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4400" b="1" dirty="0"/>
              <a:t>أسماء الله الحسنى </a:t>
            </a:r>
            <a:endParaRPr lang="en-US" sz="4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FA3589-5F30-4B7F-B7F7-7F526CE61106}"/>
              </a:ext>
            </a:extLst>
          </p:cNvPr>
          <p:cNvSpPr/>
          <p:nvPr/>
        </p:nvSpPr>
        <p:spPr>
          <a:xfrm>
            <a:off x="2587282" y="4869160"/>
            <a:ext cx="683411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ar-BH" sz="3600" b="1" dirty="0"/>
              <a:t>أن الله هو القادر على ما يشاء، لا يعجزه شيء، ولا يفوته مطلوب</a:t>
            </a:r>
            <a:endParaRPr lang="en-US" sz="13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F417B8-3857-4583-BAC6-46AB6A1CAC3A}"/>
              </a:ext>
            </a:extLst>
          </p:cNvPr>
          <p:cNvSpPr txBox="1"/>
          <p:nvPr/>
        </p:nvSpPr>
        <p:spPr>
          <a:xfrm>
            <a:off x="5179725" y="2865415"/>
            <a:ext cx="1649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400" b="1" dirty="0"/>
              <a:t>القادر</a:t>
            </a:r>
            <a:endParaRPr lang="en-US" sz="4400" b="1" dirty="0"/>
          </a:p>
        </p:txBody>
      </p:sp>
      <p:pic>
        <p:nvPicPr>
          <p:cNvPr id="12" name="Picture 11" descr="A picture containing indoor, computer, table, sitting&#10;&#10;Description automatically generated">
            <a:extLst>
              <a:ext uri="{FF2B5EF4-FFF2-40B4-BE49-F238E27FC236}">
                <a16:creationId xmlns:a16="http://schemas.microsoft.com/office/drawing/2014/main" id="{B4CF2A9F-75B3-4F4E-A269-8B9736DCEE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678" y="4023798"/>
            <a:ext cx="1018797" cy="242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0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525</TotalTime>
  <Words>330</Words>
  <Application>Microsoft Office PowerPoint</Application>
  <PresentationFormat>Widescreen</PresentationFormat>
  <Paragraphs>64</Paragraphs>
  <Slides>30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Aldhabi</vt:lpstr>
      <vt:lpstr>Andalus</vt:lpstr>
      <vt:lpstr>Arial</vt:lpstr>
      <vt:lpstr>Calibri</vt:lpstr>
      <vt:lpstr>Calibri Light</vt:lpstr>
      <vt:lpstr>Gill Sans Ultra Bold</vt:lpstr>
      <vt:lpstr>Molhim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mo0on alain</dc:creator>
  <cp:lastModifiedBy>Naima Al Meqbaali</cp:lastModifiedBy>
  <cp:revision>31</cp:revision>
  <dcterms:created xsi:type="dcterms:W3CDTF">2021-03-25T06:52:26Z</dcterms:created>
  <dcterms:modified xsi:type="dcterms:W3CDTF">2021-10-20T03:18:38Z</dcterms:modified>
</cp:coreProperties>
</file>