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01" r:id="rId2"/>
    <p:sldId id="256" r:id="rId3"/>
    <p:sldId id="257" r:id="rId4"/>
    <p:sldId id="404" r:id="rId5"/>
    <p:sldId id="406" r:id="rId6"/>
    <p:sldId id="342" r:id="rId7"/>
    <p:sldId id="341" r:id="rId8"/>
    <p:sldId id="258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0C042-D9EE-416F-B2D8-94DA220ED791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5B060-424F-4B61-8AA1-9FE76DD9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6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50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9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72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3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9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4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8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35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1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8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783A0-5134-4580-90E7-8618F71B6B8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50610-DB20-4FFA-A8DB-34A699B98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youtube.com/watch?v=GyXsXSHNDns" TargetMode="External"/><Relationship Id="rId18" Type="http://schemas.openxmlformats.org/officeDocument/2006/relationships/image" Target="../media/image9.png"/><Relationship Id="rId26" Type="http://schemas.openxmlformats.org/officeDocument/2006/relationships/hyperlink" Target="&#1605;&#1587;&#1575;&#1576;&#1602;&#1577;%20&#1579;&#1604;&#1575;&#1579;&#1577;%20&#1571;&#1587;&#1574;&#1604;&#1577;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hyperlink" Target="https://www.youtube.com/watch?v=-fNt_5kOvIs" TargetMode="External"/><Relationship Id="rId7" Type="http://schemas.openxmlformats.org/officeDocument/2006/relationships/hyperlink" Target="https://www.youtube.com/watch?v=3mP5BmAbEws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5" Type="http://schemas.openxmlformats.org/officeDocument/2006/relationships/image" Target="../media/image10.png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20" Type="http://schemas.openxmlformats.org/officeDocument/2006/relationships/hyperlink" Target="https://www.youtube.com/watch?v=J3V7qbL3h68" TargetMode="External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hyperlink" Target="https://www.youtube.com/watch?v=6ieDuhI__bU" TargetMode="External"/><Relationship Id="rId24" Type="http://schemas.openxmlformats.org/officeDocument/2006/relationships/hyperlink" Target="&#1604;&#1593;&#1576;&#1600;&#1577;_&#1604;&#1575;_&#1578;&#1603;&#1587;&#1585;_&#1575;&#1604;&#1580;&#1585;&#1577;_&#1575;&#1604;&#1605;&#1593;&#1604;&#1605;&#1577;_&#1593;&#1601;&#1585;&#1575;&#1569;_&#1575;&#1604;&#1582;&#1575;&#1591;&#1585;&#1610;.pptx" TargetMode="External"/><Relationship Id="rId5" Type="http://schemas.openxmlformats.org/officeDocument/2006/relationships/image" Target="../media/image1.jpg"/><Relationship Id="rId15" Type="http://schemas.openxmlformats.org/officeDocument/2006/relationships/image" Target="../media/image6.png"/><Relationship Id="rId23" Type="http://schemas.openxmlformats.org/officeDocument/2006/relationships/hyperlink" Target="https://www.youtube.com/watch?v=DRUi3iL0zVQ" TargetMode="External"/><Relationship Id="rId28" Type="http://schemas.openxmlformats.org/officeDocument/2006/relationships/hyperlink" Target="&#1571;&#1606;&#1608;&#1575;&#1593;%20&#1575;&#1604;&#1601;&#1593;&#1604;%20.pptx" TargetMode="External"/><Relationship Id="rId10" Type="http://schemas.openxmlformats.org/officeDocument/2006/relationships/image" Target="../media/image4.png"/><Relationship Id="rId19" Type="http://schemas.openxmlformats.org/officeDocument/2006/relationships/hyperlink" Target="https://www.youtube.com/watch?v=hGHlOtVX6BE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https://drive.google.com/file/d/1ECOCzlX2dSwH6hnlzBnjE9_TiRor6eT9/view?usp=sharing" TargetMode="External"/><Relationship Id="rId14" Type="http://schemas.openxmlformats.org/officeDocument/2006/relationships/hyperlink" Target="https://www.youtube.com/watch?v=2q8EljCYXa0" TargetMode="External"/><Relationship Id="rId22" Type="http://schemas.openxmlformats.org/officeDocument/2006/relationships/hyperlink" Target="https://wordwall.net/resource/4917250/%D9%87%D9%85%D8%B2%D8%A9-%D8%A7%D9%84%D9%82%D8%B7%D8%B9" TargetMode="External"/><Relationship Id="rId27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13.emf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30" y="0"/>
            <a:ext cx="120691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1262" y="159172"/>
            <a:ext cx="5352576" cy="374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5150" y="614564"/>
            <a:ext cx="3463649" cy="18507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" name="Google Shape;57;p1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1578" y="2565437"/>
            <a:ext cx="2182925" cy="33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78151" y="4344000"/>
            <a:ext cx="6389326" cy="16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3344608" y="473610"/>
            <a:ext cx="2962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err="1">
                <a:latin typeface="Comic Sans MS"/>
                <a:ea typeface="Comic Sans MS"/>
                <a:cs typeface="Comic Sans MS"/>
                <a:sym typeface="Comic Sans MS"/>
              </a:rPr>
              <a:t>بسم</a:t>
            </a:r>
            <a:r>
              <a:rPr lang="en-GB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 err="1">
                <a:latin typeface="Comic Sans MS"/>
                <a:ea typeface="Comic Sans MS"/>
                <a:cs typeface="Comic Sans MS"/>
                <a:sym typeface="Comic Sans MS"/>
              </a:rPr>
              <a:t>الله</a:t>
            </a:r>
            <a:r>
              <a:rPr lang="en-GB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 err="1">
                <a:latin typeface="Comic Sans MS"/>
                <a:ea typeface="Comic Sans MS"/>
                <a:cs typeface="Comic Sans MS"/>
                <a:sym typeface="Comic Sans MS"/>
              </a:rPr>
              <a:t>الرحمن</a:t>
            </a:r>
            <a:r>
              <a:rPr lang="en-GB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 err="1">
                <a:latin typeface="Comic Sans MS"/>
                <a:ea typeface="Comic Sans MS"/>
                <a:cs typeface="Comic Sans MS"/>
                <a:sym typeface="Comic Sans MS"/>
              </a:rPr>
              <a:t>الرحيم</a:t>
            </a:r>
            <a:r>
              <a:rPr lang="en-GB" dirty="0"/>
              <a:t> </a:t>
            </a:r>
            <a:endParaRPr dirty="0"/>
          </a:p>
          <a:p>
            <a:endParaRPr dirty="0"/>
          </a:p>
        </p:txBody>
      </p:sp>
      <p:sp>
        <p:nvSpPr>
          <p:cNvPr id="60" name="Google Shape;60;p13"/>
          <p:cNvSpPr txBox="1"/>
          <p:nvPr/>
        </p:nvSpPr>
        <p:spPr>
          <a:xfrm>
            <a:off x="4404456" y="1208906"/>
            <a:ext cx="181332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98" algn="r"/>
            <a:r>
              <a:rPr lang="ar-DZ" b="1" dirty="0"/>
              <a:t>الأحد </a:t>
            </a:r>
          </a:p>
          <a:p>
            <a:pPr marL="457198"/>
            <a:r>
              <a:rPr lang="en-US" b="1" dirty="0"/>
              <a:t>4-10-2021</a:t>
            </a:r>
          </a:p>
        </p:txBody>
      </p:sp>
      <p:sp>
        <p:nvSpPr>
          <p:cNvPr id="61" name="Google Shape;61;p13"/>
          <p:cNvSpPr txBox="1"/>
          <p:nvPr/>
        </p:nvSpPr>
        <p:spPr>
          <a:xfrm>
            <a:off x="2045864" y="1084352"/>
            <a:ext cx="2466837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DZ" sz="1350" b="1" dirty="0"/>
              <a:t>المادة : اللغة العربية</a:t>
            </a:r>
          </a:p>
          <a:p>
            <a:r>
              <a:rPr lang="ar-DZ" sz="1350" b="1" dirty="0"/>
              <a:t> </a:t>
            </a:r>
          </a:p>
          <a:p>
            <a:r>
              <a:rPr lang="ar-DZ" b="1" dirty="0"/>
              <a:t>الموضوع :أنواع الفعل </a:t>
            </a:r>
            <a:endParaRPr lang="en-US" b="1" dirty="0"/>
          </a:p>
          <a:p>
            <a:r>
              <a:rPr lang="ar-DZ" b="1" dirty="0"/>
              <a:t>النحو </a:t>
            </a:r>
            <a:r>
              <a:rPr lang="ar-DZ" sz="1350" b="1" dirty="0"/>
              <a:t>    </a:t>
            </a:r>
            <a:endParaRPr sz="1350" b="1" dirty="0"/>
          </a:p>
        </p:txBody>
      </p:sp>
      <p:sp>
        <p:nvSpPr>
          <p:cNvPr id="62" name="Google Shape;62;p13">
            <a:hlinkClick r:id="rId13"/>
          </p:cNvPr>
          <p:cNvSpPr txBox="1"/>
          <p:nvPr/>
        </p:nvSpPr>
        <p:spPr>
          <a:xfrm>
            <a:off x="6807320" y="531647"/>
            <a:ext cx="10908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 b="1" dirty="0" err="1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قوانين</a:t>
            </a:r>
            <a:r>
              <a:rPr lang="en-GB" sz="2000" b="1" dirty="0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التعلم</a:t>
            </a:r>
            <a:r>
              <a:rPr lang="en-GB" sz="2000" dirty="0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عن</a:t>
            </a:r>
            <a:r>
              <a:rPr lang="en-GB" sz="2000" b="1" dirty="0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بعد</a:t>
            </a:r>
            <a:r>
              <a:rPr lang="en-GB" dirty="0">
                <a:highlight>
                  <a:srgbClr val="00FFFF"/>
                </a:highligh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dirty="0">
              <a:highlight>
                <a:srgbClr val="00FFFF"/>
              </a:highlight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15">
            <a:alphaModFix/>
          </a:blip>
          <a:srcRect t="-118531"/>
          <a:stretch/>
        </p:blipFill>
        <p:spPr>
          <a:xfrm>
            <a:off x="4023851" y="3587223"/>
            <a:ext cx="2090950" cy="1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5">
            <a:alphaModFix/>
          </a:blip>
          <a:srcRect t="-118531"/>
          <a:stretch/>
        </p:blipFill>
        <p:spPr>
          <a:xfrm>
            <a:off x="6764400" y="4096114"/>
            <a:ext cx="2090950" cy="1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906550" y="4529925"/>
            <a:ext cx="1279224" cy="1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21201" y="4529925"/>
            <a:ext cx="1193599" cy="13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18513" y="2918801"/>
            <a:ext cx="3882175" cy="19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7430375" y="3201688"/>
            <a:ext cx="1958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200" b="1" u="sng" dirty="0" err="1">
                <a:highlight>
                  <a:srgbClr val="FFFF00"/>
                </a:highlight>
                <a:hlinkClick r:id="rId19"/>
              </a:rPr>
              <a:t>ركن</a:t>
            </a:r>
            <a:r>
              <a:rPr lang="en-GB" sz="2200" b="1" u="sng" dirty="0">
                <a:highlight>
                  <a:srgbClr val="FFFF00"/>
                </a:highlight>
                <a:hlinkClick r:id="rId19"/>
              </a:rPr>
              <a:t> </a:t>
            </a:r>
            <a:r>
              <a:rPr lang="en-GB" sz="2200" b="1" u="sng" dirty="0" err="1">
                <a:highlight>
                  <a:srgbClr val="FFFF00"/>
                </a:highlight>
                <a:hlinkClick r:id="rId19"/>
              </a:rPr>
              <a:t>القراءة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69" name="Google Shape;69;p13"/>
          <p:cNvSpPr txBox="1"/>
          <p:nvPr/>
        </p:nvSpPr>
        <p:spPr>
          <a:xfrm>
            <a:off x="4707775" y="5083614"/>
            <a:ext cx="1958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200" b="1" u="sng">
                <a:highlight>
                  <a:srgbClr val="00FF00"/>
                </a:highlight>
                <a:hlinkClick r:id="rId20"/>
              </a:rPr>
              <a:t>ركن الكتابة</a:t>
            </a:r>
            <a:r>
              <a:rPr lang="en-GB" sz="2200" b="1">
                <a:highlight>
                  <a:srgbClr val="FFFF00"/>
                </a:highlight>
              </a:rPr>
              <a:t> </a:t>
            </a:r>
            <a:r>
              <a:rPr lang="en-GB"/>
              <a:t> </a:t>
            </a:r>
            <a:endParaRPr/>
          </a:p>
        </p:txBody>
      </p:sp>
      <p:sp>
        <p:nvSpPr>
          <p:cNvPr id="70" name="Google Shape;70;p13"/>
          <p:cNvSpPr txBox="1"/>
          <p:nvPr/>
        </p:nvSpPr>
        <p:spPr>
          <a:xfrm>
            <a:off x="1001415" y="5626813"/>
            <a:ext cx="1958400" cy="475200"/>
          </a:xfrm>
          <a:prstGeom prst="rect">
            <a:avLst/>
          </a:prstGeom>
          <a:solidFill>
            <a:srgbClr val="F6C2E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DZ" b="1" dirty="0">
                <a:cs typeface="(AH) Manal Black" pitchFamily="2" charset="-78"/>
                <a:hlinkClick r:id="rId21"/>
              </a:rPr>
              <a:t>ركن النحو </a:t>
            </a:r>
            <a:endParaRPr b="1" dirty="0">
              <a:cs typeface="(AH) Manal Black" pitchFamily="2" charset="-78"/>
            </a:endParaRPr>
          </a:p>
        </p:txBody>
      </p:sp>
      <p:sp>
        <p:nvSpPr>
          <p:cNvPr id="71" name="Google Shape;71;p13">
            <a:hlinkClick r:id="rId22"/>
          </p:cNvPr>
          <p:cNvSpPr txBox="1"/>
          <p:nvPr/>
        </p:nvSpPr>
        <p:spPr>
          <a:xfrm>
            <a:off x="8953575" y="5393463"/>
            <a:ext cx="1958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200" b="1" u="sng" dirty="0" err="1">
                <a:highlight>
                  <a:srgbClr val="FF00FF"/>
                </a:highlight>
                <a:hlinkClick r:id="rId23"/>
              </a:rPr>
              <a:t>ركن</a:t>
            </a:r>
            <a:r>
              <a:rPr lang="en-GB" sz="2200" b="1" u="sng" dirty="0">
                <a:highlight>
                  <a:srgbClr val="FF00FF"/>
                </a:highlight>
                <a:hlinkClick r:id="rId23"/>
              </a:rPr>
              <a:t> </a:t>
            </a:r>
            <a:r>
              <a:rPr lang="en-GB" sz="2200" b="1" u="sng" dirty="0" err="1">
                <a:highlight>
                  <a:srgbClr val="FF00FF"/>
                </a:highlight>
                <a:hlinkClick r:id="rId23"/>
              </a:rPr>
              <a:t>الإملاء</a:t>
            </a:r>
            <a:r>
              <a:rPr lang="en-GB" sz="2200" b="1" dirty="0">
                <a:highlight>
                  <a:srgbClr val="FF00FF"/>
                </a:highlight>
              </a:rPr>
              <a:t>   </a:t>
            </a:r>
            <a:r>
              <a:rPr lang="en-GB" sz="2200" b="1" dirty="0">
                <a:highlight>
                  <a:srgbClr val="FFFF00"/>
                </a:highlight>
              </a:rPr>
              <a:t> 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72" name="Google Shape;72;p13"/>
          <p:cNvSpPr txBox="1"/>
          <p:nvPr/>
        </p:nvSpPr>
        <p:spPr>
          <a:xfrm>
            <a:off x="6816225" y="4715950"/>
            <a:ext cx="14901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u="sng" dirty="0" err="1">
                <a:solidFill>
                  <a:schemeClr val="hlink"/>
                </a:solidFill>
                <a:highlight>
                  <a:srgbClr val="CC0000"/>
                </a:highlight>
                <a:hlinkClick r:id="rId24" action="ppaction://hlinkpres?slideindex=1&amp;slidetitle="/>
              </a:rPr>
              <a:t>ركن</a:t>
            </a:r>
            <a:r>
              <a:rPr lang="en-GB" b="1" u="sng" dirty="0">
                <a:solidFill>
                  <a:schemeClr val="hlink"/>
                </a:solidFill>
                <a:highlight>
                  <a:srgbClr val="CC0000"/>
                </a:highlight>
                <a:hlinkClick r:id="rId24" action="ppaction://hlinkpres?slideindex=1&amp;slidetitle="/>
              </a:rPr>
              <a:t> </a:t>
            </a:r>
            <a:r>
              <a:rPr lang="en-GB" b="1" u="sng" dirty="0" err="1">
                <a:solidFill>
                  <a:schemeClr val="hlink"/>
                </a:solidFill>
                <a:highlight>
                  <a:srgbClr val="CC0000"/>
                </a:highlight>
                <a:hlinkClick r:id="rId24" action="ppaction://hlinkpres?slideindex=1&amp;slidetitle="/>
              </a:rPr>
              <a:t>الألعاب</a:t>
            </a:r>
            <a:r>
              <a:rPr lang="en-GB" u="sng" dirty="0">
                <a:solidFill>
                  <a:schemeClr val="hlink"/>
                </a:solidFill>
                <a:highlight>
                  <a:srgbClr val="CC0000"/>
                </a:highlight>
                <a:hlinkClick r:id="rId24" action="ppaction://hlinkpres?slideindex=1&amp;slidetitle="/>
              </a:rPr>
              <a:t> </a:t>
            </a:r>
            <a:r>
              <a:rPr lang="en-GB" b="1" u="sng" dirty="0" err="1">
                <a:solidFill>
                  <a:schemeClr val="hlink"/>
                </a:solidFill>
                <a:highlight>
                  <a:srgbClr val="CC0000"/>
                </a:highlight>
                <a:hlinkClick r:id="rId24" action="ppaction://hlinkpres?slideindex=1&amp;slidetitle="/>
              </a:rPr>
              <a:t>التعليمية</a:t>
            </a:r>
            <a:r>
              <a:rPr lang="en-GB" b="1" dirty="0"/>
              <a:t> </a:t>
            </a:r>
            <a:endParaRPr b="1" dirty="0"/>
          </a:p>
        </p:txBody>
      </p:sp>
      <p:sp>
        <p:nvSpPr>
          <p:cNvPr id="73" name="Google Shape;73;p13"/>
          <p:cNvSpPr txBox="1"/>
          <p:nvPr/>
        </p:nvSpPr>
        <p:spPr>
          <a:xfrm>
            <a:off x="10236975" y="5170350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3367950" y="3947325"/>
            <a:ext cx="1983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/>
              <a:t>AS.F</a:t>
            </a:r>
            <a:endParaRPr b="1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947B9B-6EAC-4BDD-88C5-487C7B431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838E0-0A03-4952-AACB-402BEC5E4EF5}"/>
              </a:ext>
            </a:extLst>
          </p:cNvPr>
          <p:cNvSpPr txBox="1"/>
          <p:nvPr/>
        </p:nvSpPr>
        <p:spPr>
          <a:xfrm>
            <a:off x="4562306" y="2805546"/>
            <a:ext cx="181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b="1" dirty="0">
                <a:highlight>
                  <a:srgbClr val="FFFF00"/>
                </a:highlight>
                <a:hlinkClick r:id="rId26" action="ppaction://hlinkpres?slideindex=1&amp;slidetitle="/>
              </a:rPr>
              <a:t>لعبة ثلاثة أسئلة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49170E-5BE2-4AFA-A101-1F1F276EBE6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75" y="2386960"/>
            <a:ext cx="642584" cy="584290"/>
          </a:xfrm>
          <a:prstGeom prst="rect">
            <a:avLst/>
          </a:prstGeom>
        </p:spPr>
      </p:pic>
      <p:graphicFrame>
        <p:nvGraphicFramePr>
          <p:cNvPr id="27" name="Table 38">
            <a:extLst>
              <a:ext uri="{FF2B5EF4-FFF2-40B4-BE49-F238E27FC236}">
                <a16:creationId xmlns:a16="http://schemas.microsoft.com/office/drawing/2014/main" id="{ADD4ABA9-290B-4DBE-B4E4-3166ACC1D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06717"/>
              </p:ext>
            </p:extLst>
          </p:nvPr>
        </p:nvGraphicFramePr>
        <p:xfrm>
          <a:off x="118189" y="159172"/>
          <a:ext cx="992630" cy="639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63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02569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63889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259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+</a:t>
                      </a:r>
                      <a:r>
                        <a:rPr lang="ar-DZ" sz="1400" dirty="0">
                          <a:cs typeface="(AH) Manal Black" pitchFamily="2" charset="-78"/>
                          <a:hlinkClick r:id="rId28" action="ppaction://hlinkpres?slideindex=1&amp;slidetitle="/>
                        </a:rPr>
                        <a:t>تفقد الحضور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37762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لعبة ثلاثة أسئلة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30087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49033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ar-DZ" sz="1400" dirty="0"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فيديو مدرسة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 الجماعية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النشاط الفردي </a:t>
                      </a:r>
                    </a:p>
                    <a:p>
                      <a:pPr algn="ctr" rtl="1"/>
                      <a:r>
                        <a:rPr lang="en-US" sz="1400" dirty="0" err="1">
                          <a:cs typeface="(AH) Manal Black" pitchFamily="2" charset="-78"/>
                        </a:rPr>
                        <a:t>padlet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66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التغذية الراجعة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algn="ctr" rtl="1"/>
                      <a:r>
                        <a:rPr lang="ar-DZ" sz="2000" dirty="0">
                          <a:cs typeface="(AH) Manal Black" pitchFamily="2" charset="-78"/>
                        </a:rPr>
                        <a:t>بطاقة خروج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18359"/>
                  </a:ext>
                </a:extLst>
              </a:tr>
              <a:tr h="677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التَّواصل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4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" y="-177282"/>
            <a:ext cx="1214197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60" y="610487"/>
            <a:ext cx="10058400" cy="5282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26" y="3230398"/>
            <a:ext cx="5257112" cy="3450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19DAB6-53D3-4C1F-878C-5D52AF23F89F}"/>
              </a:ext>
            </a:extLst>
          </p:cNvPr>
          <p:cNvSpPr txBox="1"/>
          <p:nvPr/>
        </p:nvSpPr>
        <p:spPr>
          <a:xfrm>
            <a:off x="4412973" y="1027893"/>
            <a:ext cx="34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b="1" dirty="0"/>
              <a:t>الحضور اليومي                </a:t>
            </a:r>
            <a:endParaRPr lang="en-US" b="1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FCEE906-5A8B-4E85-8143-8C1A650EC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2241891" y="1397225"/>
            <a:ext cx="2415884" cy="3843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356F9-0E9F-450F-A628-F7DD01998B90}"/>
              </a:ext>
            </a:extLst>
          </p:cNvPr>
          <p:cNvSpPr txBox="1"/>
          <p:nvPr/>
        </p:nvSpPr>
        <p:spPr>
          <a:xfrm>
            <a:off x="6188764" y="1808648"/>
            <a:ext cx="3339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b="1" dirty="0">
                <a:latin typeface="Arial" panose="020B0604020202020204" pitchFamily="34" charset="0"/>
                <a:cs typeface="(AH) Manal Black" pitchFamily="2" charset="-78"/>
              </a:rPr>
              <a:t>هيا يا قائدنا البطل تفقد الحضور لهذا اليوم   </a:t>
            </a:r>
            <a:endParaRPr lang="en-US" sz="3600" b="1" dirty="0">
              <a:latin typeface="Arial" panose="020B0604020202020204" pitchFamily="34" charset="0"/>
              <a:cs typeface="(AH) Manal Black" pitchFamily="2" charset="-78"/>
            </a:endParaRPr>
          </a:p>
        </p:txBody>
      </p:sp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A1A1BB65-3947-4E0F-968F-596FCCCA7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87379"/>
              </p:ext>
            </p:extLst>
          </p:nvPr>
        </p:nvGraphicFramePr>
        <p:xfrm>
          <a:off x="-39946" y="10897"/>
          <a:ext cx="992630" cy="639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63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02569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63889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259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37762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لعبة ثلاثة أسئلة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30087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49033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ar-DZ" sz="1400" dirty="0"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فيديو مدرسة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 الجماعية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النشاط الفردي </a:t>
                      </a:r>
                    </a:p>
                    <a:p>
                      <a:pPr algn="ctr" rtl="1"/>
                      <a:r>
                        <a:rPr lang="en-US" sz="1400" dirty="0" err="1">
                          <a:cs typeface="(AH) Manal Black" pitchFamily="2" charset="-78"/>
                        </a:rPr>
                        <a:t>padlet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66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التغذية الراجعة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algn="ctr" rtl="1"/>
                      <a:r>
                        <a:rPr lang="ar-DZ" sz="2000" dirty="0">
                          <a:cs typeface="(AH) Manal Black" pitchFamily="2" charset="-78"/>
                        </a:rPr>
                        <a:t>بطاقة خروج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18359"/>
                  </a:ext>
                </a:extLst>
              </a:tr>
              <a:tr h="677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التَّواصل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5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6" y="-177282"/>
            <a:ext cx="1239229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1" y="803106"/>
            <a:ext cx="10679663" cy="5296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7A3143-6E76-40B9-9E95-866D1E3CDF89}"/>
              </a:ext>
            </a:extLst>
          </p:cNvPr>
          <p:cNvSpPr/>
          <p:nvPr/>
        </p:nvSpPr>
        <p:spPr>
          <a:xfrm>
            <a:off x="438686" y="1914704"/>
            <a:ext cx="11415251" cy="354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5400" dirty="0">
                <a:solidFill>
                  <a:schemeClr val="bg1"/>
                </a:solidFill>
                <a:latin typeface="Sakkal Majalla" panose="02000000000000000000" pitchFamily="2" charset="-78"/>
                <a:cs typeface="(AH) Manal Black" pitchFamily="2" charset="-78"/>
              </a:rPr>
              <a:t>*</a:t>
            </a:r>
            <a:r>
              <a:rPr lang="ar-BH" sz="6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5400" b="1" dirty="0"/>
              <a:t>  </a:t>
            </a:r>
            <a:r>
              <a:rPr lang="ar-AE" sz="5400" dirty="0">
                <a:cs typeface="(AH) Manal Black" pitchFamily="2" charset="-78"/>
              </a:rPr>
              <a:t>يحاكي المتعلّم جملة فعلية بسيطة فعلها ماض أو مضارع</a:t>
            </a:r>
            <a:r>
              <a:rPr lang="ar-DZ" sz="5400" dirty="0">
                <a:cs typeface="(AH) Manal Black" pitchFamily="2" charset="-78"/>
              </a:rPr>
              <a:t> أو أمر </a:t>
            </a:r>
            <a:r>
              <a:rPr lang="ar-AE" sz="5400" dirty="0">
                <a:cs typeface="(AH) Manal Black" pitchFamily="2" charset="-78"/>
              </a:rPr>
              <a:t> ويفهم الفرق بين دلالة ا</a:t>
            </a:r>
            <a:r>
              <a:rPr lang="ar-DZ" sz="5400" dirty="0">
                <a:cs typeface="(AH) Manal Black" pitchFamily="2" charset="-78"/>
              </a:rPr>
              <a:t>لأفعال</a:t>
            </a:r>
            <a:r>
              <a:rPr lang="en-US" sz="5400" dirty="0">
                <a:latin typeface="Arial" panose="020B0604020202020204" pitchFamily="34" charset="0"/>
                <a:cs typeface="(AH) Manal Black" pitchFamily="2" charset="-78"/>
              </a:rPr>
              <a:t>.</a:t>
            </a:r>
            <a:endParaRPr lang="en-US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049ACA-0C4E-41C9-8A83-4A8D9C096427}"/>
              </a:ext>
            </a:extLst>
          </p:cNvPr>
          <p:cNvSpPr/>
          <p:nvPr/>
        </p:nvSpPr>
        <p:spPr>
          <a:xfrm>
            <a:off x="3632865" y="295275"/>
            <a:ext cx="4725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6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6000" u="sng" dirty="0">
                <a:cs typeface="(AH) Manal Black" pitchFamily="2" charset="-78"/>
              </a:rPr>
              <a:t>أهْداف درِس الْيَوْم:</a:t>
            </a:r>
          </a:p>
        </p:txBody>
      </p:sp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BBDF46D8-78DC-427B-8AB6-17EA0E5DE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36714"/>
              </p:ext>
            </p:extLst>
          </p:nvPr>
        </p:nvGraphicFramePr>
        <p:xfrm>
          <a:off x="-39946" y="10897"/>
          <a:ext cx="992630" cy="639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63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02569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63889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259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37762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لعبة ثلاثة أسئلة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30087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49033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ar-DZ" sz="1400" dirty="0"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فيديو مدرسة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 الجماعية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النشاط الفردي </a:t>
                      </a:r>
                    </a:p>
                    <a:p>
                      <a:pPr algn="ctr" rtl="1"/>
                      <a:r>
                        <a:rPr lang="en-US" sz="1400" dirty="0" err="1">
                          <a:cs typeface="(AH) Manal Black" pitchFamily="2" charset="-78"/>
                        </a:rPr>
                        <a:t>padlet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66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التغذية الراجعة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algn="ctr" rtl="1"/>
                      <a:r>
                        <a:rPr lang="ar-DZ" sz="2000" dirty="0">
                          <a:cs typeface="(AH) Manal Black" pitchFamily="2" charset="-78"/>
                        </a:rPr>
                        <a:t>بطاقة خروج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18359"/>
                  </a:ext>
                </a:extLst>
              </a:tr>
              <a:tr h="677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التَّواصل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51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48" y="0"/>
            <a:ext cx="12392296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2" name="Picture 2" descr="تعليم الرسم للأطفال : كيف تعلم الرسم للأطفال بسهولة ؟ • تسعة">
            <a:extLst>
              <a:ext uri="{FF2B5EF4-FFF2-40B4-BE49-F238E27FC236}">
                <a16:creationId xmlns:a16="http://schemas.microsoft.com/office/drawing/2014/main" id="{58082627-E6EC-409B-9502-C19740F9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796" y="50447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49ABF4-9F67-410D-96D3-CA37FBECB913}"/>
              </a:ext>
            </a:extLst>
          </p:cNvPr>
          <p:cNvSpPr txBox="1"/>
          <p:nvPr/>
        </p:nvSpPr>
        <p:spPr>
          <a:xfrm>
            <a:off x="4891321" y="374876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DZ" sz="4286" u="sng" dirty="0">
                <a:solidFill>
                  <a:srgbClr val="FF0000"/>
                </a:solidFill>
                <a:cs typeface="(AH) Manal Black" pitchFamily="2" charset="-78"/>
              </a:rPr>
              <a:t>رَسمَتْ </a:t>
            </a:r>
            <a:r>
              <a:rPr lang="ar-BH" sz="4286" dirty="0">
                <a:cs typeface="(AH) Manal Black" pitchFamily="2" charset="-78"/>
              </a:rPr>
              <a:t>ال</a:t>
            </a:r>
            <a:r>
              <a:rPr lang="ar-DZ" sz="4286" dirty="0">
                <a:cs typeface="(AH) Manal Black" pitchFamily="2" charset="-78"/>
              </a:rPr>
              <a:t>بنت </a:t>
            </a:r>
            <a:r>
              <a:rPr lang="ar-BH" sz="4286" dirty="0">
                <a:cs typeface="(AH) Manal Black" pitchFamily="2" charset="-78"/>
              </a:rPr>
              <a:t> سمَكَة</a:t>
            </a:r>
            <a:r>
              <a:rPr lang="ar-DZ" sz="4286" dirty="0">
                <a:cs typeface="(AH) Manal Black" pitchFamily="2" charset="-78"/>
              </a:rPr>
              <a:t>ً</a:t>
            </a:r>
            <a:r>
              <a:rPr lang="ar-BH" sz="4286" dirty="0">
                <a:cs typeface="(AH) Manal Black" pitchFamily="2" charset="-78"/>
              </a:rPr>
              <a:t>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8837CC-A403-4A9C-92D8-CE0E8E32A3B0}"/>
              </a:ext>
            </a:extLst>
          </p:cNvPr>
          <p:cNvSpPr txBox="1"/>
          <p:nvPr/>
        </p:nvSpPr>
        <p:spPr>
          <a:xfrm>
            <a:off x="591556" y="351949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4286" dirty="0">
                <a:solidFill>
                  <a:srgbClr val="FF0000"/>
                </a:solidFill>
                <a:cs typeface="(AH) Manal Black" pitchFamily="2" charset="-78"/>
              </a:rPr>
              <a:t>تَرْسُم</a:t>
            </a:r>
            <a:r>
              <a:rPr lang="ar-DZ" sz="4286" dirty="0">
                <a:cs typeface="(AH) Manal Black" pitchFamily="2" charset="-78"/>
              </a:rPr>
              <a:t> ُ</a:t>
            </a:r>
            <a:r>
              <a:rPr lang="ar-BH" sz="4286" dirty="0">
                <a:cs typeface="(AH) Manal Black" pitchFamily="2" charset="-78"/>
              </a:rPr>
              <a:t>ال</a:t>
            </a:r>
            <a:r>
              <a:rPr lang="ar-DZ" sz="4286" dirty="0">
                <a:cs typeface="(AH) Manal Black" pitchFamily="2" charset="-78"/>
              </a:rPr>
              <a:t>ْبِنْتُ </a:t>
            </a:r>
            <a:r>
              <a:rPr lang="ar-BH" sz="4286" dirty="0">
                <a:cs typeface="(AH) Manal Black" pitchFamily="2" charset="-78"/>
              </a:rPr>
              <a:t>سمَكَة</a:t>
            </a:r>
            <a:r>
              <a:rPr lang="ar-DZ" sz="4286" dirty="0">
                <a:cs typeface="(AH) Manal Black" pitchFamily="2" charset="-78"/>
              </a:rPr>
              <a:t>ً</a:t>
            </a:r>
            <a:r>
              <a:rPr lang="ar-BH" sz="4286" dirty="0">
                <a:cs typeface="(AH) Manal Black" pitchFamily="2" charset="-78"/>
              </a:rPr>
              <a:t>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75CF-FF98-4F42-B35E-B243B542BA8F}"/>
              </a:ext>
            </a:extLst>
          </p:cNvPr>
          <p:cNvSpPr txBox="1"/>
          <p:nvPr/>
        </p:nvSpPr>
        <p:spPr>
          <a:xfrm>
            <a:off x="2629294" y="1478696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4286" dirty="0">
                <a:solidFill>
                  <a:srgbClr val="FF0000"/>
                </a:solidFill>
                <a:cs typeface="(AH) Manal Black" pitchFamily="2" charset="-78"/>
              </a:rPr>
              <a:t>ارْسمي </a:t>
            </a:r>
            <a:r>
              <a:rPr lang="ar-DZ" sz="4286" dirty="0">
                <a:cs typeface="(AH) Manal Black" pitchFamily="2" charset="-78"/>
              </a:rPr>
              <a:t> </a:t>
            </a:r>
            <a:r>
              <a:rPr lang="ar-BH" sz="4286" dirty="0">
                <a:cs typeface="(AH) Manal Black" pitchFamily="2" charset="-78"/>
              </a:rPr>
              <a:t>سمَكَة</a:t>
            </a:r>
            <a:r>
              <a:rPr lang="ar-DZ" sz="4286" dirty="0">
                <a:cs typeface="(AH) Manal Black" pitchFamily="2" charset="-78"/>
              </a:rPr>
              <a:t>ً</a:t>
            </a:r>
            <a:r>
              <a:rPr lang="ar-BH" sz="4286" dirty="0">
                <a:cs typeface="(AH) Manal Black" pitchFamily="2" charset="-78"/>
              </a:rPr>
              <a:t>.</a:t>
            </a:r>
            <a:endParaRPr lang="en-US" sz="4286" dirty="0"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DBD3CD-3DBB-495A-872F-72F0E10A6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1" b="90000" l="4930" r="89671">
                        <a14:foregroundMark x1="8216" y1="83333" x2="4930" y2="65686"/>
                        <a14:foregroundMark x1="41784" y1="38039" x2="34507" y2="26471"/>
                        <a14:foregroundMark x1="34507" y1="26471" x2="26526" y2="22157"/>
                        <a14:foregroundMark x1="36620" y1="17255" x2="33803" y2="6471"/>
                        <a14:foregroundMark x1="33803" y1="6471" x2="36620" y2="2941"/>
                      </a14:backgroundRemoval>
                    </a14:imgEffect>
                  </a14:imgLayer>
                </a14:imgProps>
              </a:ext>
            </a:extLst>
          </a:blip>
          <a:srcRect r="18124" b="8081"/>
          <a:stretch/>
        </p:blipFill>
        <p:spPr>
          <a:xfrm>
            <a:off x="914234" y="3436247"/>
            <a:ext cx="3127271" cy="3652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591A7-73D5-48C8-AC0C-529772044338}"/>
              </a:ext>
            </a:extLst>
          </p:cNvPr>
          <p:cNvSpPr txBox="1"/>
          <p:nvPr/>
        </p:nvSpPr>
        <p:spPr>
          <a:xfrm>
            <a:off x="8273659" y="3875560"/>
            <a:ext cx="3639556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قَطَعَ </a:t>
            </a:r>
            <a:r>
              <a:rPr lang="ar-BH" sz="4286" dirty="0">
                <a:cs typeface="(AH) Manal Black" pitchFamily="2" charset="-78"/>
              </a:rPr>
              <a:t>النَّجارُ الْأَخْشاب.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E2064C-5DA8-4F4B-95A1-83FA2BF96946}"/>
              </a:ext>
            </a:extLst>
          </p:cNvPr>
          <p:cNvSpPr txBox="1"/>
          <p:nvPr/>
        </p:nvSpPr>
        <p:spPr>
          <a:xfrm>
            <a:off x="3485323" y="3875560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يَقْطَعُ </a:t>
            </a:r>
            <a:r>
              <a:rPr lang="ar-BH" sz="4286" dirty="0">
                <a:cs typeface="(AH) Manal Black" pitchFamily="2" charset="-78"/>
              </a:rPr>
              <a:t>النَّجارُ الْأَخْشاب.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11EB-1D35-4A64-8696-0B1F4F85B72F}"/>
              </a:ext>
            </a:extLst>
          </p:cNvPr>
          <p:cNvSpPr txBox="1"/>
          <p:nvPr/>
        </p:nvSpPr>
        <p:spPr>
          <a:xfrm>
            <a:off x="5523060" y="5354256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DZ" sz="4286" u="sng" dirty="0">
                <a:solidFill>
                  <a:srgbClr val="FF0000"/>
                </a:solidFill>
                <a:cs typeface="(AH) Manal Black" pitchFamily="2" charset="-78"/>
              </a:rPr>
              <a:t>اقْطَع ْ</a:t>
            </a:r>
            <a:r>
              <a:rPr lang="ar-BH" sz="4286" dirty="0">
                <a:cs typeface="(AH) Manal Black" pitchFamily="2" charset="-78"/>
              </a:rPr>
              <a:t>الْأَخْشاب.</a:t>
            </a:r>
            <a:endParaRPr lang="en-US" sz="4286" dirty="0">
              <a:cs typeface="(AH) Manal Black" pitchFamily="2" charset="-78"/>
            </a:endParaRPr>
          </a:p>
        </p:txBody>
      </p:sp>
      <p:graphicFrame>
        <p:nvGraphicFramePr>
          <p:cNvPr id="20" name="Table 38">
            <a:extLst>
              <a:ext uri="{FF2B5EF4-FFF2-40B4-BE49-F238E27FC236}">
                <a16:creationId xmlns:a16="http://schemas.microsoft.com/office/drawing/2014/main" id="{F4609E69-F924-4811-93F4-58DFA806A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49928"/>
              </p:ext>
            </p:extLst>
          </p:nvPr>
        </p:nvGraphicFramePr>
        <p:xfrm>
          <a:off x="-39946" y="0"/>
          <a:ext cx="992630" cy="639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63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02569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63889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259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37762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لعبة ثلاثة أسئلة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30087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49033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ar-DZ" sz="1400" dirty="0"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فيديو مدرسة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 الجماعية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النشاط الفردي </a:t>
                      </a:r>
                    </a:p>
                    <a:p>
                      <a:pPr algn="ctr" rtl="1"/>
                      <a:r>
                        <a:rPr lang="en-US" sz="1400" dirty="0" err="1">
                          <a:cs typeface="(AH) Manal Black" pitchFamily="2" charset="-78"/>
                        </a:rPr>
                        <a:t>padlet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66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التغذية الراجعة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algn="ctr" rtl="1"/>
                      <a:r>
                        <a:rPr lang="ar-DZ" sz="2000" dirty="0">
                          <a:cs typeface="(AH) Manal Black" pitchFamily="2" charset="-78"/>
                        </a:rPr>
                        <a:t>بطاقة خروج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18359"/>
                  </a:ext>
                </a:extLst>
              </a:tr>
              <a:tr h="677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التَّواصل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3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6" y="-177282"/>
            <a:ext cx="123922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98" y="623483"/>
            <a:ext cx="11989255" cy="57167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B7928A0-161C-4617-87EA-96321BE5C415}"/>
              </a:ext>
            </a:extLst>
          </p:cNvPr>
          <p:cNvGrpSpPr/>
          <p:nvPr/>
        </p:nvGrpSpPr>
        <p:grpSpPr>
          <a:xfrm>
            <a:off x="1309921" y="-159005"/>
            <a:ext cx="9601200" cy="6729513"/>
            <a:chOff x="1851745" y="1252718"/>
            <a:chExt cx="9601200" cy="672951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E8F3A19-1C5D-4175-B015-9D50C8AC3B27}"/>
                </a:ext>
              </a:extLst>
            </p:cNvPr>
            <p:cNvSpPr/>
            <p:nvPr/>
          </p:nvSpPr>
          <p:spPr>
            <a:xfrm>
              <a:off x="8386524" y="2978661"/>
              <a:ext cx="2154005" cy="3502953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200" b="1" dirty="0"/>
                <a:t>صقر خالد                                       تركي سعيد                                      صالح مازن                                     </a:t>
              </a:r>
              <a:r>
                <a:rPr lang="ar-DZ" sz="1200" b="1" dirty="0" err="1"/>
                <a:t>اسماءوليد</a:t>
              </a:r>
              <a:r>
                <a:rPr lang="ar-DZ" sz="1200" b="1" dirty="0"/>
                <a:t> </a:t>
              </a:r>
            </a:p>
            <a:p>
              <a:pPr algn="ctr"/>
              <a:r>
                <a:rPr lang="ar-DZ" sz="1200" b="1"/>
                <a:t>                                 عبد الله علي </a:t>
              </a:r>
              <a:endParaRPr lang="ar-DZ" sz="1200" b="1" dirty="0"/>
            </a:p>
            <a:p>
              <a:pPr algn="ctr"/>
              <a:r>
                <a:rPr lang="ar-DZ" sz="1200" b="1" dirty="0"/>
                <a:t>                                       علي مسلم   </a:t>
              </a:r>
            </a:p>
            <a:p>
              <a:pPr algn="ctr"/>
              <a:r>
                <a:rPr lang="ar-DZ" sz="1200" b="1" dirty="0"/>
                <a:t>                                  سالم مصطفى </a:t>
              </a:r>
            </a:p>
            <a:p>
              <a:pPr algn="ctr"/>
              <a:r>
                <a:rPr lang="ar-DZ" sz="1200" b="1" dirty="0"/>
                <a:t>                             </a:t>
              </a:r>
            </a:p>
            <a:p>
              <a:pPr algn="ctr"/>
              <a:r>
                <a:rPr lang="ar-DZ" sz="1200" b="1" dirty="0"/>
                <a:t>ريم صالح</a:t>
              </a:r>
            </a:p>
            <a:p>
              <a:pPr algn="ctr"/>
              <a:r>
                <a:rPr lang="en-US" sz="1200" b="1" dirty="0"/>
                <a:t> </a:t>
              </a:r>
            </a:p>
            <a:p>
              <a:pPr algn="ctr"/>
              <a:r>
                <a:rPr lang="ar-DZ" sz="1200" b="1" dirty="0"/>
                <a:t>نتالي  </a:t>
              </a:r>
              <a:endParaRPr lang="en-US" sz="1418" b="1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B727CAE-921D-41F1-AE5B-98242FD96176}"/>
                </a:ext>
              </a:extLst>
            </p:cNvPr>
            <p:cNvSpPr/>
            <p:nvPr/>
          </p:nvSpPr>
          <p:spPr>
            <a:xfrm>
              <a:off x="8521589" y="2140138"/>
              <a:ext cx="1904370" cy="562590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418" b="1" dirty="0"/>
                <a:t>مجموعة الابتكار </a:t>
              </a:r>
              <a:endParaRPr lang="en-US" sz="1418" b="1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A34F8A-5705-4284-9289-F228CCE5A920}"/>
                </a:ext>
              </a:extLst>
            </p:cNvPr>
            <p:cNvSpPr/>
            <p:nvPr/>
          </p:nvSpPr>
          <p:spPr>
            <a:xfrm>
              <a:off x="6019509" y="2132323"/>
              <a:ext cx="1904370" cy="562590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418" b="1" dirty="0"/>
                <a:t>مجموعة الابداع </a:t>
              </a:r>
              <a:endParaRPr lang="en-US" sz="1418" b="1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7E3FA70-1045-426D-BC92-0C60F09B565E}"/>
                </a:ext>
              </a:extLst>
            </p:cNvPr>
            <p:cNvSpPr/>
            <p:nvPr/>
          </p:nvSpPr>
          <p:spPr>
            <a:xfrm>
              <a:off x="6028517" y="3031200"/>
              <a:ext cx="1941112" cy="3450415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418" b="1" dirty="0"/>
                <a:t>فلاح  نهيان  </a:t>
              </a:r>
            </a:p>
            <a:p>
              <a:pPr algn="ctr"/>
              <a:r>
                <a:rPr lang="ar-DZ" sz="1418" b="1" dirty="0"/>
                <a:t>                                    مريم ناصر  </a:t>
              </a:r>
            </a:p>
            <a:p>
              <a:pPr algn="ctr"/>
              <a:r>
                <a:rPr lang="ar-DZ" sz="1418" b="1" dirty="0"/>
                <a:t>                                        </a:t>
              </a:r>
              <a:r>
                <a:rPr lang="ar-DZ" sz="1418" b="1" dirty="0" err="1"/>
                <a:t>ريتاج</a:t>
              </a:r>
              <a:r>
                <a:rPr lang="ar-DZ" sz="1418" b="1" dirty="0"/>
                <a:t> محمد   </a:t>
              </a:r>
            </a:p>
            <a:p>
              <a:pPr algn="ctr"/>
              <a:r>
                <a:rPr lang="ar-DZ" sz="1418" b="1" dirty="0"/>
                <a:t>                                         وديمة       </a:t>
              </a:r>
            </a:p>
            <a:p>
              <a:pPr algn="ctr"/>
              <a:r>
                <a:rPr lang="ar-DZ" sz="1418" b="1" dirty="0"/>
                <a:t>                                          مريم عوض     </a:t>
              </a:r>
            </a:p>
            <a:p>
              <a:pPr algn="ctr"/>
              <a:r>
                <a:rPr lang="ar-DZ" sz="1418" b="1" dirty="0"/>
                <a:t>                                      فاطمة عوض </a:t>
              </a:r>
            </a:p>
            <a:p>
              <a:pPr algn="ctr"/>
              <a:r>
                <a:rPr lang="ar-DZ" sz="1418" b="1" dirty="0"/>
                <a:t>                             خالد عبدالله</a:t>
              </a:r>
            </a:p>
            <a:p>
              <a:pPr algn="ctr"/>
              <a:endParaRPr lang="ar-DZ" sz="1418" b="1" dirty="0"/>
            </a:p>
            <a:p>
              <a:pPr algn="ctr"/>
              <a:r>
                <a:rPr lang="ar-DZ" sz="1418" b="1" dirty="0"/>
                <a:t>مريم ناصر </a:t>
              </a:r>
              <a:endParaRPr lang="en-US" sz="1418" b="1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0B29430-21B1-47A7-A398-F6C7614AC681}"/>
                </a:ext>
              </a:extLst>
            </p:cNvPr>
            <p:cNvSpPr/>
            <p:nvPr/>
          </p:nvSpPr>
          <p:spPr>
            <a:xfrm>
              <a:off x="3171596" y="2058928"/>
              <a:ext cx="1904370" cy="562590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418" dirty="0"/>
                <a:t>مجموعة النجوم </a:t>
              </a:r>
              <a:endParaRPr lang="en-US" sz="1418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AFC7F60-F8D8-4F61-9D3A-0E35FA0EA09E}"/>
                </a:ext>
              </a:extLst>
            </p:cNvPr>
            <p:cNvSpPr/>
            <p:nvPr/>
          </p:nvSpPr>
          <p:spPr>
            <a:xfrm>
              <a:off x="3153225" y="2957804"/>
              <a:ext cx="1941112" cy="3422877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1400" b="1" dirty="0"/>
                <a:t>عبدالله أحمد  </a:t>
              </a:r>
            </a:p>
            <a:p>
              <a:pPr algn="ctr"/>
              <a:r>
                <a:rPr lang="ar-DZ" sz="1400" b="1" dirty="0"/>
                <a:t>                          البندري    </a:t>
              </a:r>
            </a:p>
            <a:p>
              <a:pPr algn="ctr"/>
              <a:r>
                <a:rPr lang="ar-DZ" sz="1400" b="1" dirty="0"/>
                <a:t>                                 فاطمة الصادق   </a:t>
              </a:r>
            </a:p>
            <a:p>
              <a:pPr algn="ctr"/>
              <a:r>
                <a:rPr lang="ar-DZ" sz="1400" b="1" dirty="0"/>
                <a:t>                         </a:t>
              </a:r>
            </a:p>
            <a:p>
              <a:pPr algn="ctr"/>
              <a:r>
                <a:rPr lang="ar-DZ" sz="1400" b="1" dirty="0"/>
                <a:t>  حمد حمدان  </a:t>
              </a:r>
            </a:p>
            <a:p>
              <a:pPr algn="ctr"/>
              <a:r>
                <a:rPr lang="ar-DZ" sz="1400" b="1" dirty="0"/>
                <a:t>                                 فاطمة شاجع </a:t>
              </a:r>
            </a:p>
            <a:p>
              <a:pPr algn="ctr"/>
              <a:r>
                <a:rPr lang="ar-DZ" sz="1400" b="1" dirty="0"/>
                <a:t>                         </a:t>
              </a:r>
            </a:p>
            <a:p>
              <a:pPr algn="ctr"/>
              <a:r>
                <a:rPr lang="ar-DZ" sz="1400" b="1" dirty="0"/>
                <a:t>ريم بخيت      </a:t>
              </a:r>
            </a:p>
            <a:p>
              <a:pPr algn="ctr"/>
              <a:r>
                <a:rPr lang="ar-DZ" sz="1400" b="1" dirty="0"/>
                <a:t>                                صالح محمد</a:t>
              </a:r>
            </a:p>
            <a:p>
              <a:pPr algn="ctr"/>
              <a:endParaRPr lang="ar-DZ" sz="1400" b="1" dirty="0"/>
            </a:p>
            <a:p>
              <a:pPr algn="ctr"/>
              <a:r>
                <a:rPr lang="ar-DZ" sz="1400" b="1" dirty="0"/>
                <a:t>حمد حمدان </a:t>
              </a:r>
            </a:p>
            <a:p>
              <a:pPr algn="ctr"/>
              <a:r>
                <a:rPr lang="ar-DZ" sz="1400" b="1" dirty="0"/>
                <a:t>يوسف  </a:t>
              </a:r>
              <a:endParaRPr lang="en-US" sz="1418" b="1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E45BCD-7BFB-4456-A756-7F30B915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745" y="1252718"/>
              <a:ext cx="9601200" cy="1174811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FADC0F-E514-49A8-8C40-83BF69BF4608}"/>
                </a:ext>
              </a:extLst>
            </p:cNvPr>
            <p:cNvSpPr/>
            <p:nvPr/>
          </p:nvSpPr>
          <p:spPr>
            <a:xfrm>
              <a:off x="3153225" y="6901645"/>
              <a:ext cx="1904370" cy="1023018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DZ" sz="1400" b="1" dirty="0"/>
                <a:t>حول الأفعال الماضية الى مضارع </a:t>
              </a:r>
            </a:p>
            <a:p>
              <a:pPr algn="r"/>
              <a:r>
                <a:rPr lang="ar-DZ" b="1" dirty="0"/>
                <a:t>كتب     رسم 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6971BD-A99F-4487-B853-455DA833E048}"/>
                </a:ext>
              </a:extLst>
            </p:cNvPr>
            <p:cNvSpPr/>
            <p:nvPr/>
          </p:nvSpPr>
          <p:spPr>
            <a:xfrm>
              <a:off x="6094288" y="6770767"/>
              <a:ext cx="1904370" cy="1168441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DZ" sz="1600" b="1" dirty="0"/>
                <a:t>حول الأفعال الماضية الى مضارع </a:t>
              </a:r>
            </a:p>
            <a:p>
              <a:pPr algn="r"/>
              <a:r>
                <a:rPr lang="ar-DZ" sz="2000" b="1" dirty="0"/>
                <a:t>ركض    لعب   نام     </a:t>
              </a:r>
              <a:endParaRPr lang="ar-JO" sz="2000" b="1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9F1AF04-DD5A-4A75-9200-171C54DD7D02}"/>
                </a:ext>
              </a:extLst>
            </p:cNvPr>
            <p:cNvSpPr/>
            <p:nvPr/>
          </p:nvSpPr>
          <p:spPr>
            <a:xfrm>
              <a:off x="8636159" y="6725948"/>
              <a:ext cx="1904370" cy="1256283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DZ" sz="1600" b="1" dirty="0"/>
                <a:t>حول الأفعال المضارعة إلى أمر</a:t>
              </a:r>
            </a:p>
            <a:p>
              <a:pPr algn="r"/>
              <a:r>
                <a:rPr lang="ar-DZ" sz="2000" b="1" dirty="0"/>
                <a:t>يكتب . تلعب . يركب .  تذهب  .</a:t>
              </a:r>
              <a:endParaRPr lang="ar-JO" sz="2000" b="1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EB2E85-62F3-4A1F-A0ED-4F572009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4242" y="362457"/>
            <a:ext cx="1499746" cy="17253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6D81EA-B8E1-499C-8D84-EC92B2790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12" y="2627514"/>
            <a:ext cx="1582006" cy="15671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21E31D-53E3-4C32-BD02-E613B7EE74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126" y="4703470"/>
            <a:ext cx="1639966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DC410-969F-4EF1-9E40-E6ED2EAC7C08}"/>
              </a:ext>
            </a:extLst>
          </p:cNvPr>
          <p:cNvSpPr txBox="1"/>
          <p:nvPr/>
        </p:nvSpPr>
        <p:spPr>
          <a:xfrm>
            <a:off x="11240588" y="1375464"/>
            <a:ext cx="54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B0C90-A8BA-4F7D-A417-457F2A52E796}"/>
              </a:ext>
            </a:extLst>
          </p:cNvPr>
          <p:cNvSpPr txBox="1"/>
          <p:nvPr/>
        </p:nvSpPr>
        <p:spPr>
          <a:xfrm>
            <a:off x="11075707" y="3673890"/>
            <a:ext cx="54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BB1487-BD9D-47CB-8284-9F84F607C23A}"/>
              </a:ext>
            </a:extLst>
          </p:cNvPr>
          <p:cNvSpPr txBox="1"/>
          <p:nvPr/>
        </p:nvSpPr>
        <p:spPr>
          <a:xfrm>
            <a:off x="11153621" y="5623534"/>
            <a:ext cx="54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graphicFrame>
        <p:nvGraphicFramePr>
          <p:cNvPr id="27" name="Table 38">
            <a:extLst>
              <a:ext uri="{FF2B5EF4-FFF2-40B4-BE49-F238E27FC236}">
                <a16:creationId xmlns:a16="http://schemas.microsoft.com/office/drawing/2014/main" id="{2875C683-02CE-4F0F-97DF-AF85BD33E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309954"/>
              </p:ext>
            </p:extLst>
          </p:nvPr>
        </p:nvGraphicFramePr>
        <p:xfrm>
          <a:off x="120086" y="44760"/>
          <a:ext cx="992630" cy="639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63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02569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63889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259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37762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لعبة ثلاثة أسئلة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30087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49033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ar-DZ" sz="1400" dirty="0"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فيديو مدرسة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r>
                        <a:rPr lang="ar-DZ" sz="1400" dirty="0">
                          <a:cs typeface="(AH) Manal Black" pitchFamily="2" charset="-78"/>
                        </a:rPr>
                        <a:t> الجماعية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النشاط الفردي </a:t>
                      </a:r>
                    </a:p>
                    <a:p>
                      <a:pPr algn="ctr" rtl="1"/>
                      <a:r>
                        <a:rPr lang="en-US" sz="1400" dirty="0" err="1">
                          <a:cs typeface="(AH) Manal Black" pitchFamily="2" charset="-78"/>
                        </a:rPr>
                        <a:t>padlet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66">
                <a:tc>
                  <a:txBody>
                    <a:bodyPr/>
                    <a:lstStyle/>
                    <a:p>
                      <a:pPr algn="ctr" rtl="1"/>
                      <a:r>
                        <a:rPr lang="ar-DZ" sz="1400" dirty="0">
                          <a:cs typeface="(AH) Manal Black" pitchFamily="2" charset="-78"/>
                        </a:rPr>
                        <a:t>التغذية الراجعة  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algn="ctr" rtl="1"/>
                      <a:r>
                        <a:rPr lang="ar-DZ" sz="2000" dirty="0">
                          <a:cs typeface="(AH) Manal Black" pitchFamily="2" charset="-78"/>
                        </a:rPr>
                        <a:t>بطاقة خروج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18359"/>
                  </a:ext>
                </a:extLst>
              </a:tr>
              <a:tr h="677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التَّواصل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8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6786D8E8-3247-4E81-967C-8027D511D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304" y="401694"/>
            <a:ext cx="1241461" cy="9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للتعلـم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9B6B2A-FEE3-40F5-9CE9-8B368C017317}"/>
              </a:ext>
            </a:extLst>
          </p:cNvPr>
          <p:cNvSpPr/>
          <p:nvPr/>
        </p:nvSpPr>
        <p:spPr>
          <a:xfrm flipV="1">
            <a:off x="307777" y="6580377"/>
            <a:ext cx="11884223" cy="307778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BF638-D665-4F14-9748-EB99B7F3CA56}"/>
              </a:ext>
            </a:extLst>
          </p:cNvPr>
          <p:cNvSpPr txBox="1"/>
          <p:nvPr/>
        </p:nvSpPr>
        <p:spPr>
          <a:xfrm>
            <a:off x="4659923" y="6600928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بدَعمِ أبنائنـا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F2A25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للعطاء</a:t>
            </a:r>
            <a:endParaRPr lang="en-US" sz="1400" b="1" dirty="0">
              <a:solidFill>
                <a:srgbClr val="F2A25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بِـهمتنا العـالية</a:t>
            </a:r>
            <a:endParaRPr lang="en-US" sz="1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20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9568070" y="1133808"/>
            <a:ext cx="3761666" cy="5754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F2B380-3FE1-4D62-89DD-261B70CE4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307257" y="143361"/>
            <a:ext cx="2318664" cy="54481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4A5BC4-9796-499F-A084-D352D4E67D78}"/>
              </a:ext>
            </a:extLst>
          </p:cNvPr>
          <p:cNvSpPr txBox="1"/>
          <p:nvPr/>
        </p:nvSpPr>
        <p:spPr>
          <a:xfrm>
            <a:off x="2139825" y="307777"/>
            <a:ext cx="78105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200" dirty="0">
                <a:latin typeface="Asmaa Font" panose="00000500000000000000" pitchFamily="50" charset="-78"/>
                <a:cs typeface="Asmaa Font" panose="00000500000000000000" pitchFamily="50" charset="-78"/>
              </a:rPr>
              <a:t>لنكتب الان في خانة المحادثة جملا من انشائي بعد اختيار كلمة من الكلمات الجديدة </a:t>
            </a:r>
            <a:endParaRPr lang="en-US" sz="3200" dirty="0">
              <a:latin typeface="Asmaa Font" panose="00000500000000000000" pitchFamily="50" charset="-78"/>
              <a:cs typeface="Asmaa Font" panose="00000500000000000000" pitchFamily="50" charset="-78"/>
            </a:endParaRPr>
          </a:p>
          <a:p>
            <a:pPr algn="ctr"/>
            <a:r>
              <a:rPr lang="en-US" sz="3600" dirty="0">
                <a:latin typeface="Asmaa Font" panose="00000500000000000000" pitchFamily="50" charset="-78"/>
                <a:cs typeface="Asmaa Font" panose="00000500000000000000" pitchFamily="50" charset="-78"/>
              </a:rPr>
              <a:t>F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Asmaa Font" panose="00000500000000000000" pitchFamily="50" charset="-78"/>
              <a:cs typeface="Asmaa Font" panose="00000500000000000000" pitchFamily="50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7EDE44-F93F-40D8-B984-E456E30F4DB5}"/>
              </a:ext>
            </a:extLst>
          </p:cNvPr>
          <p:cNvSpPr/>
          <p:nvPr/>
        </p:nvSpPr>
        <p:spPr>
          <a:xfrm>
            <a:off x="7531260" y="2301986"/>
            <a:ext cx="2464904" cy="2631635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سعيد محمد                            سيف أحمد                               يارا  كميل                                   ميرة محمد                                 ذياب ماجد                             زملة </a:t>
            </a:r>
          </a:p>
          <a:p>
            <a:pPr algn="ctr"/>
            <a:r>
              <a:rPr lang="ar-DZ" b="1" dirty="0"/>
              <a:t>سعيد سالم</a:t>
            </a:r>
            <a:endParaRPr lang="en-US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9EC1CF-EA0A-4EBB-B325-7835FA9A23EA}"/>
              </a:ext>
            </a:extLst>
          </p:cNvPr>
          <p:cNvSpPr/>
          <p:nvPr/>
        </p:nvSpPr>
        <p:spPr>
          <a:xfrm>
            <a:off x="7532077" y="1546727"/>
            <a:ext cx="2418248" cy="7144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مجموعة الابتكار 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9915F5-1A8E-4AF6-8D12-1FCE92258840}"/>
              </a:ext>
            </a:extLst>
          </p:cNvPr>
          <p:cNvSpPr/>
          <p:nvPr/>
        </p:nvSpPr>
        <p:spPr>
          <a:xfrm>
            <a:off x="4900961" y="1458683"/>
            <a:ext cx="2418248" cy="7144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مجموعة الابداع </a:t>
            </a:r>
            <a:endParaRPr lang="en-US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00ECEB-694A-4969-8265-51EC213F1442}"/>
              </a:ext>
            </a:extLst>
          </p:cNvPr>
          <p:cNvSpPr/>
          <p:nvPr/>
        </p:nvSpPr>
        <p:spPr>
          <a:xfrm>
            <a:off x="4921459" y="2231128"/>
            <a:ext cx="2464904" cy="263163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فاطمة حسن                               ايمان صالح                             خميس عايض                             سالم بخيت                             شيخة حميد                               رغد                                                لمياء عبد الله                                عوض حسن</a:t>
            </a:r>
          </a:p>
          <a:p>
            <a:pPr algn="ctr"/>
            <a:r>
              <a:rPr lang="ar-DZ" b="1" dirty="0"/>
              <a:t>ايمان سالم  </a:t>
            </a:r>
            <a:endParaRPr lang="en-US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AC4D4E-6A26-4ED2-902C-D7B9A8CE88F0}"/>
              </a:ext>
            </a:extLst>
          </p:cNvPr>
          <p:cNvSpPr/>
          <p:nvPr/>
        </p:nvSpPr>
        <p:spPr>
          <a:xfrm>
            <a:off x="2107592" y="1483395"/>
            <a:ext cx="2418248" cy="71440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dirty="0"/>
              <a:t>مجموعة النجوم </a:t>
            </a:r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CC5E6F4-F6A8-42B5-8FB8-5809D53B8C72}"/>
              </a:ext>
            </a:extLst>
          </p:cNvPr>
          <p:cNvSpPr/>
          <p:nvPr/>
        </p:nvSpPr>
        <p:spPr>
          <a:xfrm>
            <a:off x="2084264" y="2231128"/>
            <a:ext cx="2464904" cy="263163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/>
              <a:t>أميرة عيضة                                   مفلح                                              صقر محمد                                       هادي معجب                                         حليمة ناصر                                         سالم حمد                                               ذياب عبد الله                                        غاية مسلم                                                         علي أحمد </a:t>
            </a:r>
            <a:endParaRPr lang="en-US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4D6A4-9375-4049-A26E-C9EE491A3785}"/>
              </a:ext>
            </a:extLst>
          </p:cNvPr>
          <p:cNvSpPr txBox="1"/>
          <p:nvPr/>
        </p:nvSpPr>
        <p:spPr>
          <a:xfrm>
            <a:off x="1152939" y="307777"/>
            <a:ext cx="45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9B823624-5BE7-4495-A105-00C521A2B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4157" y="307777"/>
            <a:ext cx="1576459" cy="123223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3ADAF91-D9CF-4225-8466-88B897EF5274}"/>
              </a:ext>
            </a:extLst>
          </p:cNvPr>
          <p:cNvSpPr/>
          <p:nvPr/>
        </p:nvSpPr>
        <p:spPr>
          <a:xfrm>
            <a:off x="7811527" y="5024160"/>
            <a:ext cx="1904370" cy="1256283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600" b="1" dirty="0"/>
              <a:t>حول الأفعال المضارعة إلى أمر</a:t>
            </a:r>
          </a:p>
          <a:p>
            <a:pPr algn="r"/>
            <a:r>
              <a:rPr lang="ar-DZ" sz="2000" b="1" dirty="0"/>
              <a:t>يكتب . تلعب . يركب .  تذهب  .</a:t>
            </a:r>
            <a:endParaRPr lang="ar-JO" sz="20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85C8FB-D14A-490C-AEAA-458877CC0CC3}"/>
              </a:ext>
            </a:extLst>
          </p:cNvPr>
          <p:cNvSpPr/>
          <p:nvPr/>
        </p:nvSpPr>
        <p:spPr>
          <a:xfrm>
            <a:off x="5227369" y="4979060"/>
            <a:ext cx="1904370" cy="116844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600" b="1" dirty="0"/>
              <a:t>حول الأفعال الماضية الى مضارع </a:t>
            </a:r>
          </a:p>
          <a:p>
            <a:pPr algn="r"/>
            <a:r>
              <a:rPr lang="ar-DZ" sz="2000" b="1" dirty="0"/>
              <a:t>ركض    لعب   نام     </a:t>
            </a:r>
            <a:endParaRPr lang="ar-JO" sz="20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B37AE33-E6E2-4F25-B92F-0AC0EE3F3399}"/>
              </a:ext>
            </a:extLst>
          </p:cNvPr>
          <p:cNvSpPr/>
          <p:nvPr/>
        </p:nvSpPr>
        <p:spPr>
          <a:xfrm>
            <a:off x="2272017" y="5088116"/>
            <a:ext cx="1904370" cy="1023018"/>
          </a:xfrm>
          <a:prstGeom prst="round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400" b="1" dirty="0"/>
              <a:t>حول الأفعال الماضية الى مضارع </a:t>
            </a:r>
          </a:p>
          <a:p>
            <a:pPr algn="r"/>
            <a:r>
              <a:rPr lang="ar-DZ" b="1" dirty="0"/>
              <a:t>كتب     رسم  </a:t>
            </a:r>
          </a:p>
        </p:txBody>
      </p:sp>
    </p:spTree>
    <p:extLst>
      <p:ext uri="{BB962C8B-B14F-4D97-AF65-F5344CB8AC3E}">
        <p14:creationId xmlns:p14="http://schemas.microsoft.com/office/powerpoint/2010/main" val="82542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للتعلـم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9B6B2A-FEE3-40F5-9CE9-8B368C017317}"/>
              </a:ext>
            </a:extLst>
          </p:cNvPr>
          <p:cNvSpPr/>
          <p:nvPr/>
        </p:nvSpPr>
        <p:spPr>
          <a:xfrm flipV="1">
            <a:off x="307777" y="6580377"/>
            <a:ext cx="11884223" cy="307778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BF638-D665-4F14-9748-EB99B7F3CA56}"/>
              </a:ext>
            </a:extLst>
          </p:cNvPr>
          <p:cNvSpPr txBox="1"/>
          <p:nvPr/>
        </p:nvSpPr>
        <p:spPr>
          <a:xfrm>
            <a:off x="4659923" y="6600928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بدَعمِ أبنائنـا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F2A25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للعطاء</a:t>
            </a:r>
            <a:endParaRPr lang="en-US" sz="1400" b="1" dirty="0">
              <a:solidFill>
                <a:srgbClr val="F2A25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بِـهمتنا العـالية</a:t>
            </a:r>
            <a:endParaRPr lang="en-US" sz="1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20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9568070" y="1133808"/>
            <a:ext cx="3761666" cy="5754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F2B380-3FE1-4D62-89DD-261B70CE4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307257" y="143361"/>
            <a:ext cx="2318664" cy="54481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4A5BC4-9796-499F-A084-D352D4E67D78}"/>
              </a:ext>
            </a:extLst>
          </p:cNvPr>
          <p:cNvSpPr txBox="1"/>
          <p:nvPr/>
        </p:nvSpPr>
        <p:spPr>
          <a:xfrm>
            <a:off x="2139825" y="307777"/>
            <a:ext cx="78105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200" dirty="0">
                <a:latin typeface="Asmaa Font" panose="00000500000000000000" pitchFamily="50" charset="-78"/>
                <a:cs typeface="Asmaa Font" panose="00000500000000000000" pitchFamily="50" charset="-78"/>
              </a:rPr>
              <a:t>لنكتب الان في خانة المحادثة جملا من انشائي بعد اختيار كلمة من الكلمات الجديدة </a:t>
            </a:r>
            <a:endParaRPr lang="en-US" sz="3200" dirty="0">
              <a:latin typeface="Asmaa Font" panose="00000500000000000000" pitchFamily="50" charset="-78"/>
              <a:cs typeface="Asmaa Font" panose="00000500000000000000" pitchFamily="50" charset="-78"/>
            </a:endParaRPr>
          </a:p>
          <a:p>
            <a:pPr algn="ctr"/>
            <a:r>
              <a:rPr lang="en-US" sz="3600" dirty="0">
                <a:latin typeface="Asmaa Font" panose="00000500000000000000" pitchFamily="50" charset="-78"/>
                <a:cs typeface="Asmaa Font" panose="00000500000000000000" pitchFamily="50" charset="-78"/>
              </a:rPr>
              <a:t>F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Asmaa Font" panose="00000500000000000000" pitchFamily="50" charset="-78"/>
              <a:cs typeface="Asmaa Font" panose="00000500000000000000" pitchFamily="50" charset="-78"/>
            </a:endParaRPr>
          </a:p>
        </p:txBody>
      </p:sp>
      <p:pic>
        <p:nvPicPr>
          <p:cNvPr id="25" name="VIDEO-2020-08-29-23-53-51">
            <a:hlinkClick r:id="" action="ppaction://media"/>
            <a:extLst>
              <a:ext uri="{FF2B5EF4-FFF2-40B4-BE49-F238E27FC236}">
                <a16:creationId xmlns:a16="http://schemas.microsoft.com/office/drawing/2014/main" id="{9FAA3E0B-E0FF-4A97-82CB-6894EF53C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505" y="600372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7EDE44-F93F-40D8-B984-E456E30F4DB5}"/>
              </a:ext>
            </a:extLst>
          </p:cNvPr>
          <p:cNvSpPr/>
          <p:nvPr/>
        </p:nvSpPr>
        <p:spPr>
          <a:xfrm>
            <a:off x="7531260" y="2301986"/>
            <a:ext cx="2464904" cy="2631635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جود عبد الغفار                            محمد جار الله                                 مريم ناصر                                 ذياب أحمد                                غيث فرج                                       صالح مبارك                                         حنين سعيد                                شما أحمد                                      رنا طارق</a:t>
            </a:r>
            <a:endParaRPr lang="en-US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9EC1CF-EA0A-4EBB-B325-7835FA9A23EA}"/>
              </a:ext>
            </a:extLst>
          </p:cNvPr>
          <p:cNvSpPr/>
          <p:nvPr/>
        </p:nvSpPr>
        <p:spPr>
          <a:xfrm>
            <a:off x="7532077" y="1546727"/>
            <a:ext cx="2418248" cy="7144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مجموعة الابتكار 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9915F5-1A8E-4AF6-8D12-1FCE92258840}"/>
              </a:ext>
            </a:extLst>
          </p:cNvPr>
          <p:cNvSpPr/>
          <p:nvPr/>
        </p:nvSpPr>
        <p:spPr>
          <a:xfrm>
            <a:off x="4900961" y="1458683"/>
            <a:ext cx="2418248" cy="7144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مجموعة الابداع </a:t>
            </a:r>
            <a:endParaRPr lang="en-US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00ECEB-694A-4969-8265-51EC213F1442}"/>
              </a:ext>
            </a:extLst>
          </p:cNvPr>
          <p:cNvSpPr/>
          <p:nvPr/>
        </p:nvSpPr>
        <p:spPr>
          <a:xfrm>
            <a:off x="4921459" y="2231128"/>
            <a:ext cx="2464904" cy="263163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/>
              <a:t>دانا داوود                                    محمد حسين                                   ميرا عبدالله                                      ابراهيم سيد                                    عبد المجيد                                    ناصر صالح                                     خالد مسلم                                   علي عبد الله                             وضحى                                       مسلم أحمد</a:t>
            </a:r>
            <a:endParaRPr lang="en-US" sz="16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AC4D4E-6A26-4ED2-902C-D7B9A8CE88F0}"/>
              </a:ext>
            </a:extLst>
          </p:cNvPr>
          <p:cNvSpPr/>
          <p:nvPr/>
        </p:nvSpPr>
        <p:spPr>
          <a:xfrm>
            <a:off x="2107592" y="1483395"/>
            <a:ext cx="2418248" cy="71440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dirty="0"/>
              <a:t>مجموعة النجوم </a:t>
            </a:r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CC5E6F4-F6A8-42B5-8FB8-5809D53B8C72}"/>
              </a:ext>
            </a:extLst>
          </p:cNvPr>
          <p:cNvSpPr/>
          <p:nvPr/>
        </p:nvSpPr>
        <p:spPr>
          <a:xfrm>
            <a:off x="2084264" y="2231128"/>
            <a:ext cx="2464904" cy="263163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/>
              <a:t>مها نواف                                                                      راشد مبارك                            راشد محمد                    علي عبدالله                         عليا عوض                                      ميرا سعيد                                   عبدالله غانم 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4D6A4-9375-4049-A26E-C9EE491A3785}"/>
              </a:ext>
            </a:extLst>
          </p:cNvPr>
          <p:cNvSpPr txBox="1"/>
          <p:nvPr/>
        </p:nvSpPr>
        <p:spPr>
          <a:xfrm>
            <a:off x="1152939" y="307777"/>
            <a:ext cx="45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pic>
        <p:nvPicPr>
          <p:cNvPr id="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9614F22D-84AA-4E63-8902-C49F203FD4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193" y="-30155"/>
            <a:ext cx="1859364" cy="178807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1048DF8-688A-42F1-B9D2-EA7FBD2C9A85}"/>
              </a:ext>
            </a:extLst>
          </p:cNvPr>
          <p:cNvSpPr/>
          <p:nvPr/>
        </p:nvSpPr>
        <p:spPr>
          <a:xfrm>
            <a:off x="7869591" y="4999776"/>
            <a:ext cx="1904370" cy="1256283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600" b="1" dirty="0"/>
              <a:t>حول الأفعال المضارعة إلى أمر</a:t>
            </a:r>
          </a:p>
          <a:p>
            <a:pPr algn="r"/>
            <a:r>
              <a:rPr lang="ar-DZ" sz="2000" b="1" dirty="0"/>
              <a:t>يكتب . تلعب . يركب .  تذهب  .</a:t>
            </a:r>
            <a:endParaRPr lang="ar-JO" sz="20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48B7A9-AEF2-4EC6-A7EF-3E385695F721}"/>
              </a:ext>
            </a:extLst>
          </p:cNvPr>
          <p:cNvSpPr/>
          <p:nvPr/>
        </p:nvSpPr>
        <p:spPr>
          <a:xfrm>
            <a:off x="5157151" y="4979499"/>
            <a:ext cx="1904370" cy="116844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600" b="1" dirty="0"/>
              <a:t>حول الأفعال الماضية الى مضارع </a:t>
            </a:r>
          </a:p>
          <a:p>
            <a:pPr algn="r"/>
            <a:r>
              <a:rPr lang="ar-DZ" sz="2000" b="1" dirty="0"/>
              <a:t>ركض    لعب   نام     </a:t>
            </a:r>
            <a:endParaRPr lang="ar-JO" sz="2000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E52A6BB-ACF8-49F3-9BBB-161426FB3076}"/>
              </a:ext>
            </a:extLst>
          </p:cNvPr>
          <p:cNvSpPr/>
          <p:nvPr/>
        </p:nvSpPr>
        <p:spPr>
          <a:xfrm>
            <a:off x="2316909" y="5012075"/>
            <a:ext cx="1904370" cy="1023018"/>
          </a:xfrm>
          <a:prstGeom prst="round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DZ" sz="1400" b="1" dirty="0"/>
              <a:t>حول الأفعال الماضية الى مضارع </a:t>
            </a:r>
          </a:p>
          <a:p>
            <a:pPr algn="r"/>
            <a:r>
              <a:rPr lang="ar-DZ" b="1" dirty="0"/>
              <a:t>كتب     رسم  </a:t>
            </a:r>
          </a:p>
        </p:txBody>
      </p:sp>
    </p:spTree>
    <p:extLst>
      <p:ext uri="{BB962C8B-B14F-4D97-AF65-F5344CB8AC3E}">
        <p14:creationId xmlns:p14="http://schemas.microsoft.com/office/powerpoint/2010/main" val="26747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6" y="-177282"/>
            <a:ext cx="123922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9" y="-298654"/>
            <a:ext cx="11989255" cy="6192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03" y="4733134"/>
            <a:ext cx="5842997" cy="2035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915540">
            <a:off x="9209297" y="2382186"/>
            <a:ext cx="15600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  <a:cs typeface="Sultan bold" pitchFamily="2" charset="-78"/>
              </a:rPr>
              <a:t>لنذهب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encil" panose="040409050D0802020404" pitchFamily="82" charset="0"/>
              <a:cs typeface="Sultan bold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 rot="20915540">
            <a:off x="6275296" y="2688821"/>
            <a:ext cx="1342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  <a:cs typeface="Sultan bold" pitchFamily="2" charset="-78"/>
              </a:rPr>
              <a:t>رحلة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encil" panose="040409050D0802020404" pitchFamily="82" charset="0"/>
              <a:cs typeface="Sultan bold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20915540">
            <a:off x="2318543" y="2692228"/>
            <a:ext cx="24112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  <a:cs typeface="Sultan bold" pitchFamily="2" charset="-78"/>
              </a:rPr>
              <a:t>إلى 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encil" panose="040409050D0802020404" pitchFamily="82" charset="0"/>
              <a:cs typeface="Sultan bold" pitchFamily="2" charset="-78"/>
            </a:endParaRPr>
          </a:p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  <a:cs typeface="Sultan bold" pitchFamily="2" charset="-78"/>
              </a:rPr>
              <a:t>padlet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encil" panose="040409050D0802020404" pitchFamily="82" charset="0"/>
              <a:cs typeface="Sultan bold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9267C-D25D-4ABE-B80E-616379D46F5E}"/>
              </a:ext>
            </a:extLst>
          </p:cNvPr>
          <p:cNvSpPr txBox="1"/>
          <p:nvPr/>
        </p:nvSpPr>
        <p:spPr>
          <a:xfrm>
            <a:off x="11099480" y="5777948"/>
            <a:ext cx="812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400" b="1" dirty="0"/>
              <a:t>ماضي</a:t>
            </a:r>
            <a:r>
              <a:rPr lang="ar-DZ" dirty="0"/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A60A1-934E-4BC5-A5B2-2DB221BC9153}"/>
              </a:ext>
            </a:extLst>
          </p:cNvPr>
          <p:cNvSpPr txBox="1"/>
          <p:nvPr/>
        </p:nvSpPr>
        <p:spPr>
          <a:xfrm>
            <a:off x="8736197" y="6211632"/>
            <a:ext cx="964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400" b="1" dirty="0"/>
              <a:t>مضارع </a:t>
            </a:r>
            <a:r>
              <a:rPr lang="ar-DZ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203D3-7201-4364-BB55-AE9683D6810C}"/>
              </a:ext>
            </a:extLst>
          </p:cNvPr>
          <p:cNvSpPr txBox="1"/>
          <p:nvPr/>
        </p:nvSpPr>
        <p:spPr>
          <a:xfrm>
            <a:off x="7072359" y="6032683"/>
            <a:ext cx="96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400" b="1" dirty="0"/>
              <a:t>أمر  </a:t>
            </a:r>
            <a:r>
              <a:rPr lang="ar-D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5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6" y="-177282"/>
            <a:ext cx="1239229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9" y="1754117"/>
            <a:ext cx="2706299" cy="3251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3" y="2029591"/>
            <a:ext cx="4895538" cy="3544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66" y="1639306"/>
            <a:ext cx="2408129" cy="2831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5" y="370419"/>
            <a:ext cx="1733598" cy="1383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13" y="622036"/>
            <a:ext cx="1868787" cy="136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92" y="582275"/>
            <a:ext cx="1932406" cy="1447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92816-3C27-4833-8FE9-EEE143864742}"/>
              </a:ext>
            </a:extLst>
          </p:cNvPr>
          <p:cNvSpPr txBox="1"/>
          <p:nvPr/>
        </p:nvSpPr>
        <p:spPr>
          <a:xfrm>
            <a:off x="8648383" y="3039355"/>
            <a:ext cx="152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b="1" dirty="0"/>
              <a:t>بطاقة خروج </a:t>
            </a:r>
          </a:p>
          <a:p>
            <a:r>
              <a:rPr lang="ar-DZ" b="1"/>
              <a:t>بخانة المحادثة   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6C13D4-4AAF-4FBC-BED2-3D1AA6186958}"/>
              </a:ext>
            </a:extLst>
          </p:cNvPr>
          <p:cNvSpPr txBox="1"/>
          <p:nvPr/>
        </p:nvSpPr>
        <p:spPr>
          <a:xfrm>
            <a:off x="4041913" y="3640026"/>
            <a:ext cx="351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400" b="1" dirty="0"/>
              <a:t>عبر بجملة فعلية عن  حبك لرسولنا الكريم     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FF21E-7B9F-4EA9-9E2A-670AC240289B}"/>
              </a:ext>
            </a:extLst>
          </p:cNvPr>
          <p:cNvSpPr txBox="1"/>
          <p:nvPr/>
        </p:nvSpPr>
        <p:spPr>
          <a:xfrm>
            <a:off x="4358611" y="2149897"/>
            <a:ext cx="195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1200" b="1" dirty="0"/>
              <a:t>الربط مع مادة التربية الإسلامية وبعد أيام نحتفل بمولد رسولنا الكريم 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F8DA8-86F6-47C2-8C7D-5F6436868317}"/>
              </a:ext>
            </a:extLst>
          </p:cNvPr>
          <p:cNvSpPr txBox="1"/>
          <p:nvPr/>
        </p:nvSpPr>
        <p:spPr>
          <a:xfrm>
            <a:off x="697961" y="1852284"/>
            <a:ext cx="1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b="1" dirty="0"/>
              <a:t>للتواصل مع معلمتي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C975A-4C4F-4711-BBBC-F63C9976A7EF}"/>
              </a:ext>
            </a:extLst>
          </p:cNvPr>
          <p:cNvSpPr txBox="1"/>
          <p:nvPr/>
        </p:nvSpPr>
        <p:spPr>
          <a:xfrm>
            <a:off x="697962" y="3224021"/>
            <a:ext cx="2003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Cassdo</a:t>
            </a:r>
            <a:r>
              <a:rPr lang="en-US" dirty="0" err="1"/>
              <a:t>j</a:t>
            </a:r>
            <a:r>
              <a:rPr lang="en-US" b="1" dirty="0" err="1"/>
              <a:t>o</a:t>
            </a:r>
            <a:endParaRPr lang="en-US" b="1" dirty="0"/>
          </a:p>
          <a:p>
            <a:r>
              <a:rPr lang="ar-DZ" b="1" dirty="0" err="1"/>
              <a:t>تيليجرام</a:t>
            </a:r>
            <a:endParaRPr lang="ar-DZ" b="1" dirty="0"/>
          </a:p>
          <a:p>
            <a:r>
              <a:rPr lang="en-US" b="1" dirty="0"/>
              <a:t>Asma </a:t>
            </a:r>
            <a:r>
              <a:rPr lang="en-US" b="1" dirty="0" err="1"/>
              <a:t>aldiabat</a:t>
            </a:r>
            <a:endParaRPr lang="en-US" b="1" dirty="0"/>
          </a:p>
        </p:txBody>
      </p:sp>
      <p:pic>
        <p:nvPicPr>
          <p:cNvPr id="9" name="أغنية محمد نبينا ﷺ _ قناة هدهد - Hudhud">
            <a:hlinkClick r:id="" action="ppaction://media"/>
            <a:extLst>
              <a:ext uri="{FF2B5EF4-FFF2-40B4-BE49-F238E27FC236}">
                <a16:creationId xmlns:a16="http://schemas.microsoft.com/office/drawing/2014/main" id="{39DFEF82-5900-4590-9FBE-610BD4FB2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0820" y="177282"/>
            <a:ext cx="1441926" cy="13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606</Words>
  <Application>Microsoft Office PowerPoint</Application>
  <PresentationFormat>Widescreen</PresentationFormat>
  <Paragraphs>191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(AH) Manal Black</vt:lpstr>
      <vt:lpstr>Arial</vt:lpstr>
      <vt:lpstr>Asmaa Font</vt:lpstr>
      <vt:lpstr>Calibri</vt:lpstr>
      <vt:lpstr>Calibri Light</vt:lpstr>
      <vt:lpstr>Comic Sans MS</vt:lpstr>
      <vt:lpstr>Sakkal Majalla</vt:lpstr>
      <vt:lpstr>Stencil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Asma Fathey Salim Aldiabat</cp:lastModifiedBy>
  <cp:revision>37</cp:revision>
  <dcterms:created xsi:type="dcterms:W3CDTF">2020-08-31T18:47:11Z</dcterms:created>
  <dcterms:modified xsi:type="dcterms:W3CDTF">2021-10-03T04:01:39Z</dcterms:modified>
</cp:coreProperties>
</file>