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4"/>
  </p:sldMasterIdLst>
  <p:notesMasterIdLst>
    <p:notesMasterId r:id="rId26"/>
  </p:notesMasterIdLst>
  <p:sldIdLst>
    <p:sldId id="260" r:id="rId5"/>
    <p:sldId id="831" r:id="rId6"/>
    <p:sldId id="833" r:id="rId7"/>
    <p:sldId id="851" r:id="rId8"/>
    <p:sldId id="835" r:id="rId9"/>
    <p:sldId id="836" r:id="rId10"/>
    <p:sldId id="266" r:id="rId11"/>
    <p:sldId id="297" r:id="rId12"/>
    <p:sldId id="819" r:id="rId13"/>
    <p:sldId id="852" r:id="rId14"/>
    <p:sldId id="853" r:id="rId15"/>
    <p:sldId id="854" r:id="rId16"/>
    <p:sldId id="832" r:id="rId17"/>
    <p:sldId id="855" r:id="rId18"/>
    <p:sldId id="856" r:id="rId19"/>
    <p:sldId id="857" r:id="rId20"/>
    <p:sldId id="269" r:id="rId21"/>
    <p:sldId id="299" r:id="rId22"/>
    <p:sldId id="300" r:id="rId23"/>
    <p:sldId id="670" r:id="rId24"/>
    <p:sldId id="27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2" autoAdjust="0"/>
    <p:restoredTop sz="94619" autoAdjust="0"/>
  </p:normalViewPr>
  <p:slideViewPr>
    <p:cSldViewPr snapToGrid="0">
      <p:cViewPr varScale="1">
        <p:scale>
          <a:sx n="86" d="100"/>
          <a:sy n="86" d="100"/>
        </p:scale>
        <p:origin x="37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094C5-24F0-47B3-A121-CAC61CAEE688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DD4D9-EC8E-451E-8009-D3CA41655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32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B238C-7DAC-42E9-82F2-097D7258CE7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52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47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7268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38062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74774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518653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40831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12382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76718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BB03D9-7BD9-40C9-A363-833274C4B2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29599" y="-1"/>
            <a:ext cx="3962400" cy="6858000"/>
          </a:xfrm>
          <a:custGeom>
            <a:avLst/>
            <a:gdLst>
              <a:gd name="connsiteX0" fmla="*/ 0 w 3962400"/>
              <a:gd name="connsiteY0" fmla="*/ 0 h 6858000"/>
              <a:gd name="connsiteX1" fmla="*/ 3962400 w 3962400"/>
              <a:gd name="connsiteY1" fmla="*/ 0 h 6858000"/>
              <a:gd name="connsiteX2" fmla="*/ 3962400 w 3962400"/>
              <a:gd name="connsiteY2" fmla="*/ 6858000 h 6858000"/>
              <a:gd name="connsiteX3" fmla="*/ 0 w 3962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6858000">
                <a:moveTo>
                  <a:pt x="0" y="0"/>
                </a:moveTo>
                <a:lnTo>
                  <a:pt x="3962400" y="0"/>
                </a:lnTo>
                <a:lnTo>
                  <a:pt x="3962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D7B7F34-D391-4DE7-992F-32DB43FD16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68065" y="2167466"/>
            <a:ext cx="2523068" cy="2523068"/>
          </a:xfrm>
          <a:custGeom>
            <a:avLst/>
            <a:gdLst>
              <a:gd name="connsiteX0" fmla="*/ 1261534 w 2523068"/>
              <a:gd name="connsiteY0" fmla="*/ 0 h 2523068"/>
              <a:gd name="connsiteX1" fmla="*/ 2523068 w 2523068"/>
              <a:gd name="connsiteY1" fmla="*/ 1261534 h 2523068"/>
              <a:gd name="connsiteX2" fmla="*/ 1261534 w 2523068"/>
              <a:gd name="connsiteY2" fmla="*/ 2523068 h 2523068"/>
              <a:gd name="connsiteX3" fmla="*/ 0 w 2523068"/>
              <a:gd name="connsiteY3" fmla="*/ 1261534 h 2523068"/>
              <a:gd name="connsiteX4" fmla="*/ 1261534 w 2523068"/>
              <a:gd name="connsiteY4" fmla="*/ 0 h 2523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3068" h="2523068">
                <a:moveTo>
                  <a:pt x="1261534" y="0"/>
                </a:moveTo>
                <a:cubicBezTo>
                  <a:pt x="1958260" y="0"/>
                  <a:pt x="2523068" y="564808"/>
                  <a:pt x="2523068" y="1261534"/>
                </a:cubicBezTo>
                <a:cubicBezTo>
                  <a:pt x="2523068" y="1958260"/>
                  <a:pt x="1958260" y="2523068"/>
                  <a:pt x="1261534" y="2523068"/>
                </a:cubicBezTo>
                <a:cubicBezTo>
                  <a:pt x="564808" y="2523068"/>
                  <a:pt x="0" y="1958260"/>
                  <a:pt x="0" y="1261534"/>
                </a:cubicBezTo>
                <a:cubicBezTo>
                  <a:pt x="0" y="564808"/>
                  <a:pt x="564808" y="0"/>
                  <a:pt x="126153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68317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B10795C-5BB1-4224-9579-29C695D2FB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905" y="2315307"/>
            <a:ext cx="12166095" cy="2227384"/>
          </a:xfrm>
          <a:custGeom>
            <a:avLst/>
            <a:gdLst>
              <a:gd name="connsiteX0" fmla="*/ 0 w 12166095"/>
              <a:gd name="connsiteY0" fmla="*/ 0 h 2227384"/>
              <a:gd name="connsiteX1" fmla="*/ 12166095 w 12166095"/>
              <a:gd name="connsiteY1" fmla="*/ 0 h 2227384"/>
              <a:gd name="connsiteX2" fmla="*/ 12166095 w 12166095"/>
              <a:gd name="connsiteY2" fmla="*/ 2227384 h 2227384"/>
              <a:gd name="connsiteX3" fmla="*/ 0 w 12166095"/>
              <a:gd name="connsiteY3" fmla="*/ 2227384 h 222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66095" h="2227384">
                <a:moveTo>
                  <a:pt x="0" y="0"/>
                </a:moveTo>
                <a:lnTo>
                  <a:pt x="12166095" y="0"/>
                </a:lnTo>
                <a:lnTo>
                  <a:pt x="12166095" y="2227384"/>
                </a:lnTo>
                <a:lnTo>
                  <a:pt x="0" y="222738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65392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71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818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07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467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551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12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09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209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93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elfatmia.wordpress.com/page/6/&amp;psig=AOvVaw06M5pzNlXy71FuVGXUFdWA&amp;ust=1598821497778000&amp;source=images&amp;cd=vfe&amp;ved=0CAIQjRxqGAoTCNC15rWowesCFQAAAAAdAAAAABCKAQ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gif"/><Relationship Id="rId12" Type="http://schemas.openxmlformats.org/officeDocument/2006/relationships/image" Target="../media/image46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0.png"/><Relationship Id="rId11" Type="http://schemas.openxmlformats.org/officeDocument/2006/relationships/image" Target="../media/image45.gif"/><Relationship Id="rId5" Type="http://schemas.openxmlformats.org/officeDocument/2006/relationships/image" Target="../media/image39.gif"/><Relationship Id="rId10" Type="http://schemas.openxmlformats.org/officeDocument/2006/relationships/image" Target="../media/image44.gif"/><Relationship Id="rId4" Type="http://schemas.openxmlformats.org/officeDocument/2006/relationships/image" Target="../media/image38.png"/><Relationship Id="rId9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A picture containing room, computer, table&#10;&#10;Description automatically generated">
            <a:extLst>
              <a:ext uri="{FF2B5EF4-FFF2-40B4-BE49-F238E27FC236}">
                <a16:creationId xmlns:a16="http://schemas.microsoft.com/office/drawing/2014/main" id="{2C7DC581-7FE7-4403-8F1A-BA98700B6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3CF15F-40ED-4208-97F7-1C9988F25286}"/>
              </a:ext>
            </a:extLst>
          </p:cNvPr>
          <p:cNvSpPr/>
          <p:nvPr/>
        </p:nvSpPr>
        <p:spPr>
          <a:xfrm>
            <a:off x="5996372" y="1916833"/>
            <a:ext cx="4097538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ar-AE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أهلاومرحبا بكم في حصة</a:t>
            </a:r>
          </a:p>
          <a:p>
            <a:pPr algn="ctr">
              <a:defRPr/>
            </a:pPr>
            <a:r>
              <a:rPr lang="ar-AE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التربية الأخلاقية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6084" name="Picture 2" descr="elfatmia | Just another WordPress.com site | الصفحة 6">
            <a:hlinkClick r:id="rId3"/>
            <a:extLst>
              <a:ext uri="{FF2B5EF4-FFF2-40B4-BE49-F238E27FC236}">
                <a16:creationId xmlns:a16="http://schemas.microsoft.com/office/drawing/2014/main" id="{74A2D3CC-CD90-4CEC-9D8D-D2F87B7D7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916833"/>
            <a:ext cx="338437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D:\انفوجرافيك\جديد 2020\Asset 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3" y="1432636"/>
            <a:ext cx="4952029" cy="495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انفوجرافيك\صور شخصيات\650c08dbe8f0075eec6a332fbd4602d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40" y="453726"/>
            <a:ext cx="4983868" cy="416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العريني\وثائق رسمية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26" y="6514369"/>
            <a:ext cx="1172724" cy="36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7ED671-C492-45F8-A4A6-9C537CE6AD86}"/>
              </a:ext>
            </a:extLst>
          </p:cNvPr>
          <p:cNvSpPr txBox="1"/>
          <p:nvPr/>
        </p:nvSpPr>
        <p:spPr>
          <a:xfrm>
            <a:off x="368681" y="3392441"/>
            <a:ext cx="49838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cs typeface="(AH) Manal Black" pitchFamily="2" charset="-78"/>
              </a:rPr>
              <a:t>الكلمة الجديدة </a:t>
            </a:r>
            <a:endParaRPr lang="en-US" sz="6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cs typeface="(AH) Manal Black" pitchFamily="2" charset="-78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A2194EE-1E66-4E50-AAE7-43AA44D014D5}"/>
              </a:ext>
            </a:extLst>
          </p:cNvPr>
          <p:cNvSpPr/>
          <p:nvPr/>
        </p:nvSpPr>
        <p:spPr>
          <a:xfrm>
            <a:off x="7126651" y="3066488"/>
            <a:ext cx="4612696" cy="3077638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D:\انفوجرافيك\صور شخصيات\650c08dbe8f0075eec6a332fbd4602dd.jpg">
            <a:extLst>
              <a:ext uri="{FF2B5EF4-FFF2-40B4-BE49-F238E27FC236}">
                <a16:creationId xmlns:a16="http://schemas.microsoft.com/office/drawing/2014/main" id="{ED383A86-E827-4AFF-A56C-F9715739D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40" y="441008"/>
            <a:ext cx="4983868" cy="416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203F1B1-E81E-4401-93B3-BC0A6A11DC93}"/>
              </a:ext>
            </a:extLst>
          </p:cNvPr>
          <p:cNvSpPr txBox="1"/>
          <p:nvPr/>
        </p:nvSpPr>
        <p:spPr>
          <a:xfrm>
            <a:off x="7619021" y="3200025"/>
            <a:ext cx="53758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cs typeface="(AH) Manal Black" pitchFamily="2" charset="-78"/>
              </a:rPr>
              <a:t>            المسؤولية أسرية 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022C32-046A-4476-8352-1FA0001B186E}"/>
              </a:ext>
            </a:extLst>
          </p:cNvPr>
          <p:cNvSpPr txBox="1"/>
          <p:nvPr/>
        </p:nvSpPr>
        <p:spPr>
          <a:xfrm>
            <a:off x="7024947" y="4041496"/>
            <a:ext cx="481610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4400" b="1" dirty="0">
                <a:solidFill>
                  <a:schemeClr val="tx1">
                    <a:lumMod val="95000"/>
                    <a:lumOff val="5000"/>
                  </a:schemeClr>
                </a:solidFill>
                <a:cs typeface="(AH) Manal Black" pitchFamily="2" charset="-78"/>
              </a:rPr>
              <a:t>القيام بالواجبات ومشاركة الأعباء وحماية حقوق أفراد الأسرة 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cs typeface="(AH) Manal Black" pitchFamily="2" charset="-7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04BD67-8445-469A-8B52-D5B57DE1B0DC}"/>
              </a:ext>
            </a:extLst>
          </p:cNvPr>
          <p:cNvSpPr txBox="1"/>
          <p:nvPr/>
        </p:nvSpPr>
        <p:spPr>
          <a:xfrm>
            <a:off x="368681" y="606280"/>
            <a:ext cx="81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4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cs typeface="(AH) Manal Black" pitchFamily="2" charset="-78"/>
              </a:rPr>
              <a:t>ابحثي عن معنى الكلمة من أي مصدر تريدين 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1191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D:\انفوجرافيك\جديد 2020\Asset 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3" y="1432636"/>
            <a:ext cx="4952029" cy="495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انفوجرافيك\صور شخصيات\650c08dbe8f0075eec6a332fbd4602d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40" y="453726"/>
            <a:ext cx="4983868" cy="416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العريني\وثائق رسمية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26" y="6514369"/>
            <a:ext cx="1172724" cy="36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7ED671-C492-45F8-A4A6-9C537CE6AD86}"/>
              </a:ext>
            </a:extLst>
          </p:cNvPr>
          <p:cNvSpPr txBox="1"/>
          <p:nvPr/>
        </p:nvSpPr>
        <p:spPr>
          <a:xfrm>
            <a:off x="368681" y="3392441"/>
            <a:ext cx="49838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cs typeface="(AH) Manal Black" pitchFamily="2" charset="-78"/>
              </a:rPr>
              <a:t>الكلمة الجديدة </a:t>
            </a:r>
            <a:endParaRPr lang="en-US" sz="6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cs typeface="(AH) Manal Black" pitchFamily="2" charset="-78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A2194EE-1E66-4E50-AAE7-43AA44D014D5}"/>
              </a:ext>
            </a:extLst>
          </p:cNvPr>
          <p:cNvSpPr/>
          <p:nvPr/>
        </p:nvSpPr>
        <p:spPr>
          <a:xfrm>
            <a:off x="7126651" y="3066488"/>
            <a:ext cx="4612696" cy="3077638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D:\انفوجرافيك\صور شخصيات\650c08dbe8f0075eec6a332fbd4602dd.jpg">
            <a:extLst>
              <a:ext uri="{FF2B5EF4-FFF2-40B4-BE49-F238E27FC236}">
                <a16:creationId xmlns:a16="http://schemas.microsoft.com/office/drawing/2014/main" id="{ED383A86-E827-4AFF-A56C-F9715739D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40" y="432802"/>
            <a:ext cx="4983868" cy="416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203F1B1-E81E-4401-93B3-BC0A6A11DC93}"/>
              </a:ext>
            </a:extLst>
          </p:cNvPr>
          <p:cNvSpPr txBox="1"/>
          <p:nvPr/>
        </p:nvSpPr>
        <p:spPr>
          <a:xfrm>
            <a:off x="7619021" y="3392441"/>
            <a:ext cx="53758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cs typeface="(AH) Manal Black" pitchFamily="2" charset="-78"/>
              </a:rPr>
              <a:t>            مسؤولية مجتمعية 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022C32-046A-4476-8352-1FA0001B186E}"/>
              </a:ext>
            </a:extLst>
          </p:cNvPr>
          <p:cNvSpPr txBox="1"/>
          <p:nvPr/>
        </p:nvSpPr>
        <p:spPr>
          <a:xfrm>
            <a:off x="7126651" y="4277229"/>
            <a:ext cx="461269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4400" b="1" dirty="0">
                <a:solidFill>
                  <a:schemeClr val="tx1">
                    <a:lumMod val="95000"/>
                    <a:lumOff val="5000"/>
                  </a:schemeClr>
                </a:solidFill>
                <a:cs typeface="(AH) Manal Black" pitchFamily="2" charset="-78"/>
              </a:rPr>
              <a:t>حماية المواطنين وتأمين حقوقهم وصون الوطن 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cs typeface="(AH) Manal Black" pitchFamily="2" charset="-7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04BD67-8445-469A-8B52-D5B57DE1B0DC}"/>
              </a:ext>
            </a:extLst>
          </p:cNvPr>
          <p:cNvSpPr txBox="1"/>
          <p:nvPr/>
        </p:nvSpPr>
        <p:spPr>
          <a:xfrm>
            <a:off x="368681" y="606280"/>
            <a:ext cx="81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4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cs typeface="(AH) Manal Black" pitchFamily="2" charset="-78"/>
              </a:rPr>
              <a:t>ابحثي عن معنى الكلمة من أي مصدر تريدين 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4324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متى يبدأ الطفل بتعلّم تحمل المسؤولية؟ - رصين">
            <a:extLst>
              <a:ext uri="{FF2B5EF4-FFF2-40B4-BE49-F238E27FC236}">
                <a16:creationId xmlns:a16="http://schemas.microsoft.com/office/drawing/2014/main" id="{D4C21359-8942-4B5B-AE50-820DA007B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r="13164"/>
          <a:stretch/>
        </p:blipFill>
        <p:spPr bwMode="auto">
          <a:xfrm>
            <a:off x="733529" y="1347579"/>
            <a:ext cx="4309526" cy="497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C4E7B1-8897-4A79-96C1-1DB5AB39F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3055" y="3257363"/>
            <a:ext cx="6938924" cy="646331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ar-AE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cs typeface="(AH) Manal Black" pitchFamily="2" charset="-78"/>
              </a:rPr>
              <a:t>من خلال الصورة ما الدور الذي تقومين به ضمن أسرتك ؟ 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44" name="مستطيل 6">
            <a:extLst>
              <a:ext uri="{FF2B5EF4-FFF2-40B4-BE49-F238E27FC236}">
                <a16:creationId xmlns:a16="http://schemas.microsoft.com/office/drawing/2014/main" id="{CE5397A1-B656-4B4B-B274-3EBF6A252986}"/>
              </a:ext>
            </a:extLst>
          </p:cNvPr>
          <p:cNvSpPr/>
          <p:nvPr/>
        </p:nvSpPr>
        <p:spPr>
          <a:xfrm>
            <a:off x="1155290" y="258911"/>
            <a:ext cx="3738524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ar-AE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00FF00"/>
                </a:highlight>
                <a:latin typeface="Arial" pitchFamily="34" charset="0"/>
                <a:cs typeface="(AH) Manal Black" pitchFamily="2" charset="-78"/>
              </a:rPr>
              <a:t>الربط مع الحياة الواقعية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highlight>
                <a:srgbClr val="00FF00"/>
              </a:highlight>
              <a:latin typeface="Arial" pitchFamily="34" charset="0"/>
              <a:cs typeface="(AH) Manal Black" pitchFamily="2" charset="-78"/>
            </a:endParaRPr>
          </a:p>
        </p:txBody>
      </p:sp>
      <p:pic>
        <p:nvPicPr>
          <p:cNvPr id="1026" name="Picture 2" descr="فائدة تكليف الطفل بالمهام المنزلية - اليمن اليوم">
            <a:extLst>
              <a:ext uri="{FF2B5EF4-FFF2-40B4-BE49-F238E27FC236}">
                <a16:creationId xmlns:a16="http://schemas.microsoft.com/office/drawing/2014/main" id="{B851B5ED-0C83-4712-80CA-C6E920AF8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20" y="258911"/>
            <a:ext cx="6045694" cy="2695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y Family Members | Family drawing, Family cartoon, Art drawings for kids">
            <a:extLst>
              <a:ext uri="{FF2B5EF4-FFF2-40B4-BE49-F238E27FC236}">
                <a16:creationId xmlns:a16="http://schemas.microsoft.com/office/drawing/2014/main" id="{1B01D364-B286-4168-9977-C8348399C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587" y="3903694"/>
            <a:ext cx="6752493" cy="31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78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Diagram&#10;&#10;Description automatically generated">
            <a:extLst>
              <a:ext uri="{FF2B5EF4-FFF2-40B4-BE49-F238E27FC236}">
                <a16:creationId xmlns:a16="http://schemas.microsoft.com/office/drawing/2014/main" id="{A5A38245-42D3-4DC0-8B2D-25744CAA8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7" r="1" b="5013"/>
          <a:stretch/>
        </p:blipFill>
        <p:spPr bwMode="auto">
          <a:xfrm>
            <a:off x="489002" y="571500"/>
            <a:ext cx="1122598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27053B-FC29-48A0-B6EA-5377C6E6D3C1}"/>
              </a:ext>
            </a:extLst>
          </p:cNvPr>
          <p:cNvSpPr/>
          <p:nvPr/>
        </p:nvSpPr>
        <p:spPr>
          <a:xfrm>
            <a:off x="2119564" y="718348"/>
            <a:ext cx="7824578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اقترح بعض الأدوار لأفراد أسرتك </a:t>
            </a:r>
          </a:p>
          <a:p>
            <a:pPr algn="ctr"/>
            <a:r>
              <a:rPr lang="ar-AE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هل يمكن تبديل هذه الأدوار ؟</a:t>
            </a:r>
            <a:endParaRPr lang="en-US" sz="40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7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F5D4007B-AF82-41A6-BAEF-884A0CDED469}"/>
              </a:ext>
            </a:extLst>
          </p:cNvPr>
          <p:cNvSpPr txBox="1">
            <a:spLocks/>
          </p:cNvSpPr>
          <p:nvPr/>
        </p:nvSpPr>
        <p:spPr>
          <a:xfrm>
            <a:off x="1616690" y="2121031"/>
            <a:ext cx="3883035" cy="34919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4102" name="Picture 6" descr="مما علمتني الحياة: معوقات تحمل المسؤوليه">
            <a:extLst>
              <a:ext uri="{FF2B5EF4-FFF2-40B4-BE49-F238E27FC236}">
                <a16:creationId xmlns:a16="http://schemas.microsoft.com/office/drawing/2014/main" id="{6CC6D641-16D5-4119-BCAA-83E205BFF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1" y="2047142"/>
            <a:ext cx="7182955" cy="460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eart Beat Love Sticker by Katie Thierjung / The Uncommon Place for iOS &amp;  Android | GIPHY">
            <a:extLst>
              <a:ext uri="{FF2B5EF4-FFF2-40B4-BE49-F238E27FC236}">
                <a16:creationId xmlns:a16="http://schemas.microsoft.com/office/drawing/2014/main" id="{599D5DE2-743D-4814-B7C8-EB579958AF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018" y="1123651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B78260-DED6-4A26-B40C-0E9A62239E52}"/>
              </a:ext>
            </a:extLst>
          </p:cNvPr>
          <p:cNvSpPr/>
          <p:nvPr/>
        </p:nvSpPr>
        <p:spPr>
          <a:xfrm>
            <a:off x="269221" y="508260"/>
            <a:ext cx="101088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CCCC"/>
                </a:solidFill>
              </a:rPr>
              <a:t>ماذا سيحدث إذا لم نتصف بالمسؤولية </a:t>
            </a:r>
            <a:endParaRPr lang="en-US" sz="4400" b="1" cap="none" spc="0" dirty="0">
              <a:ln w="12700" cmpd="sng">
                <a:solidFill>
                  <a:sysClr val="windowText" lastClr="000000"/>
                </a:solidFill>
                <a:prstDash val="solid"/>
              </a:ln>
              <a:solidFill>
                <a:srgbClr val="FFCC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1955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E4607E-1E42-4284-8279-8F5D14E5708D}"/>
              </a:ext>
            </a:extLst>
          </p:cNvPr>
          <p:cNvSpPr/>
          <p:nvPr/>
        </p:nvSpPr>
        <p:spPr>
          <a:xfrm>
            <a:off x="4117033" y="721284"/>
            <a:ext cx="72426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من هذا الذي في </a:t>
            </a:r>
            <a:r>
              <a:rPr lang="ar-AE" sz="44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</a:rPr>
              <a:t>الصورة</a:t>
            </a:r>
            <a:r>
              <a:rPr lang="ar-AE" sz="4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  ؟</a:t>
            </a:r>
            <a:endParaRPr lang="en-US" sz="44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ADC70B-BC99-4129-BB08-EA91EA26503A}"/>
              </a:ext>
            </a:extLst>
          </p:cNvPr>
          <p:cNvSpPr/>
          <p:nvPr/>
        </p:nvSpPr>
        <p:spPr>
          <a:xfrm>
            <a:off x="2675933" y="2641769"/>
            <a:ext cx="86837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CC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كيف أصبح مسؤولاً عن نفسه ؟  </a:t>
            </a:r>
            <a:endParaRPr lang="en-US" sz="4400" b="1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FFCC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F90898-CA85-4331-ABCE-11137B9060EA}"/>
              </a:ext>
            </a:extLst>
          </p:cNvPr>
          <p:cNvSpPr/>
          <p:nvPr/>
        </p:nvSpPr>
        <p:spPr>
          <a:xfrm>
            <a:off x="2174803" y="4463206"/>
            <a:ext cx="92095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كيف أصبح مسؤولاً عن مجتمعه ؟  </a:t>
            </a:r>
            <a:endParaRPr lang="en-US" sz="4400" b="1" dirty="0">
              <a:ln w="13462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0" name="Picture 29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A59FA09-8DEF-4A59-94D1-420B885D3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4" y="7605"/>
            <a:ext cx="2734322" cy="2966240"/>
          </a:xfrm>
          <a:prstGeom prst="rect">
            <a:avLst/>
          </a:prstGeom>
        </p:spPr>
      </p:pic>
      <p:pic>
        <p:nvPicPr>
          <p:cNvPr id="1026" name="Picture 2" descr="Snoopy Great GIF - Snoopy Great - Discover &amp; Share GIFs">
            <a:extLst>
              <a:ext uri="{FF2B5EF4-FFF2-40B4-BE49-F238E27FC236}">
                <a16:creationId xmlns:a16="http://schemas.microsoft.com/office/drawing/2014/main" id="{9EB9FCDD-B1F7-4784-8A69-95D5359917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9" y="4261282"/>
            <a:ext cx="2525013" cy="246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8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582AB4-4108-4E91-9B46-6FC9BDCA6F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57" t="14945" r="18489" b="22052"/>
          <a:stretch/>
        </p:blipFill>
        <p:spPr>
          <a:xfrm>
            <a:off x="0" y="0"/>
            <a:ext cx="12192000" cy="6782637"/>
          </a:xfrm>
          <a:prstGeom prst="rect">
            <a:avLst/>
          </a:prstGeom>
        </p:spPr>
      </p:pic>
      <p:sp>
        <p:nvSpPr>
          <p:cNvPr id="5" name="AutoShape 2" descr="Teacher Shrug Sticker by Teoritentamen.no for iOS &amp; Android | GIPHY">
            <a:extLst>
              <a:ext uri="{FF2B5EF4-FFF2-40B4-BE49-F238E27FC236}">
                <a16:creationId xmlns:a16="http://schemas.microsoft.com/office/drawing/2014/main" id="{D5D44483-5C95-4A1C-9D89-53F5EDF106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long term investment | long term investment in stocks | stocks for long  term investment |long term investment stocks">
            <a:extLst>
              <a:ext uri="{FF2B5EF4-FFF2-40B4-BE49-F238E27FC236}">
                <a16:creationId xmlns:a16="http://schemas.microsoft.com/office/drawing/2014/main" id="{4632E1F4-AC46-4422-A9AA-C7B83A985C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621" y="660900"/>
            <a:ext cx="2609322" cy="432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26 Beauty Animated Person Thinking GIF Animated Cartoon People Thinking -  LowGif">
            <a:extLst>
              <a:ext uri="{FF2B5EF4-FFF2-40B4-BE49-F238E27FC236}">
                <a16:creationId xmlns:a16="http://schemas.microsoft.com/office/drawing/2014/main" id="{A602A2C5-35E3-4906-910D-072E21B325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6FFD60-36FB-4C8D-99CA-E8B1534DF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189" y="244234"/>
            <a:ext cx="395288" cy="487363"/>
          </a:xfrm>
          <a:prstGeom prst="rect">
            <a:avLst/>
          </a:prstGeom>
        </p:spPr>
      </p:pic>
      <p:pic>
        <p:nvPicPr>
          <p:cNvPr id="1038" name="Picture 14" descr="Little Girl Sticker For Ios Android Giphy Cartoon Cat Thank You - LowGif">
            <a:extLst>
              <a:ext uri="{FF2B5EF4-FFF2-40B4-BE49-F238E27FC236}">
                <a16:creationId xmlns:a16="http://schemas.microsoft.com/office/drawing/2014/main" id="{22924FF6-06AA-4C1A-9ACC-92FA2682EB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8617">
            <a:off x="8480889" y="3310105"/>
            <a:ext cx="3149872" cy="240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appy Little Girl Sticker for iOS &amp; Android | GIPHY">
            <a:extLst>
              <a:ext uri="{FF2B5EF4-FFF2-40B4-BE49-F238E27FC236}">
                <a16:creationId xmlns:a16="http://schemas.microsoft.com/office/drawing/2014/main" id="{4590E2EC-64EC-4378-9C18-95BBE18EC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880" y="1941265"/>
            <a:ext cx="1629194" cy="127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16 Invincible little girl animation expression image emoji gifs – 🔥100000+  😝 Funny Gif Emoji Emoticons Box 😘 Free Download 👍">
            <a:extLst>
              <a:ext uri="{FF2B5EF4-FFF2-40B4-BE49-F238E27FC236}">
                <a16:creationId xmlns:a16="http://schemas.microsoft.com/office/drawing/2014/main" id="{9F5C8F71-F042-4DA7-9E2C-D518844D0F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419" y="2050742"/>
            <a:ext cx="1026653" cy="11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Little Girl Eating bowl of soup, little , girl , child , femme , eat ,  eating , bowl , soup , campbell's , tomato , cute , animated , animation ,  gif - PicMix">
            <a:extLst>
              <a:ext uri="{FF2B5EF4-FFF2-40B4-BE49-F238E27FC236}">
                <a16:creationId xmlns:a16="http://schemas.microsoft.com/office/drawing/2014/main" id="{8E8E5DF9-05C5-4C45-9BF0-337DE7C4CB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5" y="3212032"/>
            <a:ext cx="1362838" cy="211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Can Your Child Jump Rope? - GumboGang.com : The Gumbo Gang On Boogie Bayou">
            <a:extLst>
              <a:ext uri="{FF2B5EF4-FFF2-40B4-BE49-F238E27FC236}">
                <a16:creationId xmlns:a16="http://schemas.microsoft.com/office/drawing/2014/main" id="{EA5B71C1-776B-493F-A262-AB047F0746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82270" y="4155352"/>
            <a:ext cx="1629193" cy="189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When you get frustrated with a fan board. (hydrocoug) - CougarBoard.com">
            <a:extLst>
              <a:ext uri="{FF2B5EF4-FFF2-40B4-BE49-F238E27FC236}">
                <a16:creationId xmlns:a16="http://schemas.microsoft.com/office/drawing/2014/main" id="{6FFFE386-CDF1-48A8-B82F-73DF4DF29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533" y="660900"/>
            <a:ext cx="2920300" cy="22715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MAIL CAMPAIGNS | Nimrairfan">
            <a:extLst>
              <a:ext uri="{FF2B5EF4-FFF2-40B4-BE49-F238E27FC236}">
                <a16:creationId xmlns:a16="http://schemas.microsoft.com/office/drawing/2014/main" id="{F8D8BF29-2252-4104-A5BB-E5E61B33BC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5978">
            <a:off x="4567695" y="1728629"/>
            <a:ext cx="1340992" cy="134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7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21FF7B-5E5B-433E-B6DC-E6A65B72B5AF}"/>
              </a:ext>
            </a:extLst>
          </p:cNvPr>
          <p:cNvSpPr/>
          <p:nvPr/>
        </p:nvSpPr>
        <p:spPr>
          <a:xfrm>
            <a:off x="4687410" y="2135822"/>
            <a:ext cx="6169979" cy="576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تعاملت مع المشكلة بمسؤولية </a:t>
            </a:r>
            <a:endParaRPr lang="en-US" sz="32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8CF2F3-9348-4692-8136-3603A1D4E8DE}"/>
              </a:ext>
            </a:extLst>
          </p:cNvPr>
          <p:cNvSpPr/>
          <p:nvPr/>
        </p:nvSpPr>
        <p:spPr>
          <a:xfrm>
            <a:off x="374342" y="2135822"/>
            <a:ext cx="4162147" cy="576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سأتحمل المسؤولية </a:t>
            </a:r>
            <a:endParaRPr lang="en-US" sz="32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1B2B0B-BDC3-45E8-AA3B-3AA6F9101EB7}"/>
              </a:ext>
            </a:extLst>
          </p:cNvPr>
          <p:cNvSpPr/>
          <p:nvPr/>
        </p:nvSpPr>
        <p:spPr>
          <a:xfrm>
            <a:off x="52291" y="3784081"/>
            <a:ext cx="11554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تصرف مسؤول </a:t>
            </a:r>
            <a:r>
              <a:rPr lang="ar-AE" sz="5400" b="1" cap="none" spc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يدل على </a:t>
            </a:r>
            <a:r>
              <a:rPr lang="ar-AE" sz="5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المسؤولية</a:t>
            </a:r>
            <a:endParaRPr lang="en-US" sz="5400" b="1" cap="none" spc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2600"/>
          <a:stretch/>
        </p:blipFill>
        <p:spPr>
          <a:xfrm>
            <a:off x="0" y="4293096"/>
            <a:ext cx="12192000" cy="25649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28047" y="4293096"/>
            <a:ext cx="1932371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المجتمع</a:t>
            </a:r>
            <a:endParaRPr lang="en-US" sz="32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32257" y="5265111"/>
            <a:ext cx="2504484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التقدم والنجاح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8133" y="4293096"/>
            <a:ext cx="1512168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ذاتى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4390" y="5278101"/>
            <a:ext cx="2599961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نمو النباتات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2050" name="Picture 2" descr="Garden pots - Jardi d'Jo - Durable and easy-to-use gardening">
            <a:extLst>
              <a:ext uri="{FF2B5EF4-FFF2-40B4-BE49-F238E27FC236}">
                <a16:creationId xmlns:a16="http://schemas.microsoft.com/office/drawing/2014/main" id="{6FDD0ED2-2ACF-4104-809A-2A7FB86EAB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247" y="372862"/>
            <a:ext cx="5477522" cy="361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aduation Animated Clipart: graduate-jumping-animation">
            <a:extLst>
              <a:ext uri="{FF2B5EF4-FFF2-40B4-BE49-F238E27FC236}">
                <a16:creationId xmlns:a16="http://schemas.microsoft.com/office/drawing/2014/main" id="{08AB4927-5452-4F7A-B4E0-1F34792378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98453"/>
            <a:ext cx="523875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88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9704"/>
          <a:stretch/>
        </p:blipFill>
        <p:spPr>
          <a:xfrm>
            <a:off x="0" y="4094480"/>
            <a:ext cx="12191999" cy="27635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0085" y="4298027"/>
            <a:ext cx="1872207" cy="7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FFFF00"/>
                </a:solidFill>
              </a:rPr>
              <a:t>أسرتى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56042" y="4215626"/>
            <a:ext cx="1872207" cy="7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مجتمعى</a:t>
            </a:r>
            <a:endParaRPr lang="en-US" sz="2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4790" y="5458743"/>
            <a:ext cx="2956794" cy="7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سعادة الاسرة</a:t>
            </a:r>
            <a:endParaRPr lang="en-US" sz="32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88963" y="5454061"/>
            <a:ext cx="3234431" cy="6359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الحفاظ على المياه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3074" name="Picture 2" descr="Minnesota Greater Metro Drinking Water">
            <a:extLst>
              <a:ext uri="{FF2B5EF4-FFF2-40B4-BE49-F238E27FC236}">
                <a16:creationId xmlns:a16="http://schemas.microsoft.com/office/drawing/2014/main" id="{70F7707A-1E01-4328-8498-2184725A2F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2" y="0"/>
            <a:ext cx="5735957" cy="409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remium Vector | Cartoon housewife in housework activity vector set. happy  woman performing household">
            <a:extLst>
              <a:ext uri="{FF2B5EF4-FFF2-40B4-BE49-F238E27FC236}">
                <a16:creationId xmlns:a16="http://schemas.microsoft.com/office/drawing/2014/main" id="{64540F2A-12A2-433D-A165-F07B9ED6F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05" y="146277"/>
            <a:ext cx="5644534" cy="378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09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أهلاً وسهلاً:: موقع تصميمي | Arabic calligraphy, Graphic, Calligraph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019" y="-3006"/>
            <a:ext cx="2309981" cy="19219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1">
            <a:extLst>
              <a:ext uri="{FF2B5EF4-FFF2-40B4-BE49-F238E27FC236}">
                <a16:creationId xmlns:a16="http://schemas.microsoft.com/office/drawing/2014/main" id="{5C2B04FF-7AE2-4A34-AE65-366E03021CBF}"/>
              </a:ext>
            </a:extLst>
          </p:cNvPr>
          <p:cNvSpPr txBox="1">
            <a:spLocks/>
          </p:cNvSpPr>
          <p:nvPr/>
        </p:nvSpPr>
        <p:spPr bwMode="auto">
          <a:xfrm>
            <a:off x="1901825" y="1956147"/>
            <a:ext cx="7907338" cy="145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ar-AE" altLang="en-US" sz="8800" b="1" dirty="0">
                <a:solidFill>
                  <a:srgbClr val="B51600"/>
                </a:solidFill>
                <a:latin typeface="Impact" panose="020B0806030902050204" pitchFamily="34" charset="0"/>
                <a:cs typeface="(AH) Manal Black" pitchFamily="2" charset="-78"/>
                <a:sym typeface="Impact" panose="020B0806030902050204" pitchFamily="34" charset="0"/>
              </a:rPr>
              <a:t>التربية الأخلاقية </a:t>
            </a:r>
            <a:endParaRPr lang="en-US" altLang="en-US" sz="8800" b="1" dirty="0">
              <a:solidFill>
                <a:srgbClr val="B51600"/>
              </a:solidFill>
              <a:latin typeface="Impact" panose="020B0806030902050204" pitchFamily="34" charset="0"/>
              <a:cs typeface="(AH) Manal Black" pitchFamily="2" charset="-78"/>
              <a:sym typeface="Impact" panose="020B0806030902050204" pitchFamily="34" charset="0"/>
            </a:endParaRPr>
          </a:p>
        </p:txBody>
      </p:sp>
      <p:sp>
        <p:nvSpPr>
          <p:cNvPr id="6" name="Text Box 41">
            <a:extLst>
              <a:ext uri="{FF2B5EF4-FFF2-40B4-BE49-F238E27FC236}">
                <a16:creationId xmlns:a16="http://schemas.microsoft.com/office/drawing/2014/main" id="{2BA209AB-E98F-453E-B33B-3CE4FEB36985}"/>
              </a:ext>
            </a:extLst>
          </p:cNvPr>
          <p:cNvSpPr txBox="1">
            <a:spLocks/>
          </p:cNvSpPr>
          <p:nvPr/>
        </p:nvSpPr>
        <p:spPr bwMode="auto">
          <a:xfrm>
            <a:off x="2151062" y="444372"/>
            <a:ext cx="7907338" cy="84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ar-AE" altLang="en-US" sz="4800" b="1" dirty="0">
                <a:solidFill>
                  <a:srgbClr val="0070C0"/>
                </a:solidFill>
                <a:latin typeface="Impact" panose="020B0806030902050204" pitchFamily="34" charset="0"/>
                <a:cs typeface="(AH) Manal Black" pitchFamily="2" charset="-78"/>
                <a:sym typeface="Impact" panose="020B0806030902050204" pitchFamily="34" charset="0"/>
              </a:rPr>
              <a:t>السلام عليكم ورحمة الله وبركاته </a:t>
            </a:r>
            <a:endParaRPr lang="en-US" altLang="en-US" sz="4800" b="1" dirty="0">
              <a:solidFill>
                <a:srgbClr val="0070C0"/>
              </a:solidFill>
              <a:latin typeface="Impact" panose="020B0806030902050204" pitchFamily="34" charset="0"/>
              <a:cs typeface="(AH) Manal Black" pitchFamily="2" charset="-78"/>
              <a:sym typeface="Impact" panose="020B0806030902050204" pitchFamily="34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A20C26B4-75CF-4520-97D0-ACACB9E08D61}"/>
              </a:ext>
            </a:extLst>
          </p:cNvPr>
          <p:cNvGrpSpPr>
            <a:grpSpLocks/>
          </p:cNvGrpSpPr>
          <p:nvPr/>
        </p:nvGrpSpPr>
        <p:grpSpPr bwMode="auto">
          <a:xfrm>
            <a:off x="0" y="3959225"/>
            <a:ext cx="12190413" cy="900113"/>
            <a:chOff x="-1" y="-1"/>
            <a:chExt cx="12192001" cy="900114"/>
          </a:xfrm>
        </p:grpSpPr>
        <p:sp>
          <p:nvSpPr>
            <p:cNvPr id="8" name="Line 2">
              <a:extLst>
                <a:ext uri="{FF2B5EF4-FFF2-40B4-BE49-F238E27FC236}">
                  <a16:creationId xmlns:a16="http://schemas.microsoft.com/office/drawing/2014/main" id="{41BC872D-EF72-4038-A931-47E2E24A3B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78049" y="-1"/>
              <a:ext cx="10013951" cy="1"/>
            </a:xfrm>
            <a:prstGeom prst="line">
              <a:avLst/>
            </a:prstGeom>
            <a:noFill/>
            <a:ln w="12700">
              <a:solidFill>
                <a:srgbClr val="FF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id="{58BDF057-4D78-4A4A-A4E4-44C7AAA315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900111"/>
              <a:ext cx="903289" cy="1"/>
              <a:chOff x="-1" y="-1"/>
              <a:chExt cx="903290" cy="2"/>
            </a:xfrm>
          </p:grpSpPr>
          <p:sp>
            <p:nvSpPr>
              <p:cNvPr id="15" name="Line 4">
                <a:extLst>
                  <a:ext uri="{FF2B5EF4-FFF2-40B4-BE49-F238E27FC236}">
                    <a16:creationId xmlns:a16="http://schemas.microsoft.com/office/drawing/2014/main" id="{443795F1-C629-4B06-BCDD-A389DDFC43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" y="-1"/>
                <a:ext cx="903289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" name="Line 5">
                <a:extLst>
                  <a:ext uri="{FF2B5EF4-FFF2-40B4-BE49-F238E27FC236}">
                    <a16:creationId xmlns:a16="http://schemas.microsoft.com/office/drawing/2014/main" id="{82D1CB20-6F6A-4834-816B-92743E2830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8262" y="-1"/>
                <a:ext cx="835026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" name="Line 6">
                <a:extLst>
                  <a:ext uri="{FF2B5EF4-FFF2-40B4-BE49-F238E27FC236}">
                    <a16:creationId xmlns:a16="http://schemas.microsoft.com/office/drawing/2014/main" id="{AED0DBCC-44BA-49F1-98B5-19EAE5589F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8112" y="-1"/>
                <a:ext cx="765176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" name="Line 7">
                <a:extLst>
                  <a:ext uri="{FF2B5EF4-FFF2-40B4-BE49-F238E27FC236}">
                    <a16:creationId xmlns:a16="http://schemas.microsoft.com/office/drawing/2014/main" id="{D0637EE9-97EC-4940-B87A-E27DB7C08E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6375" y="-1"/>
                <a:ext cx="696913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" name="Line 8">
                <a:extLst>
                  <a:ext uri="{FF2B5EF4-FFF2-40B4-BE49-F238E27FC236}">
                    <a16:creationId xmlns:a16="http://schemas.microsoft.com/office/drawing/2014/main" id="{DE6684EA-7490-4CC4-823A-C065FD695F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6225" y="-1"/>
                <a:ext cx="627064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" name="Line 9">
                <a:extLst>
                  <a:ext uri="{FF2B5EF4-FFF2-40B4-BE49-F238E27FC236}">
                    <a16:creationId xmlns:a16="http://schemas.microsoft.com/office/drawing/2014/main" id="{5FF752B3-26D9-4E20-9D77-52160E952B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4487" y="-1"/>
                <a:ext cx="558801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0" name="AutoShape 10">
              <a:extLst>
                <a:ext uri="{FF2B5EF4-FFF2-40B4-BE49-F238E27FC236}">
                  <a16:creationId xmlns:a16="http://schemas.microsoft.com/office/drawing/2014/main" id="{8AC15865-E982-412D-98F9-3207A7E71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666" y="-1"/>
              <a:ext cx="99866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8000"/>
            </a:solidFill>
            <a:ln w="12700" cap="flat" cmpd="sng">
              <a:solidFill>
                <a:srgbClr val="FF8000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45720" rIns="45720" anchor="ctr"/>
            <a:lstStyle/>
            <a:p>
              <a:pPr eaLnBrk="1">
                <a:defRPr/>
              </a:pPr>
              <a:endParaRPr lang="en-US" altLang="en-US"/>
            </a:p>
          </p:txBody>
        </p:sp>
        <p:sp>
          <p:nvSpPr>
            <p:cNvPr id="11" name="AutoShape 11">
              <a:extLst>
                <a:ext uri="{FF2B5EF4-FFF2-40B4-BE49-F238E27FC236}">
                  <a16:creationId xmlns:a16="http://schemas.microsoft.com/office/drawing/2014/main" id="{B3C7398B-508E-47AA-875A-497997E71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807" y="-1"/>
              <a:ext cx="1000255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94" y="724"/>
                    <a:pt x="11794" y="11086"/>
                  </a:cubicBezTo>
                  <a:cubicBezTo>
                    <a:pt x="11794" y="21410"/>
                    <a:pt x="1509" y="21600"/>
                    <a:pt x="1509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286" y="21410"/>
                    <a:pt x="10286" y="11086"/>
                  </a:cubicBezTo>
                  <a:cubicBezTo>
                    <a:pt x="10286" y="724"/>
                    <a:pt x="20091" y="0"/>
                    <a:pt x="20091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9A00"/>
            </a:solidFill>
            <a:ln w="12700" cap="flat" cmpd="sng">
              <a:solidFill>
                <a:srgbClr val="FF9A00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45720" rIns="45720" anchor="ctr"/>
            <a:lstStyle/>
            <a:p>
              <a:pPr eaLnBrk="1">
                <a:defRPr/>
              </a:pPr>
              <a:endParaRPr lang="en-US" altLang="en-US"/>
            </a:p>
          </p:txBody>
        </p:sp>
        <p:sp>
          <p:nvSpPr>
            <p:cNvPr id="12" name="AutoShape 12">
              <a:extLst>
                <a:ext uri="{FF2B5EF4-FFF2-40B4-BE49-F238E27FC236}">
                  <a16:creationId xmlns:a16="http://schemas.microsoft.com/office/drawing/2014/main" id="{5D7763F9-4449-49C6-995B-1CEDAD5E6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535" y="-1"/>
              <a:ext cx="998668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3DCDA"/>
            </a:solidFill>
            <a:ln w="12700" cap="flat" cmpd="sng">
              <a:solidFill>
                <a:srgbClr val="13DCDA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45720" rIns="45720" anchor="ctr"/>
            <a:lstStyle/>
            <a:p>
              <a:pPr eaLnBrk="1">
                <a:defRPr/>
              </a:pPr>
              <a:endParaRPr lang="en-US" altLang="en-US"/>
            </a:p>
          </p:txBody>
        </p:sp>
        <p:sp>
          <p:nvSpPr>
            <p:cNvPr id="13" name="AutoShape 13">
              <a:extLst>
                <a:ext uri="{FF2B5EF4-FFF2-40B4-BE49-F238E27FC236}">
                  <a16:creationId xmlns:a16="http://schemas.microsoft.com/office/drawing/2014/main" id="{1FDD7158-75AB-45D9-B263-F50CCD865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264" y="-1"/>
              <a:ext cx="99866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089" y="0"/>
                    <a:pt x="20089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79C5"/>
            </a:solidFill>
            <a:ln w="12700" cap="flat" cmpd="sng">
              <a:solidFill>
                <a:srgbClr val="0079C5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45720" rIns="45720" anchor="ctr"/>
            <a:lstStyle/>
            <a:p>
              <a:pPr eaLnBrk="1">
                <a:defRPr/>
              </a:pPr>
              <a:endParaRPr lang="en-US" altLang="en-US"/>
            </a:p>
          </p:txBody>
        </p:sp>
        <p:sp>
          <p:nvSpPr>
            <p:cNvPr id="14" name="AutoShape 14">
              <a:extLst>
                <a:ext uri="{FF2B5EF4-FFF2-40B4-BE49-F238E27FC236}">
                  <a16:creationId xmlns:a16="http://schemas.microsoft.com/office/drawing/2014/main" id="{E14D860A-9FAB-4125-BDB1-29EF617DF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405" y="-1"/>
              <a:ext cx="99866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813" y="724"/>
                    <a:pt x="11813" y="11086"/>
                  </a:cubicBezTo>
                  <a:cubicBezTo>
                    <a:pt x="11813" y="21410"/>
                    <a:pt x="1511" y="21600"/>
                    <a:pt x="1511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C2975"/>
            </a:solidFill>
            <a:ln w="12700" cap="flat" cmpd="sng">
              <a:solidFill>
                <a:srgbClr val="EC2975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45720" rIns="45720" anchor="ctr"/>
            <a:lstStyle/>
            <a:p>
              <a:pPr eaLnBrk="1">
                <a:defRPr/>
              </a:pPr>
              <a:endParaRPr lang="en-US" altLang="en-US"/>
            </a:p>
          </p:txBody>
        </p:sp>
      </p:grpSp>
      <p:grpSp>
        <p:nvGrpSpPr>
          <p:cNvPr id="21" name="Group 15">
            <a:extLst>
              <a:ext uri="{FF2B5EF4-FFF2-40B4-BE49-F238E27FC236}">
                <a16:creationId xmlns:a16="http://schemas.microsoft.com/office/drawing/2014/main" id="{11997DEF-9941-4D48-87EA-EBA5C1DF1C40}"/>
              </a:ext>
            </a:extLst>
          </p:cNvPr>
          <p:cNvGrpSpPr>
            <a:grpSpLocks/>
          </p:cNvGrpSpPr>
          <p:nvPr/>
        </p:nvGrpSpPr>
        <p:grpSpPr bwMode="auto">
          <a:xfrm>
            <a:off x="2882900" y="3876675"/>
            <a:ext cx="827088" cy="1728788"/>
            <a:chOff x="0" y="0"/>
            <a:chExt cx="826479" cy="1728377"/>
          </a:xfrm>
        </p:grpSpPr>
        <p:sp>
          <p:nvSpPr>
            <p:cNvPr id="22" name="Oval 16">
              <a:extLst>
                <a:ext uri="{FF2B5EF4-FFF2-40B4-BE49-F238E27FC236}">
                  <a16:creationId xmlns:a16="http://schemas.microsoft.com/office/drawing/2014/main" id="{D9EBEDD0-72AB-4B0D-A653-942F09D44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78" y="0"/>
              <a:ext cx="167055" cy="167054"/>
            </a:xfrm>
            <a:prstGeom prst="ellipse">
              <a:avLst/>
            </a:pr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>
                <a:lnSpc>
                  <a:spcPct val="80000"/>
                </a:lnSpc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17">
              <a:extLst>
                <a:ext uri="{FF2B5EF4-FFF2-40B4-BE49-F238E27FC236}">
                  <a16:creationId xmlns:a16="http://schemas.microsoft.com/office/drawing/2014/main" id="{97A76F79-7803-439F-96B9-A7F30BBEC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01486"/>
              <a:ext cx="826479" cy="826891"/>
            </a:xfrm>
            <a:prstGeom prst="ellipse">
              <a:avLst/>
            </a:prstGeom>
            <a:solidFill>
              <a:srgbClr val="EC2975"/>
            </a:solidFill>
            <a:ln>
              <a:noFill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45720" rIns="45720" anchor="ctr"/>
            <a:lstStyle/>
            <a:p>
              <a:pPr algn="ctr" eaLnBrk="1">
                <a:defRPr/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24" name="Line 18">
              <a:extLst>
                <a:ext uri="{FF2B5EF4-FFF2-40B4-BE49-F238E27FC236}">
                  <a16:creationId xmlns:a16="http://schemas.microsoft.com/office/drawing/2014/main" id="{9344D7F0-9106-4D03-BD54-196C0D0F16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3240" y="167053"/>
              <a:ext cx="1466" cy="734845"/>
            </a:xfrm>
            <a:prstGeom prst="line">
              <a:avLst/>
            </a:prstGeom>
            <a:noFill/>
            <a:ln w="6350">
              <a:solidFill>
                <a:srgbClr val="EC29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5" name="Group 19">
            <a:extLst>
              <a:ext uri="{FF2B5EF4-FFF2-40B4-BE49-F238E27FC236}">
                <a16:creationId xmlns:a16="http://schemas.microsoft.com/office/drawing/2014/main" id="{9F714CCF-BE6F-4C81-8FF8-544082861E93}"/>
              </a:ext>
            </a:extLst>
          </p:cNvPr>
          <p:cNvGrpSpPr>
            <a:grpSpLocks/>
          </p:cNvGrpSpPr>
          <p:nvPr/>
        </p:nvGrpSpPr>
        <p:grpSpPr bwMode="auto">
          <a:xfrm>
            <a:off x="4732338" y="3876675"/>
            <a:ext cx="827087" cy="1728788"/>
            <a:chOff x="0" y="0"/>
            <a:chExt cx="826479" cy="1728378"/>
          </a:xfrm>
        </p:grpSpPr>
        <p:sp>
          <p:nvSpPr>
            <p:cNvPr id="26" name="Oval 20">
              <a:extLst>
                <a:ext uri="{FF2B5EF4-FFF2-40B4-BE49-F238E27FC236}">
                  <a16:creationId xmlns:a16="http://schemas.microsoft.com/office/drawing/2014/main" id="{4EECAC50-A3F5-4C2D-A86F-0251EA8B0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78" y="0"/>
              <a:ext cx="167055" cy="167054"/>
            </a:xfrm>
            <a:prstGeom prst="ellipse">
              <a:avLst/>
            </a:prstGeom>
            <a:solidFill>
              <a:srgbClr val="0079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>
                <a:lnSpc>
                  <a:spcPct val="80000"/>
                </a:lnSpc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9C239896-0B78-4608-AAF1-A85C67C22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01486"/>
              <a:ext cx="826479" cy="826892"/>
            </a:xfrm>
            <a:prstGeom prst="ellipse">
              <a:avLst/>
            </a:prstGeom>
            <a:solidFill>
              <a:srgbClr val="0079C5"/>
            </a:solidFill>
            <a:ln>
              <a:noFill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45720" rIns="45720" anchor="ctr"/>
            <a:lstStyle/>
            <a:p>
              <a:pPr algn="ctr" eaLnBrk="1">
                <a:defRPr/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28" name="Line 22">
              <a:extLst>
                <a:ext uri="{FF2B5EF4-FFF2-40B4-BE49-F238E27FC236}">
                  <a16:creationId xmlns:a16="http://schemas.microsoft.com/office/drawing/2014/main" id="{EC901C91-B119-4CE6-B4E5-A83B4F69A6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3239" y="167053"/>
              <a:ext cx="1467" cy="734846"/>
            </a:xfrm>
            <a:prstGeom prst="line">
              <a:avLst/>
            </a:prstGeom>
            <a:noFill/>
            <a:ln w="6350">
              <a:solidFill>
                <a:srgbClr val="0079C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9" name="Group 23">
            <a:extLst>
              <a:ext uri="{FF2B5EF4-FFF2-40B4-BE49-F238E27FC236}">
                <a16:creationId xmlns:a16="http://schemas.microsoft.com/office/drawing/2014/main" id="{5E9A5A97-D514-4FC7-A8DF-77F9533A25CA}"/>
              </a:ext>
            </a:extLst>
          </p:cNvPr>
          <p:cNvGrpSpPr>
            <a:grpSpLocks/>
          </p:cNvGrpSpPr>
          <p:nvPr/>
        </p:nvGrpSpPr>
        <p:grpSpPr bwMode="auto">
          <a:xfrm>
            <a:off x="6561138" y="3876675"/>
            <a:ext cx="827087" cy="1728788"/>
            <a:chOff x="0" y="0"/>
            <a:chExt cx="826479" cy="1728378"/>
          </a:xfrm>
        </p:grpSpPr>
        <p:sp>
          <p:nvSpPr>
            <p:cNvPr id="30" name="Oval 24">
              <a:extLst>
                <a:ext uri="{FF2B5EF4-FFF2-40B4-BE49-F238E27FC236}">
                  <a16:creationId xmlns:a16="http://schemas.microsoft.com/office/drawing/2014/main" id="{BB42550E-FF54-40EF-9131-FD9ED1752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78" y="0"/>
              <a:ext cx="167055" cy="167054"/>
            </a:xfrm>
            <a:prstGeom prst="ellipse">
              <a:avLst/>
            </a:prstGeom>
            <a:solidFill>
              <a:srgbClr val="13DCD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>
                <a:lnSpc>
                  <a:spcPct val="80000"/>
                </a:lnSpc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31" name="Oval 25">
              <a:extLst>
                <a:ext uri="{FF2B5EF4-FFF2-40B4-BE49-F238E27FC236}">
                  <a16:creationId xmlns:a16="http://schemas.microsoft.com/office/drawing/2014/main" id="{198A3B39-B49C-46F9-9EC9-540533D18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01486"/>
              <a:ext cx="826479" cy="826892"/>
            </a:xfrm>
            <a:prstGeom prst="ellipse">
              <a:avLst/>
            </a:prstGeom>
            <a:solidFill>
              <a:srgbClr val="13DCDA"/>
            </a:solidFill>
            <a:ln>
              <a:noFill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45720" rIns="45720" anchor="ctr"/>
            <a:lstStyle/>
            <a:p>
              <a:pPr algn="ctr" eaLnBrk="1">
                <a:defRPr/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32" name="Line 26">
              <a:extLst>
                <a:ext uri="{FF2B5EF4-FFF2-40B4-BE49-F238E27FC236}">
                  <a16:creationId xmlns:a16="http://schemas.microsoft.com/office/drawing/2014/main" id="{7F8C6DAF-AE69-4291-A297-1EF550A8F7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3239" y="167053"/>
              <a:ext cx="1467" cy="734846"/>
            </a:xfrm>
            <a:prstGeom prst="line">
              <a:avLst/>
            </a:prstGeom>
            <a:noFill/>
            <a:ln w="6350">
              <a:solidFill>
                <a:srgbClr val="13DCD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3" name="Group 27">
            <a:extLst>
              <a:ext uri="{FF2B5EF4-FFF2-40B4-BE49-F238E27FC236}">
                <a16:creationId xmlns:a16="http://schemas.microsoft.com/office/drawing/2014/main" id="{12614426-A5ED-4B6C-A6DE-B786C541C9E4}"/>
              </a:ext>
            </a:extLst>
          </p:cNvPr>
          <p:cNvGrpSpPr>
            <a:grpSpLocks/>
          </p:cNvGrpSpPr>
          <p:nvPr/>
        </p:nvGrpSpPr>
        <p:grpSpPr bwMode="auto">
          <a:xfrm>
            <a:off x="8420100" y="3876675"/>
            <a:ext cx="827088" cy="1728788"/>
            <a:chOff x="0" y="0"/>
            <a:chExt cx="826479" cy="1728377"/>
          </a:xfrm>
        </p:grpSpPr>
        <p:sp>
          <p:nvSpPr>
            <p:cNvPr id="34" name="Oval 28">
              <a:extLst>
                <a:ext uri="{FF2B5EF4-FFF2-40B4-BE49-F238E27FC236}">
                  <a16:creationId xmlns:a16="http://schemas.microsoft.com/office/drawing/2014/main" id="{E6752AA5-C232-4FA2-BED8-57F357647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78" y="0"/>
              <a:ext cx="167055" cy="167054"/>
            </a:xfrm>
            <a:prstGeom prst="ellipse">
              <a:avLst/>
            </a:prstGeom>
            <a:solidFill>
              <a:srgbClr val="FF9A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>
                <a:lnSpc>
                  <a:spcPct val="80000"/>
                </a:lnSpc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36" name="Oval 29">
              <a:extLst>
                <a:ext uri="{FF2B5EF4-FFF2-40B4-BE49-F238E27FC236}">
                  <a16:creationId xmlns:a16="http://schemas.microsoft.com/office/drawing/2014/main" id="{2CAEA3DA-FEC0-4996-934D-8472DDCAD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01486"/>
              <a:ext cx="826479" cy="826891"/>
            </a:xfrm>
            <a:prstGeom prst="ellipse">
              <a:avLst/>
            </a:prstGeom>
            <a:solidFill>
              <a:srgbClr val="FF9A00"/>
            </a:solidFill>
            <a:ln>
              <a:noFill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45720" rIns="45720" anchor="ctr"/>
            <a:lstStyle/>
            <a:p>
              <a:pPr algn="ctr" eaLnBrk="1">
                <a:defRPr/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37" name="Line 30">
              <a:extLst>
                <a:ext uri="{FF2B5EF4-FFF2-40B4-BE49-F238E27FC236}">
                  <a16:creationId xmlns:a16="http://schemas.microsoft.com/office/drawing/2014/main" id="{3032669B-EE93-4C8A-95C7-59DF40B175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3239" y="167053"/>
              <a:ext cx="1467" cy="734845"/>
            </a:xfrm>
            <a:prstGeom prst="line">
              <a:avLst/>
            </a:prstGeom>
            <a:noFill/>
            <a:ln w="6350">
              <a:solidFill>
                <a:srgbClr val="FF9A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8" name="Group 31">
            <a:extLst>
              <a:ext uri="{FF2B5EF4-FFF2-40B4-BE49-F238E27FC236}">
                <a16:creationId xmlns:a16="http://schemas.microsoft.com/office/drawing/2014/main" id="{9AB2F8AA-FFB1-43A8-8B2B-065750A38C7A}"/>
              </a:ext>
            </a:extLst>
          </p:cNvPr>
          <p:cNvGrpSpPr>
            <a:grpSpLocks/>
          </p:cNvGrpSpPr>
          <p:nvPr/>
        </p:nvGrpSpPr>
        <p:grpSpPr bwMode="auto">
          <a:xfrm>
            <a:off x="10269538" y="3876675"/>
            <a:ext cx="827087" cy="1728788"/>
            <a:chOff x="0" y="0"/>
            <a:chExt cx="826479" cy="1728378"/>
          </a:xfrm>
        </p:grpSpPr>
        <p:sp>
          <p:nvSpPr>
            <p:cNvPr id="39" name="Oval 32">
              <a:extLst>
                <a:ext uri="{FF2B5EF4-FFF2-40B4-BE49-F238E27FC236}">
                  <a16:creationId xmlns:a16="http://schemas.microsoft.com/office/drawing/2014/main" id="{6D5C027A-0D83-44C4-8E54-ED04DC344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78" y="0"/>
              <a:ext cx="167055" cy="167054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>
                <a:lnSpc>
                  <a:spcPct val="80000"/>
                </a:lnSpc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3">
              <a:extLst>
                <a:ext uri="{FF2B5EF4-FFF2-40B4-BE49-F238E27FC236}">
                  <a16:creationId xmlns:a16="http://schemas.microsoft.com/office/drawing/2014/main" id="{FC786660-72DB-40DA-BFFA-B51F6A568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01486"/>
              <a:ext cx="826479" cy="826892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45720" rIns="45720" anchor="ctr"/>
            <a:lstStyle/>
            <a:p>
              <a:pPr algn="ctr" eaLnBrk="1">
                <a:defRPr/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41" name="Line 34">
              <a:extLst>
                <a:ext uri="{FF2B5EF4-FFF2-40B4-BE49-F238E27FC236}">
                  <a16:creationId xmlns:a16="http://schemas.microsoft.com/office/drawing/2014/main" id="{B407BD0B-6E9C-4501-9842-6A20F73642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3239" y="167053"/>
              <a:ext cx="1467" cy="734846"/>
            </a:xfrm>
            <a:prstGeom prst="line">
              <a:avLst/>
            </a:prstGeom>
            <a:noFill/>
            <a:ln w="6350">
              <a:solidFill>
                <a:srgbClr val="FF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42" name="Picture 35">
            <a:extLst>
              <a:ext uri="{FF2B5EF4-FFF2-40B4-BE49-F238E27FC236}">
                <a16:creationId xmlns:a16="http://schemas.microsoft.com/office/drawing/2014/main" id="{4B71F905-B6EF-4854-8BD4-6DDF8ABC4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4714875"/>
            <a:ext cx="7493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" name="Picture 36">
            <a:extLst>
              <a:ext uri="{FF2B5EF4-FFF2-40B4-BE49-F238E27FC236}">
                <a16:creationId xmlns:a16="http://schemas.microsoft.com/office/drawing/2014/main" id="{19D7D38E-71F3-4960-A796-8551B603F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4773613"/>
            <a:ext cx="896937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" name="Picture 39">
            <a:extLst>
              <a:ext uri="{FF2B5EF4-FFF2-40B4-BE49-F238E27FC236}">
                <a16:creationId xmlns:a16="http://schemas.microsoft.com/office/drawing/2014/main" id="{4FCA160E-78FC-4C91-92CF-6B9D2AB40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988" y="4824413"/>
            <a:ext cx="798512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" name="Picture 40">
            <a:extLst>
              <a:ext uri="{FF2B5EF4-FFF2-40B4-BE49-F238E27FC236}">
                <a16:creationId xmlns:a16="http://schemas.microsoft.com/office/drawing/2014/main" id="{63D9D323-CC45-429B-B169-29A8CE1D4F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5" y="2077199"/>
            <a:ext cx="1335087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" name="Text Box 41">
            <a:extLst>
              <a:ext uri="{FF2B5EF4-FFF2-40B4-BE49-F238E27FC236}">
                <a16:creationId xmlns:a16="http://schemas.microsoft.com/office/drawing/2014/main" id="{07B4B331-46D2-47B0-9D67-93C23846DAC3}"/>
              </a:ext>
            </a:extLst>
          </p:cNvPr>
          <p:cNvSpPr txBox="1">
            <a:spLocks/>
          </p:cNvSpPr>
          <p:nvPr/>
        </p:nvSpPr>
        <p:spPr bwMode="auto">
          <a:xfrm>
            <a:off x="7524751" y="5751066"/>
            <a:ext cx="2211387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ar-AE" altLang="en-US" sz="3200" dirty="0">
                <a:solidFill>
                  <a:srgbClr val="B51600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اليوم:...........</a:t>
            </a:r>
            <a:endParaRPr lang="en-US" altLang="en-US" sz="3200" dirty="0">
              <a:solidFill>
                <a:srgbClr val="B51600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8CFB222-36CF-4081-9BC9-E1C684591C03}"/>
              </a:ext>
            </a:extLst>
          </p:cNvPr>
          <p:cNvSpPr/>
          <p:nvPr/>
        </p:nvSpPr>
        <p:spPr>
          <a:xfrm>
            <a:off x="10058400" y="5661025"/>
            <a:ext cx="15541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 4</a:t>
            </a: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(AH) Manal Black" pitchFamily="2" charset="-78"/>
              </a:rPr>
              <a:t>5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(AH) Manal Black" pitchFamily="2" charset="-78"/>
              </a:rPr>
              <a:t>min</a:t>
            </a:r>
          </a:p>
        </p:txBody>
      </p:sp>
      <p:sp>
        <p:nvSpPr>
          <p:cNvPr id="48" name="Text Box 41">
            <a:extLst>
              <a:ext uri="{FF2B5EF4-FFF2-40B4-BE49-F238E27FC236}">
                <a16:creationId xmlns:a16="http://schemas.microsoft.com/office/drawing/2014/main" id="{60CD4188-1E76-4290-AAE5-F8ADC88B5538}"/>
              </a:ext>
            </a:extLst>
          </p:cNvPr>
          <p:cNvSpPr txBox="1">
            <a:spLocks/>
          </p:cNvSpPr>
          <p:nvPr/>
        </p:nvSpPr>
        <p:spPr bwMode="auto">
          <a:xfrm>
            <a:off x="4299362" y="5871678"/>
            <a:ext cx="2884727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ar-AE" altLang="en-US" sz="2800" dirty="0">
                <a:solidFill>
                  <a:srgbClr val="B51600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التاريخ: 29\9\2020</a:t>
            </a:r>
            <a:endParaRPr lang="en-US" altLang="en-US" sz="2800" dirty="0">
              <a:solidFill>
                <a:srgbClr val="B51600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pic>
        <p:nvPicPr>
          <p:cNvPr id="49" name="Picture 44">
            <a:extLst>
              <a:ext uri="{FF2B5EF4-FFF2-40B4-BE49-F238E27FC236}">
                <a16:creationId xmlns:a16="http://schemas.microsoft.com/office/drawing/2014/main" id="{2919822D-18FC-45E7-9ED1-63C6BCB24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0" y="4781550"/>
            <a:ext cx="776288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6">
            <a:extLst>
              <a:ext uri="{FF2B5EF4-FFF2-40B4-BE49-F238E27FC236}">
                <a16:creationId xmlns:a16="http://schemas.microsoft.com/office/drawing/2014/main" id="{83D9DD94-BAD2-402A-8799-2773AEBCE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4902200"/>
            <a:ext cx="75565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41">
            <a:extLst>
              <a:ext uri="{FF2B5EF4-FFF2-40B4-BE49-F238E27FC236}">
                <a16:creationId xmlns:a16="http://schemas.microsoft.com/office/drawing/2014/main" id="{EC392666-FEB3-4FDC-BABD-CE480BBF7CA1}"/>
              </a:ext>
            </a:extLst>
          </p:cNvPr>
          <p:cNvSpPr txBox="1">
            <a:spLocks/>
          </p:cNvSpPr>
          <p:nvPr/>
        </p:nvSpPr>
        <p:spPr bwMode="auto">
          <a:xfrm>
            <a:off x="2222500" y="5873958"/>
            <a:ext cx="1600200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ar-AE" altLang="en-US" sz="1600" b="1" dirty="0">
                <a:solidFill>
                  <a:schemeClr val="tx1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أ.فاطمة اليماحي</a:t>
            </a:r>
            <a:endParaRPr lang="en-US" altLang="en-US" sz="1600" b="1" dirty="0">
              <a:solidFill>
                <a:schemeClr val="tx1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pic>
        <p:nvPicPr>
          <p:cNvPr id="52" name="Picture 51" descr="تحضير مادة الاجتماعيات صف ثالث متوسط النصف الأول عام 1440 - مؤسسة التحاضير  الحديثة">
            <a:extLst>
              <a:ext uri="{FF2B5EF4-FFF2-40B4-BE49-F238E27FC236}">
                <a16:creationId xmlns:a16="http://schemas.microsoft.com/office/drawing/2014/main" id="{F6F6972E-DE0C-467B-BF74-A4E51A6AF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1619" y="5038180"/>
            <a:ext cx="1452679" cy="10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CBBCB92B-46A9-41A9-B1B5-81A2DA48C8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497" flipH="1">
            <a:off x="10408884" y="2860595"/>
            <a:ext cx="889701" cy="80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46" grpId="0"/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ace Sticker GIF | Gfycat">
            <a:extLst>
              <a:ext uri="{FF2B5EF4-FFF2-40B4-BE49-F238E27FC236}">
                <a16:creationId xmlns:a16="http://schemas.microsoft.com/office/drawing/2014/main" id="{0B60FD3B-6AFF-4CE2-A365-4656CB5DE3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800" y="84593"/>
            <a:ext cx="34861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العريني\وثائق رسمية\Picture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26" y="6514369"/>
            <a:ext cx="1172724" cy="36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200BC8-96CF-4CB8-BA74-EFE85C4EA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08" t="33223" r="50000" b="17614"/>
          <a:stretch/>
        </p:blipFill>
        <p:spPr>
          <a:xfrm>
            <a:off x="9233375" y="957971"/>
            <a:ext cx="1543235" cy="1513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146" name="Picture 2" descr="غلق معهد خاص بالقيروان ...و هذه التفاصيل - Radio Med">
            <a:extLst>
              <a:ext uri="{FF2B5EF4-FFF2-40B4-BE49-F238E27FC236}">
                <a16:creationId xmlns:a16="http://schemas.microsoft.com/office/drawing/2014/main" id="{642B01E6-CF1B-4F6D-8AEE-B257017A1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31" y="85725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23E510C-AE9E-4C92-8CE2-445155385978}"/>
              </a:ext>
            </a:extLst>
          </p:cNvPr>
          <p:cNvSpPr txBox="1"/>
          <p:nvPr/>
        </p:nvSpPr>
        <p:spPr>
          <a:xfrm>
            <a:off x="502130" y="2471029"/>
            <a:ext cx="21574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2800" b="1" dirty="0">
                <a:solidFill>
                  <a:srgbClr val="000000"/>
                </a:solidFill>
                <a:cs typeface="(AH) Manal Black" pitchFamily="2" charset="-78"/>
              </a:rPr>
              <a:t>غلق الدرس </a:t>
            </a:r>
            <a:endParaRPr lang="en-US" sz="28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1D191E-95DB-49D0-A356-7A9CD1CE37EE}"/>
              </a:ext>
            </a:extLst>
          </p:cNvPr>
          <p:cNvSpPr txBox="1"/>
          <p:nvPr/>
        </p:nvSpPr>
        <p:spPr>
          <a:xfrm>
            <a:off x="2923490" y="2994249"/>
            <a:ext cx="5572439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4400" b="1" dirty="0">
                <a:solidFill>
                  <a:srgbClr val="7030A0"/>
                </a:solidFill>
                <a:cs typeface="(AH) Manal Black" pitchFamily="2" charset="-78"/>
              </a:rPr>
              <a:t>سجلي</a:t>
            </a:r>
            <a:r>
              <a:rPr lang="ar-AE" sz="4400" dirty="0">
                <a:solidFill>
                  <a:srgbClr val="000000"/>
                </a:solidFill>
                <a:cs typeface="(AH) Manal Black" pitchFamily="2" charset="-78"/>
              </a:rPr>
              <a:t> </a:t>
            </a:r>
          </a:p>
          <a:p>
            <a:pPr algn="ctr" rtl="1"/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cs typeface="(AH) Manal Black" pitchFamily="2" charset="-78"/>
              </a:rPr>
              <a:t>أهم النقاط المستفادة من درس أتحمل مسؤولية ذاتي لمصلحتي  </a:t>
            </a:r>
            <a:r>
              <a:rPr lang="ar-AE" sz="3600" dirty="0">
                <a:solidFill>
                  <a:srgbClr val="000000"/>
                </a:solidFill>
                <a:cs typeface="(AH) Manal Black" pitchFamily="2" charset="-78"/>
              </a:rPr>
              <a:t>؟</a:t>
            </a:r>
          </a:p>
          <a:p>
            <a:pPr algn="ctr" rtl="1"/>
            <a:r>
              <a:rPr lang="ar-AE" sz="4400" dirty="0">
                <a:solidFill>
                  <a:srgbClr val="000000"/>
                </a:solidFill>
                <a:cs typeface="(AH) Manal Black" pitchFamily="2" charset="-7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استراتيجيات لإنهاء الحصة الدرسية | هديل الصيفي">
            <a:extLst>
              <a:ext uri="{FF2B5EF4-FFF2-40B4-BE49-F238E27FC236}">
                <a16:creationId xmlns:a16="http://schemas.microsoft.com/office/drawing/2014/main" id="{C6DF1382-8AD6-4AC6-98F1-5E8A8B196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62" y="3727137"/>
            <a:ext cx="4225130" cy="241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ell Done Thumbs Up Sticker for iOS &amp; Android | GIPHY">
            <a:extLst>
              <a:ext uri="{FF2B5EF4-FFF2-40B4-BE49-F238E27FC236}">
                <a16:creationId xmlns:a16="http://schemas.microsoft.com/office/drawing/2014/main" id="{5ED25BB2-F4C0-499F-8FA0-8500FF2E4E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2" y="72722"/>
            <a:ext cx="3740113" cy="365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LA Suggested Resources - The Plainfield Public School District">
            <a:extLst>
              <a:ext uri="{FF2B5EF4-FFF2-40B4-BE49-F238E27FC236}">
                <a16:creationId xmlns:a16="http://schemas.microsoft.com/office/drawing/2014/main" id="{6598E87F-8ACD-481E-9DA5-AC8871793F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21" y="410786"/>
            <a:ext cx="5959274" cy="564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84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AE Anthem">
            <a:hlinkClick r:id="" action="ppaction://media"/>
            <a:extLst>
              <a:ext uri="{FF2B5EF4-FFF2-40B4-BE49-F238E27FC236}">
                <a16:creationId xmlns:a16="http://schemas.microsoft.com/office/drawing/2014/main" id="{CCBE0BE4-8B67-4B5E-B119-72189A13668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21" end="1552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16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4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1"/>
          <p:cNvGrpSpPr/>
          <p:nvPr/>
        </p:nvGrpSpPr>
        <p:grpSpPr>
          <a:xfrm>
            <a:off x="857839" y="1971223"/>
            <a:ext cx="10463753" cy="4413971"/>
            <a:chOff x="2884831" y="2719184"/>
            <a:chExt cx="4846938" cy="252730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F3C26BE-4AFA-114E-98EE-D0E6F643B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13919" y="3247263"/>
              <a:ext cx="1397000" cy="1397000"/>
            </a:xfrm>
            <a:prstGeom prst="rect">
              <a:avLst/>
            </a:prstGeom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FEC56B51-8684-334B-8F90-FE08DF5DF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1125" y="3278155"/>
              <a:ext cx="1397000" cy="1397000"/>
            </a:xfrm>
            <a:prstGeom prst="rect">
              <a:avLst/>
            </a:prstGeom>
          </p:spPr>
        </p:pic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DBEC2D92-2FA1-7843-9906-BA49B2A81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84831" y="3278155"/>
              <a:ext cx="1397000" cy="1397000"/>
            </a:xfrm>
            <a:prstGeom prst="rect">
              <a:avLst/>
            </a:prstGeom>
          </p:spPr>
        </p:pic>
        <p:pic>
          <p:nvPicPr>
            <p:cNvPr id="10" name="Picture 14">
              <a:extLst>
                <a:ext uri="{FF2B5EF4-FFF2-40B4-BE49-F238E27FC236}">
                  <a16:creationId xmlns:a16="http://schemas.microsoft.com/office/drawing/2014/main" id="{1FC1616E-FBD6-8F40-9359-9918734A4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05342" y="2719184"/>
              <a:ext cx="3441700" cy="2527300"/>
            </a:xfrm>
            <a:prstGeom prst="rect">
              <a:avLst/>
            </a:prstGeom>
          </p:spPr>
        </p:pic>
        <p:pic>
          <p:nvPicPr>
            <p:cNvPr id="12" name="Picture 16">
              <a:extLst>
                <a:ext uri="{FF2B5EF4-FFF2-40B4-BE49-F238E27FC236}">
                  <a16:creationId xmlns:a16="http://schemas.microsoft.com/office/drawing/2014/main" id="{373CAC69-4493-074E-AA6F-5F03935CA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93069" y="3155273"/>
              <a:ext cx="4838700" cy="431800"/>
            </a:xfrm>
            <a:prstGeom prst="rect">
              <a:avLst/>
            </a:prstGeom>
          </p:spPr>
        </p:pic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779244C7-A95C-C640-8E1F-5907A6E9F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2893069" y="4366237"/>
              <a:ext cx="4838700" cy="431800"/>
            </a:xfrm>
            <a:prstGeom prst="rect">
              <a:avLst/>
            </a:prstGeom>
          </p:spPr>
        </p:pic>
      </p:grpSp>
      <p:pic>
        <p:nvPicPr>
          <p:cNvPr id="11" name="Picture 2" descr="D:\العريني\وثائق رسمية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26" y="6514369"/>
            <a:ext cx="1172724" cy="36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bc\Documents\التعلم عن بعد\بوبوينت 2021\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t="18800" r="11412" b="36548"/>
          <a:stretch/>
        </p:blipFill>
        <p:spPr bwMode="auto">
          <a:xfrm>
            <a:off x="2705906" y="605307"/>
            <a:ext cx="6529588" cy="114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BA7C6B-0B00-44F5-825A-9073AD7FAB6A}"/>
              </a:ext>
            </a:extLst>
          </p:cNvPr>
          <p:cNvSpPr/>
          <p:nvPr/>
        </p:nvSpPr>
        <p:spPr>
          <a:xfrm>
            <a:off x="2529443" y="530918"/>
            <a:ext cx="7455034" cy="11462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7 Grupo">
            <a:extLst>
              <a:ext uri="{FF2B5EF4-FFF2-40B4-BE49-F238E27FC236}">
                <a16:creationId xmlns:a16="http://schemas.microsoft.com/office/drawing/2014/main" id="{0C4D0B01-0F97-42E1-AA7C-21A5172A02F1}"/>
              </a:ext>
            </a:extLst>
          </p:cNvPr>
          <p:cNvGrpSpPr>
            <a:grpSpLocks noChangeAspect="1"/>
          </p:cNvGrpSpPr>
          <p:nvPr/>
        </p:nvGrpSpPr>
        <p:grpSpPr>
          <a:xfrm>
            <a:off x="4512297" y="183350"/>
            <a:ext cx="2622038" cy="2302446"/>
            <a:chOff x="4232212" y="1597537"/>
            <a:chExt cx="3780000" cy="3780000"/>
          </a:xfrm>
          <a:effectLst>
            <a:outerShdw blurRad="203200" sx="103000" sy="103000" algn="ctr" rotWithShape="0">
              <a:prstClr val="black">
                <a:alpha val="51000"/>
              </a:prstClr>
            </a:outerShdw>
          </a:effectLst>
        </p:grpSpPr>
        <p:sp>
          <p:nvSpPr>
            <p:cNvPr id="18" name="8 Elipse">
              <a:extLst>
                <a:ext uri="{FF2B5EF4-FFF2-40B4-BE49-F238E27FC236}">
                  <a16:creationId xmlns:a16="http://schemas.microsoft.com/office/drawing/2014/main" id="{300C06ED-EEF2-459E-A659-DC8AA290C650}"/>
                </a:ext>
              </a:extLst>
            </p:cNvPr>
            <p:cNvSpPr/>
            <p:nvPr/>
          </p:nvSpPr>
          <p:spPr>
            <a:xfrm>
              <a:off x="4232212" y="1597537"/>
              <a:ext cx="3780000" cy="3780000"/>
            </a:xfrm>
            <a:prstGeom prst="ellipse">
              <a:avLst/>
            </a:prstGeom>
            <a:gradFill>
              <a:gsLst>
                <a:gs pos="48000">
                  <a:srgbClr val="F3F3F3"/>
                </a:gs>
                <a:gs pos="84000">
                  <a:srgbClr val="EAEAEA"/>
                </a:gs>
                <a:gs pos="13000">
                  <a:srgbClr val="EDEDED"/>
                </a:gs>
              </a:gsLst>
              <a:lin ang="17400000" scaled="0"/>
            </a:gradFill>
            <a:ln>
              <a:noFill/>
            </a:ln>
            <a:effectLst>
              <a:outerShdw blurRad="368300" dist="38100" dir="2400000" sx="103000" sy="103000" algn="tr" rotWithShape="0">
                <a:schemeClr val="tx1">
                  <a:lumMod val="85000"/>
                  <a:lumOff val="15000"/>
                  <a:alpha val="3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712" tIns="12856" rIns="25712" bIns="12856" rtlCol="0" anchor="ctr"/>
            <a:lstStyle/>
            <a:p>
              <a:pPr marL="96260" defTabSz="906370">
                <a:defRPr/>
              </a:pPr>
              <a:endParaRPr lang="es-MX" sz="1200" b="1">
                <a:solidFill>
                  <a:srgbClr val="1273A7"/>
                </a:solidFill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9 Elipse">
              <a:extLst>
                <a:ext uri="{FF2B5EF4-FFF2-40B4-BE49-F238E27FC236}">
                  <a16:creationId xmlns:a16="http://schemas.microsoft.com/office/drawing/2014/main" id="{8D141C0F-5CC3-427E-ABF2-87D1322ACA8F}"/>
                </a:ext>
              </a:extLst>
            </p:cNvPr>
            <p:cNvSpPr/>
            <p:nvPr/>
          </p:nvSpPr>
          <p:spPr>
            <a:xfrm>
              <a:off x="4394212" y="1759537"/>
              <a:ext cx="3456000" cy="3456000"/>
            </a:xfrm>
            <a:prstGeom prst="ellipse">
              <a:avLst/>
            </a:prstGeom>
            <a:gradFill>
              <a:gsLst>
                <a:gs pos="48000">
                  <a:srgbClr val="F3F3F3"/>
                </a:gs>
                <a:gs pos="84000">
                  <a:srgbClr val="EAEAEA"/>
                </a:gs>
                <a:gs pos="13000">
                  <a:srgbClr val="EDEDED"/>
                </a:gs>
              </a:gsLst>
              <a:lin ang="17400000" scaled="0"/>
            </a:gradFill>
            <a:ln>
              <a:noFill/>
            </a:ln>
            <a:effectLst>
              <a:outerShdw blurRad="368300" dist="38100" dir="2400000" sx="103000" sy="103000" algn="tr" rotWithShape="0">
                <a:schemeClr val="tx1">
                  <a:lumMod val="85000"/>
                  <a:lumOff val="15000"/>
                  <a:alpha val="3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712" tIns="12856" rIns="25712" bIns="12856" rtlCol="0" anchor="ctr"/>
            <a:lstStyle/>
            <a:p>
              <a:pPr marL="96260" defTabSz="906370">
                <a:defRPr/>
              </a:pPr>
              <a:endParaRPr lang="es-MX" sz="1200" b="1" dirty="0">
                <a:solidFill>
                  <a:srgbClr val="1273A7"/>
                </a:solidFill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77C3DBF-70B6-4CC2-B70E-73792FDB7185}"/>
              </a:ext>
            </a:extLst>
          </p:cNvPr>
          <p:cNvSpPr/>
          <p:nvPr/>
        </p:nvSpPr>
        <p:spPr>
          <a:xfrm>
            <a:off x="8668102" y="3515984"/>
            <a:ext cx="238611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(AH) Manal Black" pitchFamily="2" charset="-78"/>
              </a:rPr>
              <a:t>نواتج الدرس</a:t>
            </a:r>
            <a:endParaRPr lang="en-U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(AH) Manal Black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086F0C-803E-4937-AE72-50E0C734DDB2}"/>
              </a:ext>
            </a:extLst>
          </p:cNvPr>
          <p:cNvSpPr/>
          <p:nvPr/>
        </p:nvSpPr>
        <p:spPr>
          <a:xfrm>
            <a:off x="4854561" y="3269015"/>
            <a:ext cx="248287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(AH) Manal Black" pitchFamily="2" charset="-78"/>
              </a:rPr>
              <a:t>عرض الدرس</a:t>
            </a:r>
          </a:p>
          <a:p>
            <a:pPr algn="ctr"/>
            <a:r>
              <a:rPr lang="ar-AE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(AH) Manal Black" pitchFamily="2" charset="-78"/>
              </a:rPr>
              <a:t>والأنشطة المصاحبة</a:t>
            </a:r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(AH) Manal Black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5B4CD4-F5DE-4EF6-B30F-C4C3D28A56BF}"/>
              </a:ext>
            </a:extLst>
          </p:cNvPr>
          <p:cNvSpPr/>
          <p:nvPr/>
        </p:nvSpPr>
        <p:spPr>
          <a:xfrm>
            <a:off x="963886" y="3362096"/>
            <a:ext cx="268401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(AH) Manal Black" pitchFamily="2" charset="-78"/>
              </a:rPr>
              <a:t>التقويم الختامي والتغذية </a:t>
            </a:r>
          </a:p>
          <a:p>
            <a:pPr algn="ctr"/>
            <a:r>
              <a:rPr lang="ar-AE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(AH) Manal Black" pitchFamily="2" charset="-78"/>
              </a:rPr>
              <a:t>الراجعة </a:t>
            </a:r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(AH) Manal Black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03A66B1-3043-47EF-B26A-4E0D56884AD7}"/>
              </a:ext>
            </a:extLst>
          </p:cNvPr>
          <p:cNvSpPr/>
          <p:nvPr/>
        </p:nvSpPr>
        <p:spPr>
          <a:xfrm>
            <a:off x="4468305" y="667908"/>
            <a:ext cx="260895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(AH) Manal Black" pitchFamily="2" charset="-78"/>
              </a:rPr>
              <a:t>عنوان الدرس </a:t>
            </a:r>
          </a:p>
          <a:p>
            <a:pPr algn="ctr"/>
            <a:r>
              <a:rPr lang="ar-AE" sz="3600" b="1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(AH) Manal Black" pitchFamily="2" charset="-78"/>
              </a:rPr>
              <a:t>والتهيئة </a:t>
            </a:r>
            <a:endParaRPr lang="en-US" sz="3600" b="1" spc="5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chemeClr val="accent3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(AH) Manal Black" pitchFamily="2" charset="-78"/>
            </a:endParaRPr>
          </a:p>
        </p:txBody>
      </p:sp>
      <p:sp>
        <p:nvSpPr>
          <p:cNvPr id="26" name="7 Marcador de texto">
            <a:extLst>
              <a:ext uri="{FF2B5EF4-FFF2-40B4-BE49-F238E27FC236}">
                <a16:creationId xmlns:a16="http://schemas.microsoft.com/office/drawing/2014/main" id="{5CDD8FFF-EC93-4052-BD0B-1590FC83F618}"/>
              </a:ext>
            </a:extLst>
          </p:cNvPr>
          <p:cNvSpPr txBox="1">
            <a:spLocks/>
          </p:cNvSpPr>
          <p:nvPr/>
        </p:nvSpPr>
        <p:spPr bwMode="auto">
          <a:xfrm>
            <a:off x="3379043" y="667908"/>
            <a:ext cx="81343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eaLnBrk="1" hangingPunct="1">
              <a:buNone/>
            </a:pPr>
            <a:r>
              <a:rPr lang="ar-AE" sz="4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خطة سير الحصة </a:t>
            </a:r>
          </a:p>
          <a:p>
            <a:pPr marL="0" indent="0" algn="r" eaLnBrk="1" hangingPunct="1">
              <a:buNone/>
            </a:pPr>
            <a:r>
              <a:rPr lang="ar-AE" sz="4000" b="1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Traditional Arabic" panose="02020603050405020304" pitchFamily="18" charset="-78"/>
                <a:cs typeface="(AH) Manal Black" pitchFamily="2" charset="-78"/>
              </a:rPr>
              <a:t>الدرسية عن بعد..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FF0066"/>
              </a:solidFill>
              <a:latin typeface="Traditional Arabic" panose="02020603050405020304" pitchFamily="18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8612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olor story GIFs - Get the best gif on GIFER">
            <a:extLst>
              <a:ext uri="{FF2B5EF4-FFF2-40B4-BE49-F238E27FC236}">
                <a16:creationId xmlns:a16="http://schemas.microsoft.com/office/drawing/2014/main" id="{33DD9CE3-0F96-4B64-A300-33E227DC26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002" y="480060"/>
            <a:ext cx="11225985" cy="58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7A5CBA-AD95-43F6-8B6A-3AA1B5A8BD2A}"/>
              </a:ext>
            </a:extLst>
          </p:cNvPr>
          <p:cNvSpPr/>
          <p:nvPr/>
        </p:nvSpPr>
        <p:spPr>
          <a:xfrm>
            <a:off x="911664" y="375405"/>
            <a:ext cx="99902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نشاهد معاً هذا الفيلم الصامت </a:t>
            </a:r>
            <a:endParaRPr lang="en-US" sz="5400" b="1" cap="none" spc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7358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قصة مؤثرة- عن الاعتماد على الغير-فيلم كرتوني قصير بتقنية  3D">
            <a:hlinkClick r:id="" action="ppaction://media"/>
            <a:extLst>
              <a:ext uri="{FF2B5EF4-FFF2-40B4-BE49-F238E27FC236}">
                <a16:creationId xmlns:a16="http://schemas.microsoft.com/office/drawing/2014/main" id="{3CE22527-0E19-4DBC-97EC-8F83D13448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3359" y="639097"/>
            <a:ext cx="5465883" cy="3494791"/>
          </a:xfrm>
        </p:spPr>
        <p:txBody>
          <a:bodyPr>
            <a:normAutofit/>
          </a:bodyPr>
          <a:lstStyle/>
          <a:p>
            <a:r>
              <a:rPr lang="ar-AE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أتحمل</a:t>
            </a:r>
            <a:r>
              <a:rPr lang="ar-AE" b="1" dirty="0">
                <a:ln>
                  <a:solidFill>
                    <a:sysClr val="windowText" lastClr="000000"/>
                  </a:solidFill>
                </a:ln>
              </a:rPr>
              <a:t> </a:t>
            </a:r>
            <a:r>
              <a:rPr lang="ar-AE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مسؤولية</a:t>
            </a:r>
            <a:r>
              <a:rPr lang="ar-AE" b="1" dirty="0">
                <a:ln>
                  <a:solidFill>
                    <a:sysClr val="windowText" lastClr="000000"/>
                  </a:solidFill>
                </a:ln>
              </a:rPr>
              <a:t> </a:t>
            </a:r>
            <a:r>
              <a:rPr lang="ar-AE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ذاتي</a:t>
            </a:r>
            <a:r>
              <a:rPr lang="ar-AE" b="1" dirty="0">
                <a:ln>
                  <a:solidFill>
                    <a:sysClr val="windowText" lastClr="000000"/>
                  </a:solidFill>
                </a:ln>
              </a:rPr>
              <a:t> </a:t>
            </a:r>
            <a:r>
              <a:rPr lang="ar-AE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لمصلحتي</a:t>
            </a:r>
            <a:r>
              <a:rPr lang="ar-AE" b="1" dirty="0">
                <a:ln>
                  <a:solidFill>
                    <a:sysClr val="windowText" lastClr="000000"/>
                  </a:solidFill>
                </a:ln>
              </a:rPr>
              <a:t> </a:t>
            </a:r>
            <a:endParaRPr lang="en-US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>
            <a:normAutofit/>
          </a:bodyPr>
          <a:lstStyle/>
          <a:p>
            <a:pPr algn="ctr"/>
            <a:r>
              <a:rPr lang="ar-AE" sz="2800" b="1" dirty="0"/>
              <a:t>الدرس 2 / الوحدة الثانية </a:t>
            </a:r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0CBE3-3F91-419A-A649-32AB388EC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bc\Documents\التعلم عن بعد\G4\Week 8\Picture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r="21262"/>
          <a:stretch/>
        </p:blipFill>
        <p:spPr bwMode="auto">
          <a:xfrm>
            <a:off x="5434886" y="375936"/>
            <a:ext cx="6612570" cy="610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163451" y="4431082"/>
            <a:ext cx="307675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ar-AE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سنتعرف اليوم على : </a:t>
            </a:r>
          </a:p>
          <a:p>
            <a:pPr algn="ctr">
              <a:defRPr/>
            </a:pPr>
            <a:endParaRPr lang="en-US" sz="1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07878" y="2038944"/>
            <a:ext cx="3322524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ar-AE" sz="2800" b="1" dirty="0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ما هو هدف تعلمنا اليوم يا معلمتي  </a:t>
            </a:r>
            <a:endParaRPr lang="en-US" sz="2800" b="1" dirty="0">
              <a:ln w="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  <p:pic>
        <p:nvPicPr>
          <p:cNvPr id="1030" name="Picture 6" descr="Happy Student - التطبيقات على Google Pl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55" y="781198"/>
            <a:ext cx="1147271" cy="11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117878" y="3680126"/>
            <a:ext cx="1710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AE" sz="2400" b="1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cs typeface="(AH) Manal Black" pitchFamily="2" charset="-78"/>
              </a:rPr>
              <a:t>الأستاذة فاطمة </a:t>
            </a:r>
          </a:p>
        </p:txBody>
      </p:sp>
      <p:pic>
        <p:nvPicPr>
          <p:cNvPr id="24" name="Picture 2" descr="D:\انفوجرافيك\جديد 2020\5a364d8166eb52.0594223815135082254216.png">
            <a:extLst>
              <a:ext uri="{FF2B5EF4-FFF2-40B4-BE49-F238E27FC236}">
                <a16:creationId xmlns:a16="http://schemas.microsoft.com/office/drawing/2014/main" id="{973E654C-5594-4894-8CD4-B126CA1E6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14" y="728407"/>
            <a:ext cx="5805319" cy="575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96E2358-01E6-43A9-A5BD-BA5AFBF48AE1}"/>
              </a:ext>
            </a:extLst>
          </p:cNvPr>
          <p:cNvSpPr/>
          <p:nvPr/>
        </p:nvSpPr>
        <p:spPr>
          <a:xfrm>
            <a:off x="1000991" y="2504456"/>
            <a:ext cx="404994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- </a:t>
            </a:r>
            <a:r>
              <a:rPr lang="ar-AE" sz="40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التعرف على العوامل التي تؤثر في الثقة بأنفسهم وتقدير الذات ، وطرائق تطوير المرونة</a:t>
            </a:r>
            <a:r>
              <a:rPr lang="ar-AE" sz="4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24546" y="1490369"/>
            <a:ext cx="16161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cs typeface="(AH) Manal Black" pitchFamily="2" charset="-78"/>
              </a:rPr>
              <a:t>طلبة الصف </a:t>
            </a:r>
            <a:endParaRPr lang="ar-SA" sz="2800" b="1" dirty="0">
              <a:solidFill>
                <a:srgbClr val="FFFF00"/>
              </a:solidFill>
              <a:highlight>
                <a:srgbClr val="C0C0C0"/>
              </a:highlight>
              <a:cs typeface="(AH) Manal Black" pitchFamily="2" charset="-78"/>
            </a:endParaRPr>
          </a:p>
        </p:txBody>
      </p:sp>
      <p:pic>
        <p:nvPicPr>
          <p:cNvPr id="2" name="Picture 4" descr="قلادة السلحفاة المرحة المُصاغة من الذهب الأصفر الخالص عيار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950" y="2991996"/>
            <a:ext cx="1276700" cy="12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bc\Documents\التعلم عن بعد\بوبوينت 2021\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16975" r="13971" b="37214"/>
          <a:stretch/>
        </p:blipFill>
        <p:spPr bwMode="auto">
          <a:xfrm>
            <a:off x="1609859" y="1816820"/>
            <a:ext cx="2820474" cy="73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العريني\وثائق رسمية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26" y="6514369"/>
            <a:ext cx="1172724" cy="36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58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7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D:\انفوجرافيك\جديد 2020\Asset 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3" y="1432636"/>
            <a:ext cx="4952029" cy="495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انفوجرافيك\صور شخصيات\650c08dbe8f0075eec6a332fbd4602d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40" y="453726"/>
            <a:ext cx="4983868" cy="416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العريني\وثائق رسمية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26" y="6514369"/>
            <a:ext cx="1172724" cy="36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7ED671-C492-45F8-A4A6-9C537CE6AD86}"/>
              </a:ext>
            </a:extLst>
          </p:cNvPr>
          <p:cNvSpPr txBox="1"/>
          <p:nvPr/>
        </p:nvSpPr>
        <p:spPr>
          <a:xfrm>
            <a:off x="368681" y="3392441"/>
            <a:ext cx="49838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cs typeface="(AH) Manal Black" pitchFamily="2" charset="-78"/>
              </a:rPr>
              <a:t>الكلمة الجديدة </a:t>
            </a:r>
            <a:endParaRPr lang="en-US" sz="6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cs typeface="(AH) Manal Black" pitchFamily="2" charset="-78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A2194EE-1E66-4E50-AAE7-43AA44D014D5}"/>
              </a:ext>
            </a:extLst>
          </p:cNvPr>
          <p:cNvSpPr/>
          <p:nvPr/>
        </p:nvSpPr>
        <p:spPr>
          <a:xfrm>
            <a:off x="7126651" y="3066488"/>
            <a:ext cx="4612696" cy="3077638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D:\انفوجرافيك\صور شخصيات\650c08dbe8f0075eec6a332fbd4602dd.jpg">
            <a:extLst>
              <a:ext uri="{FF2B5EF4-FFF2-40B4-BE49-F238E27FC236}">
                <a16:creationId xmlns:a16="http://schemas.microsoft.com/office/drawing/2014/main" id="{ED383A86-E827-4AFF-A56C-F9715739D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40" y="441008"/>
            <a:ext cx="4983868" cy="416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203F1B1-E81E-4401-93B3-BC0A6A11DC93}"/>
              </a:ext>
            </a:extLst>
          </p:cNvPr>
          <p:cNvSpPr txBox="1"/>
          <p:nvPr/>
        </p:nvSpPr>
        <p:spPr>
          <a:xfrm>
            <a:off x="7659214" y="3083626"/>
            <a:ext cx="53758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cs typeface="(AH) Manal Black" pitchFamily="2" charset="-78"/>
              </a:rPr>
              <a:t>            المسؤولية الذاتية 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022C32-046A-4476-8352-1FA0001B186E}"/>
              </a:ext>
            </a:extLst>
          </p:cNvPr>
          <p:cNvSpPr txBox="1"/>
          <p:nvPr/>
        </p:nvSpPr>
        <p:spPr>
          <a:xfrm>
            <a:off x="7187010" y="3774374"/>
            <a:ext cx="461269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4400" b="1" dirty="0">
                <a:solidFill>
                  <a:schemeClr val="tx1">
                    <a:lumMod val="95000"/>
                    <a:lumOff val="5000"/>
                  </a:schemeClr>
                </a:solidFill>
                <a:cs typeface="(AH) Manal Black" pitchFamily="2" charset="-78"/>
              </a:rPr>
              <a:t>وضع أهداف للنجاح </a:t>
            </a:r>
          </a:p>
          <a:p>
            <a:pPr algn="ctr" rtl="1"/>
            <a:r>
              <a:rPr lang="ar-AE" sz="4400" b="1" dirty="0">
                <a:solidFill>
                  <a:schemeClr val="tx1">
                    <a:lumMod val="95000"/>
                    <a:lumOff val="5000"/>
                  </a:schemeClr>
                </a:solidFill>
                <a:cs typeface="(AH) Manal Black" pitchFamily="2" charset="-78"/>
              </a:rPr>
              <a:t>وتحقيق الذات في الحياة</a:t>
            </a:r>
          </a:p>
          <a:p>
            <a:pPr algn="ctr" rtl="1"/>
            <a:r>
              <a:rPr lang="ar-AE" sz="4400" b="1" dirty="0">
                <a:solidFill>
                  <a:schemeClr val="tx1">
                    <a:lumMod val="95000"/>
                    <a:lumOff val="5000"/>
                  </a:schemeClr>
                </a:solidFill>
                <a:cs typeface="(AH) Manal Black" pitchFamily="2" charset="-78"/>
              </a:rPr>
              <a:t>الشخصية والتعليمية  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cs typeface="(AH) Manal Black" pitchFamily="2" charset="-7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04BD67-8445-469A-8B52-D5B57DE1B0DC}"/>
              </a:ext>
            </a:extLst>
          </p:cNvPr>
          <p:cNvSpPr txBox="1"/>
          <p:nvPr/>
        </p:nvSpPr>
        <p:spPr>
          <a:xfrm>
            <a:off x="368681" y="606280"/>
            <a:ext cx="81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4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cs typeface="(AH) Manal Black" pitchFamily="2" charset="-78"/>
              </a:rPr>
              <a:t>ابحثي عن معنى الكلمة من أي مصدر تريدين 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100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3CD65D-61A5-43C9-A837-6EC73C7DA8A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242</Words>
  <Application>Microsoft Office PowerPoint</Application>
  <PresentationFormat>Widescreen</PresentationFormat>
  <Paragraphs>63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Impact</vt:lpstr>
      <vt:lpstr>Traditional Arabic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أتحمل مسؤولية ذاتي لمصلحتي </vt:lpstr>
      <vt:lpstr>PowerPoint Presentation</vt:lpstr>
      <vt:lpstr>PowerPoint Presentation</vt:lpstr>
      <vt:lpstr>PowerPoint Presentation</vt:lpstr>
      <vt:lpstr>PowerPoint Presentation</vt:lpstr>
      <vt:lpstr>من خلال الصورة ما الدور الذي تقومين به ضمن أسرتك ؟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فاطمه اليماحي</dc:creator>
  <cp:lastModifiedBy>فاطمه اليماحي</cp:lastModifiedBy>
  <cp:revision>18</cp:revision>
  <dcterms:created xsi:type="dcterms:W3CDTF">2020-10-01T13:45:59Z</dcterms:created>
  <dcterms:modified xsi:type="dcterms:W3CDTF">2020-10-03T11:48:24Z</dcterms:modified>
</cp:coreProperties>
</file>