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75" r:id="rId8"/>
    <p:sldId id="331" r:id="rId9"/>
    <p:sldId id="332" r:id="rId10"/>
    <p:sldId id="271" r:id="rId11"/>
    <p:sldId id="291" r:id="rId12"/>
    <p:sldId id="321" r:id="rId13"/>
    <p:sldId id="322" r:id="rId14"/>
    <p:sldId id="323" r:id="rId15"/>
    <p:sldId id="324" r:id="rId16"/>
    <p:sldId id="325" r:id="rId17"/>
    <p:sldId id="327" r:id="rId18"/>
    <p:sldId id="326" r:id="rId19"/>
    <p:sldId id="328" r:id="rId20"/>
    <p:sldId id="329" r:id="rId21"/>
    <p:sldId id="330" r:id="rId22"/>
    <p:sldId id="310" r:id="rId23"/>
    <p:sldId id="336" r:id="rId24"/>
    <p:sldId id="335" r:id="rId25"/>
    <p:sldId id="337" r:id="rId26"/>
    <p:sldId id="333" r:id="rId27"/>
    <p:sldId id="334" r:id="rId28"/>
    <p:sldId id="340" r:id="rId29"/>
    <p:sldId id="339" r:id="rId30"/>
    <p:sldId id="267" r:id="rId31"/>
    <p:sldId id="290" r:id="rId32"/>
    <p:sldId id="338" r:id="rId33"/>
    <p:sldId id="268" r:id="rId34"/>
    <p:sldId id="269" r:id="rId35"/>
    <p:sldId id="270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EFCF3-A333-4360-9200-3488748C3653}" type="datetimeFigureOut">
              <a:rPr lang="ar-SA" smtClean="0"/>
              <a:pPr/>
              <a:t>07/02/1443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5927-B244-4C45-ACA0-EC26D4E1A45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nsaayat.com/up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nsaayat.com/up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عبارة السلام عليكم ورحمة الله وبركاته">
            <a:extLst>
              <a:ext uri="{FF2B5EF4-FFF2-40B4-BE49-F238E27FC236}">
                <a16:creationId xmlns="" xmlns:a16="http://schemas.microsoft.com/office/drawing/2014/main" id="{BB4E1E7A-7A3D-4CA7-8F9B-E4F4E85CD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10" y="1136941"/>
            <a:ext cx="5416430" cy="45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الأنماط الوراثية المعقدة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لايسود أي من اللآليلين على الآخر </a:t>
            </a:r>
          </a:p>
          <a:p>
            <a:r>
              <a:rPr lang="ar-AE" dirty="0" smtClean="0"/>
              <a:t>يظهر كل آليل تأثيره</a:t>
            </a:r>
          </a:p>
          <a:p>
            <a:r>
              <a:rPr lang="ar-AE" dirty="0" smtClean="0"/>
              <a:t>تظهر صفه وسيطه بين الصفتين </a:t>
            </a:r>
          </a:p>
          <a:p>
            <a:r>
              <a:rPr lang="ar-AE" dirty="0" smtClean="0"/>
              <a:t>لكل آليل رمز مختلف</a:t>
            </a:r>
          </a:p>
          <a:p>
            <a:pPr marL="0" indent="0" algn="ctr">
              <a:buNone/>
            </a:pPr>
            <a:r>
              <a:rPr lang="ar-AE" dirty="0" smtClean="0"/>
              <a:t>@النسب الوراثية للأبناء </a:t>
            </a:r>
            <a:r>
              <a:rPr lang="en-US" dirty="0" smtClean="0"/>
              <a:t>1:2:1</a:t>
            </a:r>
            <a:r>
              <a:rPr lang="ar-AE" dirty="0" smtClean="0"/>
              <a:t>        إذا كان كلا الأبوين                يحمل صفه وسيطه</a:t>
            </a:r>
            <a:endParaRPr lang="ar-A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ar-AE" b="1" dirty="0" smtClean="0"/>
              <a:t>تسمى انعدام سيادة </a:t>
            </a:r>
            <a:r>
              <a:rPr lang="ar-AE" dirty="0" smtClean="0"/>
              <a:t>: </a:t>
            </a:r>
          </a:p>
          <a:p>
            <a:pPr marL="0" indent="0">
              <a:buNone/>
            </a:pPr>
            <a:r>
              <a:rPr lang="ar-AE" dirty="0" smtClean="0"/>
              <a:t> لانه لايسود أي من الآليلين على الآخر ولكن تظهر صفه وسيطه</a:t>
            </a:r>
          </a:p>
          <a:p>
            <a:r>
              <a:rPr lang="ar-AE" dirty="0" smtClean="0"/>
              <a:t>في نبات شب الليل ( حنك السبع)</a:t>
            </a:r>
          </a:p>
          <a:p>
            <a:r>
              <a:rPr lang="ar-AE" dirty="0" smtClean="0"/>
              <a:t>لون الأزهار حمراء </a:t>
            </a:r>
            <a:r>
              <a:rPr lang="en-US" b="1" dirty="0" smtClean="0"/>
              <a:t>C</a:t>
            </a:r>
            <a:r>
              <a:rPr lang="en-US" b="1" baseline="30000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/>
              <a:t>C</a:t>
            </a:r>
            <a:r>
              <a:rPr lang="en-US" b="1" baseline="30000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ar-AE" dirty="0"/>
              <a:t>لون الأزهار </a:t>
            </a:r>
            <a:r>
              <a:rPr lang="ar-AE" dirty="0" smtClean="0"/>
              <a:t>بيضاء</a:t>
            </a:r>
            <a:r>
              <a:rPr lang="en-US" b="1" dirty="0" smtClean="0"/>
              <a:t>C</a:t>
            </a:r>
            <a:r>
              <a:rPr lang="en-US" b="1" baseline="30000" dirty="0" smtClean="0"/>
              <a:t>W</a:t>
            </a:r>
            <a:r>
              <a:rPr lang="en-US" b="1" dirty="0" smtClean="0"/>
              <a:t>C</a:t>
            </a:r>
            <a:r>
              <a:rPr lang="en-US" b="1" baseline="30000" dirty="0" smtClean="0"/>
              <a:t>W</a:t>
            </a:r>
          </a:p>
          <a:p>
            <a:pPr lvl="0"/>
            <a:r>
              <a:rPr lang="ar-AE" dirty="0">
                <a:solidFill>
                  <a:prstClr val="black"/>
                </a:solidFill>
              </a:rPr>
              <a:t>لون الأزهار </a:t>
            </a:r>
            <a:r>
              <a:rPr lang="ar-AE" dirty="0" smtClean="0">
                <a:solidFill>
                  <a:prstClr val="black"/>
                </a:solidFill>
              </a:rPr>
              <a:t>وردي </a:t>
            </a:r>
            <a:r>
              <a:rPr lang="en-US" b="1" dirty="0" smtClean="0">
                <a:solidFill>
                  <a:prstClr val="black"/>
                </a:solidFill>
              </a:rPr>
              <a:t>C</a:t>
            </a:r>
            <a:r>
              <a:rPr lang="en-US" b="1" baseline="30000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prstClr val="black"/>
                </a:solidFill>
              </a:rPr>
              <a:t>C</a:t>
            </a:r>
            <a:r>
              <a:rPr lang="en-US" b="1" baseline="30000" dirty="0" smtClean="0">
                <a:solidFill>
                  <a:prstClr val="black"/>
                </a:solidFill>
              </a:rPr>
              <a:t>W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b="1" dirty="0"/>
          </a:p>
          <a:p>
            <a:endParaRPr lang="ar-A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64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4709"/>
            <a:ext cx="997372" cy="336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01" y="4905380"/>
            <a:ext cx="1266775" cy="145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80923"/>
            <a:ext cx="2160240" cy="22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4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47180"/>
              </p:ext>
            </p:extLst>
          </p:nvPr>
        </p:nvGraphicFramePr>
        <p:xfrm>
          <a:off x="1407666" y="2852935"/>
          <a:ext cx="6096000" cy="386142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وردي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أحمر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أبيض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وردي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8" r="69230" b="6212"/>
          <a:stretch/>
        </p:blipFill>
        <p:spPr bwMode="auto">
          <a:xfrm>
            <a:off x="3265519" y="3966195"/>
            <a:ext cx="80012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30516" b="50000"/>
          <a:stretch/>
        </p:blipFill>
        <p:spPr bwMode="auto">
          <a:xfrm>
            <a:off x="6948264" y="5788248"/>
            <a:ext cx="1028701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3265519" y="5661248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6948264" y="4204196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15569" y="1754932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/>
              <a:t>ذ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 </a:t>
            </a:r>
            <a:r>
              <a:rPr lang="ar-AE" sz="2000" b="1" dirty="0" smtClean="0">
                <a:solidFill>
                  <a:schemeClr val="tx1"/>
                </a:solidFill>
              </a:rPr>
              <a:t>ذكر وردي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53168" y="3758127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/>
              <a:t>ذ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 </a:t>
            </a:r>
            <a:r>
              <a:rPr lang="ar-AE" sz="2000" b="1" dirty="0" smtClean="0">
                <a:solidFill>
                  <a:schemeClr val="tx1"/>
                </a:solidFill>
              </a:rPr>
              <a:t>أنثي وردية</a:t>
            </a:r>
            <a:endParaRPr lang="ar-AE" sz="2000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6200000">
            <a:off x="6653770" y="4198863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schemeClr val="tx1"/>
                </a:solidFill>
              </a:rPr>
              <a:t>النسبة </a:t>
            </a:r>
            <a:r>
              <a:rPr lang="en-US" sz="2000" b="1" dirty="0" smtClean="0">
                <a:solidFill>
                  <a:schemeClr val="tx1"/>
                </a:solidFill>
              </a:rPr>
              <a:t>1:2:1</a:t>
            </a:r>
            <a:endParaRPr lang="ar-AE" sz="2000" b="1" dirty="0">
              <a:solidFill>
                <a:schemeClr val="tx1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7166875" y="1405917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155538" y="5233094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953133" y="3152183"/>
            <a:ext cx="360041" cy="337610"/>
            <a:chOff x="3059832" y="3292056"/>
            <a:chExt cx="272214" cy="280960"/>
          </a:xfrm>
        </p:grpSpPr>
        <p:sp>
          <p:nvSpPr>
            <p:cNvPr id="38" name="Flowchart: Connector 3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39" name="Straight Arrow Connector 38"/>
            <p:cNvCxnSpPr>
              <a:stCxn id="3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41" name="Rectangle 4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42364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364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36579"/>
              </p:ext>
            </p:extLst>
          </p:nvPr>
        </p:nvGraphicFramePr>
        <p:xfrm>
          <a:off x="1407666" y="2852935"/>
          <a:ext cx="6096000" cy="35871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ar-AE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ar-A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وردي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30516" b="50000"/>
          <a:stretch/>
        </p:blipFill>
        <p:spPr bwMode="auto">
          <a:xfrm>
            <a:off x="66774" y="5788248"/>
            <a:ext cx="1028701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7749176" y="1305620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15569" y="1754932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/>
              <a:t>ذ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 </a:t>
            </a:r>
            <a:r>
              <a:rPr lang="ar-AE" sz="2000" b="1" dirty="0" smtClean="0">
                <a:solidFill>
                  <a:schemeClr val="tx1"/>
                </a:solidFill>
              </a:rPr>
              <a:t>ذكر وردي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53168" y="3758127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schemeClr val="tx1"/>
                </a:solidFill>
              </a:rPr>
              <a:t>     أنثي:                     </a:t>
            </a:r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endParaRPr lang="ar-AE" sz="2000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59766" y="4198863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   </a:t>
            </a:r>
            <a:r>
              <a:rPr lang="ar-AE" sz="2000" b="1" dirty="0" smtClean="0">
                <a:solidFill>
                  <a:schemeClr val="tx1"/>
                </a:solidFill>
              </a:rPr>
              <a:t> النسبة :</a:t>
            </a:r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endParaRPr lang="ar-AE" sz="2000" b="1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87824" y="3152183"/>
            <a:ext cx="360041" cy="337610"/>
            <a:chOff x="3059832" y="3292056"/>
            <a:chExt cx="272214" cy="280960"/>
          </a:xfrm>
        </p:grpSpPr>
        <p:sp>
          <p:nvSpPr>
            <p:cNvPr id="23" name="Flowchart: Connector 22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4" name="Straight Arrow Connector 23"/>
            <p:cNvCxnSpPr>
              <a:stCxn id="23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8" name="Rectangle 27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77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364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695577"/>
              </p:ext>
            </p:extLst>
          </p:nvPr>
        </p:nvGraphicFramePr>
        <p:xfrm>
          <a:off x="1407666" y="2852935"/>
          <a:ext cx="6096000" cy="35871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prstClr val="black"/>
                          </a:solidFill>
                        </a:rPr>
                        <a:t>C</a:t>
                      </a:r>
                      <a:r>
                        <a:rPr lang="en-US" sz="3200" b="1" baseline="30000" dirty="0" smtClean="0">
                          <a:solidFill>
                            <a:prstClr val="black"/>
                          </a:solidFill>
                        </a:rPr>
                        <a:t>W</a:t>
                      </a:r>
                      <a:r>
                        <a:rPr lang="ar-AE" sz="3200" b="1" baseline="30000" dirty="0" smtClean="0">
                          <a:solidFill>
                            <a:prstClr val="black"/>
                          </a:solidFill>
                        </a:rPr>
                        <a:t>    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أبيض </a:t>
                      </a:r>
                      <a:r>
                        <a:rPr kumimoji="0" lang="en-US" sz="3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ar-AE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وردي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ar-A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أبيض 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وردي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30516" b="50000"/>
          <a:stretch/>
        </p:blipFill>
        <p:spPr bwMode="auto">
          <a:xfrm>
            <a:off x="66774" y="5788248"/>
            <a:ext cx="1028701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7749176" y="1305620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15569" y="1754932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/>
              <a:t>ذ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 </a:t>
            </a:r>
            <a:r>
              <a:rPr lang="ar-AE" sz="2000" b="1" dirty="0" smtClean="0">
                <a:solidFill>
                  <a:schemeClr val="tx1"/>
                </a:solidFill>
              </a:rPr>
              <a:t>ذكر وردي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53168" y="3758127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schemeClr val="tx1"/>
                </a:solidFill>
              </a:rPr>
              <a:t>     أنثي:  بيضاء  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2000" b="1" dirty="0" smtClean="0">
                <a:solidFill>
                  <a:schemeClr val="tx1"/>
                </a:solidFill>
              </a:rPr>
              <a:t>      </a:t>
            </a:r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endParaRPr lang="ar-AE" sz="2000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59766" y="4198863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1:1          </a:t>
            </a:r>
            <a:r>
              <a:rPr lang="ar-AE" sz="2000" b="1" dirty="0" smtClean="0">
                <a:solidFill>
                  <a:schemeClr val="tx1"/>
                </a:solidFill>
              </a:rPr>
              <a:t> النسبة :</a:t>
            </a:r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endParaRPr lang="ar-AE" sz="2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87824" y="3152183"/>
            <a:ext cx="360041" cy="337610"/>
            <a:chOff x="3059832" y="3292056"/>
            <a:chExt cx="272214" cy="280960"/>
          </a:xfrm>
        </p:grpSpPr>
        <p:sp>
          <p:nvSpPr>
            <p:cNvPr id="21" name="Flowchart: Connector 20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3" name="Straight Arrow Connector 22"/>
            <p:cNvCxnSpPr>
              <a:stCxn id="21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5" name="Rectangle 24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23562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0364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82207"/>
              </p:ext>
            </p:extLst>
          </p:nvPr>
        </p:nvGraphicFramePr>
        <p:xfrm>
          <a:off x="1407666" y="2852935"/>
          <a:ext cx="6096000" cy="29523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prstClr val="black"/>
                          </a:solidFill>
                        </a:rPr>
                        <a:t>C</a:t>
                      </a:r>
                      <a:r>
                        <a:rPr lang="en-US" sz="3200" b="1" baseline="30000" dirty="0" smtClean="0">
                          <a:solidFill>
                            <a:prstClr val="black"/>
                          </a:solidFill>
                        </a:rPr>
                        <a:t>W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ar-AE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4" r="30516" b="50000"/>
          <a:stretch/>
        </p:blipFill>
        <p:spPr bwMode="auto">
          <a:xfrm>
            <a:off x="66774" y="5788248"/>
            <a:ext cx="1028701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5" t="33665" r="-870" b="1843"/>
          <a:stretch/>
        </p:blipFill>
        <p:spPr bwMode="auto">
          <a:xfrm>
            <a:off x="7749176" y="1305620"/>
            <a:ext cx="9001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15569" y="1754932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W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 </a:t>
            </a:r>
            <a:r>
              <a:rPr lang="ar-AE" sz="2000" b="1" dirty="0" smtClean="0">
                <a:solidFill>
                  <a:prstClr val="black"/>
                </a:solidFill>
              </a:rPr>
              <a:t>ذكر وردي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53168" y="3758127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أحمر  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</a:t>
            </a:r>
            <a:endParaRPr lang="ar-AE" sz="20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59766" y="4198863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النسبة :</a:t>
            </a:r>
            <a:endParaRPr lang="ar-AE" sz="2000" b="1" dirty="0">
              <a:solidFill>
                <a:prstClr val="black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19168" y="3152183"/>
            <a:ext cx="360041" cy="337610"/>
            <a:chOff x="3059832" y="3292056"/>
            <a:chExt cx="272214" cy="280960"/>
          </a:xfrm>
        </p:grpSpPr>
        <p:sp>
          <p:nvSpPr>
            <p:cNvPr id="21" name="Flowchart: Connector 20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3" name="Straight Arrow Connector 22"/>
            <p:cNvCxnSpPr>
              <a:stCxn id="21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5" name="Rectangle 24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2444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24902" r="15257" b="30130"/>
          <a:stretch/>
        </p:blipFill>
        <p:spPr bwMode="auto">
          <a:xfrm>
            <a:off x="251520" y="1124744"/>
            <a:ext cx="8312472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وان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949550" cy="14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6" y="-99392"/>
            <a:ext cx="2376263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42526" y="310739"/>
            <a:ext cx="8166690" cy="1108423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48712"/>
              </p:ext>
            </p:extLst>
          </p:nvPr>
        </p:nvGraphicFramePr>
        <p:xfrm>
          <a:off x="1407666" y="2852935"/>
          <a:ext cx="6096000" cy="31325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ar-AE" dirty="0" smtClean="0">
                          <a:solidFill>
                            <a:srgbClr val="FF0000"/>
                          </a:solidFill>
                        </a:rPr>
                        <a:t>حامل للمرض</a:t>
                      </a:r>
                      <a:endParaRPr lang="ar-A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13769" y="1754932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82145" y="3821142"/>
            <a:ext cx="3901356" cy="634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70506" y="3417578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النسبة :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3" name="AutoShape 4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870715"/>
            <a:ext cx="1949550" cy="14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39" y="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25" y="5154148"/>
            <a:ext cx="1452661" cy="10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915816" y="3152183"/>
            <a:ext cx="360041" cy="337610"/>
            <a:chOff x="3059832" y="3292056"/>
            <a:chExt cx="272214" cy="280960"/>
          </a:xfrm>
        </p:grpSpPr>
        <p:sp>
          <p:nvSpPr>
            <p:cNvPr id="23" name="Flowchart: Connector 22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4" name="Straight Arrow Connector 23"/>
            <p:cNvCxnSpPr>
              <a:stCxn id="23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8" name="Rectangle 27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5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702" y="282576"/>
            <a:ext cx="8166690" cy="1108423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 والملاريا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1560" y="1844824"/>
            <a:ext cx="8181652" cy="1641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حامل للمرض ( الفرد الهجين ) لديه مقاومة عالية للملاريا: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معدلات الوفيات بسبب الملاريا أقل في المناطق التي تكون فيها صفة مرض أنيميا الخلايا المنجلية أكثر انتشاراَ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لان عدد أكبر من الأفراد يعيش فيها لنقل صفة أنيميا الخلايا المنجلية  لذريتهم 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3" name="AutoShape 4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8" y="425947"/>
            <a:ext cx="1307156" cy="8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952894"/>
            <a:ext cx="6120680" cy="251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89" y="3717032"/>
            <a:ext cx="1833289" cy="24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0352" y="431751"/>
            <a:ext cx="1169640" cy="8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286088" y="5171008"/>
            <a:ext cx="504056" cy="471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37644" y="4450928"/>
            <a:ext cx="100811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1400" b="1" dirty="0" smtClean="0">
                <a:solidFill>
                  <a:schemeClr val="tx1"/>
                </a:solidFill>
              </a:rPr>
              <a:t>تتراكم وتفلق الأوعية </a:t>
            </a:r>
            <a:endParaRPr lang="ar-A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16BC50-E003-4354-B074-A63A49ECD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214422"/>
            <a:ext cx="8610600" cy="2387600"/>
          </a:xfrm>
        </p:spPr>
        <p:txBody>
          <a:bodyPr>
            <a:noAutofit/>
          </a:bodyPr>
          <a:lstStyle/>
          <a:p>
            <a:r>
              <a:rPr lang="en-US" sz="4400" dirty="0"/>
              <a:t>Unit  </a:t>
            </a:r>
            <a:r>
              <a:rPr lang="en-US" sz="4400" dirty="0" smtClean="0"/>
              <a:t>:</a:t>
            </a:r>
            <a:r>
              <a:rPr lang="en-US" dirty="0" smtClean="0"/>
              <a:t>1</a:t>
            </a:r>
            <a:r>
              <a:rPr lang="en-US" sz="4400" dirty="0" smtClean="0"/>
              <a:t>     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ar-AE" sz="4400" dirty="0" smtClean="0"/>
              <a:t>الوراثة المعقدة والوراثة البشرية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      </a:t>
            </a: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Ms</a:t>
            </a:r>
            <a:r>
              <a:rPr lang="en-US" sz="6000" dirty="0">
                <a:solidFill>
                  <a:srgbClr val="FF0000"/>
                </a:solidFill>
              </a:rPr>
              <a:t>. </a:t>
            </a:r>
            <a:r>
              <a:rPr lang="en-US" sz="6000" dirty="0" smtClean="0">
                <a:solidFill>
                  <a:srgbClr val="FF0000"/>
                </a:solidFill>
              </a:rPr>
              <a:t>Amany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19167E8C-4173-41FE-821A-7D63F63C963D}"/>
              </a:ext>
            </a:extLst>
          </p:cNvPr>
          <p:cNvCxnSpPr>
            <a:cxnSpLocks/>
          </p:cNvCxnSpPr>
          <p:nvPr/>
        </p:nvCxnSpPr>
        <p:spPr>
          <a:xfrm flipV="1">
            <a:off x="11103428" y="7247610"/>
            <a:ext cx="0" cy="776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29702" y="282576"/>
            <a:ext cx="8166690" cy="1108423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96452"/>
              </p:ext>
            </p:extLst>
          </p:nvPr>
        </p:nvGraphicFramePr>
        <p:xfrm>
          <a:off x="1407666" y="2852935"/>
          <a:ext cx="6096000" cy="31325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r>
                        <a:rPr lang="ar-AE" dirty="0" smtClean="0"/>
                        <a:t>                       </a:t>
                      </a:r>
                    </a:p>
                    <a:p>
                      <a:pPr rtl="1"/>
                      <a:r>
                        <a:rPr lang="ar-AE" baseline="0" dirty="0" smtClean="0"/>
                        <a:t>  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ar-AE" b="1" dirty="0" smtClean="0">
                          <a:solidFill>
                            <a:srgbClr val="FF0000"/>
                          </a:solidFill>
                        </a:rPr>
                        <a:t>حامل للمرض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13769" y="1754932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82145" y="3821142"/>
            <a:ext cx="3901356" cy="634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470506" y="3417578"/>
            <a:ext cx="39013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النسبة :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sp>
        <p:nvSpPr>
          <p:cNvPr id="3" name="AutoShape 4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870715"/>
            <a:ext cx="1949550" cy="14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39" y="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25" y="5154148"/>
            <a:ext cx="1452661" cy="10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1" name="Rectangle 2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59832" y="3235407"/>
            <a:ext cx="360040" cy="337609"/>
            <a:chOff x="3059832" y="3292056"/>
            <a:chExt cx="272214" cy="280960"/>
          </a:xfrm>
        </p:grpSpPr>
        <p:sp>
          <p:nvSpPr>
            <p:cNvPr id="6" name="Flowchart: Connector 5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6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40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632671" y="193676"/>
            <a:ext cx="8166690" cy="1108423"/>
          </a:xfrm>
        </p:spPr>
        <p:txBody>
          <a:bodyPr>
            <a:normAutofit fontScale="90000"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السيادة غير التامة</a:t>
            </a:r>
            <a:b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مرض أنيميا الخلايا المنجلية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292533"/>
              </p:ext>
            </p:extLst>
          </p:nvPr>
        </p:nvGraphicFramePr>
        <p:xfrm>
          <a:off x="1407666" y="2852935"/>
          <a:ext cx="6096000" cy="31325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سليم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مصاب بأنيميا الخلايا المنجلية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ar-AE" b="1" dirty="0" smtClean="0">
                          <a:solidFill>
                            <a:srgbClr val="FF0000"/>
                          </a:solidFill>
                        </a:rPr>
                        <a:t>حامل للمرض</a:t>
                      </a:r>
                      <a:endParaRPr lang="ar-A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16016" y="220486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80112" y="220486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13769" y="1754932"/>
            <a:ext cx="52031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defRPr/>
            </a:pPr>
            <a:r>
              <a:rPr lang="ar-AE" dirty="0" smtClean="0">
                <a:solidFill>
                  <a:prstClr val="white"/>
                </a:solidFill>
              </a:rPr>
              <a:t>ذ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</a:rPr>
              <a:t>Hb</a:t>
            </a:r>
            <a:r>
              <a:rPr lang="en-US" sz="3200" b="1" baseline="30000" dirty="0" err="1" smtClean="0">
                <a:solidFill>
                  <a:prstClr val="black"/>
                </a:solidFill>
              </a:rPr>
              <a:t>A</a:t>
            </a:r>
            <a:r>
              <a:rPr lang="en-US" sz="3200" b="1" dirty="0" err="1" smtClean="0">
                <a:solidFill>
                  <a:schemeClr val="tx1"/>
                </a:solidFill>
              </a:rPr>
              <a:t>Hb</a:t>
            </a:r>
            <a:r>
              <a:rPr lang="en-US" sz="3200" b="1" baseline="30000" dirty="0" err="1" smtClean="0">
                <a:solidFill>
                  <a:srgbClr val="FF0000"/>
                </a:solidFill>
              </a:rPr>
              <a:t>S</a:t>
            </a:r>
            <a:r>
              <a:rPr lang="ar-AE" sz="3200" b="1" baseline="30000" dirty="0" smtClean="0">
                <a:solidFill>
                  <a:prstClr val="black"/>
                </a:solidFill>
              </a:rPr>
              <a:t> </a:t>
            </a:r>
            <a:r>
              <a:rPr lang="ar-AE" sz="2000" b="1" dirty="0" smtClean="0">
                <a:solidFill>
                  <a:prstClr val="black"/>
                </a:solidFill>
              </a:rPr>
              <a:t>ذكر حامل للمرض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382145" y="3821142"/>
            <a:ext cx="3901356" cy="634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   أنثي:  حاملة لمرض</a:t>
            </a:r>
            <a:r>
              <a:rPr lang="en-US" sz="3200" b="1" dirty="0" err="1">
                <a:solidFill>
                  <a:prstClr val="black"/>
                </a:solidFill>
              </a:rPr>
              <a:t>Hb</a:t>
            </a:r>
            <a:r>
              <a:rPr lang="en-US" sz="3200" b="1" baseline="30000" dirty="0" err="1">
                <a:solidFill>
                  <a:prstClr val="black"/>
                </a:solidFill>
              </a:rPr>
              <a:t>A</a:t>
            </a:r>
            <a:r>
              <a:rPr lang="en-US" sz="3200" b="1" dirty="0" err="1">
                <a:solidFill>
                  <a:schemeClr val="tx1"/>
                </a:solidFill>
              </a:rPr>
              <a:t>Hb</a:t>
            </a:r>
            <a:r>
              <a:rPr lang="en-US" sz="3200" b="1" baseline="30000" dirty="0" err="1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85542" y="4392662"/>
            <a:ext cx="522124" cy="18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5542" y="4769346"/>
            <a:ext cx="522124" cy="675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6393467" y="3340540"/>
            <a:ext cx="4055433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ar-AE" sz="2000" b="1" dirty="0" smtClean="0">
                <a:solidFill>
                  <a:prstClr val="black"/>
                </a:solidFill>
              </a:rPr>
              <a:t>  النسبة</a:t>
            </a:r>
            <a:r>
              <a:rPr lang="en-US" sz="2000" b="1" dirty="0" smtClean="0">
                <a:solidFill>
                  <a:srgbClr val="FF0000"/>
                </a:solidFill>
              </a:rPr>
              <a:t>25%:50%:25%</a:t>
            </a:r>
            <a:r>
              <a:rPr lang="ar-AE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</a:t>
            </a:r>
            <a:r>
              <a:rPr lang="en-US" sz="2000" b="1" dirty="0" smtClean="0">
                <a:solidFill>
                  <a:prstClr val="black"/>
                </a:solidFill>
              </a:rPr>
              <a:t>1:2:1</a:t>
            </a:r>
            <a:endParaRPr lang="ar-AE" sz="2000" b="1" dirty="0">
              <a:solidFill>
                <a:prstClr val="black"/>
              </a:solidFill>
            </a:endParaRPr>
          </a:p>
        </p:txBody>
      </p:sp>
      <p:sp>
        <p:nvSpPr>
          <p:cNvPr id="2" name="AutoShape 2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>
              <a:solidFill>
                <a:prstClr val="black"/>
              </a:solidFill>
            </a:endParaRPr>
          </a:p>
        </p:txBody>
      </p:sp>
      <p:sp>
        <p:nvSpPr>
          <p:cNvPr id="3" name="AutoShape 4" descr="الوراثة وراء فقر الدم المنجلي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AE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8" y="870715"/>
            <a:ext cx="1949550" cy="14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39" y="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25" y="5154148"/>
            <a:ext cx="1452661" cy="10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051267" y="3152183"/>
            <a:ext cx="360041" cy="337610"/>
            <a:chOff x="3059832" y="3292056"/>
            <a:chExt cx="272214" cy="280960"/>
          </a:xfrm>
        </p:grpSpPr>
        <p:sp>
          <p:nvSpPr>
            <p:cNvPr id="21" name="Flowchart: Connector 20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3" name="Straight Arrow Connector 22"/>
            <p:cNvCxnSpPr>
              <a:stCxn id="21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25" name="Rectangle 24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7840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أولا : اختر أدق بديل من بين البدائل التي تلي كل عبارة مما يلي: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0340" y="1124744"/>
            <a:ext cx="8229600" cy="4525963"/>
          </a:xfrm>
        </p:spPr>
        <p:txBody>
          <a:bodyPr/>
          <a:lstStyle/>
          <a:p>
            <a:r>
              <a:rPr lang="ar-AE" b="1" dirty="0" smtClean="0"/>
              <a:t>1- يمكن أن يكون هناك شخصا هجينا في حالة : </a:t>
            </a:r>
            <a:endParaRPr lang="en-US" dirty="0" smtClean="0"/>
          </a:p>
          <a:p>
            <a:pPr>
              <a:buNone/>
            </a:pPr>
            <a:r>
              <a:rPr lang="ar-AE" b="1" dirty="0" smtClean="0"/>
              <a:t>    أ- التليف </a:t>
            </a:r>
            <a:r>
              <a:rPr lang="ar-AE" b="1" dirty="0" err="1" smtClean="0"/>
              <a:t>الحوصلي</a:t>
            </a:r>
            <a:r>
              <a:rPr lang="ar-AE" b="1" dirty="0" smtClean="0"/>
              <a:t> .           ب- </a:t>
            </a:r>
            <a:r>
              <a:rPr lang="ar-AE" b="1" dirty="0" err="1" smtClean="0"/>
              <a:t>تاي</a:t>
            </a:r>
            <a:r>
              <a:rPr lang="ar-AE" b="1" dirty="0" smtClean="0"/>
              <a:t> </a:t>
            </a:r>
            <a:r>
              <a:rPr lang="ar-AE" b="1" dirty="0" err="1" smtClean="0"/>
              <a:t>ساكس</a:t>
            </a:r>
            <a:r>
              <a:rPr lang="ar-AE" b="1" dirty="0" smtClean="0"/>
              <a:t> .                جـ- هنتجتون .                  د- فينيل كيتونيوريا </a:t>
            </a:r>
          </a:p>
          <a:p>
            <a:r>
              <a:rPr lang="ar-AE" sz="2800" b="1" dirty="0" smtClean="0"/>
              <a:t>2-ما </a:t>
            </a:r>
            <a:r>
              <a:rPr lang="ar-AE" sz="2800" b="1" dirty="0"/>
              <a:t>احتمال إنجاب ابن طبيعي إذا كان الأب  مصاب بمرض أنيميا البحر الأبيض المتوسط والأم طبيعية متماثلة الجينات:</a:t>
            </a:r>
          </a:p>
          <a:p>
            <a:r>
              <a:rPr lang="ar-AE" b="1" dirty="0"/>
              <a:t>أ-</a:t>
            </a:r>
            <a:r>
              <a:rPr lang="en-US" b="1" dirty="0"/>
              <a:t>25%</a:t>
            </a:r>
            <a:r>
              <a:rPr lang="ar-AE" b="1" dirty="0"/>
              <a:t>            ب-</a:t>
            </a:r>
            <a:r>
              <a:rPr lang="en-US" b="1" dirty="0"/>
              <a:t>50%  </a:t>
            </a:r>
            <a:r>
              <a:rPr lang="ar-AE" b="1" dirty="0"/>
              <a:t>      ج- </a:t>
            </a:r>
            <a:r>
              <a:rPr lang="en-US" b="1" dirty="0"/>
              <a:t>75%</a:t>
            </a:r>
            <a:r>
              <a:rPr lang="ar-AE" b="1" dirty="0"/>
              <a:t>      د- </a:t>
            </a:r>
            <a:r>
              <a:rPr lang="en-US" b="1" dirty="0" smtClean="0"/>
              <a:t>0%</a:t>
            </a:r>
            <a:endParaRPr lang="ar-AE" b="1" dirty="0"/>
          </a:p>
        </p:txBody>
      </p:sp>
      <p:sp>
        <p:nvSpPr>
          <p:cNvPr id="4" name="Rectangle 3"/>
          <p:cNvSpPr/>
          <p:nvPr/>
        </p:nvSpPr>
        <p:spPr>
          <a:xfrm>
            <a:off x="698376" y="4725144"/>
            <a:ext cx="7966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 smtClean="0"/>
              <a:t>3-ما </a:t>
            </a:r>
            <a:r>
              <a:rPr lang="ar-AE" sz="2800" b="1" dirty="0"/>
              <a:t>احتمال إنجاب ابن طبيعي إذا كان الأب  </a:t>
            </a:r>
            <a:r>
              <a:rPr lang="ar-AE" sz="2800" b="1" dirty="0" smtClean="0"/>
              <a:t>متوسط الإصابة </a:t>
            </a:r>
            <a:r>
              <a:rPr lang="ar-AE" sz="2800" b="1" dirty="0"/>
              <a:t>بمرض أنيميا البحر الأبيض المتوسط والأم </a:t>
            </a:r>
            <a:r>
              <a:rPr lang="ar-AE" sz="2800" b="1" dirty="0" smtClean="0"/>
              <a:t>متوسطة الإصابة:</a:t>
            </a:r>
          </a:p>
          <a:p>
            <a:r>
              <a:rPr lang="ar-AE" sz="3200" b="1" dirty="0" smtClean="0"/>
              <a:t>أ-</a:t>
            </a:r>
            <a:r>
              <a:rPr lang="en-US" sz="3200" b="1" dirty="0" smtClean="0"/>
              <a:t>25%</a:t>
            </a:r>
            <a:r>
              <a:rPr lang="ar-AE" sz="3200" b="1" dirty="0" smtClean="0"/>
              <a:t>            ب-</a:t>
            </a:r>
            <a:r>
              <a:rPr lang="en-US" sz="3200" b="1" dirty="0" smtClean="0"/>
              <a:t>50%  </a:t>
            </a:r>
            <a:r>
              <a:rPr lang="ar-AE" sz="3200" b="1" dirty="0" smtClean="0"/>
              <a:t>      ج- </a:t>
            </a:r>
            <a:r>
              <a:rPr lang="en-US" sz="3200" b="1" dirty="0" smtClean="0"/>
              <a:t>75%</a:t>
            </a:r>
            <a:r>
              <a:rPr lang="ar-AE" sz="3200" b="1" dirty="0" smtClean="0"/>
              <a:t>      د- </a:t>
            </a:r>
            <a:r>
              <a:rPr lang="en-US" sz="3200" b="1" dirty="0" smtClean="0"/>
              <a:t>100%</a:t>
            </a:r>
            <a:endParaRPr lang="ar-A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أولا : اختر أدق بديل من بين البدائل التي تلي كل عبارة مما يلي: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0340" y="1124744"/>
            <a:ext cx="8229600" cy="4525963"/>
          </a:xfrm>
        </p:spPr>
        <p:txBody>
          <a:bodyPr/>
          <a:lstStyle/>
          <a:p>
            <a:r>
              <a:rPr lang="ar-AE" b="1" dirty="0" smtClean="0"/>
              <a:t>1- يمكن أن يكون هناك شخصا هجينا في حالة : </a:t>
            </a:r>
            <a:endParaRPr lang="en-US" dirty="0" smtClean="0"/>
          </a:p>
          <a:p>
            <a:pPr>
              <a:buNone/>
            </a:pPr>
            <a:r>
              <a:rPr lang="ar-AE" b="1" dirty="0" smtClean="0"/>
              <a:t>    أ- التليف </a:t>
            </a:r>
            <a:r>
              <a:rPr lang="ar-AE" b="1" dirty="0" err="1" smtClean="0"/>
              <a:t>الحوصلي</a:t>
            </a:r>
            <a:r>
              <a:rPr lang="ar-AE" b="1" dirty="0" smtClean="0"/>
              <a:t> .           ب- </a:t>
            </a:r>
            <a:r>
              <a:rPr lang="ar-AE" b="1" dirty="0" err="1" smtClean="0"/>
              <a:t>تاي</a:t>
            </a:r>
            <a:r>
              <a:rPr lang="ar-AE" b="1" dirty="0" smtClean="0"/>
              <a:t> </a:t>
            </a:r>
            <a:r>
              <a:rPr lang="ar-AE" b="1" dirty="0" err="1" smtClean="0"/>
              <a:t>ساكس</a:t>
            </a:r>
            <a:r>
              <a:rPr lang="ar-AE" b="1" dirty="0" smtClean="0"/>
              <a:t> .                </a:t>
            </a:r>
            <a:r>
              <a:rPr lang="ar-AE" b="1" dirty="0" smtClean="0">
                <a:solidFill>
                  <a:srgbClr val="FF0000"/>
                </a:solidFill>
              </a:rPr>
              <a:t>جـ- هنتجتون </a:t>
            </a:r>
            <a:r>
              <a:rPr lang="ar-AE" b="1" dirty="0" smtClean="0"/>
              <a:t>.                  د- فينيل كيتونيوريا </a:t>
            </a:r>
          </a:p>
          <a:p>
            <a:r>
              <a:rPr lang="ar-AE" sz="2800" b="1" dirty="0" smtClean="0"/>
              <a:t>2-ما </a:t>
            </a:r>
            <a:r>
              <a:rPr lang="ar-AE" sz="2800" b="1" dirty="0"/>
              <a:t>احتمال إنجاب ابن طبيعي إذا كان الأب  مصاب بمرض أنيميا البحر الأبيض المتوسط والأم طبيعية متماثلة الجينات:</a:t>
            </a:r>
          </a:p>
          <a:p>
            <a:r>
              <a:rPr lang="ar-AE" b="1" dirty="0"/>
              <a:t>أ-</a:t>
            </a:r>
            <a:r>
              <a:rPr lang="en-US" b="1" dirty="0"/>
              <a:t>25%</a:t>
            </a:r>
            <a:r>
              <a:rPr lang="ar-AE" b="1" dirty="0"/>
              <a:t>            ب-</a:t>
            </a:r>
            <a:r>
              <a:rPr lang="en-US" b="1" dirty="0"/>
              <a:t>50%  </a:t>
            </a:r>
            <a:r>
              <a:rPr lang="ar-AE" b="1" dirty="0"/>
              <a:t>      ج- </a:t>
            </a:r>
            <a:r>
              <a:rPr lang="en-US" b="1" dirty="0"/>
              <a:t>75%</a:t>
            </a:r>
            <a:r>
              <a:rPr lang="ar-AE" b="1" dirty="0"/>
              <a:t>      </a:t>
            </a:r>
            <a:r>
              <a:rPr lang="ar-AE" b="1" dirty="0">
                <a:solidFill>
                  <a:srgbClr val="FF0000"/>
                </a:solidFill>
              </a:rPr>
              <a:t>د- </a:t>
            </a:r>
            <a:r>
              <a:rPr lang="en-US" b="1" dirty="0" smtClean="0">
                <a:solidFill>
                  <a:srgbClr val="FF0000"/>
                </a:solidFill>
              </a:rPr>
              <a:t>0%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376" y="4725144"/>
            <a:ext cx="7966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 smtClean="0"/>
              <a:t>3-ما </a:t>
            </a:r>
            <a:r>
              <a:rPr lang="ar-AE" sz="2800" b="1" dirty="0"/>
              <a:t>احتمال إنجاب ابن طبيعي إذا كان الأب  </a:t>
            </a:r>
            <a:r>
              <a:rPr lang="ar-AE" sz="2800" b="1" dirty="0" smtClean="0"/>
              <a:t>متوسط الإصابة </a:t>
            </a:r>
            <a:r>
              <a:rPr lang="ar-AE" sz="2800" b="1" dirty="0"/>
              <a:t>بمرض أنيميا البحر الأبيض المتوسط والأم </a:t>
            </a:r>
            <a:r>
              <a:rPr lang="ar-AE" sz="2800" b="1" dirty="0" smtClean="0"/>
              <a:t>متوسطة الإصابة:</a:t>
            </a:r>
          </a:p>
          <a:p>
            <a:r>
              <a:rPr lang="ar-AE" sz="3200" b="1" dirty="0" smtClean="0">
                <a:solidFill>
                  <a:srgbClr val="FF0000"/>
                </a:solidFill>
              </a:rPr>
              <a:t>أ-</a:t>
            </a:r>
            <a:r>
              <a:rPr lang="en-US" sz="3200" b="1" dirty="0" smtClean="0">
                <a:solidFill>
                  <a:srgbClr val="FF0000"/>
                </a:solidFill>
              </a:rPr>
              <a:t>25%</a:t>
            </a:r>
            <a:r>
              <a:rPr lang="ar-AE" sz="3200" b="1" dirty="0" smtClean="0">
                <a:solidFill>
                  <a:srgbClr val="FF0000"/>
                </a:solidFill>
              </a:rPr>
              <a:t>            </a:t>
            </a:r>
            <a:r>
              <a:rPr lang="ar-AE" sz="3200" b="1" dirty="0" smtClean="0"/>
              <a:t>ب-</a:t>
            </a:r>
            <a:r>
              <a:rPr lang="en-US" sz="3200" b="1" dirty="0" smtClean="0"/>
              <a:t>50%  </a:t>
            </a:r>
            <a:r>
              <a:rPr lang="ar-AE" sz="3200" b="1" dirty="0" smtClean="0"/>
              <a:t>      ج- </a:t>
            </a:r>
            <a:r>
              <a:rPr lang="en-US" sz="3200" b="1" dirty="0" smtClean="0"/>
              <a:t>75%</a:t>
            </a:r>
            <a:r>
              <a:rPr lang="ar-AE" sz="3200" b="1" dirty="0" smtClean="0"/>
              <a:t>      د- </a:t>
            </a:r>
            <a:r>
              <a:rPr lang="en-US" sz="3200" b="1" dirty="0" smtClean="0"/>
              <a:t>100%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24794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أولا : اختر أدق بديل من بين البدائل التي تلي كل عبارة مما يلي: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0340" y="1124744"/>
            <a:ext cx="8229600" cy="4525963"/>
          </a:xfrm>
        </p:spPr>
        <p:txBody>
          <a:bodyPr/>
          <a:lstStyle/>
          <a:p>
            <a:r>
              <a:rPr lang="ar-AE" b="1" dirty="0" smtClean="0"/>
              <a:t>4- من الاختلالات الوراثية السائدة  حالة : </a:t>
            </a:r>
            <a:endParaRPr lang="en-US" dirty="0" smtClean="0"/>
          </a:p>
          <a:p>
            <a:pPr>
              <a:buNone/>
            </a:pPr>
            <a:r>
              <a:rPr lang="ar-AE" b="1" dirty="0" smtClean="0"/>
              <a:t>    أ- التليف </a:t>
            </a:r>
            <a:r>
              <a:rPr lang="ar-AE" b="1" dirty="0" err="1" smtClean="0"/>
              <a:t>الحوصلي</a:t>
            </a:r>
            <a:r>
              <a:rPr lang="ar-AE" b="1" dirty="0" smtClean="0"/>
              <a:t> .           ب- </a:t>
            </a:r>
            <a:r>
              <a:rPr lang="ar-AE" b="1" dirty="0" err="1" smtClean="0"/>
              <a:t>تاي</a:t>
            </a:r>
            <a:r>
              <a:rPr lang="ar-AE" b="1" dirty="0" smtClean="0"/>
              <a:t> </a:t>
            </a:r>
            <a:r>
              <a:rPr lang="ar-AE" b="1" dirty="0" err="1" smtClean="0"/>
              <a:t>ساكس</a:t>
            </a:r>
            <a:r>
              <a:rPr lang="ar-AE" b="1" dirty="0" smtClean="0"/>
              <a:t> .                جـ- هنتجتون .                  د- فينيل كيتونيوريا </a:t>
            </a:r>
          </a:p>
          <a:p>
            <a:r>
              <a:rPr lang="ar-AE" sz="2800" b="1" dirty="0" smtClean="0"/>
              <a:t>5-ما </a:t>
            </a:r>
            <a:r>
              <a:rPr lang="ar-AE" sz="2800" b="1" dirty="0"/>
              <a:t>احتمال </a:t>
            </a:r>
            <a:r>
              <a:rPr lang="ar-AE" sz="2800" b="1" dirty="0" smtClean="0"/>
              <a:t>إنجاب أبن  متوسط الأصابة إذا </a:t>
            </a:r>
            <a:r>
              <a:rPr lang="ar-AE" sz="2800" b="1" dirty="0"/>
              <a:t>كان الأب  مصاب بمرض أنيميا البحر الأبيض المتوسط والأم طبيعية متماثلة الجينات:</a:t>
            </a:r>
          </a:p>
          <a:p>
            <a:r>
              <a:rPr lang="ar-AE" b="1" dirty="0"/>
              <a:t>أ-</a:t>
            </a:r>
            <a:r>
              <a:rPr lang="en-US" b="1" dirty="0"/>
              <a:t>25%</a:t>
            </a:r>
            <a:r>
              <a:rPr lang="ar-AE" b="1" dirty="0"/>
              <a:t>            ب-</a:t>
            </a:r>
            <a:r>
              <a:rPr lang="en-US" b="1" dirty="0"/>
              <a:t>50%  </a:t>
            </a:r>
            <a:r>
              <a:rPr lang="ar-AE" b="1" dirty="0"/>
              <a:t>      ج- </a:t>
            </a:r>
            <a:r>
              <a:rPr lang="en-US" b="1" dirty="0"/>
              <a:t>75%</a:t>
            </a:r>
            <a:r>
              <a:rPr lang="ar-AE" b="1" dirty="0"/>
              <a:t>      د- </a:t>
            </a:r>
            <a:r>
              <a:rPr lang="en-US" b="1" dirty="0" smtClean="0"/>
              <a:t>100%</a:t>
            </a:r>
            <a:endParaRPr lang="ar-AE" b="1" dirty="0"/>
          </a:p>
        </p:txBody>
      </p:sp>
      <p:sp>
        <p:nvSpPr>
          <p:cNvPr id="4" name="Rectangle 3"/>
          <p:cNvSpPr/>
          <p:nvPr/>
        </p:nvSpPr>
        <p:spPr>
          <a:xfrm>
            <a:off x="698376" y="4581128"/>
            <a:ext cx="7966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 smtClean="0"/>
              <a:t>6-ما </a:t>
            </a:r>
            <a:r>
              <a:rPr lang="ar-AE" sz="2800" b="1" dirty="0"/>
              <a:t>احتمال إنجاب ابن </a:t>
            </a:r>
            <a:r>
              <a:rPr lang="ar-AE" sz="2800" b="1" dirty="0" smtClean="0"/>
              <a:t>مصا ب إذا </a:t>
            </a:r>
            <a:r>
              <a:rPr lang="ar-AE" sz="2800" b="1" dirty="0"/>
              <a:t>كان الأب  </a:t>
            </a:r>
            <a:r>
              <a:rPr lang="ar-AE" sz="2800" b="1" dirty="0" smtClean="0"/>
              <a:t>متوسط الإصابة </a:t>
            </a:r>
            <a:r>
              <a:rPr lang="ar-AE" sz="2800" b="1" dirty="0"/>
              <a:t>بمرض أنيميا البحر الأبيض المتوسط والأم </a:t>
            </a:r>
            <a:r>
              <a:rPr lang="ar-AE" sz="2800" b="1" dirty="0" smtClean="0"/>
              <a:t>متوسطة الإصابة:</a:t>
            </a:r>
          </a:p>
          <a:p>
            <a:r>
              <a:rPr lang="ar-AE" sz="3200" b="1" dirty="0" smtClean="0"/>
              <a:t>أ-</a:t>
            </a:r>
            <a:r>
              <a:rPr lang="en-US" sz="3200" b="1" dirty="0" smtClean="0"/>
              <a:t>25%</a:t>
            </a:r>
            <a:r>
              <a:rPr lang="ar-AE" sz="3200" b="1" dirty="0" smtClean="0"/>
              <a:t>            ب-</a:t>
            </a:r>
            <a:r>
              <a:rPr lang="en-US" sz="3200" b="1" dirty="0" smtClean="0"/>
              <a:t>50%  </a:t>
            </a:r>
            <a:r>
              <a:rPr lang="ar-AE" sz="3200" b="1" dirty="0" smtClean="0"/>
              <a:t>      ج- </a:t>
            </a:r>
            <a:r>
              <a:rPr lang="en-US" sz="3200" b="1" dirty="0" smtClean="0"/>
              <a:t>75%</a:t>
            </a:r>
            <a:r>
              <a:rPr lang="ar-AE" sz="3200" b="1" dirty="0" smtClean="0"/>
              <a:t>      د- </a:t>
            </a:r>
            <a:r>
              <a:rPr lang="en-US" sz="3200" b="1" dirty="0" smtClean="0"/>
              <a:t>100%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8289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أولا : اختر أدق بديل من بين البدائل التي تلي كل عبارة مما يلي: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0340" y="1124744"/>
            <a:ext cx="8229600" cy="4525963"/>
          </a:xfrm>
        </p:spPr>
        <p:txBody>
          <a:bodyPr/>
          <a:lstStyle/>
          <a:p>
            <a:r>
              <a:rPr lang="ar-AE" b="1" dirty="0" smtClean="0"/>
              <a:t>4- من الاختلالات الوراثية السائدة  حالة : </a:t>
            </a:r>
            <a:endParaRPr lang="en-US" dirty="0" smtClean="0"/>
          </a:p>
          <a:p>
            <a:pPr>
              <a:buNone/>
            </a:pPr>
            <a:r>
              <a:rPr lang="ar-AE" b="1" dirty="0" smtClean="0"/>
              <a:t>    أ- التليف </a:t>
            </a:r>
            <a:r>
              <a:rPr lang="ar-AE" b="1" dirty="0" err="1" smtClean="0"/>
              <a:t>الحوصلي</a:t>
            </a:r>
            <a:r>
              <a:rPr lang="ar-AE" b="1" dirty="0" smtClean="0"/>
              <a:t> .           ب- </a:t>
            </a:r>
            <a:r>
              <a:rPr lang="ar-AE" b="1" dirty="0" err="1" smtClean="0"/>
              <a:t>تاي</a:t>
            </a:r>
            <a:r>
              <a:rPr lang="ar-AE" b="1" dirty="0" smtClean="0"/>
              <a:t> </a:t>
            </a:r>
            <a:r>
              <a:rPr lang="ar-AE" b="1" dirty="0" err="1" smtClean="0"/>
              <a:t>ساكس</a:t>
            </a:r>
            <a:r>
              <a:rPr lang="ar-AE" b="1" dirty="0" smtClean="0"/>
              <a:t> .                </a:t>
            </a:r>
            <a:r>
              <a:rPr lang="ar-AE" b="1" dirty="0" smtClean="0">
                <a:solidFill>
                  <a:srgbClr val="FF0000"/>
                </a:solidFill>
              </a:rPr>
              <a:t>جـ- هنتجتون </a:t>
            </a:r>
            <a:r>
              <a:rPr lang="ar-AE" b="1" dirty="0" smtClean="0"/>
              <a:t>.                  د- فينيل كيتونيوريا </a:t>
            </a:r>
          </a:p>
          <a:p>
            <a:r>
              <a:rPr lang="ar-AE" sz="2800" b="1" dirty="0" smtClean="0"/>
              <a:t>5-ما </a:t>
            </a:r>
            <a:r>
              <a:rPr lang="ar-AE" sz="2800" b="1" dirty="0"/>
              <a:t>احتمال </a:t>
            </a:r>
            <a:r>
              <a:rPr lang="ar-AE" sz="2800" b="1" dirty="0" smtClean="0"/>
              <a:t>إنجاب إبن متوسط الأصابة إذا </a:t>
            </a:r>
            <a:r>
              <a:rPr lang="ar-AE" sz="2800" b="1" dirty="0"/>
              <a:t>كان الأب  مصاب بمرض أنيميا البحر الأبيض المتوسط والأم طبيعية متماثلة الجينات:</a:t>
            </a:r>
          </a:p>
          <a:p>
            <a:r>
              <a:rPr lang="ar-AE" b="1" dirty="0"/>
              <a:t>أ-</a:t>
            </a:r>
            <a:r>
              <a:rPr lang="en-US" b="1" dirty="0"/>
              <a:t>25%</a:t>
            </a:r>
            <a:r>
              <a:rPr lang="ar-AE" b="1" dirty="0"/>
              <a:t>            ب-</a:t>
            </a:r>
            <a:r>
              <a:rPr lang="en-US" b="1" dirty="0"/>
              <a:t>50%  </a:t>
            </a:r>
            <a:r>
              <a:rPr lang="ar-AE" b="1" dirty="0"/>
              <a:t>      ج- </a:t>
            </a:r>
            <a:r>
              <a:rPr lang="en-US" b="1" dirty="0"/>
              <a:t>75%</a:t>
            </a:r>
            <a:r>
              <a:rPr lang="ar-AE" b="1" dirty="0"/>
              <a:t>      </a:t>
            </a:r>
            <a:r>
              <a:rPr lang="ar-AE" b="1" dirty="0">
                <a:solidFill>
                  <a:srgbClr val="FF0000"/>
                </a:solidFill>
              </a:rPr>
              <a:t>د- </a:t>
            </a:r>
            <a:r>
              <a:rPr lang="en-US" b="1" dirty="0" smtClean="0">
                <a:solidFill>
                  <a:srgbClr val="FF0000"/>
                </a:solidFill>
              </a:rPr>
              <a:t>100%</a:t>
            </a:r>
            <a:endParaRPr lang="ar-AE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8376" y="4725144"/>
            <a:ext cx="7966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b="1" dirty="0" smtClean="0"/>
              <a:t>6-ما </a:t>
            </a:r>
            <a:r>
              <a:rPr lang="ar-AE" sz="2800" b="1" dirty="0"/>
              <a:t>احتمال إنجاب ابن </a:t>
            </a:r>
            <a:r>
              <a:rPr lang="ar-AE" sz="2800" b="1" dirty="0" smtClean="0"/>
              <a:t>مصا ب إذا </a:t>
            </a:r>
            <a:r>
              <a:rPr lang="ar-AE" sz="2800" b="1" dirty="0"/>
              <a:t>كان الأب  </a:t>
            </a:r>
            <a:r>
              <a:rPr lang="ar-AE" sz="2800" b="1" dirty="0" smtClean="0"/>
              <a:t>متوسط الإصابة </a:t>
            </a:r>
            <a:r>
              <a:rPr lang="ar-AE" sz="2800" b="1" dirty="0"/>
              <a:t>بمرض أنيميا البحر الأبيض المتوسط والأم </a:t>
            </a:r>
            <a:r>
              <a:rPr lang="ar-AE" sz="2800" b="1" dirty="0" smtClean="0"/>
              <a:t>متوسطة الإصابة:</a:t>
            </a:r>
          </a:p>
          <a:p>
            <a:r>
              <a:rPr lang="ar-AE" sz="3200" b="1" dirty="0" smtClean="0">
                <a:solidFill>
                  <a:srgbClr val="FF0000"/>
                </a:solidFill>
              </a:rPr>
              <a:t>أ-</a:t>
            </a:r>
            <a:r>
              <a:rPr lang="en-US" sz="3200" b="1" dirty="0" smtClean="0">
                <a:solidFill>
                  <a:srgbClr val="FF0000"/>
                </a:solidFill>
              </a:rPr>
              <a:t>25%</a:t>
            </a:r>
            <a:r>
              <a:rPr lang="ar-AE" sz="3200" b="1" dirty="0" smtClean="0"/>
              <a:t>            ب-</a:t>
            </a:r>
            <a:r>
              <a:rPr lang="en-US" sz="3200" b="1" dirty="0" smtClean="0"/>
              <a:t>50%  </a:t>
            </a:r>
            <a:r>
              <a:rPr lang="ar-AE" sz="3200" b="1" dirty="0" smtClean="0"/>
              <a:t>      ج- </a:t>
            </a:r>
            <a:r>
              <a:rPr lang="en-US" sz="3200" b="1" dirty="0" smtClean="0"/>
              <a:t>75%</a:t>
            </a:r>
            <a:r>
              <a:rPr lang="ar-AE" sz="3200" b="1" dirty="0" smtClean="0"/>
              <a:t>      د- </a:t>
            </a:r>
            <a:r>
              <a:rPr lang="en-US" sz="3200" b="1" dirty="0" smtClean="0"/>
              <a:t>100%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2116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قيم  ما إذا كانت الإصابة بمرض أنيميا الخلايا المنجلية إيجابية أم سلبية بالنسبة لشخص يعيش في أفريقيا الوسطي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ما احتمال إنجاب ابن طبيعي إذا كان الأب  مصاب بمرض أنيميا البحر الأبيض المتوسط والأم طبيعية متماثلة الجينات</a:t>
            </a:r>
          </a:p>
          <a:p>
            <a:r>
              <a:rPr lang="ar-A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قيم  ما إذا كانت الإصابة بمرض أنيميا الخلايا المنجلية إيجابية أم سلبية بالنسبة لشخص يعيش في أفريقيا الوسطي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5464" y="1226811"/>
            <a:ext cx="8229600" cy="4525963"/>
          </a:xfrm>
        </p:spPr>
        <p:txBody>
          <a:bodyPr/>
          <a:lstStyle/>
          <a:p>
            <a:r>
              <a:rPr lang="ar-AE" dirty="0" smtClean="0"/>
              <a:t>ما احتمال إنجاب ابن طبيعي إذا كان الأب  مصاب بمرض أنيميا البحر الأبيض المتوسط والأم طبيعية متماثلة الجينات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20977"/>
              </p:ext>
            </p:extLst>
          </p:nvPr>
        </p:nvGraphicFramePr>
        <p:xfrm>
          <a:off x="1407666" y="2852935"/>
          <a:ext cx="6096000" cy="331278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71208" y="6093296"/>
            <a:ext cx="482453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0%:</a:t>
            </a:r>
            <a:r>
              <a:rPr lang="ar-AE" sz="2000" dirty="0"/>
              <a:t> </a:t>
            </a:r>
            <a:r>
              <a:rPr lang="ar-AE" sz="2000" dirty="0" smtClean="0"/>
              <a:t>احتما</a:t>
            </a:r>
            <a:r>
              <a:rPr lang="ar-AE" sz="3200" dirty="0">
                <a:solidFill>
                  <a:prstClr val="black"/>
                </a:solidFill>
              </a:rPr>
              <a:t> احتمال إنجاب ابن طبيعي </a:t>
            </a:r>
            <a:r>
              <a:rPr lang="ar-AE" sz="2000" dirty="0" smtClean="0"/>
              <a:t>ل </a:t>
            </a:r>
            <a:r>
              <a:rPr lang="ar-AE" sz="2000" dirty="0"/>
              <a:t>إنجاب ابن طبيعي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051267" y="3152183"/>
            <a:ext cx="360041" cy="337610"/>
            <a:chOff x="3059832" y="3292056"/>
            <a:chExt cx="272214" cy="280960"/>
          </a:xfrm>
        </p:grpSpPr>
        <p:sp>
          <p:nvSpPr>
            <p:cNvPr id="8" name="Flowchart: Connector 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11" name="Rectangle 1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5130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قيم  ما إذا كانت الإصابة بمرض أنيميا الخلايا المنجلية إيجابية أم سلبية بالنسبة لشخص يعيش في أفريقيا الوسطي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ما احتمال إنجاب ابن طبيعي إذا كان الأب  مصاب بمرض أنيميا البحر الأبيض المتوسط والأم طبيعية متماثلة الجينات</a:t>
            </a:r>
          </a:p>
          <a:p>
            <a:r>
              <a:rPr lang="ar-AE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21656"/>
              </p:ext>
            </p:extLst>
          </p:nvPr>
        </p:nvGraphicFramePr>
        <p:xfrm>
          <a:off x="1407666" y="2852935"/>
          <a:ext cx="6096000" cy="21484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95736" y="5229200"/>
            <a:ext cx="626469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0%:</a:t>
            </a:r>
            <a:r>
              <a:rPr lang="ar-AE" sz="2000" dirty="0"/>
              <a:t> </a:t>
            </a:r>
            <a:r>
              <a:rPr lang="ar-AE" sz="2000" dirty="0" smtClean="0"/>
              <a:t>احتما</a:t>
            </a:r>
            <a:r>
              <a:rPr lang="ar-AE" sz="3200" dirty="0">
                <a:solidFill>
                  <a:prstClr val="black"/>
                </a:solidFill>
              </a:rPr>
              <a:t> احتمال إنجاب ابن طبيعي </a:t>
            </a:r>
            <a:r>
              <a:rPr lang="ar-AE" sz="2000" dirty="0" smtClean="0"/>
              <a:t>ل </a:t>
            </a:r>
            <a:r>
              <a:rPr lang="ar-AE" sz="2000" dirty="0"/>
              <a:t>إنجاب ابن طبيعي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407666" y="2852936"/>
            <a:ext cx="201220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051267" y="3152183"/>
            <a:ext cx="360041" cy="337610"/>
            <a:chOff x="3059832" y="3292056"/>
            <a:chExt cx="272214" cy="280960"/>
          </a:xfrm>
        </p:grpSpPr>
        <p:sp>
          <p:nvSpPr>
            <p:cNvPr id="8" name="Flowchart: Connector 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11" name="Rectangle 1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13764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AE" sz="2800" b="1" u="sng" dirty="0" smtClean="0"/>
              <a:t>قيم  ما إذا كانت الإصابة بمرض أنيميا الخلايا المنجلية إيجابية أم سلبية بالنسبة لشخص يعيش في أفريقيا الوسطي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AE" dirty="0" smtClean="0"/>
              <a:t>ما احتمال إنجاب ابن طبيعي إذا كان الأب  مصاب بمرض أنيميا البحر الأبيض المتوسط والأم طبيعية متماثلة الجينات</a:t>
            </a:r>
          </a:p>
          <a:p>
            <a:r>
              <a:rPr lang="ar-AE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89737"/>
              </p:ext>
            </p:extLst>
          </p:nvPr>
        </p:nvGraphicFramePr>
        <p:xfrm>
          <a:off x="1590854" y="2714817"/>
          <a:ext cx="4781346" cy="21484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90673"/>
                <a:gridCol w="2390673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32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حامل للمرض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kumimoji="0" lang="en-US" sz="3200" b="1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95736" y="5229200"/>
            <a:ext cx="626469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0%:</a:t>
            </a:r>
            <a:r>
              <a:rPr lang="ar-AE" sz="2000" dirty="0"/>
              <a:t> </a:t>
            </a:r>
            <a:r>
              <a:rPr lang="ar-AE" sz="2000" dirty="0" smtClean="0"/>
              <a:t>احتما</a:t>
            </a:r>
            <a:r>
              <a:rPr lang="ar-AE" sz="3200" dirty="0">
                <a:solidFill>
                  <a:prstClr val="black"/>
                </a:solidFill>
              </a:rPr>
              <a:t> احتمال إنجاب ابن طبيعي </a:t>
            </a:r>
            <a:r>
              <a:rPr lang="ar-AE" sz="2000" dirty="0" smtClean="0"/>
              <a:t>ل </a:t>
            </a:r>
            <a:r>
              <a:rPr lang="ar-AE" sz="2000" dirty="0"/>
              <a:t>إنجاب ابن طبيعي </a:t>
            </a:r>
            <a:endParaRPr lang="ar-AE" sz="2000" b="1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584900" y="2735125"/>
            <a:ext cx="2411036" cy="970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353227" y="3084845"/>
            <a:ext cx="360041" cy="337610"/>
            <a:chOff x="3059832" y="3292056"/>
            <a:chExt cx="272214" cy="280960"/>
          </a:xfrm>
        </p:grpSpPr>
        <p:sp>
          <p:nvSpPr>
            <p:cNvPr id="8" name="Flowchart: Connector 7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9" name="Straight Arrow Connector 8"/>
            <p:cNvCxnSpPr>
              <a:stCxn id="8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07666" y="2996952"/>
            <a:ext cx="453511" cy="708658"/>
            <a:chOff x="8479669" y="2511362"/>
            <a:chExt cx="312941" cy="589057"/>
          </a:xfrm>
        </p:grpSpPr>
        <p:sp>
          <p:nvSpPr>
            <p:cNvPr id="11" name="Rectangle 1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6911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763365-84D1-4BC8-9271-F59A06B83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1765853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/>
              <a:t>Term </a:t>
            </a:r>
            <a:r>
              <a:rPr lang="en-US" sz="9600" b="1" dirty="0" smtClean="0"/>
              <a:t>1 </a:t>
            </a:r>
            <a:endParaRPr lang="en-US" sz="96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D70311-EA83-4985-810C-623772003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AE" sz="3600" b="1" dirty="0" smtClean="0"/>
              <a:t>الثلاثاء </a:t>
            </a:r>
            <a:r>
              <a:rPr lang="ar-AE" sz="3600" b="1" smtClean="0"/>
              <a:t>21سبتمبر 2021م</a:t>
            </a:r>
            <a:endParaRPr lang="en-US" sz="3600" b="1" dirty="0"/>
          </a:p>
          <a:p>
            <a:r>
              <a:rPr lang="ar-AE" sz="3600" b="1" dirty="0" smtClean="0"/>
              <a:t>التعلم عن بعد</a:t>
            </a:r>
          </a:p>
          <a:p>
            <a:r>
              <a:rPr lang="en-US" sz="3600" b="1" dirty="0" smtClean="0"/>
              <a:t>Distance </a:t>
            </a:r>
            <a:r>
              <a:rPr lang="en-US" sz="3600" b="1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158677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dirty="0" smtClean="0"/>
              <a:t>فكر – ألعب – تميز</a:t>
            </a:r>
            <a:br>
              <a:rPr lang="ar-AE" dirty="0" smtClean="0"/>
            </a:br>
            <a:r>
              <a:rPr lang="en-US" dirty="0" smtClean="0"/>
              <a:t>Quizzes</a:t>
            </a:r>
            <a:r>
              <a:rPr lang="ar-AE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/>
              <a:t>ماذا تعلمت من درس اليوم</a:t>
            </a:r>
            <a:endParaRPr lang="en-US" dirty="0" smtClean="0"/>
          </a:p>
          <a:p>
            <a:r>
              <a:rPr lang="ar-SA" b="1" dirty="0" smtClean="0"/>
              <a:t>ما هي نسبة استيعابك لموضوع الدرس </a:t>
            </a:r>
            <a:endParaRPr lang="en-US" dirty="0" smtClean="0"/>
          </a:p>
          <a:p>
            <a:r>
              <a:rPr lang="ar-SA" b="1" dirty="0" smtClean="0"/>
              <a:t>ما هي </a:t>
            </a:r>
            <a:r>
              <a:rPr lang="ar-AE" b="1" dirty="0" smtClean="0"/>
              <a:t>الأساليب </a:t>
            </a:r>
            <a:r>
              <a:rPr lang="ar-AE" b="1" dirty="0" err="1" smtClean="0"/>
              <a:t>و</a:t>
            </a:r>
            <a:r>
              <a:rPr lang="ar-AE" b="1" dirty="0" smtClean="0"/>
              <a:t> الطرق المستخدمة</a:t>
            </a:r>
            <a:endParaRPr lang="en-US" dirty="0" smtClean="0"/>
          </a:p>
          <a:p>
            <a:r>
              <a:rPr lang="ar-SA" b="1" dirty="0" smtClean="0"/>
              <a:t> </a:t>
            </a:r>
            <a:endParaRPr lang="en-US" dirty="0" smtClean="0"/>
          </a:p>
          <a:p>
            <a:r>
              <a:rPr lang="ar-SA" b="1" dirty="0" smtClean="0"/>
              <a:t> </a:t>
            </a:r>
            <a:endParaRPr lang="en-US" dirty="0" smtClean="0"/>
          </a:p>
          <a:p>
            <a:r>
              <a:rPr lang="ar-SA" b="1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smtClean="0"/>
              <a:t>اختبار قصيرالوراثة غير التامة </a:t>
            </a:r>
            <a:r>
              <a:rPr lang="ar-AE" dirty="0" smtClean="0"/>
              <a:t/>
            </a:r>
            <a:br>
              <a:rPr lang="ar-AE" dirty="0" smtClean="0"/>
            </a:br>
            <a:r>
              <a:rPr lang="ar-AE" dirty="0" smtClean="0"/>
              <a:t>ادخل للرابط علي برنامج </a:t>
            </a: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2954351"/>
          </a:xfrm>
        </p:spPr>
        <p:txBody>
          <a:bodyPr/>
          <a:lstStyle/>
          <a:p>
            <a:r>
              <a:rPr lang="en-US" dirty="0"/>
              <a:t>https://forms.office.com/Pages/ResponsePage.aspx?id=DQSIkWdsW0yxEjajBLZtrQAAAAAAAAAAAAZ__g_kxJBUMVo0NDNGWUNBV0paTk5QS0ZINTNBT0E2UC4u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dirty="0" smtClean="0"/>
              <a:t>اختبار قصير </a:t>
            </a:r>
            <a:br>
              <a:rPr lang="ar-AE" dirty="0" smtClean="0"/>
            </a:br>
            <a:r>
              <a:rPr lang="ar-AE" dirty="0" smtClean="0"/>
              <a:t>ادخل للرابط علي برنامج </a:t>
            </a:r>
            <a:r>
              <a:rPr lang="en-US" dirty="0" smtClean="0"/>
              <a:t>Forms</a:t>
            </a:r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2954351"/>
          </a:xfrm>
        </p:spPr>
        <p:txBody>
          <a:bodyPr/>
          <a:lstStyle/>
          <a:p>
            <a:r>
              <a:rPr lang="en-US" dirty="0" smtClean="0"/>
              <a:t>https://forms.office.com/Pages/ResponsePage.aspx?id=DQSIkWdsW0yxEjajBLZtrQAAAAAAAAAAAAZ__g_kxJBUOUc5RDBEUUVDVFQ5NDlMNk1OT1ZQQVcyWi4u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AEB43-7DC3-4971-9E25-5B43B3A7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26D4BD-789A-412C-95C5-7E096874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6C0AD6C-5DCC-4A6F-A591-FC7BA8798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2681" r="23691" b="36713"/>
          <a:stretch/>
        </p:blipFill>
        <p:spPr>
          <a:xfrm>
            <a:off x="628650" y="203201"/>
            <a:ext cx="8591550" cy="65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6E3A2-CDF9-4E87-9B38-0E0D646B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476447-E93D-4A2B-B029-797B3827D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978875-F374-4147-B972-803759A2C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9" t="21150" r="44881" b="28455"/>
          <a:stretch/>
        </p:blipFill>
        <p:spPr>
          <a:xfrm>
            <a:off x="424543" y="1"/>
            <a:ext cx="9046028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27D758-4966-4950-847D-C83F98D16753}"/>
              </a:ext>
            </a:extLst>
          </p:cNvPr>
          <p:cNvSpPr/>
          <p:nvPr/>
        </p:nvSpPr>
        <p:spPr>
          <a:xfrm>
            <a:off x="393492" y="6026047"/>
            <a:ext cx="3102964" cy="46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Amany </a:t>
            </a:r>
          </a:p>
        </p:txBody>
      </p:sp>
    </p:spTree>
    <p:extLst>
      <p:ext uri="{BB962C8B-B14F-4D97-AF65-F5344CB8AC3E}">
        <p14:creationId xmlns:p14="http://schemas.microsoft.com/office/powerpoint/2010/main" val="21695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A91330-781D-4363-B990-CECCECD71856}"/>
              </a:ext>
            </a:extLst>
          </p:cNvPr>
          <p:cNvSpPr txBox="1"/>
          <p:nvPr/>
        </p:nvSpPr>
        <p:spPr>
          <a:xfrm>
            <a:off x="2922104" y="490330"/>
            <a:ext cx="367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F1A7AB-DF71-47DF-AB0B-39F74D8AFCEC}"/>
              </a:ext>
            </a:extLst>
          </p:cNvPr>
          <p:cNvSpPr txBox="1"/>
          <p:nvPr/>
        </p:nvSpPr>
        <p:spPr>
          <a:xfrm>
            <a:off x="2141883" y="2494053"/>
            <a:ext cx="48602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Go to  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LMS </a:t>
            </a:r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Class Activity</a:t>
            </a:r>
          </a:p>
          <a:p>
            <a:pPr algn="ctr"/>
            <a:endParaRPr lang="en-US" sz="5400" dirty="0">
              <a:latin typeface="Comic Sans MS" panose="030F0702030302020204" pitchFamily="66" charset="0"/>
            </a:endParaRPr>
          </a:p>
          <a:p>
            <a:pPr algn="ctr"/>
            <a:r>
              <a:rPr lang="en-US" sz="5400" dirty="0">
                <a:latin typeface="Comic Sans MS" panose="030F0702030302020204" pitchFamily="66" charset="0"/>
              </a:rPr>
              <a:t>0:0</a:t>
            </a:r>
            <a:r>
              <a:rPr lang="ar-AE" sz="5400" dirty="0">
                <a:latin typeface="Comic Sans MS" panose="030F0702030302020204" pitchFamily="66" charset="0"/>
              </a:rPr>
              <a:t>0</a:t>
            </a:r>
            <a:r>
              <a:rPr lang="en-US" sz="5400" dirty="0">
                <a:latin typeface="Comic Sans MS" panose="030F0702030302020204" pitchFamily="66" charset="0"/>
              </a:rPr>
              <a:t>- 0:00  </a:t>
            </a:r>
          </a:p>
        </p:txBody>
      </p:sp>
      <p:pic>
        <p:nvPicPr>
          <p:cNvPr id="11" name="Picture 2" descr="Bitmoji Image">
            <a:extLst>
              <a:ext uri="{FF2B5EF4-FFF2-40B4-BE49-F238E27FC236}">
                <a16:creationId xmlns="" xmlns:a16="http://schemas.microsoft.com/office/drawing/2014/main" id="{4701D8BB-94AF-45A4-81BD-23A4CA60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9" y="209247"/>
            <a:ext cx="2043788" cy="27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D18B80-CC42-4256-BE9E-298C19577A2C}"/>
              </a:ext>
            </a:extLst>
          </p:cNvPr>
          <p:cNvPicPr/>
          <p:nvPr/>
        </p:nvPicPr>
        <p:blipFill rotWithShape="1">
          <a:blip r:embed="rId3"/>
          <a:srcRect l="35898" t="59659" r="30608" b="27024"/>
          <a:stretch/>
        </p:blipFill>
        <p:spPr bwMode="auto">
          <a:xfrm>
            <a:off x="3675907" y="644636"/>
            <a:ext cx="4860235" cy="1269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Image result for pointing arrow">
            <a:extLst>
              <a:ext uri="{FF2B5EF4-FFF2-40B4-BE49-F238E27FC236}">
                <a16:creationId xmlns="" xmlns:a16="http://schemas.microsoft.com/office/drawing/2014/main" id="{0A44997E-63D5-4E07-B673-542B1C86F5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02117" y="1343046"/>
            <a:ext cx="2213625" cy="29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1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ules">
            <a:extLst>
              <a:ext uri="{FF2B5EF4-FFF2-40B4-BE49-F238E27FC236}">
                <a16:creationId xmlns="" xmlns:a16="http://schemas.microsoft.com/office/drawing/2014/main" id="{46F8CFF7-77AC-425C-BEBD-B121DD94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74" y="732263"/>
            <a:ext cx="3783081" cy="18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5A02B2C-4A5B-4790-BDB7-66FD8BFDE266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1506" t="63569" r="29488" b="25314"/>
          <a:stretch/>
        </p:blipFill>
        <p:spPr bwMode="auto">
          <a:xfrm>
            <a:off x="1979771" y="2674162"/>
            <a:ext cx="5184458" cy="2380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88BF4E56-C37A-49BE-A383-D9ACEACFFB00}"/>
              </a:ext>
            </a:extLst>
          </p:cNvPr>
          <p:cNvCxnSpPr/>
          <p:nvPr/>
        </p:nvCxnSpPr>
        <p:spPr>
          <a:xfrm flipH="1" flipV="1">
            <a:off x="982980" y="1661161"/>
            <a:ext cx="1267488" cy="184261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C5555DEA-44A5-4236-9646-25162AE38328}"/>
              </a:ext>
            </a:extLst>
          </p:cNvPr>
          <p:cNvCxnSpPr>
            <a:cxnSpLocks/>
          </p:cNvCxnSpPr>
          <p:nvPr/>
        </p:nvCxnSpPr>
        <p:spPr>
          <a:xfrm flipV="1">
            <a:off x="1827559" y="3621302"/>
            <a:ext cx="1265810" cy="194129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260B4D8-62AA-48CD-A8D1-06A0D53BF5C3}"/>
              </a:ext>
            </a:extLst>
          </p:cNvPr>
          <p:cNvSpPr txBox="1"/>
          <p:nvPr/>
        </p:nvSpPr>
        <p:spPr>
          <a:xfrm>
            <a:off x="560070" y="5562601"/>
            <a:ext cx="126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Mute your microphone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0136753-6EAD-40BE-923A-3CAB78C8C160}"/>
              </a:ext>
            </a:extLst>
          </p:cNvPr>
          <p:cNvSpPr txBox="1"/>
          <p:nvPr/>
        </p:nvSpPr>
        <p:spPr>
          <a:xfrm>
            <a:off x="404523" y="845738"/>
            <a:ext cx="126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Turn off your camera </a:t>
            </a:r>
          </a:p>
        </p:txBody>
      </p:sp>
      <p:pic>
        <p:nvPicPr>
          <p:cNvPr id="21" name="Picture 2" descr="Image result for no microphone">
            <a:extLst>
              <a:ext uri="{FF2B5EF4-FFF2-40B4-BE49-F238E27FC236}">
                <a16:creationId xmlns="" xmlns:a16="http://schemas.microsoft.com/office/drawing/2014/main" id="{A0EE1892-197F-45A8-A83D-B03F75DAD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19099" r="10000" b="23906"/>
          <a:stretch/>
        </p:blipFill>
        <p:spPr bwMode="auto">
          <a:xfrm>
            <a:off x="107964" y="4180150"/>
            <a:ext cx="1085850" cy="12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ules of the lesson pic">
            <a:extLst>
              <a:ext uri="{FF2B5EF4-FFF2-40B4-BE49-F238E27FC236}">
                <a16:creationId xmlns="" xmlns:a16="http://schemas.microsoft.com/office/drawing/2014/main" id="{E2CA2871-7645-477B-B3EC-DA67379A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59" y="328025"/>
            <a:ext cx="6166298" cy="22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BEF71E-B0D0-4004-B32B-EA949D4D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1" dirty="0">
                <a:solidFill>
                  <a:schemeClr val="accent6">
                    <a:lumMod val="75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قواعد التعليم عن بعد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F315C1E-6197-4DF7-9732-5D081CA201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561" y="1825623"/>
          <a:ext cx="8821352" cy="4667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5338">
                  <a:extLst>
                    <a:ext uri="{9D8B030D-6E8A-4147-A177-3AD203B41FA5}">
                      <a16:colId xmlns="" xmlns:a16="http://schemas.microsoft.com/office/drawing/2014/main" val="1431598752"/>
                    </a:ext>
                  </a:extLst>
                </a:gridCol>
                <a:gridCol w="2205338">
                  <a:extLst>
                    <a:ext uri="{9D8B030D-6E8A-4147-A177-3AD203B41FA5}">
                      <a16:colId xmlns="" xmlns:a16="http://schemas.microsoft.com/office/drawing/2014/main" val="1831791831"/>
                    </a:ext>
                  </a:extLst>
                </a:gridCol>
                <a:gridCol w="2205338">
                  <a:extLst>
                    <a:ext uri="{9D8B030D-6E8A-4147-A177-3AD203B41FA5}">
                      <a16:colId xmlns="" xmlns:a16="http://schemas.microsoft.com/office/drawing/2014/main" val="2472918833"/>
                    </a:ext>
                  </a:extLst>
                </a:gridCol>
                <a:gridCol w="2205338">
                  <a:extLst>
                    <a:ext uri="{9D8B030D-6E8A-4147-A177-3AD203B41FA5}">
                      <a16:colId xmlns="" xmlns:a16="http://schemas.microsoft.com/office/drawing/2014/main" val="3146861712"/>
                    </a:ext>
                  </a:extLst>
                </a:gridCol>
              </a:tblGrid>
              <a:tr h="233362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جهز أدواتك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عدم مقاطعة الحصة بأي شكل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التفاعل الإيجابي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dirty="0">
                          <a:cs typeface="(AH) Manal Black" pitchFamily="2" charset="-78"/>
                        </a:rPr>
                        <a:t>الالتزام بالوقت المحدد للحصة</a:t>
                      </a:r>
                      <a:endParaRPr lang="en-US" sz="2400" dirty="0"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568699308"/>
                  </a:ext>
                </a:extLst>
              </a:tr>
              <a:tr h="2333626"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أغلق الصوت وأنتظر </a:t>
                      </a:r>
                      <a:r>
                        <a:rPr lang="ar-AE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دورك للإجابة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عدم تصوير الشاشة أثناء الشرح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استخدام الأجهزة بطريقة تناسب العملية التعليمية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(AH) Manal Black" pitchFamily="2" charset="-78"/>
                        </a:rPr>
                        <a:t>اتباع تعليمات المعلمة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(AH) Manal Black" pitchFamily="2" charset="-78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85102737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7F55A0-6C73-4FEC-B24C-352B01B19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643182"/>
            <a:ext cx="1115046" cy="1285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C4F77C9-FB06-4D4F-9D72-86221308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112" y="2716696"/>
            <a:ext cx="1677228" cy="1329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3461D7A-AB9B-4F04-A5FF-93DA874F1B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5194" y="2298346"/>
            <a:ext cx="1677227" cy="1586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E87668-FF55-433A-B25C-AFFAF6363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448" y="4901910"/>
            <a:ext cx="894761" cy="1457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1FCDAE-ABAF-4ABF-9A24-3DE29657D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527" y="5193191"/>
            <a:ext cx="942820" cy="1251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EBA629-729D-448B-A44A-EC7EB915E58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14468" y="5296312"/>
            <a:ext cx="678416" cy="10452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D1E7DB5-33FE-4E8B-8862-F2F7AA8FBCCD}"/>
              </a:ext>
            </a:extLst>
          </p:cNvPr>
          <p:cNvSpPr/>
          <p:nvPr/>
        </p:nvSpPr>
        <p:spPr>
          <a:xfrm>
            <a:off x="6379414" y="342305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112A7-CFA8-458B-B79C-3FDF3C61EBF1}"/>
              </a:ext>
            </a:extLst>
          </p:cNvPr>
          <p:cNvSpPr/>
          <p:nvPr/>
        </p:nvSpPr>
        <p:spPr>
          <a:xfrm>
            <a:off x="4195284" y="342740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1D27C3-9069-4028-B84F-E56EEE6852C0}"/>
              </a:ext>
            </a:extLst>
          </p:cNvPr>
          <p:cNvSpPr/>
          <p:nvPr/>
        </p:nvSpPr>
        <p:spPr>
          <a:xfrm>
            <a:off x="8545745" y="338392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D30906B-394E-49C9-BD4E-97440EE8A548}"/>
              </a:ext>
            </a:extLst>
          </p:cNvPr>
          <p:cNvSpPr/>
          <p:nvPr/>
        </p:nvSpPr>
        <p:spPr>
          <a:xfrm>
            <a:off x="4157583" y="57199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5C2030A-05B3-49A5-8EF8-19C7697E106E}"/>
              </a:ext>
            </a:extLst>
          </p:cNvPr>
          <p:cNvSpPr/>
          <p:nvPr/>
        </p:nvSpPr>
        <p:spPr>
          <a:xfrm>
            <a:off x="8590245" y="570448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D7D5BF3-9CC9-4D75-88E1-AFEEB6C4B239}"/>
              </a:ext>
            </a:extLst>
          </p:cNvPr>
          <p:cNvSpPr/>
          <p:nvPr/>
        </p:nvSpPr>
        <p:spPr>
          <a:xfrm>
            <a:off x="6379414" y="570448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" name="Picture 19" descr="A picture containing sitting, table, holding, game&#10;&#10;Description automatically generated">
            <a:extLst>
              <a:ext uri="{FF2B5EF4-FFF2-40B4-BE49-F238E27FC236}">
                <a16:creationId xmlns="" xmlns:a16="http://schemas.microsoft.com/office/drawing/2014/main" id="{DAA56BF4-4276-4E6F-A9E9-8F382519D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2" y="2248004"/>
            <a:ext cx="1544440" cy="20592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5A0BD50-05A4-442E-8FA1-7645E468C434}"/>
              </a:ext>
            </a:extLst>
          </p:cNvPr>
          <p:cNvSpPr/>
          <p:nvPr/>
        </p:nvSpPr>
        <p:spPr>
          <a:xfrm>
            <a:off x="1973978" y="342614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E22E04-C544-43DF-9214-B9D7F9844048}"/>
              </a:ext>
            </a:extLst>
          </p:cNvPr>
          <p:cNvSpPr/>
          <p:nvPr/>
        </p:nvSpPr>
        <p:spPr>
          <a:xfrm>
            <a:off x="1964675" y="5704480"/>
            <a:ext cx="4017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E3CF9BD-BD66-42AC-8D5E-44AE80875FE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892" y="5144002"/>
            <a:ext cx="894762" cy="11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6" descr="663"/>
          <p:cNvSpPr>
            <a:spLocks noChangeArrowheads="1"/>
          </p:cNvSpPr>
          <p:nvPr/>
        </p:nvSpPr>
        <p:spPr bwMode="auto">
          <a:xfrm>
            <a:off x="5292725" y="0"/>
            <a:ext cx="1655763" cy="3213100"/>
          </a:xfrm>
          <a:prstGeom prst="curvedLeftArrow">
            <a:avLst>
              <a:gd name="adj1" fmla="val 38811"/>
              <a:gd name="adj2" fmla="val 77622"/>
              <a:gd name="adj3" fmla="val 3333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AutoShape 7" descr="663"/>
          <p:cNvSpPr>
            <a:spLocks noChangeArrowheads="1"/>
          </p:cNvSpPr>
          <p:nvPr/>
        </p:nvSpPr>
        <p:spPr bwMode="auto">
          <a:xfrm>
            <a:off x="2195513" y="0"/>
            <a:ext cx="1296987" cy="3068638"/>
          </a:xfrm>
          <a:prstGeom prst="curvedRightArrow">
            <a:avLst>
              <a:gd name="adj1" fmla="val 47319"/>
              <a:gd name="adj2" fmla="val 94639"/>
              <a:gd name="adj3" fmla="val 3647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 descr="47"/>
          <p:cNvSpPr>
            <a:spLocks noChangeArrowheads="1"/>
          </p:cNvSpPr>
          <p:nvPr/>
        </p:nvSpPr>
        <p:spPr bwMode="auto">
          <a:xfrm>
            <a:off x="5572132" y="3505200"/>
            <a:ext cx="3038468" cy="2016125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just" rtl="1">
              <a:spcAft>
                <a:spcPts val="0"/>
              </a:spcAft>
            </a:pPr>
            <a:r>
              <a:rPr lang="ar-AE" sz="2000" b="1" dirty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تحدد </a:t>
            </a:r>
            <a:r>
              <a:rPr lang="ar-AE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 كيفية الاستدلال على</a:t>
            </a:r>
          </a:p>
          <a:p>
            <a:pPr algn="just" rtl="1">
              <a:spcAft>
                <a:spcPts val="0"/>
              </a:spcAft>
            </a:pPr>
            <a:r>
              <a:rPr lang="ar-AE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 الطرز الجينية من الطرز المظهرية</a:t>
            </a:r>
            <a:endParaRPr lang="en-US" sz="2000" b="1" dirty="0">
              <a:solidFill>
                <a:srgbClr val="002060"/>
              </a:solidFill>
              <a:latin typeface="Times New Roman"/>
              <a:ea typeface="Times New Roman"/>
              <a:cs typeface="Traditional Arabic"/>
            </a:endParaRPr>
          </a:p>
        </p:txBody>
      </p:sp>
      <p:sp>
        <p:nvSpPr>
          <p:cNvPr id="31753" name="Oval 9" descr="RAINBAR"/>
          <p:cNvSpPr>
            <a:spLocks noChangeArrowheads="1"/>
          </p:cNvSpPr>
          <p:nvPr/>
        </p:nvSpPr>
        <p:spPr bwMode="auto">
          <a:xfrm>
            <a:off x="2411413" y="476250"/>
            <a:ext cx="4321175" cy="165735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18191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AE" sz="5400" b="1" dirty="0">
                <a:solidFill>
                  <a:schemeClr val="bg1"/>
                </a:solidFill>
                <a:cs typeface="PT Bold Heading" pitchFamily="2" charset="-78"/>
              </a:rPr>
              <a:t>نواتج التعلم</a:t>
            </a:r>
            <a:endParaRPr lang="en-US" sz="5400" b="1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31754" name="Oval 10" descr="47"/>
          <p:cNvSpPr>
            <a:spLocks noChangeArrowheads="1"/>
          </p:cNvSpPr>
          <p:nvPr/>
        </p:nvSpPr>
        <p:spPr bwMode="auto">
          <a:xfrm>
            <a:off x="214282" y="285728"/>
            <a:ext cx="2571768" cy="237966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تقارن بين </a:t>
            </a:r>
          </a:p>
          <a:p>
            <a:pPr algn="ctr"/>
            <a:endParaRPr lang="ar-AE" sz="2000" b="1" dirty="0">
              <a:solidFill>
                <a:srgbClr val="002060"/>
              </a:solidFill>
              <a:latin typeface="Times New Roman"/>
              <a:ea typeface="Times New Roman"/>
              <a:cs typeface="Traditional Arabic"/>
            </a:endParaRPr>
          </a:p>
          <a:p>
            <a:pPr algn="ctr"/>
            <a:r>
              <a:rPr lang="ar-AE" sz="2000" b="1" dirty="0" smtClean="0">
                <a:solidFill>
                  <a:srgbClr val="002060"/>
                </a:solidFill>
                <a:latin typeface="Times New Roman"/>
                <a:cs typeface="Traditional Arabic"/>
              </a:rPr>
              <a:t>السيادة التامة وغير التامة</a:t>
            </a:r>
            <a:endParaRPr lang="en-US" sz="2000" b="1" dirty="0">
              <a:solidFill>
                <a:srgbClr val="CC3300"/>
              </a:solidFill>
              <a:cs typeface="PT Bold Heading" pitchFamily="2" charset="-78"/>
            </a:endParaRPr>
          </a:p>
        </p:txBody>
      </p:sp>
      <p:sp>
        <p:nvSpPr>
          <p:cNvPr id="31756" name="Oval 12" descr="47"/>
          <p:cNvSpPr>
            <a:spLocks noChangeArrowheads="1"/>
          </p:cNvSpPr>
          <p:nvPr/>
        </p:nvSpPr>
        <p:spPr bwMode="auto">
          <a:xfrm>
            <a:off x="6948488" y="457200"/>
            <a:ext cx="2195512" cy="2016125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AE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raditional Arabic"/>
              </a:rPr>
              <a:t>تتعرف المقصود بـــــــــــــــ </a:t>
            </a:r>
          </a:p>
          <a:p>
            <a:pPr algn="ctr"/>
            <a:r>
              <a:rPr lang="ar-AE" sz="2000" b="1" dirty="0" smtClean="0">
                <a:solidFill>
                  <a:srgbClr val="002060"/>
                </a:solidFill>
                <a:latin typeface="Times New Roman"/>
                <a:cs typeface="Traditional Arabic"/>
              </a:rPr>
              <a:t>المشيج</a:t>
            </a:r>
            <a:endParaRPr lang="en-US" sz="2000" b="1" dirty="0">
              <a:solidFill>
                <a:srgbClr val="CC3300"/>
              </a:solidFill>
              <a:cs typeface="PT Bold Heading" pitchFamily="2" charset="-78"/>
            </a:endParaRPr>
          </a:p>
        </p:txBody>
      </p:sp>
      <p:sp>
        <p:nvSpPr>
          <p:cNvPr id="9" name="Oval 15" descr="47"/>
          <p:cNvSpPr>
            <a:spLocks noChangeArrowheads="1"/>
          </p:cNvSpPr>
          <p:nvPr/>
        </p:nvSpPr>
        <p:spPr bwMode="auto">
          <a:xfrm>
            <a:off x="838200" y="3695700"/>
            <a:ext cx="3503114" cy="3103562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just" rtl="1">
              <a:spcAft>
                <a:spcPts val="0"/>
              </a:spcAft>
            </a:pPr>
            <a:endParaRPr lang="en-US" sz="2000" b="1" dirty="0">
              <a:solidFill>
                <a:srgbClr val="002060"/>
              </a:solidFill>
              <a:latin typeface="Times New Roman"/>
              <a:ea typeface="Times New Roman"/>
              <a:cs typeface="Traditional Arabic"/>
            </a:endParaRP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15517"/>
              </p:ext>
            </p:extLst>
          </p:nvPr>
        </p:nvGraphicFramePr>
        <p:xfrm>
          <a:off x="681398" y="4276408"/>
          <a:ext cx="3779043" cy="2105342"/>
        </p:xfrm>
        <a:graphic>
          <a:graphicData uri="http://schemas.openxmlformats.org/drawingml/2006/table">
            <a:tbl>
              <a:tblPr/>
              <a:tblGrid>
                <a:gridCol w="3779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05342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AE" sz="2000" b="1" kern="120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الهدف</a:t>
                      </a:r>
                      <a:r>
                        <a:rPr lang="ar-AE" sz="2000" b="1" kern="1200" baseline="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 </a:t>
                      </a:r>
                      <a:r>
                        <a:rPr lang="ar-AE" sz="2000" b="1" kern="120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التراثي </a:t>
                      </a:r>
                      <a:r>
                        <a:rPr lang="en-US" sz="2400" b="1" kern="120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target heritage</a:t>
                      </a:r>
                      <a:r>
                        <a:rPr lang="en-US" sz="2000" b="1" kern="1200" dirty="0"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 </a:t>
                      </a:r>
                    </a:p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ar-AE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PT Bold Heading" pitchFamily="2" charset="-78"/>
                      </a:endParaRPr>
                    </a:p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ar-AE" sz="20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PT Bold Heading" pitchFamily="2" charset="-78"/>
                        </a:rPr>
                        <a:t>تقدير دور الدولة في توفير  العلاج بالمجان والمختبرات وأجهزة الفحص والمستشفيات    </a:t>
                      </a:r>
                      <a:endParaRPr lang="en-US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PT Bold Heading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082924" y="2645569"/>
            <a:ext cx="2823029" cy="793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rtl="1"/>
            <a:r>
              <a:rPr lang="ar-AE" sz="1200" dirty="0">
                <a:effectLst/>
                <a:latin typeface="Times New Roman" pitchFamily="18" charset="0"/>
                <a:cs typeface="Times New Roman" pitchFamily="18" charset="0"/>
              </a:rPr>
              <a:t>قيمة الشهر</a:t>
            </a:r>
            <a:endParaRPr lang="en-US" sz="1100" dirty="0">
              <a:effectLst/>
            </a:endParaRPr>
          </a:p>
          <a:p>
            <a:pPr algn="ctr" rtl="1"/>
            <a:r>
              <a:rPr lang="ar-AE" sz="1600" b="1" dirty="0" smtClean="0"/>
              <a:t>أمة تقرأ أمة ترق</a:t>
            </a:r>
            <a:endParaRPr lang="ar-AE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91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وسيقا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2" grpId="1" animBg="1"/>
      <p:bldP spid="31753" grpId="0" animBg="1"/>
      <p:bldP spid="31754" grpId="0" animBg="1"/>
      <p:bldP spid="31754" grpId="1" animBg="1"/>
      <p:bldP spid="31756" grpId="0" animBg="1"/>
      <p:bldP spid="31756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/>
          <p:nvPr/>
        </p:nvSpPr>
        <p:spPr>
          <a:xfrm>
            <a:off x="0" y="2357430"/>
            <a:ext cx="421481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الصفات المتنحية </a:t>
            </a:r>
            <a:endParaRPr lang="en-US" sz="54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 descr="مكتبة فواصل للمواضيع والردود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29200"/>
            <a:ext cx="714375" cy="1828800"/>
          </a:xfrm>
          <a:prstGeom prst="rect">
            <a:avLst/>
          </a:prstGeom>
          <a:noFill/>
        </p:spPr>
      </p:pic>
      <p:sp>
        <p:nvSpPr>
          <p:cNvPr id="9" name="Rectangle 21"/>
          <p:cNvSpPr/>
          <p:nvPr/>
        </p:nvSpPr>
        <p:spPr>
          <a:xfrm>
            <a:off x="1500166" y="214290"/>
            <a:ext cx="69127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الصفات الوراثية المندلية</a:t>
            </a:r>
            <a:endParaRPr lang="en-US" sz="54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4572000" y="1928802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الصفات السائدة </a:t>
            </a:r>
            <a:endParaRPr lang="en-US" sz="54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5072066" y="1214422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 flipV="1">
            <a:off x="2285984" y="1214422"/>
            <a:ext cx="271464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rot="5400000">
            <a:off x="6537339" y="2963859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5400000">
            <a:off x="2072464" y="36425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1"/>
          <p:cNvSpPr/>
          <p:nvPr/>
        </p:nvSpPr>
        <p:spPr>
          <a:xfrm>
            <a:off x="5286380" y="3143248"/>
            <a:ext cx="335758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2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تظهر عندما يحمل الفرد جينات متماثلة سائدة أو غير متماثلة سائدة</a:t>
            </a: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3200" b="1" dirty="0" err="1" smtClean="0"/>
              <a:t>a</a:t>
            </a:r>
            <a:r>
              <a:rPr lang="en-US" sz="3200" b="1" dirty="0" smtClean="0"/>
              <a:t> -</a:t>
            </a:r>
            <a:r>
              <a:rPr lang="en-US" sz="32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AA</a:t>
            </a:r>
            <a:endParaRPr lang="en-US" sz="32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Rectangle 21"/>
          <p:cNvSpPr/>
          <p:nvPr/>
        </p:nvSpPr>
        <p:spPr>
          <a:xfrm>
            <a:off x="928662" y="4214818"/>
            <a:ext cx="278608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2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تظهر عندما يحمل الفرد جينات متماثلة متنحية فقط     </a:t>
            </a:r>
            <a:r>
              <a:rPr lang="en-US" sz="32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AE" sz="3200" b="1" cap="all" dirty="0" smtClean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dirty="0" err="1" smtClean="0"/>
              <a:t>aa</a:t>
            </a:r>
            <a:r>
              <a:rPr lang="ar-AE" sz="3200" b="1" dirty="0" smtClean="0"/>
              <a:t> </a:t>
            </a:r>
            <a:endParaRPr lang="en-US" sz="3200" b="1" dirty="0" smtClean="0"/>
          </a:p>
        </p:txBody>
      </p:sp>
      <p:cxnSp>
        <p:nvCxnSpPr>
          <p:cNvPr id="16" name="رابط كسهم مستقيم 15"/>
          <p:cNvCxnSpPr/>
          <p:nvPr/>
        </p:nvCxnSpPr>
        <p:spPr>
          <a:xfrm rot="16200000" flipH="1">
            <a:off x="6929057" y="5215347"/>
            <a:ext cx="428628" cy="427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10800000" flipV="1">
            <a:off x="6357950" y="5214950"/>
            <a:ext cx="5008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1"/>
          <p:cNvSpPr/>
          <p:nvPr/>
        </p:nvSpPr>
        <p:spPr>
          <a:xfrm>
            <a:off x="6929454" y="5786454"/>
            <a:ext cx="2000232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0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متماثلة- نقي - </a:t>
            </a:r>
            <a:r>
              <a:rPr lang="ar-AE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سائدة</a:t>
            </a:r>
            <a:endParaRPr lang="ar-AE" sz="2400" b="1" cap="all" spc="0" dirty="0" smtClean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AA</a:t>
            </a:r>
            <a:endParaRPr lang="en-US" sz="32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Rectangle 21"/>
          <p:cNvSpPr/>
          <p:nvPr/>
        </p:nvSpPr>
        <p:spPr>
          <a:xfrm>
            <a:off x="4214810" y="5643578"/>
            <a:ext cx="242889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غير متماثلة- هجين - </a:t>
            </a:r>
            <a:r>
              <a:rPr lang="ar-AE" sz="2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سائدة</a:t>
            </a:r>
            <a:endParaRPr lang="ar-AE" sz="3200" b="1" cap="all" spc="0" dirty="0" smtClean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3200" b="1" dirty="0" err="1" smtClean="0"/>
              <a:t>a</a:t>
            </a:r>
            <a:endParaRPr lang="en-US" sz="32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5" grpId="0" animBg="1"/>
      <p:bldP spid="27" grpId="0" animBg="1"/>
      <p:bldP spid="23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1E1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 descr="مكتبة فواصل للمواضيع والردود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29200"/>
            <a:ext cx="714375" cy="1828800"/>
          </a:xfrm>
          <a:prstGeom prst="rect">
            <a:avLst/>
          </a:prstGeom>
          <a:noFill/>
        </p:spPr>
      </p:pic>
      <p:sp>
        <p:nvSpPr>
          <p:cNvPr id="9" name="Rectangle 21"/>
          <p:cNvSpPr/>
          <p:nvPr/>
        </p:nvSpPr>
        <p:spPr>
          <a:xfrm>
            <a:off x="1500166" y="214290"/>
            <a:ext cx="69127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المشيج </a:t>
            </a:r>
            <a:endParaRPr lang="en-US" sz="54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1120696" y="1539351"/>
            <a:ext cx="7313818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خلية  جنسية مكتملة النمو</a:t>
            </a:r>
          </a:p>
          <a:p>
            <a:pPr algn="ctr"/>
            <a:r>
              <a:rPr lang="ar-AE" sz="48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أحادية المجموعة الكروموسومية</a:t>
            </a:r>
            <a:r>
              <a:rPr lang="ar-AE" sz="4800" b="1" cap="all" spc="0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8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رابط كسهم مستقيم 15"/>
          <p:cNvCxnSpPr>
            <a:endCxn id="23" idx="0"/>
          </p:cNvCxnSpPr>
          <p:nvPr/>
        </p:nvCxnSpPr>
        <p:spPr>
          <a:xfrm>
            <a:off x="5996632" y="3201344"/>
            <a:ext cx="1214033" cy="1530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3447634" y="3201344"/>
            <a:ext cx="620310" cy="1530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1"/>
          <p:cNvSpPr/>
          <p:nvPr/>
        </p:nvSpPr>
        <p:spPr>
          <a:xfrm>
            <a:off x="6210549" y="4731628"/>
            <a:ext cx="200023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2000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حيوان منوي </a:t>
            </a:r>
            <a:endParaRPr lang="en-US" sz="3200" b="1" cap="all" spc="0" dirty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Rectangle 21"/>
          <p:cNvSpPr/>
          <p:nvPr/>
        </p:nvSpPr>
        <p:spPr>
          <a:xfrm>
            <a:off x="1811515" y="4731628"/>
            <a:ext cx="24288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بويضة </a:t>
            </a:r>
            <a:endParaRPr lang="ar-AE" sz="3200" b="1" cap="all" spc="0" dirty="0" smtClean="0">
              <a:ln w="90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3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b="1" cap="all" dirty="0" smtClean="0">
                <a:ln w="90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مربع بانيت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591253"/>
              </p:ext>
            </p:extLst>
          </p:nvPr>
        </p:nvGraphicFramePr>
        <p:xfrm>
          <a:off x="1752364" y="1700808"/>
          <a:ext cx="6096000" cy="29523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8411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AE" dirty="0" smtClean="0"/>
                        <a:t>أمشاج الذكر</a:t>
                      </a:r>
                    </a:p>
                    <a:p>
                      <a:pPr rtl="1"/>
                      <a:endParaRPr lang="ar-AE" dirty="0" smtClean="0"/>
                    </a:p>
                    <a:p>
                      <a:pPr rtl="1"/>
                      <a:r>
                        <a:rPr lang="ar-AE" baseline="0" dirty="0" smtClean="0"/>
                        <a:t>           امشاج الأنثي</a:t>
                      </a:r>
                      <a:endParaRPr lang="ar-AE" dirty="0" smtClean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dirty="0"/>
                    </a:p>
                  </a:txBody>
                  <a:tcPr/>
                </a:tc>
              </a:tr>
              <a:tr h="98411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ar-A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 flipV="1">
            <a:off x="1710970" y="1707664"/>
            <a:ext cx="2068942" cy="95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339299" y="2036059"/>
            <a:ext cx="360041" cy="337610"/>
            <a:chOff x="3059832" y="3292056"/>
            <a:chExt cx="272214" cy="280960"/>
          </a:xfrm>
        </p:grpSpPr>
        <p:sp>
          <p:nvSpPr>
            <p:cNvPr id="24" name="Flowchart: Connector 23"/>
            <p:cNvSpPr/>
            <p:nvPr/>
          </p:nvSpPr>
          <p:spPr>
            <a:xfrm>
              <a:off x="3059832" y="3390532"/>
              <a:ext cx="216024" cy="182484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cxnSp>
          <p:nvCxnSpPr>
            <p:cNvPr id="25" name="Straight Arrow Connector 24"/>
            <p:cNvCxnSpPr>
              <a:stCxn id="24" idx="7"/>
            </p:cNvCxnSpPr>
            <p:nvPr/>
          </p:nvCxnSpPr>
          <p:spPr>
            <a:xfrm flipV="1">
              <a:off x="3244220" y="3292056"/>
              <a:ext cx="87826" cy="125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07440" y="1800062"/>
            <a:ext cx="453511" cy="708658"/>
            <a:chOff x="8479669" y="2511362"/>
            <a:chExt cx="312941" cy="589057"/>
          </a:xfrm>
        </p:grpSpPr>
        <p:sp>
          <p:nvSpPr>
            <p:cNvPr id="31" name="Rectangle 30"/>
            <p:cNvSpPr/>
            <p:nvPr/>
          </p:nvSpPr>
          <p:spPr>
            <a:xfrm>
              <a:off x="8479669" y="2584421"/>
              <a:ext cx="312941" cy="515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†</a:t>
              </a:r>
              <a:endParaRPr lang="ar-AE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79680" y="2511362"/>
              <a:ext cx="28725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sz="2000" b="1" dirty="0">
                  <a:solidFill>
                    <a:prstClr val="black"/>
                  </a:solidFill>
                </a:rPr>
                <a:t>⁰</a:t>
              </a:r>
              <a:endParaRPr lang="ar-AE" dirty="0"/>
            </a:p>
          </p:txBody>
        </p:sp>
      </p:grpSp>
    </p:spTree>
    <p:extLst>
      <p:ext uri="{BB962C8B-B14F-4D97-AF65-F5344CB8AC3E}">
        <p14:creationId xmlns:p14="http://schemas.microsoft.com/office/powerpoint/2010/main" val="6388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847</TotalTime>
  <Words>1248</Words>
  <Application>Microsoft Office PowerPoint</Application>
  <PresentationFormat>On-screen Show (4:3)</PresentationFormat>
  <Paragraphs>318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Unit  :1       الوراثة المعقدة والوراثة البشرية         Ms. Amany</vt:lpstr>
      <vt:lpstr>Term 1 </vt:lpstr>
      <vt:lpstr>PowerPoint Presentation</vt:lpstr>
      <vt:lpstr>قواعد التعليم عن بعد</vt:lpstr>
      <vt:lpstr>PowerPoint Presentation</vt:lpstr>
      <vt:lpstr>PowerPoint Presentation</vt:lpstr>
      <vt:lpstr>PowerPoint Presentation</vt:lpstr>
      <vt:lpstr>مربع بانيت</vt:lpstr>
      <vt:lpstr>الأنماط الوراثية المعقدة </vt:lpstr>
      <vt:lpstr>السيادة غير التامة</vt:lpstr>
      <vt:lpstr>السيادة غير التامة</vt:lpstr>
      <vt:lpstr>السيادة غير التامة</vt:lpstr>
      <vt:lpstr>السيادة غير التامة</vt:lpstr>
      <vt:lpstr>السيادة غير التامة</vt:lpstr>
      <vt:lpstr>السيادة غير التامة</vt:lpstr>
      <vt:lpstr>السيادة غير التامة مرض أنيميا الخلايا المنجلية</vt:lpstr>
      <vt:lpstr>السيادة غير التامة مرض أنيميا الخلايا المنجلية</vt:lpstr>
      <vt:lpstr>السيادة غير التامة مرض أنيميا الخلايا المنجلية والملاريا</vt:lpstr>
      <vt:lpstr>السيادة غير التامة مرض أنيميا الخلايا المنجلية</vt:lpstr>
      <vt:lpstr>السيادة غير التامة مرض أنيميا الخلايا المنجلية</vt:lpstr>
      <vt:lpstr>أولا : اختر أدق بديل من بين البدائل التي تلي كل عبارة مما يلي:</vt:lpstr>
      <vt:lpstr>أولا : اختر أدق بديل من بين البدائل التي تلي كل عبارة مما يلي:</vt:lpstr>
      <vt:lpstr>أولا : اختر أدق بديل من بين البدائل التي تلي كل عبارة مما يلي:</vt:lpstr>
      <vt:lpstr>أولا : اختر أدق بديل من بين البدائل التي تلي كل عبارة مما يلي:</vt:lpstr>
      <vt:lpstr>قيم  ما إذا كانت الإصابة بمرض أنيميا الخلايا المنجلية إيجابية أم سلبية بالنسبة لشخص يعيش في أفريقيا الوسطي</vt:lpstr>
      <vt:lpstr>قيم  ما إذا كانت الإصابة بمرض أنيميا الخلايا المنجلية إيجابية أم سلبية بالنسبة لشخص يعيش في أفريقيا الوسطي</vt:lpstr>
      <vt:lpstr>قيم  ما إذا كانت الإصابة بمرض أنيميا الخلايا المنجلية إيجابية أم سلبية بالنسبة لشخص يعيش في أفريقيا الوسطي</vt:lpstr>
      <vt:lpstr>قيم  ما إذا كانت الإصابة بمرض أنيميا الخلايا المنجلية إيجابية أم سلبية بالنسبة لشخص يعيش في أفريقيا الوسطي</vt:lpstr>
      <vt:lpstr>فكر – ألعب – تميز Quizzes </vt:lpstr>
      <vt:lpstr>اختبار قصيرالوراثة غير التامة  ادخل للرابط علي برنامج Forms</vt:lpstr>
      <vt:lpstr>اختبار قصير  ادخل للرابط علي برنامج Forms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Me</cp:lastModifiedBy>
  <cp:revision>147</cp:revision>
  <dcterms:created xsi:type="dcterms:W3CDTF">2012-04-12T12:03:05Z</dcterms:created>
  <dcterms:modified xsi:type="dcterms:W3CDTF">2021-09-14T15:46:05Z</dcterms:modified>
</cp:coreProperties>
</file>