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7" r:id="rId4"/>
  </p:sldMasterIdLst>
  <p:notesMasterIdLst>
    <p:notesMasterId r:id="rId32"/>
  </p:notesMasterIdLst>
  <p:sldIdLst>
    <p:sldId id="256" r:id="rId5"/>
    <p:sldId id="288" r:id="rId6"/>
    <p:sldId id="289" r:id="rId7"/>
    <p:sldId id="290" r:id="rId8"/>
    <p:sldId id="291" r:id="rId9"/>
    <p:sldId id="292" r:id="rId10"/>
    <p:sldId id="293" r:id="rId11"/>
    <p:sldId id="294" r:id="rId12"/>
    <p:sldId id="295" r:id="rId13"/>
    <p:sldId id="302" r:id="rId14"/>
    <p:sldId id="297" r:id="rId15"/>
    <p:sldId id="3379" r:id="rId16"/>
    <p:sldId id="275" r:id="rId17"/>
    <p:sldId id="276" r:id="rId18"/>
    <p:sldId id="277" r:id="rId19"/>
    <p:sldId id="278" r:id="rId20"/>
    <p:sldId id="269" r:id="rId21"/>
    <p:sldId id="3383" r:id="rId22"/>
    <p:sldId id="1734" r:id="rId23"/>
    <p:sldId id="1736" r:id="rId24"/>
    <p:sldId id="1737" r:id="rId25"/>
    <p:sldId id="1738" r:id="rId26"/>
    <p:sldId id="1739" r:id="rId27"/>
    <p:sldId id="3382" r:id="rId28"/>
    <p:sldId id="1740" r:id="rId29"/>
    <p:sldId id="1741" r:id="rId30"/>
    <p:sldId id="174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ticia Sheri Collins" initials="LSC" lastIdx="1" clrIdx="0">
    <p:extLst>
      <p:ext uri="{19B8F6BF-5375-455C-9EA6-DF929625EA0E}">
        <p15:presenceInfo xmlns:p15="http://schemas.microsoft.com/office/powerpoint/2012/main" userId="S::Leticia.Collins@moe.gov.ae::d5bb431f-73cc-4a60-879a-6195baab4397" providerId="AD"/>
      </p:ext>
    </p:extLst>
  </p:cmAuthor>
  <p:cmAuthor id="2" name="Julia Krasny" initials="JK" lastIdx="5" clrIdx="1">
    <p:extLst>
      <p:ext uri="{19B8F6BF-5375-455C-9EA6-DF929625EA0E}">
        <p15:presenceInfo xmlns:p15="http://schemas.microsoft.com/office/powerpoint/2012/main" userId="S::Julia.Krasny@moe.gov.ae::66e15fa2-c340-4818-b698-a8200a73d50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5313"/>
  </p:normalViewPr>
  <p:slideViewPr>
    <p:cSldViewPr snapToGrid="0">
      <p:cViewPr varScale="1">
        <p:scale>
          <a:sx n="73" d="100"/>
          <a:sy n="73" d="100"/>
        </p:scale>
        <p:origin x="5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CAB9C7-47E3-7546-A236-2E5BD6A8719D}" type="datetimeFigureOut">
              <a:rPr lang="en-AE" smtClean="0"/>
              <a:t>10/13/2021</a:t>
            </a:fld>
            <a:endParaRPr lang="en-A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64AFE8-BEC8-9144-9DEE-7117F1C4CB4E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881927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64AFE8-BEC8-9144-9DEE-7117F1C4CB4E}" type="slidenum">
              <a:rPr lang="en-AE" smtClean="0"/>
              <a:t>1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528614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64AFE8-BEC8-9144-9DEE-7117F1C4CB4E}" type="slidenum">
              <a:rPr lang="en-AE" smtClean="0"/>
              <a:t>15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622665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CA3FB14-237E-1F41-969B-0FBB0CD5CB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984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90AF5-DCE5-A74F-A0EE-4C5EFCDFF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0C7969-5A7C-AD42-AA55-2F992471A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010FC-7356-AB43-879E-CBC98C4D8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A2DF3-3803-B545-BA8E-6BCB3B601AE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5F4C6-E77F-FF42-B9C6-696D3160A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64A69-3100-F14C-BAFE-4CDC395E3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AB9B-F023-8B4A-BE34-5ADCF9546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134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6AE6BA-6A1C-3644-B9B2-653782D9D4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DAF3B1-5EB3-2C4F-ADDF-450CFF6EF2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42BF8-FE27-E341-BB1B-208CBCBAF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A2DF3-3803-B545-BA8E-6BCB3B601AE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0680-6282-5A45-9EAE-872BA30DA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72883F-2C25-CA4D-8FB0-94FAD79F8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AB9B-F023-8B4A-BE34-5ADCF9546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881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A2B0AB-5B0B-9449-AF65-080506FD9D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529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FFFEA-1743-FB4F-B346-2A1EBAB42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BC5A20-4B51-E842-B204-88AF79D82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E88E7-FF7C-A94C-A537-938E97A1A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A2DF3-3803-B545-BA8E-6BCB3B601AE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11A15-348D-C24E-A41C-A9EB7D57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2E1B4-B171-8549-A09E-92FF6A276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AB9B-F023-8B4A-BE34-5ADCF9546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101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7DFDA-6C08-7649-90D7-57BBB15F8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311D34-0864-4043-B946-692E319931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92B374-B6B1-E540-9D3B-8820360BCB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A037B7-F9C4-5644-AB35-2C17EDBA9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A2DF3-3803-B545-BA8E-6BCB3B601AE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983845-9FF1-294D-87CC-72D13F138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5F6B5F-C7CA-814F-9E4D-3BABB0A9D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AB9B-F023-8B4A-BE34-5ADCF9546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6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DA96E-1AC4-1848-AC47-C939F9436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733671-430F-5E4B-854F-289850D5C4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5D3BBB-A7F6-4940-BB83-45261687C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5F969C-ECE8-BB42-840A-307EDF4786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C4A11E-5762-F048-8A33-14D7A3452B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841301-5219-714A-B516-01CA9368C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A2DF3-3803-B545-BA8E-6BCB3B601AE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3C2D9A-368F-2F49-B765-B86714787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0B1D2E-3C6A-9E43-A143-46D06E883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AB9B-F023-8B4A-BE34-5ADCF9546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302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20C7F-0215-114F-8BD2-8AD25DC4C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71D6F7-2C2A-E04B-A163-B4CC9351E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A2DF3-3803-B545-BA8E-6BCB3B601AE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7E8AC6-C3E1-664D-A7CD-15355E1BE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2F7C55-84D5-7647-A9B0-51C558CFE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AB9B-F023-8B4A-BE34-5ADCF9546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429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05DE31-D75B-E94B-BE19-AAC9636B5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A2DF3-3803-B545-BA8E-6BCB3B601AE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0AE8FB-0269-0843-B6C1-D9ECB309C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44596-F40B-A04D-A1AA-C801D0427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AB9B-F023-8B4A-BE34-5ADCF9546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776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C948A-D74E-9244-906D-C5D16A01B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A6F57-28B6-5F43-8916-7B388AA68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FBA2B4-E29E-1A43-BD40-AE1B70C262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E6CBE9-F382-6147-85C0-DED0FCC5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A2DF3-3803-B545-BA8E-6BCB3B601AE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710B43-3F4D-EA44-B10F-CD3D5C811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3E657A-8D50-C24E-9F9A-F9DAB1C55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AB9B-F023-8B4A-BE34-5ADCF9546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252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6201A-8098-A840-AF3F-27D0BBA99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44D433-AEF5-904A-9949-5BFF769247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B97989-C677-CC42-A92F-24A21262B5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30472-5548-664C-A8C4-8F48E1A0F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A2DF3-3803-B545-BA8E-6BCB3B601AE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78DC15-7346-034F-B9C2-C70A87576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185A61-A222-A44E-84BF-8A2055A1C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AB9B-F023-8B4A-BE34-5ADCF9546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337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24E375-8D33-8545-B304-977A6DEB1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582686-AF96-B94E-9E0E-4C204DCF0D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AA8DA-17B1-6D40-954C-C11423736F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A2DF3-3803-B545-BA8E-6BCB3B601AE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4F500-0171-3445-A0CF-2F0D551A52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948A52-4A6D-1C49-B51B-A787EE206E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5AB9B-F023-8B4A-BE34-5ADCF9546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590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hyperlink" Target="https://www.liveworksheets.com/1-ne2148732jr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liveworksheets.com/ha2469704ig" TargetMode="External"/><Relationship Id="rId5" Type="http://schemas.openxmlformats.org/officeDocument/2006/relationships/hyperlink" Target="https://www.liveworksheets.com/ry2461288ig" TargetMode="Externa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liveworksheets.com/1-gg2148775fr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quizizz.com/admin/quiz/615e91d5a5a90e001ea7794b" TargetMode="Externa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liveworksheets.com/1-ut2148982ca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3.gobiernodecanarias.org/medusa/ecoblog/lalvsua/archivos/4186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ixabay.com/en/red-arrow-best-arrow-awesome-arrow-2718071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pngall.com/stomach-ache-pn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publicdomainpictures.net/view-image.php?image=70677&amp;picture=&amp;jazyk=cn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ixabay.com/en/field-empty-trees-burma-cartoon-1459627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عنوان 1">
            <a:extLst>
              <a:ext uri="{FF2B5EF4-FFF2-40B4-BE49-F238E27FC236}">
                <a16:creationId xmlns:a16="http://schemas.microsoft.com/office/drawing/2014/main" id="{284971AD-7AD2-5845-865F-BF22BF9C3212}"/>
              </a:ext>
            </a:extLst>
          </p:cNvPr>
          <p:cNvSpPr txBox="1">
            <a:spLocks/>
          </p:cNvSpPr>
          <p:nvPr/>
        </p:nvSpPr>
        <p:spPr>
          <a:xfrm>
            <a:off x="7393260" y="4592586"/>
            <a:ext cx="433944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endParaRPr lang="ar-AE" sz="3200">
              <a:solidFill>
                <a:srgbClr val="C00000"/>
              </a:solidFill>
              <a:latin typeface="GE Dinar One" panose="020A0503020102020204" pitchFamily="18" charset="-78"/>
              <a:ea typeface="GE Dinar One" panose="020A0503020102020204" pitchFamily="18" charset="-78"/>
              <a:cs typeface="GE Dinar One" panose="020A0503020102020204" pitchFamily="18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46B7B1-341A-C143-B862-B42442AACD2F}"/>
              </a:ext>
            </a:extLst>
          </p:cNvPr>
          <p:cNvSpPr txBox="1"/>
          <p:nvPr/>
        </p:nvSpPr>
        <p:spPr>
          <a:xfrm>
            <a:off x="4029100" y="1686727"/>
            <a:ext cx="413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ppleMyungjo" pitchFamily="2" charset="-127"/>
                <a:cs typeface="PF Din Text Universal Light" panose="02000506000000020004" pitchFamily="2" charset="0"/>
              </a:rPr>
              <a:t>Reading and Writing Task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F40934-5116-184F-965C-8EB1DFB68361}"/>
              </a:ext>
            </a:extLst>
          </p:cNvPr>
          <p:cNvSpPr txBox="1"/>
          <p:nvPr/>
        </p:nvSpPr>
        <p:spPr>
          <a:xfrm>
            <a:off x="4831597" y="3167390"/>
            <a:ext cx="218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panose="020B0403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Level 2.1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2271A4-0215-1348-A97D-F6D300FCADD0}"/>
              </a:ext>
            </a:extLst>
          </p:cNvPr>
          <p:cNvSpPr txBox="1"/>
          <p:nvPr/>
        </p:nvSpPr>
        <p:spPr>
          <a:xfrm>
            <a:off x="5071134" y="4230610"/>
            <a:ext cx="1801755" cy="10464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rtl="1"/>
            <a:r>
              <a:rPr lang="en-US" sz="2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PF Din Text Universal Light" panose="02000506000000020004" pitchFamily="2" charset="0"/>
              </a:rPr>
              <a:t>Term 1</a:t>
            </a:r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Helvetica Light"/>
            </a:endParaRPr>
          </a:p>
          <a:p>
            <a:pPr algn="ctr" rtl="1"/>
            <a:endParaRPr lang="en-US"/>
          </a:p>
          <a:p>
            <a:pPr algn="ctr" rtl="1"/>
            <a:r>
              <a:rPr lang="en-US" sz="2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panose="020B0403020202020204" pitchFamily="34" charset="0"/>
                <a:cs typeface="PF Din Text Universal Light" panose="02000506000000020004" pitchFamily="2" charset="0"/>
              </a:rPr>
              <a:t>2021-2022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B5FA74-5208-A547-B8A1-0B9AB715CA35}"/>
              </a:ext>
            </a:extLst>
          </p:cNvPr>
          <p:cNvSpPr/>
          <p:nvPr/>
        </p:nvSpPr>
        <p:spPr>
          <a:xfrm>
            <a:off x="3048000" y="646399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tabLst>
                <a:tab pos="2971800" algn="ctr"/>
                <a:tab pos="5943600" algn="r"/>
              </a:tabLst>
            </a:pPr>
            <a:r>
              <a:rPr lang="en-US" sz="1200">
                <a:solidFill>
                  <a:srgbClr val="9E770E"/>
                </a:solidFill>
                <a:latin typeface="Cronos Pro" panose="020C0502030403020304" pitchFamily="34" charset="77"/>
                <a:ea typeface="Calibri" panose="020F0502020204030204" pitchFamily="34" charset="0"/>
                <a:cs typeface="Arial" panose="020B0604020202020204" pitchFamily="34" charset="0"/>
              </a:rPr>
              <a:t>Federal Entity </a:t>
            </a:r>
            <a:r>
              <a:rPr lang="en-US" sz="1200">
                <a:solidFill>
                  <a:srgbClr val="9E770E"/>
                </a:solidFill>
                <a:latin typeface="Helvetica" pitchFamily="2" charset="0"/>
                <a:ea typeface="Calibri" panose="020F0502020204030204" pitchFamily="34" charset="0"/>
                <a:cs typeface="Arial" panose="020B0604020202020204" pitchFamily="34" charset="0"/>
              </a:rPr>
              <a:t>| </a:t>
            </a:r>
            <a:r>
              <a:rPr lang="ar-SA" sz="1200">
                <a:solidFill>
                  <a:srgbClr val="9E770E"/>
                </a:solidFill>
                <a:latin typeface="AXtManal" pitchFamily="2" charset="0"/>
                <a:ea typeface="Calibri" panose="020F0502020204030204" pitchFamily="34" charset="0"/>
              </a:rPr>
              <a:t>هيئة اتحادية</a:t>
            </a:r>
            <a:r>
              <a:rPr lang="en-US" sz="1200">
                <a:latin typeface="AXtManal" pitchFamily="2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algn="ctr">
              <a:tabLst>
                <a:tab pos="2971800" algn="ctr"/>
                <a:tab pos="5943600" algn="r"/>
              </a:tabLst>
            </a:pP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001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7C4D77-2C71-4A02-B56A-40580A25E986}"/>
              </a:ext>
            </a:extLst>
          </p:cNvPr>
          <p:cNvSpPr txBox="1"/>
          <p:nvPr/>
        </p:nvSpPr>
        <p:spPr>
          <a:xfrm>
            <a:off x="2394531" y="68822"/>
            <a:ext cx="8245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Watch a video about the story of the </a:t>
            </a:r>
            <a:r>
              <a:rPr lang="en-US" sz="4000" dirty="0"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Two Friends and a Bear</a:t>
            </a:r>
            <a:r>
              <a:rPr lang="en-US" sz="4000" dirty="0"/>
              <a:t>.</a:t>
            </a:r>
          </a:p>
          <a:p>
            <a:pPr algn="ctr"/>
            <a:r>
              <a:rPr lang="en-US" sz="4000" dirty="0"/>
              <a:t>Have you heard this story before?</a:t>
            </a:r>
          </a:p>
        </p:txBody>
      </p:sp>
      <p:pic>
        <p:nvPicPr>
          <p:cNvPr id="4" name="Picture 3" descr="A picture containing text, plant, flower, vector graphics&#10;&#10;Description automatically generated">
            <a:extLst>
              <a:ext uri="{FF2B5EF4-FFF2-40B4-BE49-F238E27FC236}">
                <a16:creationId xmlns:a16="http://schemas.microsoft.com/office/drawing/2014/main" id="{D1FE7206-D186-43A5-86F5-3E68C390A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531" y="2007814"/>
            <a:ext cx="8051119" cy="4683906"/>
          </a:xfrm>
          <a:prstGeom prst="rect">
            <a:avLst/>
          </a:prstGeom>
        </p:spPr>
      </p:pic>
      <p:pic>
        <p:nvPicPr>
          <p:cNvPr id="5" name="Picture 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3ABC809F-233A-48B0-8D80-5A96F8D4F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157" y="5432136"/>
            <a:ext cx="1259584" cy="1259584"/>
          </a:xfrm>
          <a:prstGeom prst="rect">
            <a:avLst/>
          </a:prstGeom>
        </p:spPr>
      </p:pic>
      <p:pic>
        <p:nvPicPr>
          <p:cNvPr id="6" name="Picture 5" descr="A picture containing toy&#10;&#10;Description automatically generated">
            <a:extLst>
              <a:ext uri="{FF2B5EF4-FFF2-40B4-BE49-F238E27FC236}">
                <a16:creationId xmlns:a16="http://schemas.microsoft.com/office/drawing/2014/main" id="{10F79750-2F30-4908-99D9-63DE8F6067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2089" y="5432136"/>
            <a:ext cx="1259584" cy="12595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02D4F5-4E3B-41E4-B62B-CE030E3E5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3604" y="5096307"/>
            <a:ext cx="2169240" cy="1595413"/>
          </a:xfrm>
          <a:prstGeom prst="rect">
            <a:avLst/>
          </a:prstGeom>
          <a:scene3d>
            <a:camera prst="orthographicFront">
              <a:rot lat="0" lon="11999976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388086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BEAR AND THE TWO FRIENDS (Full HD Story) - Stories For Kids __ STORIES - Kids Storytelling">
            <a:hlinkClick r:id="" action="ppaction://media"/>
            <a:extLst>
              <a:ext uri="{FF2B5EF4-FFF2-40B4-BE49-F238E27FC236}">
                <a16:creationId xmlns:a16="http://schemas.microsoft.com/office/drawing/2014/main" id="{B16FBB18-429F-42D5-9F5E-B130160DBB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1798106" cy="650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58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et's Read: reading &amp; literacy tips | Raising Children Network">
            <a:extLst>
              <a:ext uri="{FF2B5EF4-FFF2-40B4-BE49-F238E27FC236}">
                <a16:creationId xmlns:a16="http://schemas.microsoft.com/office/drawing/2014/main" id="{C32C8315-1E99-48FE-BDAB-11348944D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1900" y="1257294"/>
            <a:ext cx="7188199" cy="402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088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EDB8F66-BF40-43A7-A6D6-72B2ABBA67EC}"/>
              </a:ext>
            </a:extLst>
          </p:cNvPr>
          <p:cNvSpPr txBox="1"/>
          <p:nvPr/>
        </p:nvSpPr>
        <p:spPr>
          <a:xfrm>
            <a:off x="2849063" y="1160981"/>
            <a:ext cx="6418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Two Friends and a Bear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7301A7A-0227-425C-A63E-6FCB759723D1}"/>
              </a:ext>
            </a:extLst>
          </p:cNvPr>
          <p:cNvGrpSpPr/>
          <p:nvPr/>
        </p:nvGrpSpPr>
        <p:grpSpPr>
          <a:xfrm>
            <a:off x="2394531" y="2007814"/>
            <a:ext cx="8051119" cy="4683906"/>
            <a:chOff x="2394531" y="2007814"/>
            <a:chExt cx="8051119" cy="4683906"/>
          </a:xfrm>
        </p:grpSpPr>
        <p:pic>
          <p:nvPicPr>
            <p:cNvPr id="5" name="Picture 4" descr="A picture containing text, plant, flower, vector graphics&#10;&#10;Description automatically generated">
              <a:extLst>
                <a:ext uri="{FF2B5EF4-FFF2-40B4-BE49-F238E27FC236}">
                  <a16:creationId xmlns:a16="http://schemas.microsoft.com/office/drawing/2014/main" id="{69E0A6FB-5879-2846-B576-28C9B1A18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94531" y="2007814"/>
              <a:ext cx="8051119" cy="4683906"/>
            </a:xfrm>
            <a:prstGeom prst="rect">
              <a:avLst/>
            </a:prstGeom>
          </p:spPr>
        </p:pic>
        <p:pic>
          <p:nvPicPr>
            <p:cNvPr id="8" name="Picture 7" descr="A picture containing toy, doll, vector graphics&#10;&#10;Description automatically generated">
              <a:extLst>
                <a:ext uri="{FF2B5EF4-FFF2-40B4-BE49-F238E27FC236}">
                  <a16:creationId xmlns:a16="http://schemas.microsoft.com/office/drawing/2014/main" id="{FFD0A6E6-52D7-8E46-AF3D-59D8D2316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49157" y="5432136"/>
              <a:ext cx="1259584" cy="1259584"/>
            </a:xfrm>
            <a:prstGeom prst="rect">
              <a:avLst/>
            </a:prstGeom>
          </p:spPr>
        </p:pic>
        <p:pic>
          <p:nvPicPr>
            <p:cNvPr id="10" name="Picture 9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F9C20AE7-2848-9549-91AB-4432ABAE5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62089" y="5432136"/>
              <a:ext cx="1259584" cy="125958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1BC80D0-1B59-AD41-B651-9FE28B043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73604" y="5096307"/>
              <a:ext cx="2169240" cy="1595413"/>
            </a:xfrm>
            <a:prstGeom prst="rect">
              <a:avLst/>
            </a:prstGeom>
            <a:scene3d>
              <a:camera prst="orthographicFront">
                <a:rot lat="0" lon="11999976" rev="0"/>
              </a:camera>
              <a:lightRig rig="threePt" dir="t"/>
            </a:scene3d>
          </p:spPr>
        </p:pic>
      </p:grpSp>
    </p:spTree>
    <p:extLst>
      <p:ext uri="{BB962C8B-B14F-4D97-AF65-F5344CB8AC3E}">
        <p14:creationId xmlns:p14="http://schemas.microsoft.com/office/powerpoint/2010/main" val="2636623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54FDA34-0580-B740-B5BE-A426A10940CE}"/>
              </a:ext>
            </a:extLst>
          </p:cNvPr>
          <p:cNvSpPr txBox="1"/>
          <p:nvPr/>
        </p:nvSpPr>
        <p:spPr>
          <a:xfrm>
            <a:off x="980050" y="1951860"/>
            <a:ext cx="34575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rtl="1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Sultan and Khalid were walking in the forest. Suddenly, a bear ran towards them.!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A529F25-13BD-4E34-9522-DA7B9633FAA7}"/>
              </a:ext>
            </a:extLst>
          </p:cNvPr>
          <p:cNvGrpSpPr/>
          <p:nvPr/>
        </p:nvGrpSpPr>
        <p:grpSpPr>
          <a:xfrm>
            <a:off x="3791385" y="914400"/>
            <a:ext cx="7420565" cy="5387926"/>
            <a:chOff x="3791385" y="914400"/>
            <a:chExt cx="7420565" cy="5387926"/>
          </a:xfrm>
        </p:grpSpPr>
        <p:pic>
          <p:nvPicPr>
            <p:cNvPr id="3" name="Picture 2" descr="A picture containing text, plant, flower, vector graphics&#10;&#10;Description automatically generated">
              <a:extLst>
                <a:ext uri="{FF2B5EF4-FFF2-40B4-BE49-F238E27FC236}">
                  <a16:creationId xmlns:a16="http://schemas.microsoft.com/office/drawing/2014/main" id="{C515DE77-6824-964B-9539-697E28136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91385" y="914400"/>
              <a:ext cx="7420565" cy="5387926"/>
            </a:xfrm>
            <a:prstGeom prst="rect">
              <a:avLst/>
            </a:prstGeom>
          </p:spPr>
        </p:pic>
        <p:pic>
          <p:nvPicPr>
            <p:cNvPr id="7" name="Picture 6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37FCC267-D61D-A94B-B0C5-B3E38C4F7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42717" y="4944794"/>
              <a:ext cx="1357532" cy="1357532"/>
            </a:xfrm>
            <a:prstGeom prst="rect">
              <a:avLst/>
            </a:prstGeom>
          </p:spPr>
        </p:pic>
        <p:pic>
          <p:nvPicPr>
            <p:cNvPr id="9" name="Picture 8" descr="A picture containing toy, doll, vector graphics&#10;&#10;Description automatically generated">
              <a:extLst>
                <a:ext uri="{FF2B5EF4-FFF2-40B4-BE49-F238E27FC236}">
                  <a16:creationId xmlns:a16="http://schemas.microsoft.com/office/drawing/2014/main" id="{45288578-A1B4-1E4C-BF6A-A6A7498CD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31016" y="4826135"/>
              <a:ext cx="1476191" cy="147619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A61A02B-90BD-5B43-AB91-47BC232A9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88177" y="4198629"/>
              <a:ext cx="1476191" cy="1968255"/>
            </a:xfrm>
            <a:prstGeom prst="rect">
              <a:avLst/>
            </a:prstGeom>
            <a:scene3d>
              <a:camera prst="orthographicFront">
                <a:rot lat="0" lon="10799978" rev="0"/>
              </a:camera>
              <a:lightRig rig="threePt" dir="t"/>
            </a:scene3d>
          </p:spPr>
        </p:pic>
      </p:grpSp>
    </p:spTree>
    <p:extLst>
      <p:ext uri="{BB962C8B-B14F-4D97-AF65-F5344CB8AC3E}">
        <p14:creationId xmlns:p14="http://schemas.microsoft.com/office/powerpoint/2010/main" val="773798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759C93C-1622-4C8D-809E-8521D3401405}"/>
              </a:ext>
            </a:extLst>
          </p:cNvPr>
          <p:cNvSpPr/>
          <p:nvPr/>
        </p:nvSpPr>
        <p:spPr>
          <a:xfrm>
            <a:off x="1769431" y="5398517"/>
            <a:ext cx="8653138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rtl="1">
              <a:defRPr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TC Avant Garde Std Md"/>
                <a:ea typeface="AppleMyungjo"/>
                <a:cs typeface="PF Din Text Universal Light" panose="02000506000000020004" pitchFamily="2" charset="0"/>
              </a:rPr>
              <a:t>Khalid hid behind a tree, so the bear couldn’t see him. 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ITC Avant Garde Std Md" panose="020B0602020202020204" pitchFamily="34" charset="0"/>
              <a:ea typeface="AppleMyungjo" pitchFamily="2" charset="-127"/>
              <a:cs typeface="PF Din Text Universal Light" panose="02000506000000020004" pitchFamily="2" charset="0"/>
            </a:endParaRPr>
          </a:p>
          <a:p>
            <a:pPr rtl="1">
              <a:defRPr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Sultan thought that the bear would hurt him.</a:t>
            </a:r>
          </a:p>
          <a:p>
            <a:pPr rtl="1">
              <a:defRPr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So, he lay on the ground and didn’t move. 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9D8786A-6A77-49B6-92F2-7AFB1AC41E4D}"/>
              </a:ext>
            </a:extLst>
          </p:cNvPr>
          <p:cNvGrpSpPr/>
          <p:nvPr/>
        </p:nvGrpSpPr>
        <p:grpSpPr>
          <a:xfrm>
            <a:off x="1769431" y="382286"/>
            <a:ext cx="8402811" cy="5476927"/>
            <a:chOff x="1769431" y="382286"/>
            <a:chExt cx="8402811" cy="5476927"/>
          </a:xfrm>
        </p:grpSpPr>
        <p:pic>
          <p:nvPicPr>
            <p:cNvPr id="5" name="Picture 4" descr="A picture containing text, plant, flower, vector graphics&#10;&#10;Description automatically generated">
              <a:extLst>
                <a:ext uri="{FF2B5EF4-FFF2-40B4-BE49-F238E27FC236}">
                  <a16:creationId xmlns:a16="http://schemas.microsoft.com/office/drawing/2014/main" id="{1619CF9D-BB2B-A940-A754-1E2A55BAF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69431" y="382286"/>
              <a:ext cx="8402811" cy="501623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ADDA6B8-6987-1047-9266-72F7CD362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56160" y="4394924"/>
              <a:ext cx="132771" cy="82600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D84F403-7E6D-8449-B879-56955B11E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025305">
              <a:off x="4991665" y="4072579"/>
              <a:ext cx="1786634" cy="1786634"/>
            </a:xfrm>
            <a:prstGeom prst="rect">
              <a:avLst/>
            </a:prstGeom>
            <a:scene3d>
              <a:camera prst="orthographicFront">
                <a:rot lat="21428045" lon="3306165" rev="21354014"/>
              </a:camera>
              <a:lightRig rig="threePt" dir="t"/>
            </a:scene3d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9FD8283-085C-A949-890D-8989913C4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28352" y="3731341"/>
              <a:ext cx="1117191" cy="1489587"/>
            </a:xfrm>
            <a:prstGeom prst="rect">
              <a:avLst/>
            </a:prstGeom>
            <a:scene3d>
              <a:camera prst="orthographicFront">
                <a:rot lat="0" lon="10799977" rev="0"/>
              </a:camera>
              <a:lightRig rig="threePt" dir="t"/>
            </a:scene3d>
          </p:spPr>
        </p:pic>
      </p:grpSp>
    </p:spTree>
    <p:extLst>
      <p:ext uri="{BB962C8B-B14F-4D97-AF65-F5344CB8AC3E}">
        <p14:creationId xmlns:p14="http://schemas.microsoft.com/office/powerpoint/2010/main" val="3874181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A940E43-EBE8-4864-80F4-7B4DA6CC536A}"/>
              </a:ext>
            </a:extLst>
          </p:cNvPr>
          <p:cNvSpPr txBox="1"/>
          <p:nvPr/>
        </p:nvSpPr>
        <p:spPr>
          <a:xfrm>
            <a:off x="717448" y="2094180"/>
            <a:ext cx="304794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The bear whispered into Sultan’s ear. “Don’t have a friend who hides when you need help.”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 </a:t>
            </a:r>
          </a:p>
        </p:txBody>
      </p:sp>
      <p:pic>
        <p:nvPicPr>
          <p:cNvPr id="4" name="Picture 3" descr="A picture containing text, plant, flower, vector graphics&#10;&#10;Description automatically generated">
            <a:extLst>
              <a:ext uri="{FF2B5EF4-FFF2-40B4-BE49-F238E27FC236}">
                <a16:creationId xmlns:a16="http://schemas.microsoft.com/office/drawing/2014/main" id="{5CBE474B-4C26-C34E-B9F4-0E0759FA5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9268" y="520878"/>
            <a:ext cx="8047576" cy="46818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6235E4-E1E2-6F4A-A630-8D320F1A5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7250" y="4217246"/>
            <a:ext cx="132771" cy="8260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00CFF1-BC28-2649-BEC2-5AA39F11F0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6422" y="3429000"/>
            <a:ext cx="1841486" cy="1786634"/>
          </a:xfrm>
          <a:prstGeom prst="rect">
            <a:avLst/>
          </a:prstGeom>
          <a:scene3d>
            <a:camera prst="orthographicFront">
              <a:rot lat="21428045" lon="3306165" rev="21354014"/>
            </a:camera>
            <a:lightRig rig="threePt" dir="t"/>
          </a:scene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F73C50-E9AF-9546-AFC6-4EDC01F0CC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4628" y="3962154"/>
            <a:ext cx="1599881" cy="1176666"/>
          </a:xfrm>
          <a:prstGeom prst="rect">
            <a:avLst/>
          </a:prstGeom>
          <a:scene3d>
            <a:camera prst="orthographicFront">
              <a:rot lat="0" lon="11999976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512356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5387633-F7F7-4EFA-9406-C5F1AD0FD569}"/>
              </a:ext>
            </a:extLst>
          </p:cNvPr>
          <p:cNvSpPr txBox="1"/>
          <p:nvPr/>
        </p:nvSpPr>
        <p:spPr>
          <a:xfrm>
            <a:off x="2886538" y="1208106"/>
            <a:ext cx="6418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en-US" sz="4000">
                <a:solidFill>
                  <a:schemeClr val="tx1">
                    <a:lumMod val="65000"/>
                    <a:lumOff val="35000"/>
                  </a:scheme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The End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916381-5765-D04C-A94F-94A260D72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547" y="2036308"/>
            <a:ext cx="8215543" cy="452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1577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8" name="Picture 4" descr="it-s-time-to-talk-logo-248498493 | Certitude London">
            <a:extLst>
              <a:ext uri="{FF2B5EF4-FFF2-40B4-BE49-F238E27FC236}">
                <a16:creationId xmlns:a16="http://schemas.microsoft.com/office/drawing/2014/main" id="{A1EF295E-7583-4B7A-8FFA-E9936FBFA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2203" y="2503216"/>
            <a:ext cx="6246003" cy="327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ight Triangle 76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Lesson 12: The House Built on a Rock,” Primary 7: New Testament, ppt  download">
            <a:extLst>
              <a:ext uri="{FF2B5EF4-FFF2-40B4-BE49-F238E27FC236}">
                <a16:creationId xmlns:a16="http://schemas.microsoft.com/office/drawing/2014/main" id="{55777811-2570-4EDE-BBC5-D21B9ED74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8444" y="685986"/>
            <a:ext cx="4609076" cy="345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900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4396C9-A965-4CC0-B4CA-B5C5476B0C10}"/>
              </a:ext>
            </a:extLst>
          </p:cNvPr>
          <p:cNvSpPr txBox="1"/>
          <p:nvPr/>
        </p:nvSpPr>
        <p:spPr>
          <a:xfrm>
            <a:off x="2716353" y="131344"/>
            <a:ext cx="6866184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Who are the main characters in the story?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2E6E14-FEAA-41F8-971B-CE98E8DC35E7}"/>
              </a:ext>
            </a:extLst>
          </p:cNvPr>
          <p:cNvSpPr txBox="1"/>
          <p:nvPr/>
        </p:nvSpPr>
        <p:spPr>
          <a:xfrm>
            <a:off x="3997020" y="3228786"/>
            <a:ext cx="430484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Where is the story set?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CE3614-DF69-4CFC-A2FD-EC4B284EDC97}"/>
              </a:ext>
            </a:extLst>
          </p:cNvPr>
          <p:cNvSpPr txBox="1"/>
          <p:nvPr/>
        </p:nvSpPr>
        <p:spPr>
          <a:xfrm>
            <a:off x="2250832" y="2425642"/>
            <a:ext cx="8440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The bear and the two friends. (</a:t>
            </a:r>
            <a:r>
              <a:rPr lang="en-US" sz="3200" dirty="0"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Sultan and Khalid) </a:t>
            </a:r>
            <a:endParaRPr lang="en-US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4E1439-97B1-4463-9367-59D9C42DBF1C}"/>
              </a:ext>
            </a:extLst>
          </p:cNvPr>
          <p:cNvSpPr txBox="1"/>
          <p:nvPr/>
        </p:nvSpPr>
        <p:spPr>
          <a:xfrm>
            <a:off x="4272997" y="6134114"/>
            <a:ext cx="4217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 the forest.</a:t>
            </a:r>
          </a:p>
        </p:txBody>
      </p:sp>
      <p:pic>
        <p:nvPicPr>
          <p:cNvPr id="12" name="Picture 1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5E3EB948-41D7-49A8-A527-9C33730D3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7918" y="1047448"/>
            <a:ext cx="1259584" cy="1259584"/>
          </a:xfrm>
          <a:prstGeom prst="rect">
            <a:avLst/>
          </a:prstGeom>
        </p:spPr>
      </p:pic>
      <p:pic>
        <p:nvPicPr>
          <p:cNvPr id="13" name="Picture 12" descr="A picture containing toy&#10;&#10;Description automatically generated">
            <a:extLst>
              <a:ext uri="{FF2B5EF4-FFF2-40B4-BE49-F238E27FC236}">
                <a16:creationId xmlns:a16="http://schemas.microsoft.com/office/drawing/2014/main" id="{30930C5B-2443-454A-B64F-0B29F25AE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0850" y="1047448"/>
            <a:ext cx="1259584" cy="12595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2C2003-912B-470C-A179-FE9357536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2365" y="711619"/>
            <a:ext cx="2169240" cy="1595413"/>
          </a:xfrm>
          <a:prstGeom prst="rect">
            <a:avLst/>
          </a:prstGeom>
          <a:scene3d>
            <a:camera prst="orthographicFront">
              <a:rot lat="0" lon="11999976" rev="0"/>
            </a:camera>
            <a:lightRig rig="threePt" dir="t"/>
          </a:scene3d>
        </p:spPr>
      </p:pic>
      <p:pic>
        <p:nvPicPr>
          <p:cNvPr id="15" name="Picture 14" descr="A picture containing text, plant, flower, vector graphics&#10;&#10;Description automatically generated">
            <a:extLst>
              <a:ext uri="{FF2B5EF4-FFF2-40B4-BE49-F238E27FC236}">
                <a16:creationId xmlns:a16="http://schemas.microsoft.com/office/drawing/2014/main" id="{5EB4DFB7-6E32-4D39-B96D-7A2A81B4EF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3734" y="3893471"/>
            <a:ext cx="3851419" cy="224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91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5387633-F7F7-4EFA-9406-C5F1AD0FD569}"/>
              </a:ext>
            </a:extLst>
          </p:cNvPr>
          <p:cNvSpPr txBox="1"/>
          <p:nvPr/>
        </p:nvSpPr>
        <p:spPr>
          <a:xfrm>
            <a:off x="1189010" y="1566952"/>
            <a:ext cx="445875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  <a:latin typeface="ITC Avant Garde Std Md" panose="020B0602020202020204" pitchFamily="34" charset="0"/>
              <a:ea typeface="AppleMyungjo" pitchFamily="2" charset="-127"/>
              <a:cs typeface="PF Din Text Universal Light" panose="0200050600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forest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suddenly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towards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hurt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hide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ground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whisper 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  <a:latin typeface="ITC Avant Garde Std Md" panose="020B0602020202020204" pitchFamily="34" charset="0"/>
              <a:ea typeface="AppleMyungjo" pitchFamily="2" charset="-127"/>
              <a:cs typeface="PF Din Text Universal Light" panose="02000506000000020004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916381-5765-D04C-A94F-94A260D72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6064" y="1971066"/>
            <a:ext cx="6021333" cy="33199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C322AC-4540-AB4C-B7BB-F0FE76C54EB4}"/>
              </a:ext>
            </a:extLst>
          </p:cNvPr>
          <p:cNvSpPr txBox="1"/>
          <p:nvPr/>
        </p:nvSpPr>
        <p:spPr>
          <a:xfrm>
            <a:off x="3239984" y="707180"/>
            <a:ext cx="2856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Key Words</a:t>
            </a:r>
          </a:p>
        </p:txBody>
      </p:sp>
    </p:spTree>
    <p:extLst>
      <p:ext uri="{BB962C8B-B14F-4D97-AF65-F5344CB8AC3E}">
        <p14:creationId xmlns:p14="http://schemas.microsoft.com/office/powerpoint/2010/main" val="3680898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5FF534-8EA6-4B6A-AC61-1BC644870690}"/>
              </a:ext>
            </a:extLst>
          </p:cNvPr>
          <p:cNvSpPr txBox="1"/>
          <p:nvPr/>
        </p:nvSpPr>
        <p:spPr>
          <a:xfrm>
            <a:off x="2960553" y="237728"/>
            <a:ext cx="7282485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What happens in the beginning of the story?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85CD3F-3C7B-4C22-AE56-0E6F1DD01064}"/>
              </a:ext>
            </a:extLst>
          </p:cNvPr>
          <p:cNvSpPr txBox="1"/>
          <p:nvPr/>
        </p:nvSpPr>
        <p:spPr>
          <a:xfrm>
            <a:off x="1881554" y="5523287"/>
            <a:ext cx="94253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 rtl="1">
              <a:defRPr/>
            </a:pPr>
            <a:r>
              <a:rPr lang="en-US" sz="2800" dirty="0"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Sultan and Khalid were walking in the forest. Suddenly, a bear ran towards them!</a:t>
            </a:r>
          </a:p>
        </p:txBody>
      </p:sp>
      <p:pic>
        <p:nvPicPr>
          <p:cNvPr id="7" name="Picture 6" descr="A picture containing text, plant, flower, vector graphics&#10;&#10;Description automatically generated">
            <a:extLst>
              <a:ext uri="{FF2B5EF4-FFF2-40B4-BE49-F238E27FC236}">
                <a16:creationId xmlns:a16="http://schemas.microsoft.com/office/drawing/2014/main" id="{280901F7-D2AD-4BE7-8F58-DA4B576BA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842" y="834754"/>
            <a:ext cx="6270893" cy="4553172"/>
          </a:xfrm>
          <a:prstGeom prst="rect">
            <a:avLst/>
          </a:prstGeom>
        </p:spPr>
      </p:pic>
      <p:pic>
        <p:nvPicPr>
          <p:cNvPr id="8" name="Picture 7" descr="A picture containing toy&#10;&#10;Description automatically generated">
            <a:extLst>
              <a:ext uri="{FF2B5EF4-FFF2-40B4-BE49-F238E27FC236}">
                <a16:creationId xmlns:a16="http://schemas.microsoft.com/office/drawing/2014/main" id="{08ADD764-053B-4DDD-81ED-46CB0A88F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1824" y="4240716"/>
            <a:ext cx="1147209" cy="1147209"/>
          </a:xfrm>
          <a:prstGeom prst="rect">
            <a:avLst/>
          </a:prstGeom>
        </p:spPr>
      </p:pic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E0107669-96FF-4260-8665-8FC8B05A5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508" y="4140442"/>
            <a:ext cx="1247484" cy="12474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411F87-6828-4AA0-AFE8-9276B33B74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5669" y="3589172"/>
            <a:ext cx="1247484" cy="1663312"/>
          </a:xfrm>
          <a:prstGeom prst="rect">
            <a:avLst/>
          </a:prstGeom>
          <a:scene3d>
            <a:camera prst="orthographicFront">
              <a:rot lat="0" lon="10799978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32410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5FE2370-9C8F-49E6-8317-71D5412E21A2}"/>
              </a:ext>
            </a:extLst>
          </p:cNvPr>
          <p:cNvSpPr txBox="1"/>
          <p:nvPr/>
        </p:nvSpPr>
        <p:spPr>
          <a:xfrm>
            <a:off x="2794436" y="166866"/>
            <a:ext cx="6603126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What happens in the middle of the story?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FA9230-7CF1-4253-B86E-A68859223B12}"/>
              </a:ext>
            </a:extLst>
          </p:cNvPr>
          <p:cNvSpPr txBox="1"/>
          <p:nvPr/>
        </p:nvSpPr>
        <p:spPr>
          <a:xfrm>
            <a:off x="-230485" y="5295880"/>
            <a:ext cx="1304485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en-US" sz="3200" dirty="0">
                <a:latin typeface="ITC Avant Garde Std Md"/>
                <a:ea typeface="AppleMyungjo"/>
                <a:cs typeface="PF Din Text Universal Light" panose="02000506000000020004" pitchFamily="2" charset="0"/>
              </a:rPr>
              <a:t>Khalid hid behind a tree, so the bear couldn’t see him. </a:t>
            </a:r>
            <a:endParaRPr lang="en-US" sz="3200" dirty="0">
              <a:latin typeface="ITC Avant Garde Std Md" panose="020B0602020202020204" pitchFamily="34" charset="0"/>
              <a:ea typeface="AppleMyungjo" pitchFamily="2" charset="-127"/>
              <a:cs typeface="PF Din Text Universal Light" panose="02000506000000020004" pitchFamily="2" charset="0"/>
            </a:endParaRPr>
          </a:p>
          <a:p>
            <a:pPr algn="ctr" rtl="1">
              <a:defRPr/>
            </a:pPr>
            <a:r>
              <a:rPr lang="en-US" sz="3200" dirty="0"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Sultan thought that the bear would hurt him.</a:t>
            </a:r>
          </a:p>
          <a:p>
            <a:pPr algn="ctr" rtl="1">
              <a:defRPr/>
            </a:pPr>
            <a:r>
              <a:rPr lang="en-US" sz="3200" dirty="0"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So, he lay on the ground and didn’t move. </a:t>
            </a:r>
            <a:endParaRPr lang="en-US" sz="3200" dirty="0">
              <a:ea typeface="+mn-lt"/>
              <a:cs typeface="+mn-lt"/>
            </a:endParaRPr>
          </a:p>
          <a:p>
            <a:endParaRPr lang="en-US" sz="3200" dirty="0"/>
          </a:p>
        </p:txBody>
      </p:sp>
      <p:pic>
        <p:nvPicPr>
          <p:cNvPr id="7" name="Picture 6" descr="A picture containing text, plant, flower, vector graphics&#10;&#10;Description automatically generated">
            <a:extLst>
              <a:ext uri="{FF2B5EF4-FFF2-40B4-BE49-F238E27FC236}">
                <a16:creationId xmlns:a16="http://schemas.microsoft.com/office/drawing/2014/main" id="{FFE37875-99A1-4E99-A5BD-6EA4BEF82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096" y="760039"/>
            <a:ext cx="7377805" cy="44043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0404A4-7FD2-4D23-A701-B1F218C3E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1628" y="4241308"/>
            <a:ext cx="116575" cy="7252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37EB2B-BEBA-4D7A-8749-0F5AB0120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025305">
            <a:off x="4827660" y="4182206"/>
            <a:ext cx="1568693" cy="1568693"/>
          </a:xfrm>
          <a:prstGeom prst="rect">
            <a:avLst/>
          </a:prstGeom>
          <a:scene3d>
            <a:camera prst="orthographicFront">
              <a:rot lat="21428045" lon="3306165" rev="21354014"/>
            </a:camera>
            <a:lightRig rig="threePt" dir="t"/>
          </a:scene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757D79-E2C8-4E8E-94A6-21486A3DA4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7291" y="3810409"/>
            <a:ext cx="980912" cy="1307881"/>
          </a:xfrm>
          <a:prstGeom prst="rect">
            <a:avLst/>
          </a:prstGeom>
          <a:scene3d>
            <a:camera prst="orthographicFront">
              <a:rot lat="0" lon="10799977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46024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2F9AAAC-FEA6-4FC4-AA78-1471497D17E7}"/>
              </a:ext>
            </a:extLst>
          </p:cNvPr>
          <p:cNvSpPr txBox="1"/>
          <p:nvPr/>
        </p:nvSpPr>
        <p:spPr>
          <a:xfrm>
            <a:off x="3073043" y="137319"/>
            <a:ext cx="6045913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What happens at the end of the story?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F364D2-C8C9-4B62-BBB0-1A4DC801CB3E}"/>
              </a:ext>
            </a:extLst>
          </p:cNvPr>
          <p:cNvSpPr txBox="1"/>
          <p:nvPr/>
        </p:nvSpPr>
        <p:spPr>
          <a:xfrm>
            <a:off x="1738786" y="5597800"/>
            <a:ext cx="871442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The bear whispered into Sultan’s ear. “Don’t have a friend who hides when you need help.” </a:t>
            </a:r>
          </a:p>
          <a:p>
            <a:pPr algn="ctr"/>
            <a:r>
              <a:rPr lang="en-US" sz="3200" dirty="0">
                <a:effectLst/>
              </a:rPr>
              <a:t> 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027A59-D3A4-4B78-BAA0-27A847811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043" y="692174"/>
            <a:ext cx="6045913" cy="472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69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D75B31B-BC3A-4456-8CF9-3BDC3A6879EB}"/>
              </a:ext>
            </a:extLst>
          </p:cNvPr>
          <p:cNvSpPr txBox="1"/>
          <p:nvPr/>
        </p:nvSpPr>
        <p:spPr>
          <a:xfrm>
            <a:off x="2559530" y="268655"/>
            <a:ext cx="6431252" cy="46166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What lesson can we learn from this story?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77B832-203B-4602-8B7E-EC96F42333C2}"/>
              </a:ext>
            </a:extLst>
          </p:cNvPr>
          <p:cNvSpPr txBox="1"/>
          <p:nvPr/>
        </p:nvSpPr>
        <p:spPr>
          <a:xfrm>
            <a:off x="1846384" y="5149185"/>
            <a:ext cx="899083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Choose your friends wisely. Do not have fake friends.</a:t>
            </a:r>
          </a:p>
          <a:p>
            <a:pPr algn="ctr"/>
            <a:r>
              <a:rPr lang="en-US" sz="3200" dirty="0"/>
              <a:t>A friend in need is a friend indeed.</a:t>
            </a:r>
          </a:p>
        </p:txBody>
      </p:sp>
      <p:pic>
        <p:nvPicPr>
          <p:cNvPr id="6" name="Picture 5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76DB6836-A291-4E74-BC95-D280ABE15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030294" y="992155"/>
            <a:ext cx="3175535" cy="3175535"/>
          </a:xfrm>
          <a:prstGeom prst="rect">
            <a:avLst/>
          </a:prstGeom>
        </p:spPr>
      </p:pic>
      <p:pic>
        <p:nvPicPr>
          <p:cNvPr id="8" name="Picture 7" descr="A picture containing toy&#10;&#10;Description automatically generated">
            <a:extLst>
              <a:ext uri="{FF2B5EF4-FFF2-40B4-BE49-F238E27FC236}">
                <a16:creationId xmlns:a16="http://schemas.microsoft.com/office/drawing/2014/main" id="{5C3715B1-57DA-465D-9922-4E7092889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171" y="992155"/>
            <a:ext cx="3175535" cy="317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3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actice Test Images, Stock Photos &amp;amp; Vectors | Shutterstock">
            <a:extLst>
              <a:ext uri="{FF2B5EF4-FFF2-40B4-BE49-F238E27FC236}">
                <a16:creationId xmlns:a16="http://schemas.microsoft.com/office/drawing/2014/main" id="{90AB1709-02AB-41FF-A5CA-3C6AA8ADE1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2"/>
          <a:stretch/>
        </p:blipFill>
        <p:spPr bwMode="auto">
          <a:xfrm>
            <a:off x="1602659" y="363793"/>
            <a:ext cx="8416413" cy="56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7826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C8F88CF-AB1D-4273-9496-3DB8B6A9B458}"/>
              </a:ext>
            </a:extLst>
          </p:cNvPr>
          <p:cNvSpPr txBox="1"/>
          <p:nvPr/>
        </p:nvSpPr>
        <p:spPr>
          <a:xfrm>
            <a:off x="2738804" y="2199924"/>
            <a:ext cx="6097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https://www.liveworksheets.com/1-ne2148732jr</a:t>
            </a: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F4B01A-7E9D-42B3-93AE-69A8EA321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691" y="2024346"/>
            <a:ext cx="2438400" cy="3600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83CD45-9DC3-47F2-9327-1C1C629A9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6902" y="1365060"/>
            <a:ext cx="2952750" cy="4286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2C79F1-DA8A-4139-A724-E8AE53CC59E2}"/>
              </a:ext>
            </a:extLst>
          </p:cNvPr>
          <p:cNvSpPr txBox="1"/>
          <p:nvPr/>
        </p:nvSpPr>
        <p:spPr>
          <a:xfrm>
            <a:off x="3402624" y="298278"/>
            <a:ext cx="5205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Check our understanding.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96A3E7-8782-4B5A-B2F9-A661322FC92C}"/>
              </a:ext>
            </a:extLst>
          </p:cNvPr>
          <p:cNvSpPr txBox="1"/>
          <p:nvPr/>
        </p:nvSpPr>
        <p:spPr>
          <a:xfrm>
            <a:off x="3104420" y="5123608"/>
            <a:ext cx="6097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5"/>
              </a:rPr>
              <a:t>https://www.liveworksheets.com/ry2461288ig</a:t>
            </a:r>
            <a:r>
              <a:rPr lang="en-US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43E4D0-4E45-4908-9939-E695CE6300C1}"/>
              </a:ext>
            </a:extLst>
          </p:cNvPr>
          <p:cNvSpPr txBox="1"/>
          <p:nvPr/>
        </p:nvSpPr>
        <p:spPr>
          <a:xfrm>
            <a:off x="3620233" y="3639905"/>
            <a:ext cx="6097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https://www.liveworksheets.com/ha2469704ig</a:t>
            </a: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BB5526-9304-452F-B5E0-6C77A7B29A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879" y="1906087"/>
            <a:ext cx="2447925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7683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990800-EA7E-4DC6-A1B1-F783AF560C84}"/>
              </a:ext>
            </a:extLst>
          </p:cNvPr>
          <p:cNvSpPr txBox="1"/>
          <p:nvPr/>
        </p:nvSpPr>
        <p:spPr>
          <a:xfrm>
            <a:off x="3711452" y="1918096"/>
            <a:ext cx="6097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https://www.liveworksheets.com/1-gg2148775fr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F03EFF-3CB5-4AE0-9BFC-D3BCA9E43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00" y="1918096"/>
            <a:ext cx="2952750" cy="428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C6AB7A-A1E3-4423-BD97-4E230F5345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769" y="2574469"/>
            <a:ext cx="3447683" cy="36290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B0DEE8-7228-401A-8D76-A72696AFE201}"/>
              </a:ext>
            </a:extLst>
          </p:cNvPr>
          <p:cNvSpPr txBox="1"/>
          <p:nvPr/>
        </p:nvSpPr>
        <p:spPr>
          <a:xfrm>
            <a:off x="4464295" y="4615934"/>
            <a:ext cx="6097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https://quizizz.com/admin/quiz/615e91d5a5a90e001ea7794b</a:t>
            </a: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663817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1DE9AE-F73E-4A33-B9E6-23691FCCD0B5}"/>
              </a:ext>
            </a:extLst>
          </p:cNvPr>
          <p:cNvSpPr txBox="1"/>
          <p:nvPr/>
        </p:nvSpPr>
        <p:spPr>
          <a:xfrm>
            <a:off x="3259748" y="5961157"/>
            <a:ext cx="6097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https://www.liveworksheets.com/1-ut2148982ca</a:t>
            </a: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05D8C6-2E01-44DF-B404-618BCC77D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738" y="1394372"/>
            <a:ext cx="3341077" cy="42360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5AB208-2540-4DF9-BE01-C30D6ADF280E}"/>
              </a:ext>
            </a:extLst>
          </p:cNvPr>
          <p:cNvSpPr txBox="1"/>
          <p:nvPr/>
        </p:nvSpPr>
        <p:spPr>
          <a:xfrm>
            <a:off x="3047268" y="230713"/>
            <a:ext cx="6097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Class Writing Activity</a:t>
            </a:r>
          </a:p>
        </p:txBody>
      </p:sp>
      <p:sp>
        <p:nvSpPr>
          <p:cNvPr id="7" name="Explosion: 8 Points 6">
            <a:extLst>
              <a:ext uri="{FF2B5EF4-FFF2-40B4-BE49-F238E27FC236}">
                <a16:creationId xmlns:a16="http://schemas.microsoft.com/office/drawing/2014/main" id="{34790DDC-98C4-4CB8-A00C-162F2F4DEDD5}"/>
              </a:ext>
            </a:extLst>
          </p:cNvPr>
          <p:cNvSpPr/>
          <p:nvPr/>
        </p:nvSpPr>
        <p:spPr>
          <a:xfrm>
            <a:off x="796569" y="1143000"/>
            <a:ext cx="2899263" cy="2567354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 words from the word bank</a:t>
            </a:r>
          </a:p>
        </p:txBody>
      </p:sp>
      <p:sp>
        <p:nvSpPr>
          <p:cNvPr id="8" name="Explosion: 14 Points 7">
            <a:extLst>
              <a:ext uri="{FF2B5EF4-FFF2-40B4-BE49-F238E27FC236}">
                <a16:creationId xmlns:a16="http://schemas.microsoft.com/office/drawing/2014/main" id="{8BEA912C-80D4-41AA-89EC-A05DCF063864}"/>
              </a:ext>
            </a:extLst>
          </p:cNvPr>
          <p:cNvSpPr/>
          <p:nvPr/>
        </p:nvSpPr>
        <p:spPr>
          <a:xfrm>
            <a:off x="420122" y="3250957"/>
            <a:ext cx="2839626" cy="2868711"/>
          </a:xfrm>
          <a:prstGeom prst="irregularSeal2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 make sentences.</a:t>
            </a:r>
          </a:p>
        </p:txBody>
      </p:sp>
    </p:spTree>
    <p:extLst>
      <p:ext uri="{BB962C8B-B14F-4D97-AF65-F5344CB8AC3E}">
        <p14:creationId xmlns:p14="http://schemas.microsoft.com/office/powerpoint/2010/main" val="834666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5387633-F7F7-4EFA-9406-C5F1AD0FD569}"/>
              </a:ext>
            </a:extLst>
          </p:cNvPr>
          <p:cNvSpPr txBox="1"/>
          <p:nvPr/>
        </p:nvSpPr>
        <p:spPr>
          <a:xfrm>
            <a:off x="3866620" y="4611093"/>
            <a:ext cx="445875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ITC Avant Garde Std Md" panose="020B0602020202020204" pitchFamily="34" charset="0"/>
              <a:ea typeface="AppleMyungjo" pitchFamily="2" charset="-127"/>
              <a:cs typeface="PF Din Text Universal Light" panose="02000506000000020004" pitchFamily="2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A place with trees.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ITC Avant Garde Std Md" panose="020B0602020202020204" pitchFamily="34" charset="0"/>
              <a:ea typeface="AppleMyungjo" pitchFamily="2" charset="-127"/>
              <a:cs typeface="PF Din Text Universal Light" panose="02000506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C322AC-4540-AB4C-B7BB-F0FE76C54EB4}"/>
              </a:ext>
            </a:extLst>
          </p:cNvPr>
          <p:cNvSpPr txBox="1"/>
          <p:nvPr/>
        </p:nvSpPr>
        <p:spPr>
          <a:xfrm>
            <a:off x="4739708" y="1716028"/>
            <a:ext cx="16676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Forest</a:t>
            </a:r>
          </a:p>
        </p:txBody>
      </p:sp>
      <p:pic>
        <p:nvPicPr>
          <p:cNvPr id="5" name="Picture 4" descr="A picture containing text, plant, flower, vector graphics&#10;&#10;Description automatically generated">
            <a:extLst>
              <a:ext uri="{FF2B5EF4-FFF2-40B4-BE49-F238E27FC236}">
                <a16:creationId xmlns:a16="http://schemas.microsoft.com/office/drawing/2014/main" id="{C540E146-3D18-A345-96B3-965F1DCFB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6621" y="2739906"/>
            <a:ext cx="3413856" cy="198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272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5387633-F7F7-4EFA-9406-C5F1AD0FD569}"/>
              </a:ext>
            </a:extLst>
          </p:cNvPr>
          <p:cNvSpPr txBox="1"/>
          <p:nvPr/>
        </p:nvSpPr>
        <p:spPr>
          <a:xfrm>
            <a:off x="1737831" y="4978229"/>
            <a:ext cx="93492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Something that happened very fast.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ITC Avant Garde Std Md" panose="020B0602020202020204" pitchFamily="34" charset="0"/>
              <a:ea typeface="AppleMyungjo" pitchFamily="2" charset="-127"/>
              <a:cs typeface="PF Din Text Universal Light" panose="02000506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C322AC-4540-AB4C-B7BB-F0FE76C54EB4}"/>
              </a:ext>
            </a:extLst>
          </p:cNvPr>
          <p:cNvSpPr txBox="1"/>
          <p:nvPr/>
        </p:nvSpPr>
        <p:spPr>
          <a:xfrm>
            <a:off x="4667992" y="1366935"/>
            <a:ext cx="2856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Suddenly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8C5A61-4DCE-7E45-B1E6-653A6AF7DA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4458545" y="2496033"/>
            <a:ext cx="3065463" cy="186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909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5387633-F7F7-4EFA-9406-C5F1AD0FD569}"/>
              </a:ext>
            </a:extLst>
          </p:cNvPr>
          <p:cNvSpPr txBox="1"/>
          <p:nvPr/>
        </p:nvSpPr>
        <p:spPr>
          <a:xfrm>
            <a:off x="2269316" y="4696568"/>
            <a:ext cx="8426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Going to a specific location.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ITC Avant Garde Std Md" panose="020B0602020202020204" pitchFamily="34" charset="0"/>
              <a:ea typeface="AppleMyungjo" pitchFamily="2" charset="-127"/>
              <a:cs typeface="PF Din Text Universal Light" panose="02000506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C322AC-4540-AB4C-B7BB-F0FE76C54EB4}"/>
              </a:ext>
            </a:extLst>
          </p:cNvPr>
          <p:cNvSpPr txBox="1"/>
          <p:nvPr/>
        </p:nvSpPr>
        <p:spPr>
          <a:xfrm>
            <a:off x="4667992" y="1356777"/>
            <a:ext cx="2856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Towards</a:t>
            </a:r>
          </a:p>
        </p:txBody>
      </p:sp>
      <p:pic>
        <p:nvPicPr>
          <p:cNvPr id="5" name="Picture 4" descr="Shape, arrow&#10;&#10;Description automatically generated">
            <a:extLst>
              <a:ext uri="{FF2B5EF4-FFF2-40B4-BE49-F238E27FC236}">
                <a16:creationId xmlns:a16="http://schemas.microsoft.com/office/drawing/2014/main" id="{CF6B071E-2458-5844-AB0F-71A83B4C7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 flipH="1">
            <a:off x="4527915" y="2686050"/>
            <a:ext cx="2751703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71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5387633-F7F7-4EFA-9406-C5F1AD0FD569}"/>
              </a:ext>
            </a:extLst>
          </p:cNvPr>
          <p:cNvSpPr txBox="1"/>
          <p:nvPr/>
        </p:nvSpPr>
        <p:spPr>
          <a:xfrm>
            <a:off x="4232739" y="4803212"/>
            <a:ext cx="39371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To cause pain.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ITC Avant Garde Std Md" panose="020B0602020202020204" pitchFamily="34" charset="0"/>
              <a:ea typeface="AppleMyungjo" pitchFamily="2" charset="-127"/>
              <a:cs typeface="PF Din Text Universal Light" panose="02000506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C322AC-4540-AB4C-B7BB-F0FE76C54EB4}"/>
              </a:ext>
            </a:extLst>
          </p:cNvPr>
          <p:cNvSpPr txBox="1"/>
          <p:nvPr/>
        </p:nvSpPr>
        <p:spPr>
          <a:xfrm>
            <a:off x="5687552" y="1553275"/>
            <a:ext cx="13704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Hurt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61B39C1-2486-494B-AEA2-5E2ACFAD33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4927600" y="2466974"/>
            <a:ext cx="2130425" cy="213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735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5387633-F7F7-4EFA-9406-C5F1AD0FD569}"/>
              </a:ext>
            </a:extLst>
          </p:cNvPr>
          <p:cNvSpPr txBox="1"/>
          <p:nvPr/>
        </p:nvSpPr>
        <p:spPr>
          <a:xfrm>
            <a:off x="1806581" y="4907209"/>
            <a:ext cx="8578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To keep away from being seen.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ITC Avant Garde Std Md" panose="020B0602020202020204" pitchFamily="34" charset="0"/>
              <a:ea typeface="AppleMyungjo" pitchFamily="2" charset="-127"/>
              <a:cs typeface="PF Din Text Universal Light" panose="02000506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C322AC-4540-AB4C-B7BB-F0FE76C54EB4}"/>
              </a:ext>
            </a:extLst>
          </p:cNvPr>
          <p:cNvSpPr txBox="1"/>
          <p:nvPr/>
        </p:nvSpPr>
        <p:spPr>
          <a:xfrm>
            <a:off x="5200958" y="1863341"/>
            <a:ext cx="16167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Hide</a:t>
            </a:r>
          </a:p>
        </p:txBody>
      </p:sp>
      <p:pic>
        <p:nvPicPr>
          <p:cNvPr id="5" name="Picture 4" descr="A close-up of a loaf of bread&#10;&#10;Description automatically generated with medium confidence">
            <a:extLst>
              <a:ext uri="{FF2B5EF4-FFF2-40B4-BE49-F238E27FC236}">
                <a16:creationId xmlns:a16="http://schemas.microsoft.com/office/drawing/2014/main" id="{F325A6AE-7D9C-CB43-9304-286B6BBF6E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4719799" y="2863478"/>
            <a:ext cx="2188402" cy="148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60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5387633-F7F7-4EFA-9406-C5F1AD0FD569}"/>
              </a:ext>
            </a:extLst>
          </p:cNvPr>
          <p:cNvSpPr txBox="1"/>
          <p:nvPr/>
        </p:nvSpPr>
        <p:spPr>
          <a:xfrm>
            <a:off x="3895233" y="5196531"/>
            <a:ext cx="4257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A piece of land.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C322AC-4540-AB4C-B7BB-F0FE76C54EB4}"/>
              </a:ext>
            </a:extLst>
          </p:cNvPr>
          <p:cNvSpPr txBox="1"/>
          <p:nvPr/>
        </p:nvSpPr>
        <p:spPr>
          <a:xfrm>
            <a:off x="4921676" y="1297117"/>
            <a:ext cx="2204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Ground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C4D3B3AF-9606-D74A-BBC7-37D229AC9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4993606" y="2173207"/>
            <a:ext cx="2204787" cy="285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3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5387633-F7F7-4EFA-9406-C5F1AD0FD569}"/>
              </a:ext>
            </a:extLst>
          </p:cNvPr>
          <p:cNvSpPr txBox="1"/>
          <p:nvPr/>
        </p:nvSpPr>
        <p:spPr>
          <a:xfrm>
            <a:off x="2837726" y="4816487"/>
            <a:ext cx="65165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To speak in a soft voice.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C322AC-4540-AB4C-B7BB-F0FE76C54EB4}"/>
              </a:ext>
            </a:extLst>
          </p:cNvPr>
          <p:cNvSpPr txBox="1"/>
          <p:nvPr/>
        </p:nvSpPr>
        <p:spPr>
          <a:xfrm>
            <a:off x="4931015" y="1347740"/>
            <a:ext cx="2329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Whisper</a:t>
            </a:r>
          </a:p>
        </p:txBody>
      </p:sp>
      <p:pic>
        <p:nvPicPr>
          <p:cNvPr id="8" name="Picture 7" descr="A picture containing clipart&#10;&#10;Description automatically generated">
            <a:extLst>
              <a:ext uri="{FF2B5EF4-FFF2-40B4-BE49-F238E27FC236}">
                <a16:creationId xmlns:a16="http://schemas.microsoft.com/office/drawing/2014/main" id="{C2928338-899B-0A48-A590-9B8306A62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1015" y="2314869"/>
            <a:ext cx="2329968" cy="224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436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0D5AF4C96FC943BE69E732BE0FA005" ma:contentTypeVersion="8" ma:contentTypeDescription="Create a new document." ma:contentTypeScope="" ma:versionID="27d439100007d6a86a7b82b53d8e9704">
  <xsd:schema xmlns:xsd="http://www.w3.org/2001/XMLSchema" xmlns:xs="http://www.w3.org/2001/XMLSchema" xmlns:p="http://schemas.microsoft.com/office/2006/metadata/properties" xmlns:ns2="455863f0-e14f-49a8-93b4-4b9a31439012" xmlns:ns3="2f846768-5a33-4038-a2a9-6275ea70022c" targetNamespace="http://schemas.microsoft.com/office/2006/metadata/properties" ma:root="true" ma:fieldsID="64cb01e68832f298a633521dca2fc9ea" ns2:_="" ns3:_="">
    <xsd:import namespace="455863f0-e14f-49a8-93b4-4b9a31439012"/>
    <xsd:import namespace="2f846768-5a33-4038-a2a9-6275ea70022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5863f0-e14f-49a8-93b4-4b9a3143901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846768-5a33-4038-a2a9-6275ea7002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BCD42E1-4492-4313-9154-25DDCA5045CC}">
  <ds:schemaRefs>
    <ds:schemaRef ds:uri="http://www.w3.org/XML/1998/namespace"/>
    <ds:schemaRef ds:uri="2f846768-5a33-4038-a2a9-6275ea70022c"/>
    <ds:schemaRef ds:uri="http://purl.org/dc/dcmitype/"/>
    <ds:schemaRef ds:uri="http://schemas.microsoft.com/office/2006/metadata/properties"/>
    <ds:schemaRef ds:uri="http://purl.org/dc/terms/"/>
    <ds:schemaRef ds:uri="455863f0-e14f-49a8-93b4-4b9a31439012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7C98B39A-5192-45A3-B2ED-71BCCD28783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21979C6-D069-46A6-82DB-F15A2FED03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5863f0-e14f-49a8-93b4-4b9a31439012"/>
    <ds:schemaRef ds:uri="2f846768-5a33-4038-a2a9-6275ea7002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653</TotalTime>
  <Words>315</Words>
  <Application>Microsoft Office PowerPoint</Application>
  <PresentationFormat>Widescreen</PresentationFormat>
  <Paragraphs>67</Paragraphs>
  <Slides>27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AppleMyungjo</vt:lpstr>
      <vt:lpstr>Arial</vt:lpstr>
      <vt:lpstr>AXtManal</vt:lpstr>
      <vt:lpstr>Calibri</vt:lpstr>
      <vt:lpstr>Calibri Light</vt:lpstr>
      <vt:lpstr>Century Gothic</vt:lpstr>
      <vt:lpstr>Cronos Pro</vt:lpstr>
      <vt:lpstr>GE Dinar One</vt:lpstr>
      <vt:lpstr>Helvetica</vt:lpstr>
      <vt:lpstr>Helvetica Light</vt:lpstr>
      <vt:lpstr>ITC Avant Garde Std Md</vt:lpstr>
      <vt:lpstr>PF Din Text Universal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Reem Samir Abu Ghaida</dc:creator>
  <cp:lastModifiedBy>User</cp:lastModifiedBy>
  <cp:revision>33</cp:revision>
  <dcterms:created xsi:type="dcterms:W3CDTF">2021-02-06T17:30:35Z</dcterms:created>
  <dcterms:modified xsi:type="dcterms:W3CDTF">2021-10-13T07:53:12Z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0x010100A60D5AF4C96FC943BE69E732BE0FA005</vt:lpwstr>
  </property>
</Properties>
</file>